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Default Extension="avi" ContentType="video/avi"/>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9.xml" ContentType="application/vnd.openxmlformats-officedocument.theme+xml"/>
  <Override PartName="/ppt/slideLayouts/slideLayout25.xml" ContentType="application/vnd.openxmlformats-officedocument.presentationml.slideLayout+xml"/>
  <Override PartName="/ppt/theme/theme10.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1.xml" ContentType="application/vnd.openxmlformats-officedocument.theme+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4167" r:id="rId1"/>
    <p:sldMasterId id="2147484171" r:id="rId2"/>
    <p:sldMasterId id="2147484173" r:id="rId3"/>
    <p:sldMasterId id="2147484187" r:id="rId4"/>
    <p:sldMasterId id="2147483808" r:id="rId5"/>
    <p:sldMasterId id="2147483789" r:id="rId6"/>
    <p:sldMasterId id="2147483802" r:id="rId7"/>
    <p:sldMasterId id="2147483874" r:id="rId8"/>
    <p:sldMasterId id="2147483696" r:id="rId9"/>
    <p:sldMasterId id="2147483700" r:id="rId10"/>
    <p:sldMasterId id="2147483681" r:id="rId11"/>
    <p:sldMasterId id="2147483704" r:id="rId12"/>
    <p:sldMasterId id="2147483648" r:id="rId13"/>
    <p:sldMasterId id="2147483711" r:id="rId14"/>
  </p:sldMasterIdLst>
  <p:notesMasterIdLst>
    <p:notesMasterId r:id="rId104"/>
  </p:notesMasterIdLst>
  <p:handoutMasterIdLst>
    <p:handoutMasterId r:id="rId105"/>
  </p:handoutMasterIdLst>
  <p:sldIdLst>
    <p:sldId id="586" r:id="rId15"/>
    <p:sldId id="659" r:id="rId16"/>
    <p:sldId id="699" r:id="rId17"/>
    <p:sldId id="700" r:id="rId18"/>
    <p:sldId id="719" r:id="rId19"/>
    <p:sldId id="708" r:id="rId20"/>
    <p:sldId id="706" r:id="rId21"/>
    <p:sldId id="705" r:id="rId22"/>
    <p:sldId id="840" r:id="rId23"/>
    <p:sldId id="718" r:id="rId24"/>
    <p:sldId id="703" r:id="rId25"/>
    <p:sldId id="721" r:id="rId26"/>
    <p:sldId id="722" r:id="rId27"/>
    <p:sldId id="702" r:id="rId28"/>
    <p:sldId id="696" r:id="rId29"/>
    <p:sldId id="720" r:id="rId30"/>
    <p:sldId id="673" r:id="rId31"/>
    <p:sldId id="759" r:id="rId32"/>
    <p:sldId id="675" r:id="rId33"/>
    <p:sldId id="711" r:id="rId34"/>
    <p:sldId id="712" r:id="rId35"/>
    <p:sldId id="724" r:id="rId36"/>
    <p:sldId id="760" r:id="rId37"/>
    <p:sldId id="728" r:id="rId38"/>
    <p:sldId id="725" r:id="rId39"/>
    <p:sldId id="726" r:id="rId40"/>
    <p:sldId id="727" r:id="rId41"/>
    <p:sldId id="761" r:id="rId42"/>
    <p:sldId id="855" r:id="rId43"/>
    <p:sldId id="762" r:id="rId44"/>
    <p:sldId id="729" r:id="rId45"/>
    <p:sldId id="736" r:id="rId46"/>
    <p:sldId id="742" r:id="rId47"/>
    <p:sldId id="740" r:id="rId48"/>
    <p:sldId id="738" r:id="rId49"/>
    <p:sldId id="854" r:id="rId50"/>
    <p:sldId id="733" r:id="rId51"/>
    <p:sldId id="730" r:id="rId52"/>
    <p:sldId id="731" r:id="rId53"/>
    <p:sldId id="732" r:id="rId54"/>
    <p:sldId id="847" r:id="rId55"/>
    <p:sldId id="743" r:id="rId56"/>
    <p:sldId id="745" r:id="rId57"/>
    <p:sldId id="746" r:id="rId58"/>
    <p:sldId id="748" r:id="rId59"/>
    <p:sldId id="747" r:id="rId60"/>
    <p:sldId id="749" r:id="rId61"/>
    <p:sldId id="750" r:id="rId62"/>
    <p:sldId id="751" r:id="rId63"/>
    <p:sldId id="752" r:id="rId64"/>
    <p:sldId id="753" r:id="rId65"/>
    <p:sldId id="754" r:id="rId66"/>
    <p:sldId id="757" r:id="rId67"/>
    <p:sldId id="755" r:id="rId68"/>
    <p:sldId id="849" r:id="rId69"/>
    <p:sldId id="848" r:id="rId70"/>
    <p:sldId id="756" r:id="rId71"/>
    <p:sldId id="758" r:id="rId72"/>
    <p:sldId id="735" r:id="rId73"/>
    <p:sldId id="852" r:id="rId74"/>
    <p:sldId id="853" r:id="rId75"/>
    <p:sldId id="851" r:id="rId76"/>
    <p:sldId id="716" r:id="rId77"/>
    <p:sldId id="770" r:id="rId78"/>
    <p:sldId id="772" r:id="rId79"/>
    <p:sldId id="773" r:id="rId80"/>
    <p:sldId id="774" r:id="rId81"/>
    <p:sldId id="775" r:id="rId82"/>
    <p:sldId id="792" r:id="rId83"/>
    <p:sldId id="793" r:id="rId84"/>
    <p:sldId id="794" r:id="rId85"/>
    <p:sldId id="821" r:id="rId86"/>
    <p:sldId id="795" r:id="rId87"/>
    <p:sldId id="778" r:id="rId88"/>
    <p:sldId id="779" r:id="rId89"/>
    <p:sldId id="797" r:id="rId90"/>
    <p:sldId id="780" r:id="rId91"/>
    <p:sldId id="781" r:id="rId92"/>
    <p:sldId id="782" r:id="rId93"/>
    <p:sldId id="783" r:id="rId94"/>
    <p:sldId id="823" r:id="rId95"/>
    <p:sldId id="786" r:id="rId96"/>
    <p:sldId id="790" r:id="rId97"/>
    <p:sldId id="791" r:id="rId98"/>
    <p:sldId id="816" r:id="rId99"/>
    <p:sldId id="817" r:id="rId100"/>
    <p:sldId id="800" r:id="rId101"/>
    <p:sldId id="856" r:id="rId102"/>
    <p:sldId id="798" r:id="rId103"/>
  </p:sldIdLst>
  <p:sldSz cx="12192000" cy="6858000"/>
  <p:notesSz cx="6997700" cy="9271000"/>
  <p:embeddedFontLst>
    <p:embeddedFont>
      <p:font typeface="Arial Unicode MS" panose="020B0604020202020204" pitchFamily="34" charset="-128"/>
      <p:regular r:id="rId106"/>
    </p:embeddedFont>
    <p:embeddedFont>
      <p:font typeface="Lucida Sans" panose="020B0602030504020204" pitchFamily="34" charset="0"/>
      <p:regular r:id="rId107"/>
      <p:bold r:id="rId108"/>
      <p:italic r:id="rId109"/>
      <p:boldItalic r:id="rId110"/>
    </p:embeddedFont>
    <p:embeddedFont>
      <p:font typeface="Britannic Bold" panose="020B0903060703020204" pitchFamily="34" charset="0"/>
      <p:regular r:id="rId111"/>
    </p:embeddedFont>
    <p:embeddedFont>
      <p:font typeface="Times" panose="02020603050405020304" pitchFamily="18" charset="0"/>
      <p:regular r:id="rId112"/>
      <p:bold r:id="rId113"/>
      <p:italic r:id="rId114"/>
      <p:boldItalic r:id="rId115"/>
    </p:embeddedFont>
    <p:embeddedFont>
      <p:font typeface="Berlin Sans FB" panose="020E0602020502020306" pitchFamily="34" charset="0"/>
      <p:regular r:id="rId116"/>
      <p:bold r:id="rId117"/>
    </p:embeddedFont>
    <p:embeddedFont>
      <p:font typeface="Arial Narrow" panose="020B0606020202030204" pitchFamily="34" charset="0"/>
      <p:regular r:id="rId118"/>
      <p:bold r:id="rId119"/>
      <p:italic r:id="rId120"/>
      <p:boldItalic r:id="rId121"/>
    </p:embeddedFont>
    <p:embeddedFont>
      <p:font typeface="Wingdings 2" panose="05020102010507070707" pitchFamily="18" charset="2"/>
      <p:regular r:id="rId122"/>
    </p:embeddedFont>
    <p:embeddedFont>
      <p:font typeface="Comic Sans MS" panose="030F0702030302020204" pitchFamily="66" charset="0"/>
      <p:regular r:id="rId123"/>
      <p:bold r:id="rId124"/>
      <p:italic r:id="rId125"/>
      <p:boldItalic r:id="rId126"/>
    </p:embeddedFont>
    <p:embeddedFont>
      <p:font typeface="Arial Rounded MT Bold" panose="020F0704030504030204" pitchFamily="34" charset="0"/>
      <p:regular r:id="rId127"/>
    </p:embeddedFont>
    <p:embeddedFont>
      <p:font typeface="Cambria" panose="02040503050406030204" pitchFamily="18" charset="0"/>
      <p:regular r:id="rId128"/>
      <p:bold r:id="rId129"/>
      <p:italic r:id="rId130"/>
      <p:boldItalic r:id="rId131"/>
    </p:embeddedFont>
    <p:embeddedFont>
      <p:font typeface="游ゴシック" panose="020B0400000000000000" pitchFamily="34" charset="-128"/>
      <p:regular r:id="rId132"/>
      <p:bold r:id="rId133"/>
    </p:embeddedFont>
    <p:embeddedFont>
      <p:font typeface="Brush Script MT" panose="03060802040406070304" pitchFamily="66" charset="0"/>
      <p:italic r:id="rId134"/>
    </p:embeddedFont>
    <p:embeddedFont>
      <p:font typeface="Wingdings 3" panose="05040102010807070707" pitchFamily="18" charset="2"/>
      <p:regular r:id="rId135"/>
    </p:embeddedFont>
    <p:embeddedFont>
      <p:font typeface="Calibri" panose="020F0502020204030204" pitchFamily="34" charset="0"/>
      <p:regular r:id="rId136"/>
      <p:bold r:id="rId137"/>
      <p:italic r:id="rId138"/>
      <p:boldItalic r:id="rId139"/>
    </p:embeddedFont>
    <p:embeddedFont>
      <p:font typeface="Verdana" panose="020B0604030504040204" pitchFamily="34" charset="0"/>
      <p:regular r:id="rId140"/>
      <p:bold r:id="rId141"/>
      <p:italic r:id="rId142"/>
      <p:boldItalic r:id="rId143"/>
    </p:embeddedFont>
    <p:embeddedFont>
      <p:font typeface="French Script MT" panose="03020402040607040605" pitchFamily="66" charset="0"/>
      <p:regular r:id="rId144"/>
    </p:embeddedFont>
    <p:embeddedFont>
      <p:font typeface="ＭＳ Ｐゴシック" panose="020B0600070205080204" pitchFamily="34" charset="-128"/>
      <p:regular r:id="rId145"/>
    </p:embeddedFont>
    <p:embeddedFont>
      <p:font typeface="Calibri Light" panose="020F0302020204030204" pitchFamily="34" charset="0"/>
      <p:regular r:id="rId146"/>
      <p:italic r:id="rId147"/>
    </p:embeddedFont>
    <p:embeddedFont>
      <p:font typeface="Cambria Math" panose="02040503050406030204" pitchFamily="18" charset="0"/>
      <p:regular r:id="rId148"/>
    </p:embeddedFont>
    <p:embeddedFont>
      <p:font typeface="Helvetica" panose="020B0604020202020204" pitchFamily="34" charset="0"/>
      <p:regular r:id="rId149"/>
      <p:bold r:id="rId150"/>
      <p:italic r:id="rId151"/>
      <p:boldItalic r:id="rId152"/>
    </p:embeddedFont>
    <p:embeddedFont>
      <p:font typeface="Mathematica1" panose="020B0604020202020204" charset="0"/>
      <p:regular r:id="rId153"/>
      <p:bold r:id="rId154"/>
    </p:embeddedFont>
    <p:embeddedFont>
      <p:font typeface="MS Gothic" panose="020B0609070205080204" pitchFamily="49" charset="-128"/>
      <p:regular r:id="rId155"/>
    </p:embeddedFont>
    <p:embeddedFont>
      <p:font typeface="Arial Black" panose="020B0A04020102020204" pitchFamily="34" charset="0"/>
      <p:bold r:id="rId156"/>
    </p:embeddedFont>
  </p:embeddedFontLst>
  <p:custShowLst>
    <p:custShow name="Presentación 1" id="0">
      <p:sldLst/>
    </p:custShow>
  </p:custShowLst>
  <p:defaultTextStyle>
    <a:defPPr>
      <a:defRPr lang="en-US"/>
    </a:defPPr>
    <a:lvl1pPr algn="l" rtl="0" fontAlgn="base">
      <a:spcBef>
        <a:spcPct val="0"/>
      </a:spcBef>
      <a:spcAft>
        <a:spcPct val="0"/>
      </a:spcAft>
      <a:defRPr sz="2000" kern="1200">
        <a:solidFill>
          <a:schemeClr val="tx1"/>
        </a:solidFill>
        <a:latin typeface="Comic Sans MS" pitchFamily="66" charset="0"/>
        <a:ea typeface="+mn-ea"/>
        <a:cs typeface="Arial" pitchFamily="34" charset="0"/>
      </a:defRPr>
    </a:lvl1pPr>
    <a:lvl2pPr marL="457200" algn="l" rtl="0" fontAlgn="base">
      <a:spcBef>
        <a:spcPct val="0"/>
      </a:spcBef>
      <a:spcAft>
        <a:spcPct val="0"/>
      </a:spcAft>
      <a:defRPr sz="2000" kern="1200">
        <a:solidFill>
          <a:schemeClr val="tx1"/>
        </a:solidFill>
        <a:latin typeface="Comic Sans MS" pitchFamily="66" charset="0"/>
        <a:ea typeface="+mn-ea"/>
        <a:cs typeface="Arial" pitchFamily="34" charset="0"/>
      </a:defRPr>
    </a:lvl2pPr>
    <a:lvl3pPr marL="914400" algn="l" rtl="0" fontAlgn="base">
      <a:spcBef>
        <a:spcPct val="0"/>
      </a:spcBef>
      <a:spcAft>
        <a:spcPct val="0"/>
      </a:spcAft>
      <a:defRPr sz="2000" kern="1200">
        <a:solidFill>
          <a:schemeClr val="tx1"/>
        </a:solidFill>
        <a:latin typeface="Comic Sans MS" pitchFamily="66" charset="0"/>
        <a:ea typeface="+mn-ea"/>
        <a:cs typeface="Arial" pitchFamily="34" charset="0"/>
      </a:defRPr>
    </a:lvl3pPr>
    <a:lvl4pPr marL="1371600" algn="l" rtl="0" fontAlgn="base">
      <a:spcBef>
        <a:spcPct val="0"/>
      </a:spcBef>
      <a:spcAft>
        <a:spcPct val="0"/>
      </a:spcAft>
      <a:defRPr sz="2000" kern="1200">
        <a:solidFill>
          <a:schemeClr val="tx1"/>
        </a:solidFill>
        <a:latin typeface="Comic Sans MS" pitchFamily="66" charset="0"/>
        <a:ea typeface="+mn-ea"/>
        <a:cs typeface="Arial" pitchFamily="34" charset="0"/>
      </a:defRPr>
    </a:lvl4pPr>
    <a:lvl5pPr marL="1828800" algn="l" rtl="0" fontAlgn="base">
      <a:spcBef>
        <a:spcPct val="0"/>
      </a:spcBef>
      <a:spcAft>
        <a:spcPct val="0"/>
      </a:spcAft>
      <a:defRPr sz="2000" kern="1200">
        <a:solidFill>
          <a:schemeClr val="tx1"/>
        </a:solidFill>
        <a:latin typeface="Comic Sans MS" pitchFamily="66" charset="0"/>
        <a:ea typeface="+mn-ea"/>
        <a:cs typeface="Arial" pitchFamily="34" charset="0"/>
      </a:defRPr>
    </a:lvl5pPr>
    <a:lvl6pPr marL="2286000" algn="l" defTabSz="914400" rtl="0" eaLnBrk="1" latinLnBrk="0" hangingPunct="1">
      <a:defRPr sz="2000" kern="1200">
        <a:solidFill>
          <a:schemeClr val="tx1"/>
        </a:solidFill>
        <a:latin typeface="Comic Sans MS" pitchFamily="66" charset="0"/>
        <a:ea typeface="+mn-ea"/>
        <a:cs typeface="Arial" pitchFamily="34" charset="0"/>
      </a:defRPr>
    </a:lvl6pPr>
    <a:lvl7pPr marL="2743200" algn="l" defTabSz="914400" rtl="0" eaLnBrk="1" latinLnBrk="0" hangingPunct="1">
      <a:defRPr sz="2000" kern="1200">
        <a:solidFill>
          <a:schemeClr val="tx1"/>
        </a:solidFill>
        <a:latin typeface="Comic Sans MS" pitchFamily="66" charset="0"/>
        <a:ea typeface="+mn-ea"/>
        <a:cs typeface="Arial" pitchFamily="34" charset="0"/>
      </a:defRPr>
    </a:lvl7pPr>
    <a:lvl8pPr marL="3200400" algn="l" defTabSz="914400" rtl="0" eaLnBrk="1" latinLnBrk="0" hangingPunct="1">
      <a:defRPr sz="2000" kern="1200">
        <a:solidFill>
          <a:schemeClr val="tx1"/>
        </a:solidFill>
        <a:latin typeface="Comic Sans MS" pitchFamily="66" charset="0"/>
        <a:ea typeface="+mn-ea"/>
        <a:cs typeface="Arial" pitchFamily="34" charset="0"/>
      </a:defRPr>
    </a:lvl8pPr>
    <a:lvl9pPr marL="3657600" algn="l" defTabSz="914400" rtl="0" eaLnBrk="1" latinLnBrk="0" hangingPunct="1">
      <a:defRPr sz="2000" kern="1200">
        <a:solidFill>
          <a:schemeClr val="tx1"/>
        </a:solidFill>
        <a:latin typeface="Comic Sans MS" pitchFamily="66" charset="0"/>
        <a:ea typeface="+mn-ea"/>
        <a:cs typeface="Arial" pitchFamily="34" charset="0"/>
      </a:defRPr>
    </a:lvl9pPr>
  </p:defaultTextStyle>
  <p:extLst>
    <p:ext uri="{521415D9-36F7-43E2-AB2F-B90AF26B5E84}">
      <p14:sectionLst xmlns:p14="http://schemas.microsoft.com/office/powerpoint/2010/main">
        <p14:section name="Default Section" id="{32B1D166-5B4D-4E33-B57D-893AD7E0AEC9}">
          <p14:sldIdLst>
            <p14:sldId id="586"/>
            <p14:sldId id="659"/>
            <p14:sldId id="699"/>
            <p14:sldId id="700"/>
            <p14:sldId id="719"/>
            <p14:sldId id="708"/>
            <p14:sldId id="706"/>
            <p14:sldId id="705"/>
            <p14:sldId id="840"/>
            <p14:sldId id="718"/>
            <p14:sldId id="703"/>
            <p14:sldId id="721"/>
            <p14:sldId id="722"/>
            <p14:sldId id="702"/>
            <p14:sldId id="696"/>
            <p14:sldId id="720"/>
            <p14:sldId id="673"/>
            <p14:sldId id="759"/>
            <p14:sldId id="675"/>
            <p14:sldId id="711"/>
            <p14:sldId id="712"/>
            <p14:sldId id="724"/>
            <p14:sldId id="760"/>
            <p14:sldId id="728"/>
            <p14:sldId id="725"/>
            <p14:sldId id="726"/>
            <p14:sldId id="727"/>
            <p14:sldId id="761"/>
            <p14:sldId id="855"/>
            <p14:sldId id="762"/>
            <p14:sldId id="729"/>
            <p14:sldId id="736"/>
            <p14:sldId id="742"/>
            <p14:sldId id="740"/>
            <p14:sldId id="738"/>
            <p14:sldId id="854"/>
            <p14:sldId id="733"/>
            <p14:sldId id="730"/>
            <p14:sldId id="731"/>
            <p14:sldId id="732"/>
            <p14:sldId id="847"/>
            <p14:sldId id="743"/>
            <p14:sldId id="745"/>
            <p14:sldId id="746"/>
            <p14:sldId id="748"/>
            <p14:sldId id="747"/>
            <p14:sldId id="749"/>
            <p14:sldId id="750"/>
            <p14:sldId id="751"/>
            <p14:sldId id="752"/>
            <p14:sldId id="753"/>
            <p14:sldId id="754"/>
            <p14:sldId id="757"/>
            <p14:sldId id="755"/>
            <p14:sldId id="849"/>
            <p14:sldId id="848"/>
            <p14:sldId id="756"/>
            <p14:sldId id="758"/>
            <p14:sldId id="735"/>
            <p14:sldId id="852"/>
            <p14:sldId id="853"/>
            <p14:sldId id="851"/>
            <p14:sldId id="716"/>
            <p14:sldId id="770"/>
            <p14:sldId id="772"/>
            <p14:sldId id="773"/>
            <p14:sldId id="774"/>
            <p14:sldId id="775"/>
            <p14:sldId id="792"/>
            <p14:sldId id="793"/>
            <p14:sldId id="794"/>
            <p14:sldId id="821"/>
            <p14:sldId id="795"/>
            <p14:sldId id="778"/>
            <p14:sldId id="779"/>
            <p14:sldId id="797"/>
            <p14:sldId id="780"/>
            <p14:sldId id="781"/>
            <p14:sldId id="782"/>
            <p14:sldId id="783"/>
            <p14:sldId id="823"/>
            <p14:sldId id="786"/>
            <p14:sldId id="790"/>
            <p14:sldId id="791"/>
            <p14:sldId id="816"/>
            <p14:sldId id="817"/>
            <p14:sldId id="800"/>
            <p14:sldId id="856"/>
            <p14:sldId id="798"/>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920">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8615"/>
    <a:srgbClr val="7F7F7F"/>
    <a:srgbClr val="00823B"/>
    <a:srgbClr val="0000BD"/>
    <a:srgbClr val="00B050"/>
    <a:srgbClr val="FFB5B7"/>
    <a:srgbClr val="3399FF"/>
    <a:srgbClr val="CDB6F2"/>
    <a:srgbClr val="C7C7F9"/>
    <a:srgbClr val="B1C0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55" autoAdjust="0"/>
    <p:restoredTop sz="65651" autoAdjust="0"/>
  </p:normalViewPr>
  <p:slideViewPr>
    <p:cSldViewPr snapToObjects="1">
      <p:cViewPr>
        <p:scale>
          <a:sx n="51" d="100"/>
          <a:sy n="51" d="100"/>
        </p:scale>
        <p:origin x="-1134"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408"/>
    </p:cViewPr>
  </p:sorterViewPr>
  <p:notesViewPr>
    <p:cSldViewPr snapToObjects="1">
      <p:cViewPr>
        <p:scale>
          <a:sx n="75" d="100"/>
          <a:sy n="75" d="100"/>
        </p:scale>
        <p:origin x="-750" y="-72"/>
      </p:cViewPr>
      <p:guideLst>
        <p:guide orient="horz" pos="2920"/>
        <p:guide pos="2204"/>
      </p:guideLst>
    </p:cSldViewPr>
  </p:notesViewPr>
  <p:gridSpacing cx="38405" cy="38405"/>
</p:viewPr>
</file>

<file path=ppt/_rels/presentation.xml.rels><?xml version="1.0" encoding="UTF-8" standalone="yes"?>
<Relationships xmlns="http://schemas.openxmlformats.org/package/2006/relationships"><Relationship Id="rId117" Type="http://schemas.openxmlformats.org/officeDocument/2006/relationships/font" Target="fonts/font12.fntdata"/><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font" Target="fonts/font33.fntdata"/><Relationship Id="rId159" Type="http://schemas.openxmlformats.org/officeDocument/2006/relationships/theme" Target="theme/theme1.xml"/><Relationship Id="rId107" Type="http://schemas.openxmlformats.org/officeDocument/2006/relationships/font" Target="fonts/font2.fntdata"/><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font" Target="fonts/font23.fntdata"/><Relationship Id="rId149" Type="http://schemas.openxmlformats.org/officeDocument/2006/relationships/font" Target="fonts/font44.fntdata"/><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tableStyles" Target="tableStyles.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font" Target="fonts/font13.fntdata"/><Relationship Id="rId139" Type="http://schemas.openxmlformats.org/officeDocument/2006/relationships/font" Target="fonts/font34.fntdata"/><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font" Target="fonts/font45.fntdata"/><Relationship Id="rId155" Type="http://schemas.openxmlformats.org/officeDocument/2006/relationships/font" Target="fonts/font50.fntdata"/><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font" Target="fonts/font3.fntdata"/><Relationship Id="rId124" Type="http://schemas.openxmlformats.org/officeDocument/2006/relationships/font" Target="fonts/font19.fntdata"/><Relationship Id="rId129" Type="http://schemas.openxmlformats.org/officeDocument/2006/relationships/font" Target="fonts/font24.fntdata"/><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font" Target="fonts/font35.fntdata"/><Relationship Id="rId145" Type="http://schemas.openxmlformats.org/officeDocument/2006/relationships/font" Target="fonts/font4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font" Target="fonts/font9.fntdata"/><Relationship Id="rId119" Type="http://schemas.openxmlformats.org/officeDocument/2006/relationships/font" Target="fonts/font14.fntdata"/><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font" Target="fonts/font25.fntdata"/><Relationship Id="rId135" Type="http://schemas.openxmlformats.org/officeDocument/2006/relationships/font" Target="fonts/font30.fntdata"/><Relationship Id="rId151" Type="http://schemas.openxmlformats.org/officeDocument/2006/relationships/font" Target="fonts/font46.fntdata"/><Relationship Id="rId156" Type="http://schemas.openxmlformats.org/officeDocument/2006/relationships/font" Target="fonts/font51.fntdata"/><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font" Target="fonts/font4.fntdata"/><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notesMaster" Target="notesMasters/notesMaster1.xml"/><Relationship Id="rId120" Type="http://schemas.openxmlformats.org/officeDocument/2006/relationships/font" Target="fonts/font15.fntdata"/><Relationship Id="rId125" Type="http://schemas.openxmlformats.org/officeDocument/2006/relationships/font" Target="fonts/font20.fntdata"/><Relationship Id="rId141" Type="http://schemas.openxmlformats.org/officeDocument/2006/relationships/font" Target="fonts/font36.fntdata"/><Relationship Id="rId146" Type="http://schemas.openxmlformats.org/officeDocument/2006/relationships/font" Target="fonts/font41.fntdata"/><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font" Target="fonts/font5.fntdata"/><Relationship Id="rId115" Type="http://schemas.openxmlformats.org/officeDocument/2006/relationships/font" Target="fonts/font10.fntdata"/><Relationship Id="rId131" Type="http://schemas.openxmlformats.org/officeDocument/2006/relationships/font" Target="fonts/font26.fntdata"/><Relationship Id="rId136" Type="http://schemas.openxmlformats.org/officeDocument/2006/relationships/font" Target="fonts/font31.fntdata"/><Relationship Id="rId157" Type="http://schemas.openxmlformats.org/officeDocument/2006/relationships/presProps" Target="presProps.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font" Target="fonts/font47.fntdata"/><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handoutMaster" Target="handoutMasters/handoutMaster1.xml"/><Relationship Id="rId126" Type="http://schemas.openxmlformats.org/officeDocument/2006/relationships/font" Target="fonts/font21.fntdata"/><Relationship Id="rId147" Type="http://schemas.openxmlformats.org/officeDocument/2006/relationships/font" Target="fonts/font42.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font" Target="fonts/font16.fntdata"/><Relationship Id="rId142" Type="http://schemas.openxmlformats.org/officeDocument/2006/relationships/font" Target="fonts/font37.fntdata"/><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font" Target="fonts/font11.fntdata"/><Relationship Id="rId137" Type="http://schemas.openxmlformats.org/officeDocument/2006/relationships/font" Target="fonts/font32.fntdata"/><Relationship Id="rId158"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font" Target="fonts/font6.fntdata"/><Relationship Id="rId132" Type="http://schemas.openxmlformats.org/officeDocument/2006/relationships/font" Target="fonts/font27.fntdata"/><Relationship Id="rId153" Type="http://schemas.openxmlformats.org/officeDocument/2006/relationships/font" Target="fonts/font48.fntdata"/><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font" Target="fonts/font1.fntdata"/><Relationship Id="rId127" Type="http://schemas.openxmlformats.org/officeDocument/2006/relationships/font" Target="fonts/font22.fntdata"/><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font" Target="fonts/font17.fntdata"/><Relationship Id="rId143" Type="http://schemas.openxmlformats.org/officeDocument/2006/relationships/font" Target="fonts/font38.fntdata"/><Relationship Id="rId148" Type="http://schemas.openxmlformats.org/officeDocument/2006/relationships/font" Target="fonts/font4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font" Target="fonts/font7.fntdata"/><Relationship Id="rId133" Type="http://schemas.openxmlformats.org/officeDocument/2006/relationships/font" Target="fonts/font28.fntdata"/><Relationship Id="rId154" Type="http://schemas.openxmlformats.org/officeDocument/2006/relationships/font" Target="fonts/font49.fntdata"/><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font" Target="fonts/font18.fntdata"/><Relationship Id="rId144" Type="http://schemas.openxmlformats.org/officeDocument/2006/relationships/font" Target="fonts/font39.fntdata"/><Relationship Id="rId90" Type="http://schemas.openxmlformats.org/officeDocument/2006/relationships/slide" Target="slides/slide76.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font" Target="fonts/font8.fntdata"/><Relationship Id="rId134" Type="http://schemas.openxmlformats.org/officeDocument/2006/relationships/font" Target="fonts/font29.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5.wmf"/><Relationship Id="rId2" Type="http://schemas.openxmlformats.org/officeDocument/2006/relationships/image" Target="../media/image224.wmf"/><Relationship Id="rId1" Type="http://schemas.openxmlformats.org/officeDocument/2006/relationships/image" Target="../media/image2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9.wmf"/><Relationship Id="rId1" Type="http://schemas.openxmlformats.org/officeDocument/2006/relationships/image" Target="../media/image3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0" hangingPunct="0">
              <a:spcBef>
                <a:spcPct val="0"/>
              </a:spcBef>
              <a:defRPr sz="1200">
                <a:latin typeface="Times New Roman" pitchFamily="18" charset="0"/>
                <a:cs typeface="+mn-cs"/>
              </a:defRPr>
            </a:lvl1pPr>
          </a:lstStyle>
          <a:p>
            <a:pPr>
              <a:defRPr/>
            </a:pPr>
            <a:endParaRPr lang="en-US"/>
          </a:p>
        </p:txBody>
      </p:sp>
      <p:sp>
        <p:nvSpPr>
          <p:cNvPr id="51203" name="Rectangle 3"/>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endParaRPr lang="en-US"/>
          </a:p>
        </p:txBody>
      </p:sp>
      <p:sp>
        <p:nvSpPr>
          <p:cNvPr id="51204" name="Rectangle 4"/>
          <p:cNvSpPr>
            <a:spLocks noGrp="1" noChangeArrowheads="1"/>
          </p:cNvSpPr>
          <p:nvPr>
            <p:ph type="ftr" sz="quarter" idx="2"/>
          </p:nvPr>
        </p:nvSpPr>
        <p:spPr bwMode="auto">
          <a:xfrm>
            <a:off x="0"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0" hangingPunct="0">
              <a:spcBef>
                <a:spcPct val="0"/>
              </a:spcBef>
              <a:defRPr sz="1200">
                <a:latin typeface="Times New Roman" pitchFamily="18" charset="0"/>
                <a:cs typeface="+mn-cs"/>
              </a:defRPr>
            </a:lvl1pPr>
          </a:lstStyle>
          <a:p>
            <a:pPr>
              <a:defRPr/>
            </a:pPr>
            <a:endParaRPr lang="en-US"/>
          </a:p>
        </p:txBody>
      </p:sp>
      <p:sp>
        <p:nvSpPr>
          <p:cNvPr id="51205" name="Rectangle 5"/>
          <p:cNvSpPr>
            <a:spLocks noGrp="1" noChangeArrowheads="1"/>
          </p:cNvSpPr>
          <p:nvPr>
            <p:ph type="sldNum" sz="quarter" idx="3"/>
          </p:nvPr>
        </p:nvSpPr>
        <p:spPr bwMode="auto">
          <a:xfrm>
            <a:off x="3965575"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fld id="{BA882EDB-FC7F-4ED1-82E9-AB83D53803B9}" type="slidenum">
              <a:rPr lang="en-US"/>
              <a:pPr>
                <a:defRPr/>
              </a:pPr>
              <a:t>‹N°›</a:t>
            </a:fld>
            <a:endParaRPr lang="en-US"/>
          </a:p>
        </p:txBody>
      </p:sp>
    </p:spTree>
    <p:extLst>
      <p:ext uri="{BB962C8B-B14F-4D97-AF65-F5344CB8AC3E}">
        <p14:creationId xmlns:p14="http://schemas.microsoft.com/office/powerpoint/2010/main" val="1619406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Times New Roman" pitchFamily="18" charset="0"/>
                <a:cs typeface="+mn-cs"/>
              </a:defRPr>
            </a:lvl1pPr>
          </a:lstStyle>
          <a:p>
            <a:pPr>
              <a:defRPr/>
            </a:pPr>
            <a:endParaRPr lang="en-US"/>
          </a:p>
        </p:txBody>
      </p:sp>
      <p:sp>
        <p:nvSpPr>
          <p:cNvPr id="146435"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Times New Roman" pitchFamily="18" charset="0"/>
                <a:cs typeface="+mn-cs"/>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409575" y="695325"/>
            <a:ext cx="6178550" cy="3476625"/>
          </a:xfrm>
          <a:prstGeom prst="rect">
            <a:avLst/>
          </a:prstGeom>
          <a:noFill/>
          <a:ln w="9525">
            <a:solidFill>
              <a:srgbClr val="000000"/>
            </a:solidFill>
            <a:miter lim="800000"/>
            <a:headEnd/>
            <a:tailEnd/>
          </a:ln>
        </p:spPr>
      </p:sp>
      <p:sp>
        <p:nvSpPr>
          <p:cNvPr id="146437" name="Rectangle 5"/>
          <p:cNvSpPr>
            <a:spLocks noGrp="1" noChangeArrowheads="1"/>
          </p:cNvSpPr>
          <p:nvPr>
            <p:ph type="body" sz="quarter" idx="3"/>
          </p:nvPr>
        </p:nvSpPr>
        <p:spPr bwMode="auto">
          <a:xfrm>
            <a:off x="700088" y="4403725"/>
            <a:ext cx="5597525" cy="4171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6438" name="Rectangle 6"/>
          <p:cNvSpPr>
            <a:spLocks noGrp="1" noChangeArrowheads="1"/>
          </p:cNvSpPr>
          <p:nvPr>
            <p:ph type="ftr" sz="quarter" idx="4"/>
          </p:nvPr>
        </p:nvSpPr>
        <p:spPr bwMode="auto">
          <a:xfrm>
            <a:off x="0" y="88058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Times New Roman" pitchFamily="18" charset="0"/>
                <a:cs typeface="+mn-cs"/>
              </a:defRPr>
            </a:lvl1pPr>
          </a:lstStyle>
          <a:p>
            <a:pPr>
              <a:defRPr/>
            </a:pPr>
            <a:endParaRPr lang="en-US"/>
          </a:p>
        </p:txBody>
      </p:sp>
      <p:sp>
        <p:nvSpPr>
          <p:cNvPr id="146439" name="Rectangle 7"/>
          <p:cNvSpPr>
            <a:spLocks noGrp="1" noChangeArrowheads="1"/>
          </p:cNvSpPr>
          <p:nvPr>
            <p:ph type="sldNum" sz="quarter" idx="5"/>
          </p:nvPr>
        </p:nvSpPr>
        <p:spPr bwMode="auto">
          <a:xfrm>
            <a:off x="3963988" y="88058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Times New Roman" pitchFamily="18" charset="0"/>
                <a:cs typeface="+mn-cs"/>
              </a:defRPr>
            </a:lvl1pPr>
          </a:lstStyle>
          <a:p>
            <a:pPr>
              <a:defRPr/>
            </a:pPr>
            <a:fld id="{F957FF9D-7DD3-425B-8D3D-CF4FEC71EB16}" type="slidenum">
              <a:rPr lang="en-US"/>
              <a:pPr>
                <a:defRPr/>
              </a:pPr>
              <a:t>‹N°›</a:t>
            </a:fld>
            <a:endParaRPr lang="en-US"/>
          </a:p>
        </p:txBody>
      </p:sp>
    </p:spTree>
    <p:extLst>
      <p:ext uri="{BB962C8B-B14F-4D97-AF65-F5344CB8AC3E}">
        <p14:creationId xmlns:p14="http://schemas.microsoft.com/office/powerpoint/2010/main" val="22826013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11200"/>
            <a:ext cx="6178550" cy="3476625"/>
          </a:xfrm>
        </p:spPr>
      </p:sp>
      <p:sp>
        <p:nvSpPr>
          <p:cNvPr id="3" name="Notes Placeholder 2"/>
          <p:cNvSpPr>
            <a:spLocks noGrp="1"/>
          </p:cNvSpPr>
          <p:nvPr>
            <p:ph type="body" idx="1"/>
          </p:nvPr>
        </p:nvSpPr>
        <p:spPr/>
        <p:txBody>
          <a:bodyPr/>
          <a:lstStyle/>
          <a:p>
            <a:r>
              <a:rPr lang="en-US" dirty="0"/>
              <a:t>Since the core of this talk is on alkaline earth atoms. Let me remind you what AEA are. AEA are those atoms with two outer electrons. Consequently they include those in the second column of the periodic table as well as those one with similar electronic structure such as Yb.</a:t>
            </a:r>
          </a:p>
          <a:p>
            <a:r>
              <a:rPr lang="en-US" dirty="0"/>
              <a:t>Cooled down Sr, Yb but also Calcium. Efforts on laser cooling Mg, Hg</a:t>
            </a:r>
          </a:p>
          <a:p>
            <a:r>
              <a:rPr lang="en-US" dirty="0"/>
              <a:t>Talk about neutrons, compare with alkali atoms</a:t>
            </a:r>
          </a:p>
        </p:txBody>
      </p:sp>
      <p:sp>
        <p:nvSpPr>
          <p:cNvPr id="4" name="Slide Number Placeholder 3"/>
          <p:cNvSpPr>
            <a:spLocks noGrp="1"/>
          </p:cNvSpPr>
          <p:nvPr>
            <p:ph type="sldNum" sz="quarter" idx="10"/>
          </p:nvPr>
        </p:nvSpPr>
        <p:spPr/>
        <p:txBody>
          <a:bodyPr/>
          <a:lstStyle/>
          <a:p>
            <a:pPr>
              <a:defRPr/>
            </a:pPr>
            <a:fld id="{D59453D5-4D9A-4212-A6B9-47F2AEFC8F3C}" type="slidenum">
              <a:rPr lang="en-US" smtClean="0"/>
              <a:pPr>
                <a:defRPr/>
              </a:pPr>
              <a:t>3</a:t>
            </a:fld>
            <a:endParaRPr lang="en-US"/>
          </a:p>
        </p:txBody>
      </p:sp>
    </p:spTree>
    <p:extLst>
      <p:ext uri="{BB962C8B-B14F-4D97-AF65-F5344CB8AC3E}">
        <p14:creationId xmlns:p14="http://schemas.microsoft.com/office/powerpoint/2010/main" val="1056061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57FF9D-7DD3-425B-8D3D-CF4FEC71EB16}" type="slidenum">
              <a:rPr lang="en-US" smtClean="0"/>
              <a:pPr>
                <a:defRPr/>
              </a:pPr>
              <a:t>19</a:t>
            </a:fld>
            <a:endParaRPr lang="en-US"/>
          </a:p>
        </p:txBody>
      </p:sp>
    </p:spTree>
    <p:extLst>
      <p:ext uri="{BB962C8B-B14F-4D97-AF65-F5344CB8AC3E}">
        <p14:creationId xmlns:p14="http://schemas.microsoft.com/office/powerpoint/2010/main" val="458931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57FF9D-7DD3-425B-8D3D-CF4FEC71EB16}" type="slidenum">
              <a:rPr lang="en-US" smtClean="0"/>
              <a:pPr>
                <a:defRPr/>
              </a:pPr>
              <a:t>22</a:t>
            </a:fld>
            <a:endParaRPr lang="en-US"/>
          </a:p>
        </p:txBody>
      </p:sp>
    </p:spTree>
    <p:extLst>
      <p:ext uri="{BB962C8B-B14F-4D97-AF65-F5344CB8AC3E}">
        <p14:creationId xmlns:p14="http://schemas.microsoft.com/office/powerpoint/2010/main" val="1731940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57FF9D-7DD3-425B-8D3D-CF4FEC71EB16}" type="slidenum">
              <a:rPr lang="en-US" smtClean="0"/>
              <a:pPr>
                <a:defRPr/>
              </a:pPr>
              <a:t>23</a:t>
            </a:fld>
            <a:endParaRPr lang="en-US"/>
          </a:p>
        </p:txBody>
      </p:sp>
    </p:spTree>
    <p:extLst>
      <p:ext uri="{BB962C8B-B14F-4D97-AF65-F5344CB8AC3E}">
        <p14:creationId xmlns:p14="http://schemas.microsoft.com/office/powerpoint/2010/main" val="2167532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57FF9D-7DD3-425B-8D3D-CF4FEC71EB16}" type="slidenum">
              <a:rPr lang="en-US" smtClean="0"/>
              <a:pPr>
                <a:defRPr/>
              </a:pPr>
              <a:t>25</a:t>
            </a:fld>
            <a:endParaRPr lang="en-US"/>
          </a:p>
        </p:txBody>
      </p:sp>
    </p:spTree>
    <p:extLst>
      <p:ext uri="{BB962C8B-B14F-4D97-AF65-F5344CB8AC3E}">
        <p14:creationId xmlns:p14="http://schemas.microsoft.com/office/powerpoint/2010/main" val="2958477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585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57FF9D-7DD3-425B-8D3D-CF4FEC71EB16}" type="slidenum">
              <a:rPr lang="en-US" smtClean="0"/>
              <a:pPr>
                <a:defRPr/>
              </a:pPr>
              <a:t>35</a:t>
            </a:fld>
            <a:endParaRPr lang="en-US"/>
          </a:p>
        </p:txBody>
      </p:sp>
    </p:spTree>
    <p:extLst>
      <p:ext uri="{BB962C8B-B14F-4D97-AF65-F5344CB8AC3E}">
        <p14:creationId xmlns:p14="http://schemas.microsoft.com/office/powerpoint/2010/main" val="533386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57FF9D-7DD3-425B-8D3D-CF4FEC71EB16}" type="slidenum">
              <a:rPr lang="en-US" smtClean="0"/>
              <a:pPr>
                <a:defRPr/>
              </a:pPr>
              <a:t>38</a:t>
            </a:fld>
            <a:endParaRPr lang="en-US"/>
          </a:p>
        </p:txBody>
      </p:sp>
    </p:spTree>
    <p:extLst>
      <p:ext uri="{BB962C8B-B14F-4D97-AF65-F5344CB8AC3E}">
        <p14:creationId xmlns:p14="http://schemas.microsoft.com/office/powerpoint/2010/main" val="395937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57FF9D-7DD3-425B-8D3D-CF4FEC71EB16}" type="slidenum">
              <a:rPr lang="en-US" smtClean="0"/>
              <a:pPr>
                <a:defRPr/>
              </a:pPr>
              <a:t>49</a:t>
            </a:fld>
            <a:endParaRPr lang="en-US"/>
          </a:p>
        </p:txBody>
      </p:sp>
    </p:spTree>
    <p:extLst>
      <p:ext uri="{BB962C8B-B14F-4D97-AF65-F5344CB8AC3E}">
        <p14:creationId xmlns:p14="http://schemas.microsoft.com/office/powerpoint/2010/main" val="997063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57FF9D-7DD3-425B-8D3D-CF4FEC71EB16}" type="slidenum">
              <a:rPr lang="en-US" smtClean="0"/>
              <a:pPr>
                <a:defRPr/>
              </a:pPr>
              <a:t>50</a:t>
            </a:fld>
            <a:endParaRPr lang="en-US"/>
          </a:p>
        </p:txBody>
      </p:sp>
    </p:spTree>
    <p:extLst>
      <p:ext uri="{BB962C8B-B14F-4D97-AF65-F5344CB8AC3E}">
        <p14:creationId xmlns:p14="http://schemas.microsoft.com/office/powerpoint/2010/main" val="994782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55300"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D28B9B-8652-4766-903C-2DCF41CFE9A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23011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59305C85-904B-48D6-BC9C-67BBBB66709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68825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57FF9D-7DD3-425B-8D3D-CF4FEC71EB16}" type="slidenum">
              <a:rPr lang="en-US" smtClean="0"/>
              <a:pPr>
                <a:defRPr/>
              </a:pPr>
              <a:t>55</a:t>
            </a:fld>
            <a:endParaRPr lang="en-US"/>
          </a:p>
        </p:txBody>
      </p:sp>
    </p:spTree>
    <p:extLst>
      <p:ext uri="{BB962C8B-B14F-4D97-AF65-F5344CB8AC3E}">
        <p14:creationId xmlns:p14="http://schemas.microsoft.com/office/powerpoint/2010/main" val="3895661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57FF9D-7DD3-425B-8D3D-CF4FEC71EB16}" type="slidenum">
              <a:rPr lang="en-US" smtClean="0"/>
              <a:pPr>
                <a:defRPr/>
              </a:pPr>
              <a:t>63</a:t>
            </a:fld>
            <a:endParaRPr lang="en-US"/>
          </a:p>
        </p:txBody>
      </p:sp>
    </p:spTree>
    <p:extLst>
      <p:ext uri="{BB962C8B-B14F-4D97-AF65-F5344CB8AC3E}">
        <p14:creationId xmlns:p14="http://schemas.microsoft.com/office/powerpoint/2010/main" val="1569076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305C85-904B-48D6-BC9C-67BBBB66709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59529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59305C85-904B-48D6-BC9C-67BBBB66709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28450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59305C85-904B-48D6-BC9C-67BBBB66709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12310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5325"/>
            <a:ext cx="6178550" cy="3476625"/>
          </a:xfrm>
        </p:spPr>
      </p:sp>
      <p:sp>
        <p:nvSpPr>
          <p:cNvPr id="3" name="Notes Placeholder 2"/>
          <p:cNvSpPr>
            <a:spLocks noGrp="1"/>
          </p:cNvSpPr>
          <p:nvPr>
            <p:ph type="body" idx="1"/>
          </p:nvPr>
        </p:nvSpPr>
        <p:spPr/>
        <p:txBody>
          <a:bodyPr/>
          <a:lstStyle/>
          <a:p>
            <a:r>
              <a:rPr lang="en-US" dirty="0"/>
              <a:t>and thus the wave vector of the probing clock laser is comparable with the lattice magic wavelength spacing. For example in </a:t>
            </a:r>
            <a:r>
              <a:rPr lang="en-US" dirty="0" err="1"/>
              <a:t>Sr</a:t>
            </a:r>
            <a:r>
              <a:rPr lang="en-US" dirty="0"/>
              <a:t> is 7 Pi/6. That means that the phase experience by the atoms from the laser varies from one lattice site to the next. </a:t>
            </a:r>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59305C85-904B-48D6-BC9C-67BBBB66709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27799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5325"/>
            <a:ext cx="6178550" cy="3476625"/>
          </a:xfrm>
        </p:spPr>
      </p:sp>
      <p:sp>
        <p:nvSpPr>
          <p:cNvPr id="3" name="Notes Placeholder 2"/>
          <p:cNvSpPr>
            <a:spLocks noGrp="1"/>
          </p:cNvSpPr>
          <p:nvPr>
            <p:ph type="body" idx="1"/>
          </p:nvPr>
        </p:nvSpPr>
        <p:spPr/>
        <p:txBody>
          <a:bodyPr/>
          <a:lstStyle/>
          <a:p>
            <a:r>
              <a:rPr lang="en-US" dirty="0"/>
              <a:t>Therefore if one see the internal states, as a synthetic dimension, even in the simplest case of nuclear spin polarized atoms de electronic e-g degrees of freedom generate a synthetic ladder. Note that in this ladder there is a net phase </a:t>
            </a:r>
            <a:r>
              <a:rPr lang="en-US" dirty="0" err="1"/>
              <a:t>phase</a:t>
            </a:r>
            <a:r>
              <a:rPr lang="en-US" dirty="0"/>
              <a:t> accumulated by the atoms when it hoper around a </a:t>
            </a:r>
            <a:r>
              <a:rPr lang="en-US" dirty="0" err="1"/>
              <a:t>plaquette</a:t>
            </a:r>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59305C85-904B-48D6-BC9C-67BBBB66709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79017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5325"/>
            <a:ext cx="6178550" cy="3476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59305C85-904B-48D6-BC9C-67BBBB66709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51863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now examine the effect of  the phase in Rabi </a:t>
            </a:r>
            <a:r>
              <a:rPr lang="en-US" dirty="0" err="1"/>
              <a:t>specroscopy</a:t>
            </a:r>
            <a:r>
              <a:rPr lang="en-US" dirty="0"/>
              <a:t>. Also note that in the presence of tunneling is better to use  a Bloch wave basis, in fact the quasi—momentum is a good quantum number. The simples way to see the effect of the phase is actually to do a Gauge transformation that shifts the dispersion relation of the e state by an angle phi. In this new gauge the Rabi couples states with the same quasi-momentum.  And this the Hamiltonian can be written as B \dot sigma with B having an x component proportional to the Rabi frequency and a z component that is momentum dependent. </a:t>
            </a:r>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59305C85-904B-48D6-BC9C-67BBBB667099}"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60746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55300"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D28B9B-8652-4766-903C-2DCF41CFE9A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87859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5325"/>
            <a:ext cx="6178550" cy="3476625"/>
          </a:xfrm>
        </p:spPr>
      </p:sp>
      <p:sp>
        <p:nvSpPr>
          <p:cNvPr id="3" name="Notes Placeholder 2"/>
          <p:cNvSpPr>
            <a:spLocks noGrp="1"/>
          </p:cNvSpPr>
          <p:nvPr>
            <p:ph type="body" idx="1"/>
          </p:nvPr>
        </p:nvSpPr>
        <p:spPr/>
        <p:txBody>
          <a:bodyPr/>
          <a:lstStyle/>
          <a:p>
            <a:r>
              <a:rPr lang="en-US" dirty="0"/>
              <a:t>The spin orbit coupling is clear and this form and characterized by a spin momentum locking and a non zero chirality. Note that particles on in g state tend to move on average with opposite momentum than particles in the e state. This is just the same chirality </a:t>
            </a:r>
            <a:r>
              <a:rPr lang="en-US" dirty="0" err="1"/>
              <a:t>exhited</a:t>
            </a:r>
            <a:r>
              <a:rPr lang="en-US" dirty="0"/>
              <a:t> by the edge state in the quantum Hall effect. Here it can be easily characterized by the </a:t>
            </a:r>
            <a:r>
              <a:rPr lang="en-US" dirty="0" err="1"/>
              <a:t>the</a:t>
            </a:r>
            <a:r>
              <a:rPr lang="en-US" dirty="0"/>
              <a:t> momentum dependent  Block vector in the z-x plane. This angle depends on q, J and Omega and fully characterize the non-trivial topology. The basic idea is to use the clock sensitivity to characterize the chiral band topology.</a:t>
            </a:r>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59305C85-904B-48D6-BC9C-67BBBB667099}"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57406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59305C85-904B-48D6-BC9C-67BBBB667099}"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6695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59305C85-904B-48D6-BC9C-67BBBB667099}"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57864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plot shows the extracted \theta by varying T from 0 to 3 micro K. the results are </a:t>
            </a:r>
            <a:r>
              <a:rPr lang="en-US" dirty="0" err="1"/>
              <a:t>almosy</a:t>
            </a:r>
            <a:r>
              <a:rPr lang="en-US" dirty="0"/>
              <a:t> </a:t>
            </a:r>
            <a:r>
              <a:rPr lang="en-US" dirty="0" err="1"/>
              <a:t>unsensitive</a:t>
            </a:r>
            <a:r>
              <a:rPr lang="en-US" dirty="0"/>
              <a:t> to T. So in principle we are </a:t>
            </a:r>
            <a:r>
              <a:rPr lang="en-US" dirty="0" err="1"/>
              <a:t>prediting</a:t>
            </a:r>
            <a:r>
              <a:rPr lang="en-US" dirty="0"/>
              <a:t> the clock sensitivity </a:t>
            </a:r>
            <a:r>
              <a:rPr lang="en-US" dirty="0" err="1"/>
              <a:t>cn</a:t>
            </a:r>
            <a:r>
              <a:rPr lang="en-US" dirty="0"/>
              <a:t> open the </a:t>
            </a:r>
            <a:r>
              <a:rPr lang="en-US" dirty="0" err="1"/>
              <a:t>dooe</a:t>
            </a:r>
            <a:r>
              <a:rPr lang="en-US" dirty="0"/>
              <a:t> for the investigation of spin orbit coupled ladders.</a:t>
            </a:r>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59305C85-904B-48D6-BC9C-67BBBB667099}"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73358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system  in consideration is </a:t>
            </a:r>
            <a:r>
              <a:rPr lang="en-US" dirty="0" err="1"/>
              <a:t>Debbies</a:t>
            </a:r>
            <a:r>
              <a:rPr lang="en-US" dirty="0"/>
              <a:t> favorite quantum degenerate of potassium 40 atoms in a 3D dipole trap where we use the lowest two hyperfine states to encode an spin ½ degree of freedom. The experiment starts by preparing a fully polarized  and thus non-interacting quantum gas with T/</a:t>
            </a:r>
            <a:r>
              <a:rPr lang="en-US" dirty="0" err="1"/>
              <a:t>Tf</a:t>
            </a:r>
            <a:r>
              <a:rPr lang="en-US" dirty="0"/>
              <a:t>~ 0.1-0.3 and 10^4 atoms , which is when  by the application of a collective </a:t>
            </a:r>
            <a:r>
              <a:rPr lang="en-US" dirty="0" err="1"/>
              <a:t>Rf</a:t>
            </a:r>
            <a:r>
              <a:rPr lang="en-US" dirty="0"/>
              <a:t> pulse which rotates all the spin to point along the x direction. The system is let to evolve for some time t after which we probe its magnetic properties, in particular its transverse magnetization. Note that for the pi/2 pulse we apply there is a balance population of the up/down states and this  the axial magnetization remains always. Zero. We probe the length of the transverse collective spin, define in terms over collective   spin operators which sum over the spin of all toms. which here will be used as an order parameters by a second pi/2 pulse which maps coherence into populations . </a:t>
            </a:r>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1C00C298-26AC-6F43-ADF0-E9477C909881}"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56125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 me start by describing the dynamics that we observe at zero crossing where the system is non interacting. The dynamics is driven by the slight difference in magnetic moment of the two spin states that generate slightly different trapping potential for the two spin states. This energy difference translated in </a:t>
            </a:r>
            <a:r>
              <a:rPr lang="en-US" dirty="0" err="1"/>
              <a:t>dephaing</a:t>
            </a:r>
            <a:r>
              <a:rPr lang="en-US" dirty="0"/>
              <a:t> since there is a energy difference between the energy experience by the up and down atoms in populating the different harmonic oscillator levels which are the good </a:t>
            </a:r>
            <a:r>
              <a:rPr lang="en-US" dirty="0" err="1"/>
              <a:t>eignenmodesl</a:t>
            </a:r>
            <a:r>
              <a:rPr lang="en-US" dirty="0"/>
              <a:t>. Basically the dynamics can be described by spin model  where the atoms are frozen in mode space and the following spin model. The dephasing quickly </a:t>
            </a:r>
            <a:r>
              <a:rPr lang="en-US" dirty="0" err="1"/>
              <a:t>depolized</a:t>
            </a:r>
            <a:r>
              <a:rPr lang="en-US" dirty="0"/>
              <a:t> the gas and destroys the transverse magnetization.</a:t>
            </a:r>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1C00C298-26AC-6F43-ADF0-E9477C909881}"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94427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CF820-F90C-4751-9380-BA2419A51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680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CF820-F90C-4751-9380-BA2419A51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724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5325"/>
            <a:ext cx="6178550" cy="3476625"/>
          </a:xfrm>
        </p:spPr>
      </p:sp>
      <p:sp>
        <p:nvSpPr>
          <p:cNvPr id="3" name="Notes Placeholder 2"/>
          <p:cNvSpPr>
            <a:spLocks noGrp="1"/>
          </p:cNvSpPr>
          <p:nvPr>
            <p:ph type="body" idx="1"/>
          </p:nvPr>
        </p:nvSpPr>
        <p:spPr/>
        <p:txBody>
          <a:bodyPr/>
          <a:lstStyle/>
          <a:p>
            <a:r>
              <a:rPr lang="en-US" dirty="0"/>
              <a:t>It happens that operating in a deep lattice is a big</a:t>
            </a:r>
            <a:r>
              <a:rPr lang="en-US" baseline="0" dirty="0"/>
              <a:t> issue due to vector and stark shifts generated by the lattice potential </a:t>
            </a:r>
            <a:r>
              <a:rPr lang="en-US" baseline="0" dirty="0" err="1"/>
              <a:t>amd</a:t>
            </a:r>
            <a:r>
              <a:rPr lang="en-US" baseline="0" dirty="0"/>
              <a:t> more importantly by light scattering processes from the lattice beans which reduce the life time of the </a:t>
            </a:r>
            <a:r>
              <a:rPr lang="en-US" baseline="0" dirty="0" err="1"/>
              <a:t>xciyted</a:t>
            </a:r>
            <a:r>
              <a:rPr lang="en-US" baseline="0" dirty="0"/>
              <a:t> state to at most 10 seconds. The idea then is </a:t>
            </a:r>
            <a:r>
              <a:rPr lang="en-US" baseline="0" dirty="0" err="1"/>
              <a:t>intead</a:t>
            </a:r>
            <a:r>
              <a:rPr lang="en-US" baseline="0" dirty="0"/>
              <a:t> work in a shallow lattice where these effects are enormously mitigated by taking advantage of quantum statistics. The idea is that the clock starts the interrogation processes by </a:t>
            </a:r>
            <a:r>
              <a:rPr lang="en-US" baseline="0" dirty="0" err="1"/>
              <a:t>prepatring</a:t>
            </a:r>
            <a:r>
              <a:rPr lang="en-US" baseline="0" dirty="0"/>
              <a:t> a spin </a:t>
            </a:r>
            <a:r>
              <a:rPr lang="en-US" baseline="0" dirty="0" err="1"/>
              <a:t>polarzed</a:t>
            </a:r>
            <a:r>
              <a:rPr lang="en-US" baseline="0" dirty="0"/>
              <a:t> gas with all atoms </a:t>
            </a:r>
            <a:r>
              <a:rPr lang="en-US" baseline="0" dirty="0" err="1"/>
              <a:t>oin</a:t>
            </a:r>
            <a:r>
              <a:rPr lang="en-US" baseline="0" dirty="0"/>
              <a:t> the clock state . Quantum </a:t>
            </a:r>
            <a:r>
              <a:rPr lang="en-US" baseline="0" dirty="0" err="1"/>
              <a:t>stattisticd</a:t>
            </a:r>
            <a:r>
              <a:rPr lang="en-US" baseline="0" dirty="0"/>
              <a:t> even in a shallow lattice prevents tunneling since two fermionic atoms can not have the same  quantum state so both can not be in the same </a:t>
            </a:r>
            <a:r>
              <a:rPr lang="en-US" baseline="0" dirty="0" err="1"/>
              <a:t>lattce</a:t>
            </a:r>
            <a:r>
              <a:rPr lang="en-US" baseline="0" dirty="0"/>
              <a:t> </a:t>
            </a:r>
            <a:r>
              <a:rPr lang="en-US" baseline="0" dirty="0" err="1"/>
              <a:t>iste</a:t>
            </a:r>
            <a:r>
              <a:rPr lang="en-US" baseline="0" dirty="0"/>
              <a:t>. However this ideal condition is broken by the clock laser which imprints a </a:t>
            </a:r>
            <a:r>
              <a:rPr lang="en-US" baseline="0" dirty="0" err="1"/>
              <a:t>diferential</a:t>
            </a:r>
            <a:r>
              <a:rPr lang="en-US" baseline="0" dirty="0"/>
              <a:t> phase between </a:t>
            </a:r>
            <a:r>
              <a:rPr lang="en-US" baseline="0" dirty="0" err="1"/>
              <a:t>differen</a:t>
            </a:r>
            <a:r>
              <a:rPr lang="en-US" baseline="0" dirty="0"/>
              <a:t> lattice sites. The basic idea is that given that we are talking </a:t>
            </a:r>
            <a:r>
              <a:rPr lang="en-US" baseline="0" dirty="0" err="1"/>
              <a:t>abput</a:t>
            </a:r>
            <a:r>
              <a:rPr lang="en-US" baseline="0" dirty="0"/>
              <a:t> a clock transition the wavelength of the clock laser is comparable with the lattice spacing. In the case of the clock for example along the laser propagation direction k a ~ pi.   Roughly speaking the clock </a:t>
            </a:r>
            <a:r>
              <a:rPr lang="en-US" baseline="0" dirty="0" err="1"/>
              <a:t>ratates</a:t>
            </a:r>
            <a:r>
              <a:rPr lang="en-US" baseline="0" dirty="0"/>
              <a:t> on </a:t>
            </a:r>
            <a:r>
              <a:rPr lang="en-US" baseline="0" dirty="0" err="1"/>
              <a:t>differeny</a:t>
            </a:r>
            <a:r>
              <a:rPr lang="en-US" baseline="0" dirty="0"/>
              <a:t> direction atoms at adjacent lattice sites  generating dephasing, making the atoms distinguishable and again vulnerable to collisions.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00C298-26AC-6F43-ADF0-E9477C9098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9505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baseline="0" dirty="0"/>
              <a:t> </a:t>
            </a:r>
            <a:r>
              <a:rPr lang="en-US" baseline="0" dirty="0" err="1"/>
              <a:t>Hamiltnian</a:t>
            </a:r>
            <a:r>
              <a:rPr lang="en-US" baseline="0" dirty="0"/>
              <a:t> that governs  the dynamics for in the 3D optical lattice </a:t>
            </a:r>
            <a:r>
              <a:rPr lang="en-US" baseline="0" dirty="0" err="1"/>
              <a:t>cloks</a:t>
            </a:r>
            <a:r>
              <a:rPr lang="en-US" baseline="0" dirty="0"/>
              <a:t> is the Hubbard model a </a:t>
            </a:r>
            <a:r>
              <a:rPr lang="en-US" baseline="0" dirty="0" err="1"/>
              <a:t>minal</a:t>
            </a:r>
            <a:r>
              <a:rPr lang="en-US" baseline="0" dirty="0"/>
              <a:t> model for interacting fermions .he effective spin ½ degrees of freedom will be encoded in the two clock states. It features a kinetic energy term parametrized by the tunneling energy J which is only relevant between nearest neighbor sites an din this case </a:t>
            </a:r>
            <a:r>
              <a:rPr lang="en-US" baseline="0" dirty="0" err="1"/>
              <a:t>ideantcl</a:t>
            </a:r>
            <a:r>
              <a:rPr lang="en-US" baseline="0" dirty="0"/>
              <a:t> for the two clock states. I has an  onsite interaction energy U which is the energy penalty to have two atoms with different spin at the same site. </a:t>
            </a:r>
          </a:p>
          <a:p>
            <a:endParaRPr lang="en-US" dirty="0"/>
          </a:p>
          <a:p>
            <a:endParaRPr lang="en-US" dirty="0"/>
          </a:p>
          <a:p>
            <a:endParaRPr lang="en-US" dirty="0"/>
          </a:p>
          <a:p>
            <a:endParaRPr lang="en-US" dirty="0"/>
          </a:p>
          <a:p>
            <a:r>
              <a:rPr lang="en-US" dirty="0"/>
              <a:t>Let me however switch to</a:t>
            </a:r>
            <a:r>
              <a:rPr lang="en-US" baseline="0" dirty="0"/>
              <a:t> the 3D lattice case that offer another degree of control than we used to our advantage . The basic idea is that if we use tight confinement along the z direction then atoms can not tunnel along z and the dynamics is restricted to the x-y plane. Now since the </a:t>
            </a:r>
            <a:r>
              <a:rPr lang="en-US" baseline="0" dirty="0" err="1"/>
              <a:t>magntidude</a:t>
            </a:r>
            <a:r>
              <a:rPr lang="en-US" baseline="0" dirty="0"/>
              <a:t> of the Soc is set by the projection of the laser along the tunneling direction, \</a:t>
            </a:r>
            <a:r>
              <a:rPr lang="en-US" baseline="0" dirty="0" err="1"/>
              <a:t>kperp</a:t>
            </a:r>
            <a:r>
              <a:rPr lang="en-US" baseline="0" dirty="0"/>
              <a:t> a, we can tune it  by changing the propagation direction of the clock laser. For the magic lattice of Sr is 7pi/6 sin \theta with theta the angle of the laser along the z direction we can make it as small as we want by </a:t>
            </a:r>
            <a:r>
              <a:rPr lang="en-US" baseline="0" dirty="0" err="1"/>
              <a:t>alingning</a:t>
            </a:r>
            <a:r>
              <a:rPr lang="en-US" baseline="0" dirty="0"/>
              <a:t> the laser up to a small angle \theta along the z direction</a:t>
            </a:r>
          </a:p>
          <a:p>
            <a:r>
              <a:rPr lang="en-US" baseline="0" dirty="0"/>
              <a:t>we can make the phase to reach \pi along one direction by tilting the laser by an angle around 60 degrees.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05280-FA01-4EC9-849C-385C721AE6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7439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57FF9D-7DD3-425B-8D3D-CF4FEC71EB16}" type="slidenum">
              <a:rPr lang="en-US" smtClean="0"/>
              <a:pPr>
                <a:defRPr/>
              </a:pPr>
              <a:t>6</a:t>
            </a:fld>
            <a:endParaRPr lang="en-US"/>
          </a:p>
        </p:txBody>
      </p:sp>
    </p:spTree>
    <p:extLst>
      <p:ext uri="{BB962C8B-B14F-4D97-AF65-F5344CB8AC3E}">
        <p14:creationId xmlns:p14="http://schemas.microsoft.com/office/powerpoint/2010/main" val="108894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900" dirty="0">
                <a:effectLst/>
                <a:latin typeface="Arial" panose="020B0604020202020204" pitchFamily="34" charset="0"/>
              </a:rPr>
              <a:t>So, how does an atomic clock work?</a:t>
            </a:r>
            <a:endParaRPr lang="en-US" dirty="0">
              <a:effectLst/>
            </a:endParaRPr>
          </a:p>
          <a:p>
            <a:pPr lvl="0"/>
            <a:r>
              <a:rPr lang="en-US" sz="900" dirty="0">
                <a:effectLst/>
                <a:latin typeface="Arial" panose="020B0604020202020204" pitchFamily="34" charset="0"/>
              </a:rPr>
              <a:t>An atomic clock works like any other clock, except in this clock, light is the pendulum that ticks.  </a:t>
            </a:r>
            <a:endParaRPr lang="en-US" dirty="0">
              <a:effectLst/>
            </a:endParaRPr>
          </a:p>
          <a:p>
            <a:endParaRPr lang="en-US" dirty="0">
              <a:effectLst/>
            </a:endParaRPr>
          </a:p>
          <a:p>
            <a:r>
              <a:rPr lang="en-US" sz="900" dirty="0">
                <a:effectLst/>
                <a:latin typeface="Arial" panose="020B0604020202020204" pitchFamily="34" charset="0"/>
              </a:rPr>
              <a:t>And, the atoms in the clock act like the counter. The atoms help us to  keep track of the oscillations. How they do that?</a:t>
            </a:r>
          </a:p>
          <a:p>
            <a:r>
              <a:rPr lang="en-US" sz="900" dirty="0">
                <a:effectLst/>
                <a:latin typeface="Arial" panose="020B0604020202020204" pitchFamily="34" charset="0"/>
              </a:rPr>
              <a:t>Well thanks to their quantum nature. </a:t>
            </a:r>
            <a:endParaRPr lang="en-US" dirty="0">
              <a:effectLst/>
            </a:endParaRPr>
          </a:p>
          <a:p>
            <a:pPr lvl="0"/>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F720896-1BED-47DD-9A04-FD118ABC861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8493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4CBA0E5-FE83-4479-9CF2-8B048F3296F9}"/>
              </a:ext>
            </a:extLst>
          </p:cNvPr>
          <p:cNvSpPr>
            <a:spLocks noGrp="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57FF9D-7DD3-425B-8D3D-CF4FEC71EB16}" type="slidenum">
              <a:rPr lang="en-US" smtClean="0"/>
              <a:pPr>
                <a:defRPr/>
              </a:pPr>
              <a:t>15</a:t>
            </a:fld>
            <a:endParaRPr lang="en-US"/>
          </a:p>
        </p:txBody>
      </p:sp>
    </p:spTree>
    <p:extLst>
      <p:ext uri="{BB962C8B-B14F-4D97-AF65-F5344CB8AC3E}">
        <p14:creationId xmlns:p14="http://schemas.microsoft.com/office/powerpoint/2010/main" val="4138967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57FF9D-7DD3-425B-8D3D-CF4FEC71EB16}" type="slidenum">
              <a:rPr lang="en-US" smtClean="0"/>
              <a:pPr>
                <a:defRPr/>
              </a:pPr>
              <a:t>17</a:t>
            </a:fld>
            <a:endParaRPr lang="en-US"/>
          </a:p>
        </p:txBody>
      </p:sp>
    </p:spTree>
    <p:extLst>
      <p:ext uri="{BB962C8B-B14F-4D97-AF65-F5344CB8AC3E}">
        <p14:creationId xmlns:p14="http://schemas.microsoft.com/office/powerpoint/2010/main" val="3464907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C45C513B-8F0E-4B86-9659-9DA7F475E603}" type="slidenum">
              <a:rPr lang="en-US" smtClean="0"/>
              <a:pPr>
                <a:defRPr/>
              </a:pPr>
              <a:t>‹N°›</a:t>
            </a:fld>
            <a:endParaRPr lang="en-US"/>
          </a:p>
        </p:txBody>
      </p:sp>
    </p:spTree>
    <p:extLst>
      <p:ext uri="{BB962C8B-B14F-4D97-AF65-F5344CB8AC3E}">
        <p14:creationId xmlns:p14="http://schemas.microsoft.com/office/powerpoint/2010/main" val="313472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eaLnBrk="0" hangingPunct="0"/>
            <a:endParaRPr lang="en-US">
              <a:solidFill>
                <a:srgbClr val="000000"/>
              </a:solidFill>
              <a:latin typeface="Times New Roman" panose="02020603050405020304" pitchFamily="18" charset="0"/>
              <a:cs typeface="+mn-cs"/>
            </a:endParaRPr>
          </a:p>
        </p:txBody>
      </p:sp>
      <p:sp>
        <p:nvSpPr>
          <p:cNvPr id="8" name="Footer Placeholder 7"/>
          <p:cNvSpPr>
            <a:spLocks noGrp="1"/>
          </p:cNvSpPr>
          <p:nvPr>
            <p:ph type="ftr" sz="quarter" idx="11"/>
          </p:nvPr>
        </p:nvSpPr>
        <p:spPr/>
        <p:txBody>
          <a:bodyPr/>
          <a:lstStyle/>
          <a:p>
            <a:pPr algn="ctr" eaLnBrk="0" hangingPunct="0"/>
            <a:endParaRPr lang="en-US">
              <a:solidFill>
                <a:srgbClr val="000000"/>
              </a:solidFill>
              <a:latin typeface="Times New Roman" panose="02020603050405020304" pitchFamily="18" charset="0"/>
              <a:cs typeface="+mn-cs"/>
            </a:endParaRPr>
          </a:p>
        </p:txBody>
      </p:sp>
      <p:sp>
        <p:nvSpPr>
          <p:cNvPr id="9" name="Slide Number Placeholder 8"/>
          <p:cNvSpPr>
            <a:spLocks noGrp="1"/>
          </p:cNvSpPr>
          <p:nvPr>
            <p:ph type="sldNum" sz="quarter" idx="12"/>
          </p:nvPr>
        </p:nvSpPr>
        <p:spPr/>
        <p:txBody>
          <a:bodyPr/>
          <a:lstStyle/>
          <a:p>
            <a:pPr eaLnBrk="0" hangingPunct="0"/>
            <a:fld id="{9F636A02-85A2-4EEC-95D7-3590E7F8F992}" type="slidenum">
              <a:rPr lang="en-US" smtClean="0">
                <a:solidFill>
                  <a:srgbClr val="000000"/>
                </a:solidFill>
                <a:latin typeface="Times New Roman" panose="02020603050405020304" pitchFamily="18" charset="0"/>
                <a:cs typeface="+mn-cs"/>
              </a:rPr>
              <a:pPr eaLnBrk="0" hangingPunct="0"/>
              <a:t>‹N°›</a:t>
            </a:fld>
            <a:endParaRPr lang="en-US">
              <a:solidFill>
                <a:srgbClr val="000000"/>
              </a:solidFill>
              <a:latin typeface="Times New Roman" panose="02020603050405020304" pitchFamily="18" charset="0"/>
              <a:cs typeface="+mn-cs"/>
            </a:endParaRPr>
          </a:p>
        </p:txBody>
      </p:sp>
    </p:spTree>
    <p:extLst>
      <p:ext uri="{BB962C8B-B14F-4D97-AF65-F5344CB8AC3E}">
        <p14:creationId xmlns:p14="http://schemas.microsoft.com/office/powerpoint/2010/main" val="2123394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eaLnBrk="0" hangingPunct="0"/>
            <a:endParaRPr lang="en-US">
              <a:solidFill>
                <a:srgbClr val="000000"/>
              </a:solidFill>
              <a:latin typeface="Times New Roman" panose="02020603050405020304" pitchFamily="18" charset="0"/>
              <a:cs typeface="+mn-cs"/>
            </a:endParaRPr>
          </a:p>
        </p:txBody>
      </p:sp>
      <p:sp>
        <p:nvSpPr>
          <p:cNvPr id="4" name="Footer Placeholder 3"/>
          <p:cNvSpPr>
            <a:spLocks noGrp="1"/>
          </p:cNvSpPr>
          <p:nvPr>
            <p:ph type="ftr" sz="quarter" idx="11"/>
          </p:nvPr>
        </p:nvSpPr>
        <p:spPr/>
        <p:txBody>
          <a:bodyPr/>
          <a:lstStyle/>
          <a:p>
            <a:pPr algn="ctr" eaLnBrk="0" hangingPunct="0"/>
            <a:endParaRPr lang="en-US">
              <a:solidFill>
                <a:srgbClr val="000000"/>
              </a:solidFill>
              <a:latin typeface="Times New Roman" panose="02020603050405020304" pitchFamily="18" charset="0"/>
              <a:cs typeface="+mn-cs"/>
            </a:endParaRPr>
          </a:p>
        </p:txBody>
      </p:sp>
      <p:sp>
        <p:nvSpPr>
          <p:cNvPr id="5" name="Slide Number Placeholder 4"/>
          <p:cNvSpPr>
            <a:spLocks noGrp="1"/>
          </p:cNvSpPr>
          <p:nvPr>
            <p:ph type="sldNum" sz="quarter" idx="12"/>
          </p:nvPr>
        </p:nvSpPr>
        <p:spPr/>
        <p:txBody>
          <a:bodyPr/>
          <a:lstStyle/>
          <a:p>
            <a:pPr eaLnBrk="0" hangingPunct="0"/>
            <a:fld id="{9F636A02-85A2-4EEC-95D7-3590E7F8F992}" type="slidenum">
              <a:rPr lang="en-US" smtClean="0">
                <a:solidFill>
                  <a:srgbClr val="000000"/>
                </a:solidFill>
                <a:latin typeface="Times New Roman" panose="02020603050405020304" pitchFamily="18" charset="0"/>
                <a:cs typeface="+mn-cs"/>
              </a:rPr>
              <a:pPr eaLnBrk="0" hangingPunct="0"/>
              <a:t>‹N°›</a:t>
            </a:fld>
            <a:endParaRPr lang="en-US">
              <a:solidFill>
                <a:srgbClr val="000000"/>
              </a:solidFill>
              <a:latin typeface="Times New Roman" panose="02020603050405020304" pitchFamily="18" charset="0"/>
              <a:cs typeface="+mn-cs"/>
            </a:endParaRPr>
          </a:p>
        </p:txBody>
      </p:sp>
    </p:spTree>
    <p:extLst>
      <p:ext uri="{BB962C8B-B14F-4D97-AF65-F5344CB8AC3E}">
        <p14:creationId xmlns:p14="http://schemas.microsoft.com/office/powerpoint/2010/main" val="2644636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AEBAAC96-A3C8-4D64-AF97-455EC23B2C33}" type="slidenum">
              <a:rPr lang="en-US" smtClean="0">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352258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eaLnBrk="0" hangingPunct="0"/>
            <a:endParaRPr lang="en-US">
              <a:solidFill>
                <a:srgbClr val="000000"/>
              </a:solidFill>
              <a:latin typeface="Times New Roman" panose="02020603050405020304" pitchFamily="18" charset="0"/>
              <a:cs typeface="+mn-cs"/>
            </a:endParaRPr>
          </a:p>
        </p:txBody>
      </p:sp>
      <p:sp>
        <p:nvSpPr>
          <p:cNvPr id="6" name="Footer Placeholder 5"/>
          <p:cNvSpPr>
            <a:spLocks noGrp="1"/>
          </p:cNvSpPr>
          <p:nvPr>
            <p:ph type="ftr" sz="quarter" idx="11"/>
          </p:nvPr>
        </p:nvSpPr>
        <p:spPr/>
        <p:txBody>
          <a:bodyPr/>
          <a:lstStyle/>
          <a:p>
            <a:pPr algn="ctr" eaLnBrk="0" hangingPunct="0"/>
            <a:endParaRPr lang="en-US">
              <a:solidFill>
                <a:srgbClr val="000000"/>
              </a:solidFill>
              <a:latin typeface="Times New Roman" panose="02020603050405020304" pitchFamily="18" charset="0"/>
              <a:cs typeface="+mn-cs"/>
            </a:endParaRPr>
          </a:p>
        </p:txBody>
      </p:sp>
      <p:sp>
        <p:nvSpPr>
          <p:cNvPr id="7" name="Slide Number Placeholder 6"/>
          <p:cNvSpPr>
            <a:spLocks noGrp="1"/>
          </p:cNvSpPr>
          <p:nvPr>
            <p:ph type="sldNum" sz="quarter" idx="12"/>
          </p:nvPr>
        </p:nvSpPr>
        <p:spPr/>
        <p:txBody>
          <a:bodyPr/>
          <a:lstStyle/>
          <a:p>
            <a:pPr eaLnBrk="0" hangingPunct="0"/>
            <a:fld id="{9F636A02-85A2-4EEC-95D7-3590E7F8F992}" type="slidenum">
              <a:rPr lang="en-US" smtClean="0">
                <a:solidFill>
                  <a:srgbClr val="000000"/>
                </a:solidFill>
                <a:latin typeface="Times New Roman" panose="02020603050405020304" pitchFamily="18" charset="0"/>
                <a:cs typeface="+mn-cs"/>
              </a:rPr>
              <a:pPr eaLnBrk="0" hangingPunct="0"/>
              <a:t>‹N°›</a:t>
            </a:fld>
            <a:endParaRPr lang="en-US">
              <a:solidFill>
                <a:srgbClr val="000000"/>
              </a:solidFill>
              <a:latin typeface="Times New Roman" panose="02020603050405020304" pitchFamily="18" charset="0"/>
              <a:cs typeface="+mn-cs"/>
            </a:endParaRPr>
          </a:p>
        </p:txBody>
      </p:sp>
    </p:spTree>
    <p:extLst>
      <p:ext uri="{BB962C8B-B14F-4D97-AF65-F5344CB8AC3E}">
        <p14:creationId xmlns:p14="http://schemas.microsoft.com/office/powerpoint/2010/main" val="1131652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eaLnBrk="0" hangingPunct="0"/>
            <a:endParaRPr lang="en-US">
              <a:solidFill>
                <a:srgbClr val="000000"/>
              </a:solidFill>
              <a:latin typeface="Times New Roman" panose="02020603050405020304" pitchFamily="18" charset="0"/>
              <a:cs typeface="+mn-cs"/>
            </a:endParaRPr>
          </a:p>
        </p:txBody>
      </p:sp>
      <p:sp>
        <p:nvSpPr>
          <p:cNvPr id="6" name="Footer Placeholder 5"/>
          <p:cNvSpPr>
            <a:spLocks noGrp="1"/>
          </p:cNvSpPr>
          <p:nvPr>
            <p:ph type="ftr" sz="quarter" idx="11"/>
          </p:nvPr>
        </p:nvSpPr>
        <p:spPr/>
        <p:txBody>
          <a:bodyPr/>
          <a:lstStyle/>
          <a:p>
            <a:pPr algn="ctr" eaLnBrk="0" hangingPunct="0"/>
            <a:endParaRPr lang="en-US">
              <a:solidFill>
                <a:srgbClr val="000000"/>
              </a:solidFill>
              <a:latin typeface="Times New Roman" panose="02020603050405020304" pitchFamily="18" charset="0"/>
              <a:cs typeface="+mn-cs"/>
            </a:endParaRPr>
          </a:p>
        </p:txBody>
      </p:sp>
      <p:sp>
        <p:nvSpPr>
          <p:cNvPr id="7" name="Slide Number Placeholder 6"/>
          <p:cNvSpPr>
            <a:spLocks noGrp="1"/>
          </p:cNvSpPr>
          <p:nvPr>
            <p:ph type="sldNum" sz="quarter" idx="12"/>
          </p:nvPr>
        </p:nvSpPr>
        <p:spPr/>
        <p:txBody>
          <a:bodyPr/>
          <a:lstStyle/>
          <a:p>
            <a:pPr eaLnBrk="0" hangingPunct="0"/>
            <a:fld id="{9F636A02-85A2-4EEC-95D7-3590E7F8F992}" type="slidenum">
              <a:rPr lang="en-US" smtClean="0">
                <a:solidFill>
                  <a:srgbClr val="000000"/>
                </a:solidFill>
                <a:latin typeface="Times New Roman" panose="02020603050405020304" pitchFamily="18" charset="0"/>
                <a:cs typeface="+mn-cs"/>
              </a:rPr>
              <a:pPr eaLnBrk="0" hangingPunct="0"/>
              <a:t>‹N°›</a:t>
            </a:fld>
            <a:endParaRPr lang="en-US">
              <a:solidFill>
                <a:srgbClr val="000000"/>
              </a:solidFill>
              <a:latin typeface="Times New Roman" panose="02020603050405020304" pitchFamily="18" charset="0"/>
              <a:cs typeface="+mn-cs"/>
            </a:endParaRPr>
          </a:p>
        </p:txBody>
      </p:sp>
    </p:spTree>
    <p:extLst>
      <p:ext uri="{BB962C8B-B14F-4D97-AF65-F5344CB8AC3E}">
        <p14:creationId xmlns:p14="http://schemas.microsoft.com/office/powerpoint/2010/main" val="2557017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endParaRPr lang="en-US">
              <a:solidFill>
                <a:srgbClr val="000000"/>
              </a:solidFill>
              <a:latin typeface="Times New Roman" panose="02020603050405020304" pitchFamily="18" charset="0"/>
              <a:cs typeface="+mn-cs"/>
            </a:endParaRPr>
          </a:p>
        </p:txBody>
      </p:sp>
      <p:sp>
        <p:nvSpPr>
          <p:cNvPr id="5" name="Footer Placeholder 4"/>
          <p:cNvSpPr>
            <a:spLocks noGrp="1"/>
          </p:cNvSpPr>
          <p:nvPr>
            <p:ph type="ftr" sz="quarter" idx="11"/>
          </p:nvPr>
        </p:nvSpPr>
        <p:spPr/>
        <p:txBody>
          <a:bodyPr/>
          <a:lstStyle/>
          <a:p>
            <a:pPr algn="ctr" eaLnBrk="0" hangingPunct="0"/>
            <a:endParaRPr lang="en-US">
              <a:solidFill>
                <a:srgbClr val="000000"/>
              </a:solidFill>
              <a:latin typeface="Times New Roman" panose="02020603050405020304" pitchFamily="18" charset="0"/>
              <a:cs typeface="+mn-cs"/>
            </a:endParaRPr>
          </a:p>
        </p:txBody>
      </p:sp>
      <p:sp>
        <p:nvSpPr>
          <p:cNvPr id="6" name="Slide Number Placeholder 5"/>
          <p:cNvSpPr>
            <a:spLocks noGrp="1"/>
          </p:cNvSpPr>
          <p:nvPr>
            <p:ph type="sldNum" sz="quarter" idx="12"/>
          </p:nvPr>
        </p:nvSpPr>
        <p:spPr/>
        <p:txBody>
          <a:bodyPr/>
          <a:lstStyle/>
          <a:p>
            <a:pPr eaLnBrk="0" hangingPunct="0"/>
            <a:fld id="{9F636A02-85A2-4EEC-95D7-3590E7F8F992}" type="slidenum">
              <a:rPr lang="en-US" smtClean="0">
                <a:solidFill>
                  <a:srgbClr val="000000"/>
                </a:solidFill>
                <a:latin typeface="Times New Roman" panose="02020603050405020304" pitchFamily="18" charset="0"/>
                <a:cs typeface="+mn-cs"/>
              </a:rPr>
              <a:pPr eaLnBrk="0" hangingPunct="0"/>
              <a:t>‹N°›</a:t>
            </a:fld>
            <a:endParaRPr lang="en-US">
              <a:solidFill>
                <a:srgbClr val="000000"/>
              </a:solidFill>
              <a:latin typeface="Times New Roman" panose="02020603050405020304" pitchFamily="18" charset="0"/>
              <a:cs typeface="+mn-cs"/>
            </a:endParaRPr>
          </a:p>
        </p:txBody>
      </p:sp>
    </p:spTree>
    <p:extLst>
      <p:ext uri="{BB962C8B-B14F-4D97-AF65-F5344CB8AC3E}">
        <p14:creationId xmlns:p14="http://schemas.microsoft.com/office/powerpoint/2010/main" val="601278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endParaRPr lang="en-US">
              <a:solidFill>
                <a:srgbClr val="000000"/>
              </a:solidFill>
              <a:latin typeface="Times New Roman" panose="02020603050405020304" pitchFamily="18" charset="0"/>
              <a:cs typeface="+mn-cs"/>
            </a:endParaRPr>
          </a:p>
        </p:txBody>
      </p:sp>
      <p:sp>
        <p:nvSpPr>
          <p:cNvPr id="5" name="Footer Placeholder 4"/>
          <p:cNvSpPr>
            <a:spLocks noGrp="1"/>
          </p:cNvSpPr>
          <p:nvPr>
            <p:ph type="ftr" sz="quarter" idx="11"/>
          </p:nvPr>
        </p:nvSpPr>
        <p:spPr/>
        <p:txBody>
          <a:bodyPr/>
          <a:lstStyle/>
          <a:p>
            <a:pPr algn="ctr" eaLnBrk="0" hangingPunct="0"/>
            <a:endParaRPr lang="en-US">
              <a:solidFill>
                <a:srgbClr val="000000"/>
              </a:solidFill>
              <a:latin typeface="Times New Roman" panose="02020603050405020304" pitchFamily="18" charset="0"/>
              <a:cs typeface="+mn-cs"/>
            </a:endParaRPr>
          </a:p>
        </p:txBody>
      </p:sp>
      <p:sp>
        <p:nvSpPr>
          <p:cNvPr id="6" name="Slide Number Placeholder 5"/>
          <p:cNvSpPr>
            <a:spLocks noGrp="1"/>
          </p:cNvSpPr>
          <p:nvPr>
            <p:ph type="sldNum" sz="quarter" idx="12"/>
          </p:nvPr>
        </p:nvSpPr>
        <p:spPr/>
        <p:txBody>
          <a:bodyPr/>
          <a:lstStyle/>
          <a:p>
            <a:pPr eaLnBrk="0" hangingPunct="0"/>
            <a:fld id="{9F636A02-85A2-4EEC-95D7-3590E7F8F992}" type="slidenum">
              <a:rPr lang="en-US" smtClean="0">
                <a:solidFill>
                  <a:srgbClr val="000000"/>
                </a:solidFill>
                <a:latin typeface="Times New Roman" panose="02020603050405020304" pitchFamily="18" charset="0"/>
                <a:cs typeface="+mn-cs"/>
              </a:rPr>
              <a:pPr eaLnBrk="0" hangingPunct="0"/>
              <a:t>‹N°›</a:t>
            </a:fld>
            <a:endParaRPr lang="en-US">
              <a:solidFill>
                <a:srgbClr val="000000"/>
              </a:solidFill>
              <a:latin typeface="Times New Roman" panose="02020603050405020304" pitchFamily="18" charset="0"/>
              <a:cs typeface="+mn-cs"/>
            </a:endParaRPr>
          </a:p>
        </p:txBody>
      </p:sp>
    </p:spTree>
    <p:extLst>
      <p:ext uri="{BB962C8B-B14F-4D97-AF65-F5344CB8AC3E}">
        <p14:creationId xmlns:p14="http://schemas.microsoft.com/office/powerpoint/2010/main" val="3612780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D94DBE0-65C4-4A51-9E7B-15CE92BB853E}"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14661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2C89DFB-DB4B-48CA-B985-930AB34CC8D5}" type="datetimeFigureOut">
              <a:rPr kumimoji="0" lang="en-US" sz="1400" b="0" i="0" u="none" strike="noStrike" kern="1200" cap="none" spc="0" normalizeH="0" baseline="0" noProof="0" smtClean="0">
                <a:ln>
                  <a:noFill/>
                </a:ln>
                <a:solidFill>
                  <a:srgbClr val="696464"/>
                </a:solidFill>
                <a:effectLst/>
                <a:uLnTx/>
                <a:uFillTx/>
                <a:latin typeface="Lucida Sans" pitchFamily="34"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9/17/2021</a:t>
            </a:fld>
            <a:endParaRPr kumimoji="0" lang="en-US" sz="1400" b="0" i="0" u="none" strike="noStrike" kern="1200" cap="none" spc="0" normalizeH="0" baseline="0" noProof="0">
              <a:ln>
                <a:noFill/>
              </a:ln>
              <a:solidFill>
                <a:srgbClr val="696464"/>
              </a:solidFill>
              <a:effectLst/>
              <a:uLnTx/>
              <a:uFillTx/>
              <a:latin typeface="Lucida Sans"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Lucida Sans"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fld id="{8FAA5BD3-523A-439C-832B-9445C3272BC4}" type="slidenum">
              <a:rPr kumimoji="0" lang="en-US" sz="1400" b="0" i="0" u="none" strike="noStrike" kern="1200" cap="none" spc="0" normalizeH="0" baseline="0" noProof="0" smtClean="0">
                <a:ln>
                  <a:noFill/>
                </a:ln>
                <a:solidFill>
                  <a:srgbClr val="FFFFFF"/>
                </a:solidFill>
                <a:effectLst/>
                <a:uLnTx/>
                <a:uFillTx/>
                <a:latin typeface="Arial"/>
                <a:ea typeface="+mj-ea"/>
                <a:cs typeface="+mj-cs"/>
              </a:rPr>
              <a:pPr marL="0" marR="0" lvl="0" indent="0" algn="ctr" defTabSz="914400" rtl="0" eaLnBrk="1" fontAlgn="base" latinLnBrk="0" hangingPunct="1">
                <a:lnSpc>
                  <a:spcPct val="100000"/>
                </a:lnSpc>
                <a:spcBef>
                  <a:spcPct val="50000"/>
                </a:spcBef>
                <a:spcAft>
                  <a:spcPct val="0"/>
                </a:spcAft>
                <a:buClrTx/>
                <a:buSzTx/>
                <a:buFontTx/>
                <a:buNone/>
                <a:tabLst/>
                <a:defRPr/>
              </a:pPr>
              <a:t>‹N°›</a:t>
            </a:fld>
            <a:endParaRPr kumimoji="0" lang="en-US" sz="1400" b="0" i="0" u="none" strike="noStrike" kern="1200" cap="none" spc="0" normalizeH="0" baseline="0" noProof="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2727161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Lucida Sans"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Lucida Sans" pitchFamily="34" charset="0"/>
              <a:ea typeface="+mn-ea"/>
              <a:cs typeface="+mn-cs"/>
            </a:endParaRPr>
          </a:p>
        </p:txBody>
      </p:sp>
      <p:sp>
        <p:nvSpPr>
          <p:cNvPr id="4" name="Slide Number Placeholder 22"/>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fld id="{E42557C9-4391-4670-879F-07892E30B50A}" type="slidenum">
              <a:rPr kumimoji="0" lang="en-US" sz="1400" b="0" i="0" u="none" strike="noStrike" kern="1200" cap="none" spc="0" normalizeH="0" baseline="0" noProof="0">
                <a:ln>
                  <a:noFill/>
                </a:ln>
                <a:solidFill>
                  <a:srgbClr val="FFFFFF"/>
                </a:solidFill>
                <a:effectLst/>
                <a:uLnTx/>
                <a:uFillTx/>
                <a:latin typeface="Arial"/>
                <a:ea typeface="+mj-ea"/>
                <a:cs typeface="+mj-cs"/>
              </a:rPr>
              <a:pPr marL="0" marR="0" lvl="0" indent="0" algn="ctr" defTabSz="914400" rtl="0" eaLnBrk="1" fontAlgn="base" latinLnBrk="0" hangingPunct="1">
                <a:lnSpc>
                  <a:spcPct val="100000"/>
                </a:lnSpc>
                <a:spcBef>
                  <a:spcPct val="50000"/>
                </a:spcBef>
                <a:spcAft>
                  <a:spcPct val="0"/>
                </a:spcAft>
                <a:buClrTx/>
                <a:buSzTx/>
                <a:buFontTx/>
                <a:buNone/>
                <a:tabLst/>
                <a:defRPr/>
              </a:pPr>
              <a:t>‹N°›</a:t>
            </a:fld>
            <a:endParaRPr kumimoji="0" lang="en-US" sz="1400" b="0" i="0" u="none" strike="noStrike" kern="1200" cap="none" spc="0" normalizeH="0" baseline="0" noProof="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393185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92788A5-278E-4094-BE6A-559F582FBB22}"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9/17/2021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45FECE-9D3A-4647-A164-DEBAC0B5EB8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23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BAAC96-A3C8-4D64-AF97-455EC23B2C33}" type="slidenum">
              <a:rPr kumimoji="0" lang="en-U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149018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BAAC96-A3C8-4D64-AF97-455EC23B2C3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62607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Lucida Sans" pitchFamily="34" charset="0"/>
              <a:ea typeface="+mn-ea"/>
              <a:cs typeface="Arial"/>
            </a:endParaRPr>
          </a:p>
        </p:txBody>
      </p:sp>
      <p:sp>
        <p:nvSpPr>
          <p:cNvPr id="3" name="Footer Placeholder 2"/>
          <p:cNvSpPr>
            <a:spLocks noGrp="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0" i="0" u="none" strike="noStrike" kern="1200" cap="none" spc="0" normalizeH="0" baseline="0" noProof="0" dirty="0">
              <a:ln>
                <a:noFill/>
              </a:ln>
              <a:solidFill>
                <a:srgbClr val="696464"/>
              </a:solidFill>
              <a:effectLst/>
              <a:uLnTx/>
              <a:uFillTx/>
              <a:latin typeface="Lucida Sans" pitchFamily="34" charset="0"/>
              <a:ea typeface="+mn-ea"/>
              <a:cs typeface="Arial"/>
            </a:endParaRPr>
          </a:p>
        </p:txBody>
      </p:sp>
      <p:sp>
        <p:nvSpPr>
          <p:cNvPr id="4" name="Slide Number Placeholder 22"/>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fld id="{E42557C9-4391-4670-879F-07892E30B50A}" type="slidenum">
              <a:rPr kumimoji="0" lang="en-US" sz="1400" b="0" i="0" u="none" strike="noStrike" kern="1200" cap="none" spc="0" normalizeH="0" baseline="0" noProof="0">
                <a:ln>
                  <a:noFill/>
                </a:ln>
                <a:solidFill>
                  <a:srgbClr val="FFFFFF"/>
                </a:solidFill>
                <a:effectLst/>
                <a:uLnTx/>
                <a:uFillTx/>
                <a:latin typeface="Times New Roman"/>
                <a:ea typeface="+mj-ea"/>
                <a:cs typeface="Arial"/>
              </a:rPr>
              <a:pPr marL="0" marR="0" lvl="0" indent="0" algn="ctr" defTabSz="914400" rtl="0" eaLnBrk="1" fontAlgn="base" latinLnBrk="0" hangingPunct="1">
                <a:lnSpc>
                  <a:spcPct val="100000"/>
                </a:lnSpc>
                <a:spcBef>
                  <a:spcPct val="50000"/>
                </a:spcBef>
                <a:spcAft>
                  <a:spcPct val="0"/>
                </a:spcAft>
                <a:buClrTx/>
                <a:buSzTx/>
                <a:buFontTx/>
                <a:buNone/>
                <a:tabLst/>
                <a:defRPr/>
              </a:pPr>
              <a:t>‹N°›</a:t>
            </a:fld>
            <a:endParaRPr kumimoji="0" lang="en-US" sz="1400" b="0" i="0" u="none" strike="noStrike" kern="1200" cap="none" spc="0" normalizeH="0" baseline="0" noProof="0" dirty="0">
              <a:ln>
                <a:noFill/>
              </a:ln>
              <a:solidFill>
                <a:srgbClr val="FFFFFF"/>
              </a:solidFill>
              <a:effectLst/>
              <a:uLnTx/>
              <a:uFillTx/>
              <a:latin typeface="Times New Roman"/>
              <a:ea typeface="+mj-ea"/>
              <a:cs typeface="Arial"/>
            </a:endParaRPr>
          </a:p>
        </p:txBody>
      </p:sp>
    </p:spTree>
    <p:extLst>
      <p:ext uri="{BB962C8B-B14F-4D97-AF65-F5344CB8AC3E}">
        <p14:creationId xmlns:p14="http://schemas.microsoft.com/office/powerpoint/2010/main" val="266185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Comic Sans MS" pitchFamily="66" charset="0"/>
              <a:ea typeface="+mn-ea"/>
              <a:cs typeface="Arial"/>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Comic Sans MS" pitchFamily="66" charset="0"/>
              <a:ea typeface="+mn-ea"/>
              <a:cs typeface="Arial"/>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fld id="{292E6C9E-5258-4D6B-BBDC-D705AE3F94FE}" type="slidenum">
              <a:rPr kumimoji="0" lang="en-US" sz="1400" b="0" i="0" u="none" strike="noStrike" kern="1200" cap="none" spc="0" normalizeH="0" baseline="0" noProof="0" smtClean="0">
                <a:ln>
                  <a:noFill/>
                </a:ln>
                <a:solidFill>
                  <a:srgbClr val="FFFFFF"/>
                </a:solidFill>
                <a:effectLst/>
                <a:uLnTx/>
                <a:uFillTx/>
                <a:latin typeface="Times New Roman"/>
                <a:ea typeface="+mj-ea"/>
                <a:cs typeface="Arial"/>
              </a:rPr>
              <a:pPr marL="0" marR="0" lvl="0" indent="0" algn="ctr" defTabSz="914400" rtl="0" eaLnBrk="1" fontAlgn="base" latinLnBrk="0" hangingPunct="1">
                <a:lnSpc>
                  <a:spcPct val="100000"/>
                </a:lnSpc>
                <a:spcBef>
                  <a:spcPct val="50000"/>
                </a:spcBef>
                <a:spcAft>
                  <a:spcPct val="0"/>
                </a:spcAft>
                <a:buClrTx/>
                <a:buSzTx/>
                <a:buFontTx/>
                <a:buNone/>
                <a:tabLst/>
                <a:defRPr/>
              </a:pPr>
              <a:t>‹N°›</a:t>
            </a:fld>
            <a:endParaRPr kumimoji="0" lang="en-US" sz="1400" b="0" i="0" u="none" strike="noStrike" kern="1200" cap="none" spc="0" normalizeH="0" baseline="0" noProof="0">
              <a:ln>
                <a:noFill/>
              </a:ln>
              <a:solidFill>
                <a:srgbClr val="FFFFFF"/>
              </a:solidFill>
              <a:effectLst/>
              <a:uLnTx/>
              <a:uFillTx/>
              <a:latin typeface="Times New Roman"/>
              <a:ea typeface="+mj-ea"/>
              <a:cs typeface="Arial"/>
            </a:endParaRPr>
          </a:p>
        </p:txBody>
      </p:sp>
    </p:spTree>
    <p:extLst>
      <p:ext uri="{BB962C8B-B14F-4D97-AF65-F5344CB8AC3E}">
        <p14:creationId xmlns:p14="http://schemas.microsoft.com/office/powerpoint/2010/main" val="372529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2C89DFB-DB4B-48CA-B985-930AB34CC8D5}" type="datetimeFigureOut">
              <a:rPr kumimoji="0" lang="en-US" sz="1400" b="0" i="0" u="none" strike="noStrike" kern="1200" cap="none" spc="0" normalizeH="0" baseline="0" noProof="0" smtClean="0">
                <a:ln>
                  <a:noFill/>
                </a:ln>
                <a:solidFill>
                  <a:srgbClr val="696464"/>
                </a:solidFill>
                <a:effectLst/>
                <a:uLnTx/>
                <a:uFillTx/>
                <a:latin typeface="Lucida Sans" pitchFamily="34" charset="0"/>
                <a:ea typeface="+mn-ea"/>
                <a:cs typeface="Arial"/>
              </a:rPr>
              <a:pPr marL="0" marR="0" lvl="0" indent="0" algn="r" defTabSz="914400" rtl="0" eaLnBrk="1" fontAlgn="base" latinLnBrk="0" hangingPunct="1">
                <a:lnSpc>
                  <a:spcPct val="100000"/>
                </a:lnSpc>
                <a:spcBef>
                  <a:spcPct val="50000"/>
                </a:spcBef>
                <a:spcAft>
                  <a:spcPct val="0"/>
                </a:spcAft>
                <a:buClrTx/>
                <a:buSzTx/>
                <a:buFontTx/>
                <a:buNone/>
                <a:tabLst/>
                <a:defRPr/>
              </a:pPr>
              <a:t>9/17/2021</a:t>
            </a:fld>
            <a:endParaRPr kumimoji="0" lang="en-US" sz="1400" b="0" i="0" u="none" strike="noStrike" kern="1200" cap="none" spc="0" normalizeH="0" baseline="0" noProof="0">
              <a:ln>
                <a:noFill/>
              </a:ln>
              <a:solidFill>
                <a:srgbClr val="696464"/>
              </a:solidFill>
              <a:effectLst/>
              <a:uLnTx/>
              <a:uFillTx/>
              <a:latin typeface="Lucida Sans" pitchFamily="34" charset="0"/>
              <a:ea typeface="+mn-ea"/>
              <a:cs typeface="Arial"/>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Lucida Sans" pitchFamily="34" charset="0"/>
              <a:ea typeface="+mn-ea"/>
              <a:cs typeface="Arial"/>
            </a:endParaRPr>
          </a:p>
        </p:txBody>
      </p:sp>
      <p:sp>
        <p:nvSpPr>
          <p:cNvPr id="6" name="Slide Number Placeholder 5"/>
          <p:cNvSpPr>
            <a:spLocks noGrp="1"/>
          </p:cNvSpPr>
          <p:nvPr>
            <p:ph type="sldNum" sz="quarter" idx="12"/>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fld id="{8FAA5BD3-523A-439C-832B-9445C3272BC4}" type="slidenum">
              <a:rPr kumimoji="0" lang="en-US" sz="1400" b="0" i="0" u="none" strike="noStrike" kern="1200" cap="none" spc="0" normalizeH="0" baseline="0" noProof="0" smtClean="0">
                <a:ln>
                  <a:noFill/>
                </a:ln>
                <a:solidFill>
                  <a:srgbClr val="FFFFFF"/>
                </a:solidFill>
                <a:effectLst/>
                <a:uLnTx/>
                <a:uFillTx/>
                <a:latin typeface="Times New Roman"/>
                <a:ea typeface="+mj-ea"/>
                <a:cs typeface="Arial"/>
              </a:rPr>
              <a:pPr marL="0" marR="0" lvl="0" indent="0" algn="ctr" defTabSz="914400" rtl="0" eaLnBrk="1" fontAlgn="base" latinLnBrk="0" hangingPunct="1">
                <a:lnSpc>
                  <a:spcPct val="100000"/>
                </a:lnSpc>
                <a:spcBef>
                  <a:spcPct val="50000"/>
                </a:spcBef>
                <a:spcAft>
                  <a:spcPct val="0"/>
                </a:spcAft>
                <a:buClrTx/>
                <a:buSzTx/>
                <a:buFontTx/>
                <a:buNone/>
                <a:tabLst/>
                <a:defRPr/>
              </a:pPr>
              <a:t>‹N°›</a:t>
            </a:fld>
            <a:endParaRPr kumimoji="0" lang="en-US" sz="1400" b="0" i="0" u="none" strike="noStrike" kern="1200" cap="none" spc="0" normalizeH="0" baseline="0" noProof="0">
              <a:ln>
                <a:noFill/>
              </a:ln>
              <a:solidFill>
                <a:srgbClr val="FFFFFF"/>
              </a:solidFill>
              <a:effectLst/>
              <a:uLnTx/>
              <a:uFillTx/>
              <a:latin typeface="Times New Roman"/>
              <a:ea typeface="+mj-ea"/>
              <a:cs typeface="Arial"/>
            </a:endParaRPr>
          </a:p>
        </p:txBody>
      </p:sp>
    </p:spTree>
    <p:extLst>
      <p:ext uri="{BB962C8B-B14F-4D97-AF65-F5344CB8AC3E}">
        <p14:creationId xmlns:p14="http://schemas.microsoft.com/office/powerpoint/2010/main" val="568746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0D0696-855B-413C-BB42-9D9B6D7AF50D}" type="slidenum">
              <a:rPr kumimoji="0" lang="en-US" sz="1400" b="0" i="0" u="none" strike="noStrike" kern="1200" cap="none" spc="0" normalizeH="0" baseline="0" noProof="0">
                <a:ln>
                  <a:noFill/>
                </a:ln>
                <a:solidFill>
                  <a:srgbClr val="000000"/>
                </a:solidFill>
                <a:effectLst/>
                <a:uLnTx/>
                <a:uFillTx/>
                <a:latin typeface="Times New Roman"/>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Times New Roman"/>
              <a:ea typeface="+mn-ea"/>
              <a:cs typeface="Arial"/>
            </a:endParaRPr>
          </a:p>
        </p:txBody>
      </p:sp>
    </p:spTree>
    <p:extLst>
      <p:ext uri="{BB962C8B-B14F-4D97-AF65-F5344CB8AC3E}">
        <p14:creationId xmlns:p14="http://schemas.microsoft.com/office/powerpoint/2010/main" val="669590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FD340C1-BB00-46F0-98E1-6EE2D55063B3}" type="datetimeFigureOut">
              <a:rPr kumimoji="0" lang="en-US" sz="14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l" defTabSz="457200" rtl="0" eaLnBrk="1" fontAlgn="auto" latinLnBrk="0" hangingPunct="1">
                <a:lnSpc>
                  <a:spcPct val="100000"/>
                </a:lnSpc>
                <a:spcBef>
                  <a:spcPts val="0"/>
                </a:spcBef>
                <a:spcAft>
                  <a:spcPts val="0"/>
                </a:spcAft>
                <a:buClrTx/>
                <a:buSzTx/>
                <a:buFontTx/>
                <a:buNone/>
                <a:tabLst/>
                <a:defRPr/>
              </a:pPr>
              <a:t>9/17/2021</a:t>
            </a:fld>
            <a:endParaRPr kumimoji="0" lang="en-US" sz="1400" b="0" i="0" u="none" strike="noStrike" kern="1200" cap="none" spc="0" normalizeH="0" baseline="0" noProof="0">
              <a:ln>
                <a:noFill/>
              </a:ln>
              <a:solidFill>
                <a:prstClr val="black">
                  <a:tint val="75000"/>
                </a:prstClr>
              </a:solidFill>
              <a:effectLst/>
              <a:uLnTx/>
              <a:uFillTx/>
              <a:latin typeface="Calibri"/>
              <a:cs typeface="Arial"/>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tint val="75000"/>
                </a:prstClr>
              </a:solidFill>
              <a:effectLst/>
              <a:uLnTx/>
              <a:uFillTx/>
              <a:latin typeface="Calibri"/>
              <a:cs typeface="Arial"/>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CD71E5-10B3-4DF6-A3EF-AF6F51BAD63C}" type="slidenum">
              <a:rPr kumimoji="0" lang="en-US" sz="14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400" b="0" i="0" u="none" strike="noStrike" kern="1200" cap="none" spc="0" normalizeH="0" baseline="0" noProof="0">
              <a:ln>
                <a:noFill/>
              </a:ln>
              <a:solidFill>
                <a:prstClr val="black">
                  <a:tint val="75000"/>
                </a:prstClr>
              </a:solidFill>
              <a:effectLst/>
              <a:uLnTx/>
              <a:uFillTx/>
              <a:latin typeface="Calibri"/>
              <a:cs typeface="Arial"/>
            </a:endParaRPr>
          </a:p>
        </p:txBody>
      </p:sp>
    </p:spTree>
    <p:extLst>
      <p:ext uri="{BB962C8B-B14F-4D97-AF65-F5344CB8AC3E}">
        <p14:creationId xmlns:p14="http://schemas.microsoft.com/office/powerpoint/2010/main" val="675422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0FD340C1-BB00-46F0-98E1-6EE2D55063B3}" type="datetimeFigureOut">
              <a:rPr kumimoji="0" lang="en-US" sz="14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l" defTabSz="914400" rtl="0" eaLnBrk="1" fontAlgn="base" latinLnBrk="0" hangingPunct="1">
                <a:lnSpc>
                  <a:spcPct val="100000"/>
                </a:lnSpc>
                <a:spcBef>
                  <a:spcPct val="50000"/>
                </a:spcBef>
                <a:spcAft>
                  <a:spcPct val="0"/>
                </a:spcAft>
                <a:buClrTx/>
                <a:buSzTx/>
                <a:buFontTx/>
                <a:buNone/>
                <a:tabLst/>
                <a:defRPr/>
              </a:pPr>
              <a:t>9/17/2021</a:t>
            </a:fld>
            <a:endParaRPr kumimoji="0" lang="en-US" sz="1400" b="0" i="0" u="none" strike="noStrike" kern="1200" cap="none" spc="0" normalizeH="0" baseline="0" noProof="0">
              <a:ln>
                <a:noFill/>
              </a:ln>
              <a:solidFill>
                <a:prstClr val="black">
                  <a:tint val="75000"/>
                </a:prstClr>
              </a:solidFill>
              <a:effectLst/>
              <a:uLnTx/>
              <a:uFillTx/>
              <a:latin typeface="Calibri"/>
              <a:cs typeface="Arial"/>
            </a:endParaRPr>
          </a:p>
        </p:txBody>
      </p:sp>
      <p:sp>
        <p:nvSpPr>
          <p:cNvPr id="3" name="Footer Placeholder 2"/>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prstClr val="black">
                  <a:tint val="75000"/>
                </a:prstClr>
              </a:solidFill>
              <a:effectLst/>
              <a:uLnTx/>
              <a:uFillTx/>
              <a:latin typeface="Calibri"/>
              <a:cs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53CD71E5-10B3-4DF6-A3EF-AF6F51BAD63C}" type="slidenum">
              <a:rPr kumimoji="0" lang="en-US" sz="14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base" latinLnBrk="0" hangingPunct="1">
                <a:lnSpc>
                  <a:spcPct val="100000"/>
                </a:lnSpc>
                <a:spcBef>
                  <a:spcPct val="50000"/>
                </a:spcBef>
                <a:spcAft>
                  <a:spcPct val="0"/>
                </a:spcAft>
                <a:buClrTx/>
                <a:buSzTx/>
                <a:buFontTx/>
                <a:buNone/>
                <a:tabLst/>
                <a:defRPr/>
              </a:pPr>
              <a:t>‹N°›</a:t>
            </a:fld>
            <a:endParaRPr kumimoji="0" lang="en-US" sz="1400" b="0" i="0" u="none" strike="noStrike" kern="1200" cap="none" spc="0" normalizeH="0" baseline="0" noProof="0">
              <a:ln>
                <a:noFill/>
              </a:ln>
              <a:solidFill>
                <a:prstClr val="black">
                  <a:tint val="75000"/>
                </a:prstClr>
              </a:solidFill>
              <a:effectLst/>
              <a:uLnTx/>
              <a:uFillTx/>
              <a:latin typeface="Calibri"/>
              <a:cs typeface="Arial"/>
            </a:endParaRPr>
          </a:p>
        </p:txBody>
      </p:sp>
    </p:spTree>
    <p:extLst>
      <p:ext uri="{BB962C8B-B14F-4D97-AF65-F5344CB8AC3E}">
        <p14:creationId xmlns:p14="http://schemas.microsoft.com/office/powerpoint/2010/main" val="3892072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BB61912-D4C5-4DAC-B5F3-062B08CCF44C}"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9/17/2021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F4D4E30-4D40-4846-8B42-AF73861E988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339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4F4BFA1-B25F-B544-880B-DBFD120B30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DE9A2D-4426-C243-8610-A366A2008C1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955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fld id="{BD94DBE0-65C4-4A51-9E7B-15CE92BB853E}" type="slidenum">
              <a:rPr kumimoji="0" lang="en-US" sz="1200" b="0" i="0" u="none" strike="noStrike" kern="1200" cap="none" spc="0" normalizeH="0" baseline="0" noProof="0">
                <a:ln>
                  <a:noFill/>
                </a:ln>
                <a:solidFill>
                  <a:prstClr val="black">
                    <a:tint val="75000"/>
                  </a:prstClr>
                </a:solidFill>
                <a:effectLst/>
                <a:uLnTx/>
                <a:uFillTx/>
                <a:latin typeface="Lucida Sans" pitchFamily="34"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Tree>
    <p:extLst>
      <p:ext uri="{BB962C8B-B14F-4D97-AF65-F5344CB8AC3E}">
        <p14:creationId xmlns:p14="http://schemas.microsoft.com/office/powerpoint/2010/main" val="658438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4BFA1-B25F-B544-880B-DBFD120B3054}" type="datetimeFigureOut">
              <a:rPr lang="en-US" smtClean="0"/>
              <a:pPr/>
              <a:t>9/17/2021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DE9A2D-4426-C243-8610-A366A2008C19}" type="slidenum">
              <a:rPr lang="en-US" smtClean="0"/>
              <a:pPr/>
              <a:t>‹N°›</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BAAC96-A3C8-4D64-AF97-455EC23B2C33}" type="slidenum">
              <a:rPr kumimoji="0" lang="en-U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974905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5" name="Rectangle 5"/>
          <p:cNvSpPr>
            <a:spLocks noGrp="1" noChangeArrowheads="1"/>
          </p:cNvSpPr>
          <p:nvPr>
            <p:ph type="ftr" sz="quarter" idx="11"/>
          </p:nvPr>
        </p:nvSpPr>
        <p:spPr/>
        <p:txBody>
          <a:bodyPr/>
          <a:lstStyle>
            <a:lvl1pPr algn="l" eaLnBrk="1" hangingPunct="1">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fld id="{D87FA5E6-2B01-4D61-AEFE-B12252FAAA1F}" type="slidenum">
              <a:rPr kumimoji="0" lang="en-US" sz="1200" b="0" i="0" u="none" strike="noStrike" kern="1200" cap="none" spc="0" normalizeH="0" baseline="0" noProof="0">
                <a:ln>
                  <a:noFill/>
                </a:ln>
                <a:solidFill>
                  <a:prstClr val="black">
                    <a:tint val="75000"/>
                  </a:prstClr>
                </a:solidFill>
                <a:effectLst/>
                <a:uLnTx/>
                <a:uFillTx/>
                <a:latin typeface="Lucida Sans" pitchFamily="34"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Tree>
    <p:extLst>
      <p:ext uri="{BB962C8B-B14F-4D97-AF65-F5344CB8AC3E}">
        <p14:creationId xmlns:p14="http://schemas.microsoft.com/office/powerpoint/2010/main" val="234641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94DBE0-65C4-4A51-9E7B-15CE92BB853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9779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eaLnBrk="0" hangingPunct="0"/>
            <a:endParaRPr lang="en-US">
              <a:solidFill>
                <a:srgbClr val="000000"/>
              </a:solidFill>
              <a:latin typeface="Times New Roman" panose="02020603050405020304" pitchFamily="18" charset="0"/>
              <a:cs typeface="+mn-cs"/>
            </a:endParaRPr>
          </a:p>
        </p:txBody>
      </p:sp>
      <p:sp>
        <p:nvSpPr>
          <p:cNvPr id="5" name="Footer Placeholder 4"/>
          <p:cNvSpPr>
            <a:spLocks noGrp="1"/>
          </p:cNvSpPr>
          <p:nvPr>
            <p:ph type="ftr" sz="quarter" idx="11"/>
          </p:nvPr>
        </p:nvSpPr>
        <p:spPr/>
        <p:txBody>
          <a:bodyPr/>
          <a:lstStyle/>
          <a:p>
            <a:pPr algn="ctr" eaLnBrk="0" hangingPunct="0"/>
            <a:endParaRPr lang="en-US">
              <a:solidFill>
                <a:srgbClr val="000000"/>
              </a:solidFill>
              <a:latin typeface="Times New Roman" panose="02020603050405020304" pitchFamily="18" charset="0"/>
              <a:cs typeface="+mn-cs"/>
            </a:endParaRPr>
          </a:p>
        </p:txBody>
      </p:sp>
      <p:sp>
        <p:nvSpPr>
          <p:cNvPr id="6" name="Slide Number Placeholder 5"/>
          <p:cNvSpPr>
            <a:spLocks noGrp="1"/>
          </p:cNvSpPr>
          <p:nvPr>
            <p:ph type="sldNum" sz="quarter" idx="12"/>
          </p:nvPr>
        </p:nvSpPr>
        <p:spPr/>
        <p:txBody>
          <a:bodyPr/>
          <a:lstStyle/>
          <a:p>
            <a:pPr eaLnBrk="0" hangingPunct="0"/>
            <a:fld id="{9F636A02-85A2-4EEC-95D7-3590E7F8F992}" type="slidenum">
              <a:rPr lang="en-US" smtClean="0">
                <a:solidFill>
                  <a:srgbClr val="000000"/>
                </a:solidFill>
                <a:latin typeface="Times New Roman" panose="02020603050405020304" pitchFamily="18" charset="0"/>
                <a:cs typeface="+mn-cs"/>
              </a:rPr>
              <a:pPr eaLnBrk="0" hangingPunct="0"/>
              <a:t>‹N°›</a:t>
            </a:fld>
            <a:endParaRPr lang="en-US">
              <a:solidFill>
                <a:srgbClr val="000000"/>
              </a:solidFill>
              <a:latin typeface="Times New Roman" panose="02020603050405020304" pitchFamily="18" charset="0"/>
              <a:cs typeface="+mn-cs"/>
            </a:endParaRPr>
          </a:p>
        </p:txBody>
      </p:sp>
    </p:spTree>
    <p:extLst>
      <p:ext uri="{BB962C8B-B14F-4D97-AF65-F5344CB8AC3E}">
        <p14:creationId xmlns:p14="http://schemas.microsoft.com/office/powerpoint/2010/main" val="27412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endParaRPr lang="en-US">
              <a:solidFill>
                <a:srgbClr val="000000"/>
              </a:solidFill>
              <a:latin typeface="Times New Roman" panose="02020603050405020304" pitchFamily="18" charset="0"/>
              <a:cs typeface="+mn-cs"/>
            </a:endParaRPr>
          </a:p>
        </p:txBody>
      </p:sp>
      <p:sp>
        <p:nvSpPr>
          <p:cNvPr id="5" name="Footer Placeholder 4"/>
          <p:cNvSpPr>
            <a:spLocks noGrp="1"/>
          </p:cNvSpPr>
          <p:nvPr>
            <p:ph type="ftr" sz="quarter" idx="11"/>
          </p:nvPr>
        </p:nvSpPr>
        <p:spPr/>
        <p:txBody>
          <a:bodyPr/>
          <a:lstStyle/>
          <a:p>
            <a:pPr algn="ctr" eaLnBrk="0" hangingPunct="0"/>
            <a:endParaRPr lang="en-US">
              <a:solidFill>
                <a:srgbClr val="000000"/>
              </a:solidFill>
              <a:latin typeface="Times New Roman" panose="02020603050405020304" pitchFamily="18" charset="0"/>
              <a:cs typeface="+mn-cs"/>
            </a:endParaRPr>
          </a:p>
        </p:txBody>
      </p:sp>
      <p:sp>
        <p:nvSpPr>
          <p:cNvPr id="6" name="Slide Number Placeholder 5"/>
          <p:cNvSpPr>
            <a:spLocks noGrp="1"/>
          </p:cNvSpPr>
          <p:nvPr>
            <p:ph type="sldNum" sz="quarter" idx="12"/>
          </p:nvPr>
        </p:nvSpPr>
        <p:spPr/>
        <p:txBody>
          <a:bodyPr/>
          <a:lstStyle/>
          <a:p>
            <a:pPr eaLnBrk="0" hangingPunct="0"/>
            <a:fld id="{9F636A02-85A2-4EEC-95D7-3590E7F8F992}" type="slidenum">
              <a:rPr lang="en-US" smtClean="0">
                <a:solidFill>
                  <a:srgbClr val="000000"/>
                </a:solidFill>
                <a:latin typeface="Times New Roman" panose="02020603050405020304" pitchFamily="18" charset="0"/>
                <a:cs typeface="+mn-cs"/>
              </a:rPr>
              <a:pPr eaLnBrk="0" hangingPunct="0"/>
              <a:t>‹N°›</a:t>
            </a:fld>
            <a:endParaRPr lang="en-US">
              <a:solidFill>
                <a:srgbClr val="000000"/>
              </a:solidFill>
              <a:latin typeface="Times New Roman" panose="02020603050405020304" pitchFamily="18" charset="0"/>
              <a:cs typeface="+mn-cs"/>
            </a:endParaRPr>
          </a:p>
        </p:txBody>
      </p:sp>
    </p:spTree>
    <p:extLst>
      <p:ext uri="{BB962C8B-B14F-4D97-AF65-F5344CB8AC3E}">
        <p14:creationId xmlns:p14="http://schemas.microsoft.com/office/powerpoint/2010/main" val="756116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0" hangingPunct="0"/>
            <a:endParaRPr lang="en-US">
              <a:solidFill>
                <a:srgbClr val="000000"/>
              </a:solidFill>
              <a:latin typeface="Times New Roman" panose="02020603050405020304" pitchFamily="18" charset="0"/>
              <a:cs typeface="+mn-cs"/>
            </a:endParaRPr>
          </a:p>
        </p:txBody>
      </p:sp>
      <p:sp>
        <p:nvSpPr>
          <p:cNvPr id="5" name="Footer Placeholder 4"/>
          <p:cNvSpPr>
            <a:spLocks noGrp="1"/>
          </p:cNvSpPr>
          <p:nvPr>
            <p:ph type="ftr" sz="quarter" idx="11"/>
          </p:nvPr>
        </p:nvSpPr>
        <p:spPr/>
        <p:txBody>
          <a:bodyPr/>
          <a:lstStyle/>
          <a:p>
            <a:pPr algn="ctr" eaLnBrk="0" hangingPunct="0"/>
            <a:endParaRPr lang="en-US">
              <a:solidFill>
                <a:srgbClr val="000000"/>
              </a:solidFill>
              <a:latin typeface="Times New Roman" panose="02020603050405020304" pitchFamily="18" charset="0"/>
              <a:cs typeface="+mn-cs"/>
            </a:endParaRPr>
          </a:p>
        </p:txBody>
      </p:sp>
      <p:sp>
        <p:nvSpPr>
          <p:cNvPr id="6" name="Slide Number Placeholder 5"/>
          <p:cNvSpPr>
            <a:spLocks noGrp="1"/>
          </p:cNvSpPr>
          <p:nvPr>
            <p:ph type="sldNum" sz="quarter" idx="12"/>
          </p:nvPr>
        </p:nvSpPr>
        <p:spPr/>
        <p:txBody>
          <a:bodyPr/>
          <a:lstStyle/>
          <a:p>
            <a:pPr eaLnBrk="0" hangingPunct="0"/>
            <a:fld id="{9F636A02-85A2-4EEC-95D7-3590E7F8F992}" type="slidenum">
              <a:rPr lang="en-US" smtClean="0">
                <a:solidFill>
                  <a:srgbClr val="000000"/>
                </a:solidFill>
                <a:latin typeface="Times New Roman" panose="02020603050405020304" pitchFamily="18" charset="0"/>
                <a:cs typeface="+mn-cs"/>
              </a:rPr>
              <a:pPr eaLnBrk="0" hangingPunct="0"/>
              <a:t>‹N°›</a:t>
            </a:fld>
            <a:endParaRPr lang="en-US">
              <a:solidFill>
                <a:srgbClr val="000000"/>
              </a:solidFill>
              <a:latin typeface="Times New Roman" panose="02020603050405020304" pitchFamily="18" charset="0"/>
              <a:cs typeface="+mn-cs"/>
            </a:endParaRPr>
          </a:p>
        </p:txBody>
      </p:sp>
    </p:spTree>
    <p:extLst>
      <p:ext uri="{BB962C8B-B14F-4D97-AF65-F5344CB8AC3E}">
        <p14:creationId xmlns:p14="http://schemas.microsoft.com/office/powerpoint/2010/main" val="2630448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0" hangingPunct="0"/>
            <a:endParaRPr lang="en-US">
              <a:solidFill>
                <a:srgbClr val="000000"/>
              </a:solidFill>
              <a:latin typeface="Times New Roman" panose="02020603050405020304" pitchFamily="18" charset="0"/>
              <a:cs typeface="+mn-cs"/>
            </a:endParaRPr>
          </a:p>
        </p:txBody>
      </p:sp>
      <p:sp>
        <p:nvSpPr>
          <p:cNvPr id="6" name="Footer Placeholder 5"/>
          <p:cNvSpPr>
            <a:spLocks noGrp="1"/>
          </p:cNvSpPr>
          <p:nvPr>
            <p:ph type="ftr" sz="quarter" idx="11"/>
          </p:nvPr>
        </p:nvSpPr>
        <p:spPr/>
        <p:txBody>
          <a:bodyPr/>
          <a:lstStyle/>
          <a:p>
            <a:pPr algn="ctr" eaLnBrk="0" hangingPunct="0"/>
            <a:endParaRPr lang="en-US">
              <a:solidFill>
                <a:srgbClr val="000000"/>
              </a:solidFill>
              <a:latin typeface="Times New Roman" panose="02020603050405020304" pitchFamily="18" charset="0"/>
              <a:cs typeface="+mn-cs"/>
            </a:endParaRPr>
          </a:p>
        </p:txBody>
      </p:sp>
      <p:sp>
        <p:nvSpPr>
          <p:cNvPr id="7" name="Slide Number Placeholder 6"/>
          <p:cNvSpPr>
            <a:spLocks noGrp="1"/>
          </p:cNvSpPr>
          <p:nvPr>
            <p:ph type="sldNum" sz="quarter" idx="12"/>
          </p:nvPr>
        </p:nvSpPr>
        <p:spPr/>
        <p:txBody>
          <a:bodyPr/>
          <a:lstStyle/>
          <a:p>
            <a:pPr eaLnBrk="0" hangingPunct="0"/>
            <a:fld id="{9F636A02-85A2-4EEC-95D7-3590E7F8F992}" type="slidenum">
              <a:rPr lang="en-US" smtClean="0">
                <a:solidFill>
                  <a:srgbClr val="000000"/>
                </a:solidFill>
                <a:latin typeface="Times New Roman" panose="02020603050405020304" pitchFamily="18" charset="0"/>
                <a:cs typeface="+mn-cs"/>
              </a:rPr>
              <a:pPr eaLnBrk="0" hangingPunct="0"/>
              <a:t>‹N°›</a:t>
            </a:fld>
            <a:endParaRPr lang="en-US">
              <a:solidFill>
                <a:srgbClr val="000000"/>
              </a:solidFill>
              <a:latin typeface="Times New Roman" panose="02020603050405020304" pitchFamily="18" charset="0"/>
              <a:cs typeface="+mn-cs"/>
            </a:endParaRPr>
          </a:p>
        </p:txBody>
      </p:sp>
    </p:spTree>
    <p:extLst>
      <p:ext uri="{BB962C8B-B14F-4D97-AF65-F5344CB8AC3E}">
        <p14:creationId xmlns:p14="http://schemas.microsoft.com/office/powerpoint/2010/main" val="55358325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5.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8.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useBgFill="1">
        <p:nvSpPr>
          <p:cNvPr id="8" name="Rounded Rectangle 7"/>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28" name="Title Placeholder 21"/>
          <p:cNvSpPr>
            <a:spLocks noGrp="1"/>
          </p:cNvSpPr>
          <p:nvPr>
            <p:ph type="title"/>
          </p:nvPr>
        </p:nvSpPr>
        <p:spPr bwMode="auto">
          <a:xfrm>
            <a:off x="1219200" y="274638"/>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t>Click to edit Master title style</a:t>
            </a:r>
          </a:p>
        </p:txBody>
      </p:sp>
      <p:sp>
        <p:nvSpPr>
          <p:cNvPr id="1029" name="Text Placeholder 12"/>
          <p:cNvSpPr>
            <a:spLocks noGrp="1"/>
          </p:cNvSpPr>
          <p:nvPr>
            <p:ph type="body" idx="1"/>
          </p:nvPr>
        </p:nvSpPr>
        <p:spPr bwMode="auto">
          <a:xfrm>
            <a:off x="1219200" y="144780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spcBef>
                <a:spcPct val="50000"/>
              </a:spcBef>
              <a:defRPr kumimoji="0" sz="1400">
                <a:solidFill>
                  <a:schemeClr val="tx2"/>
                </a:solidFill>
                <a:cs typeface="+mn-cs"/>
              </a:defRPr>
            </a:lvl1pPr>
          </a:lstStyle>
          <a:p>
            <a:pPr>
              <a:defRPr/>
            </a:pPr>
            <a:endParaRPr lang="en-US">
              <a:solidFill>
                <a:srgbClr val="696464"/>
              </a:solidFill>
            </a:endParaRPr>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spcBef>
                <a:spcPct val="50000"/>
              </a:spcBef>
              <a:defRPr kumimoji="0" sz="1400">
                <a:solidFill>
                  <a:schemeClr val="tx2"/>
                </a:solidFill>
                <a:cs typeface="+mn-cs"/>
              </a:defRPr>
            </a:lvl1pPr>
          </a:lstStyle>
          <a:p>
            <a:pPr>
              <a:defRPr/>
            </a:pPr>
            <a:endParaRPr lang="en-US">
              <a:solidFill>
                <a:srgbClr val="696464"/>
              </a:solidFill>
            </a:endParaRPr>
          </a:p>
        </p:txBody>
      </p:sp>
      <p:sp>
        <p:nvSpPr>
          <p:cNvPr id="23" name="Slide Number Placeholder 22"/>
          <p:cNvSpPr>
            <a:spLocks noGrp="1"/>
          </p:cNvSpPr>
          <p:nvPr>
            <p:ph type="sldNum" sz="quarter" idx="4"/>
          </p:nvPr>
        </p:nvSpPr>
        <p:spPr>
          <a:xfrm>
            <a:off x="194733"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spcBef>
                <a:spcPct val="50000"/>
              </a:spcBef>
              <a:defRPr kumimoji="0" sz="1400">
                <a:solidFill>
                  <a:srgbClr val="FFFFFF"/>
                </a:solidFill>
                <a:latin typeface="+mj-lt"/>
                <a:ea typeface="+mj-ea"/>
                <a:cs typeface="+mj-cs"/>
              </a:defRPr>
            </a:lvl1pPr>
          </a:lstStyle>
          <a:p>
            <a:pPr>
              <a:defRPr/>
            </a:pPr>
            <a:fld id="{B51F7238-1AAC-45C4-BA99-C8CDCF1F75E4}" type="slidenum">
              <a:rPr lang="en-US" smtClean="0"/>
              <a:pPr>
                <a:defRPr/>
              </a:pPr>
              <a:t>‹N°›</a:t>
            </a:fld>
            <a:endParaRPr lang="en-US"/>
          </a:p>
        </p:txBody>
      </p:sp>
    </p:spTree>
    <p:extLst>
      <p:ext uri="{BB962C8B-B14F-4D97-AF65-F5344CB8AC3E}">
        <p14:creationId xmlns:p14="http://schemas.microsoft.com/office/powerpoint/2010/main" val="893918109"/>
      </p:ext>
    </p:extLst>
  </p:cSld>
  <p:clrMap bg1="lt1" tx1="dk1" bg2="lt2" tx2="dk2" accent1="accent1" accent2="accent2" accent3="accent3" accent4="accent4" accent5="accent5" accent6="accent6" hlink="hlink" folHlink="folHlink"/>
  <p:sldLayoutIdLst>
    <p:sldLayoutId id="2147484168"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smtClean="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smtClean="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C0D0696-855B-413C-BB42-9D9B6D7AF50D}" type="slidenum">
              <a:rPr kumimoji="0" lang="en-US" sz="1400" b="0" i="0" u="none" strike="noStrike" kern="1200" cap="none" spc="0" normalizeH="0" baseline="0" noProof="0">
                <a:ln>
                  <a:noFill/>
                </a:ln>
                <a:solidFill>
                  <a:srgbClr val="000000"/>
                </a:solidFill>
                <a:effectLst/>
                <a:uLnTx/>
                <a:uFillTx/>
                <a:latin typeface="Times New Roman"/>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Times New Roman"/>
              <a:ea typeface="+mn-ea"/>
              <a:cs typeface="Arial"/>
            </a:endParaRPr>
          </a:p>
        </p:txBody>
      </p:sp>
    </p:spTree>
    <p:extLst>
      <p:ext uri="{BB962C8B-B14F-4D97-AF65-F5344CB8AC3E}">
        <p14:creationId xmlns:p14="http://schemas.microsoft.com/office/powerpoint/2010/main" val="2428979031"/>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C25758-77C1-694D-86D8-2BDF29720B05}" type="slidenum">
              <a:rPr kumimoji="0" lang="en-US" sz="1400" b="0" i="0" u="none" strike="noStrike" kern="1200" cap="none" spc="0" normalizeH="0" baseline="0" noProof="0">
                <a:ln>
                  <a:noFill/>
                </a:ln>
                <a:solidFill>
                  <a:srgbClr val="000000"/>
                </a:solidFill>
                <a:effectLst/>
                <a:uLnTx/>
                <a:uFillTx/>
                <a:latin typeface="Arial"/>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684699327"/>
      </p:ext>
    </p:extLst>
  </p:cSld>
  <p:clrMap bg1="lt1" tx1="dk1" bg2="lt2" tx2="dk2" accent1="accent1" accent2="accent2" accent3="accent3" accent4="accent4" accent5="accent5" accent6="accent6" hlink="hlink" folHlink="folHlink"/>
  <p:sldLayoutIdLst>
    <p:sldLayoutId id="2147483984" r:id="rId1"/>
    <p:sldLayoutId id="2147483682"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Arial" charset="0"/>
          <a:cs typeface="Arial" charset="0"/>
        </a:defRPr>
      </a:lvl2pPr>
      <a:lvl3pPr algn="ctr" rtl="0" fontAlgn="base">
        <a:spcBef>
          <a:spcPct val="0"/>
        </a:spcBef>
        <a:spcAft>
          <a:spcPct val="0"/>
        </a:spcAft>
        <a:defRPr sz="4400">
          <a:solidFill>
            <a:schemeClr val="tx2"/>
          </a:solidFill>
          <a:latin typeface="Arial" charset="0"/>
          <a:ea typeface="Arial" charset="0"/>
          <a:cs typeface="Arial" charset="0"/>
        </a:defRPr>
      </a:lvl3pPr>
      <a:lvl4pPr algn="ctr" rtl="0" fontAlgn="base">
        <a:spcBef>
          <a:spcPct val="0"/>
        </a:spcBef>
        <a:spcAft>
          <a:spcPct val="0"/>
        </a:spcAft>
        <a:defRPr sz="4400">
          <a:solidFill>
            <a:schemeClr val="tx2"/>
          </a:solidFill>
          <a:latin typeface="Arial" charset="0"/>
          <a:ea typeface="Arial" charset="0"/>
          <a:cs typeface="Arial" charset="0"/>
        </a:defRPr>
      </a:lvl4pPr>
      <a:lvl5pPr algn="ctr" rtl="0" fontAlgn="base">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ABB61912-D4C5-4DAC-B5F3-062B08CCF44C}"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9/17/2021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F4D4E30-4D40-4846-8B42-AF73861E988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094200"/>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4BFA1-B25F-B544-880B-DBFD120B3054}" type="datetimeFigureOut">
              <a:rPr lang="en-US" smtClean="0"/>
              <a:pPr/>
              <a:t>9/17/2021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DE9A2D-4426-C243-8610-A366A2008C19}"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982" r:id="rId1"/>
    <p:sldLayoutId id="2147483655"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smtClean="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smtClean="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C0D0696-855B-413C-BB42-9D9B6D7AF50D}" type="slidenum">
              <a:rPr kumimoji="0" lang="en-U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5467360"/>
      </p:ext>
    </p:extLst>
  </p:cSld>
  <p:clrMap bg1="lt1" tx1="dk1" bg2="lt2" tx2="dk2" accent1="accent1" accent2="accent2" accent3="accent3" accent4="accent4" accent5="accent5" accent6="accent6" hlink="hlink" folHlink="folHlink"/>
  <p:sldLayoutIdLst>
    <p:sldLayoutId id="214748371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omic Sans MS" pitchFamily="66" charset="0"/>
              <a:ea typeface="+mn-ea"/>
              <a:cs typeface="Arial"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omic Sans MS" pitchFamily="66" charset="0"/>
              <a:ea typeface="+mn-ea"/>
              <a:cs typeface="Arial"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7097C3-387C-4257-B11B-ED7211D7F8F0}" type="slidenum">
              <a:rPr kumimoji="0" lang="en-US" sz="1200" b="0" i="0" u="none" strike="noStrike" kern="1200" cap="none" spc="0" normalizeH="0" baseline="0" noProof="0" smtClean="0">
                <a:ln>
                  <a:noFill/>
                </a:ln>
                <a:solidFill>
                  <a:prstClr val="black">
                    <a:tint val="75000"/>
                  </a:prstClr>
                </a:solidFill>
                <a:effectLst/>
                <a:uLnTx/>
                <a:uFillTx/>
                <a:latin typeface="Comic Sans MS" pitchFamily="66"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omic Sans MS" pitchFamily="66" charset="0"/>
              <a:ea typeface="+mn-ea"/>
              <a:cs typeface="Arial" pitchFamily="34" charset="0"/>
            </a:endParaRPr>
          </a:p>
        </p:txBody>
      </p:sp>
    </p:spTree>
    <p:extLst>
      <p:ext uri="{BB962C8B-B14F-4D97-AF65-F5344CB8AC3E}">
        <p14:creationId xmlns:p14="http://schemas.microsoft.com/office/powerpoint/2010/main" val="2217680326"/>
      </p:ext>
    </p:extLst>
  </p:cSld>
  <p:clrMap bg1="dk1" tx1="lt1" bg2="dk2" tx2="lt2" accent1="accent1" accent2="accent2" accent3="accent3" accent4="accent4" accent5="accent5" accent6="accent6" hlink="hlink" folHlink="folHlink"/>
  <p:sldLayoutIdLst>
    <p:sldLayoutId id="214748417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omic Sans MS" pitchFamily="66" charset="0"/>
              <a:ea typeface="+mn-ea"/>
              <a:cs typeface="Arial"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omic Sans MS" pitchFamily="66" charset="0"/>
              <a:ea typeface="+mn-ea"/>
              <a:cs typeface="Arial"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7097C3-387C-4257-B11B-ED7211D7F8F0}" type="slidenum">
              <a:rPr kumimoji="0" lang="en-US" sz="1200" b="0" i="0" u="none" strike="noStrike" kern="1200" cap="none" spc="0" normalizeH="0" baseline="0" noProof="0">
                <a:ln>
                  <a:noFill/>
                </a:ln>
                <a:solidFill>
                  <a:prstClr val="black">
                    <a:tint val="75000"/>
                  </a:prstClr>
                </a:solidFill>
                <a:effectLst/>
                <a:uLnTx/>
                <a:uFillTx/>
                <a:latin typeface="Comic Sans MS" pitchFamily="66"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omic Sans MS" pitchFamily="66" charset="0"/>
              <a:ea typeface="+mn-ea"/>
              <a:cs typeface="Arial" pitchFamily="34" charset="0"/>
            </a:endParaRPr>
          </a:p>
        </p:txBody>
      </p:sp>
    </p:spTree>
    <p:extLst>
      <p:ext uri="{BB962C8B-B14F-4D97-AF65-F5344CB8AC3E}">
        <p14:creationId xmlns:p14="http://schemas.microsoft.com/office/powerpoint/2010/main" val="3017365517"/>
      </p:ext>
    </p:extLst>
  </p:cSld>
  <p:clrMap bg1="lt1" tx1="dk1" bg2="lt2" tx2="dk2" accent1="accent1" accent2="accent2" accent3="accent3" accent4="accent4" accent5="accent5" accent6="accent6" hlink="hlink" folHlink="folHlink"/>
  <p:sldLayoutIdLst>
    <p:sldLayoutId id="2147483694" r:id="rId1"/>
    <p:sldLayoutId id="2147483707" r:id="rId2"/>
    <p:sldLayoutId id="2147484174"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srgbClr val="696464"/>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srgbClr val="696464"/>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51F7238-1AAC-45C4-BA99-C8CDCF1F75E4}" type="slidenum">
              <a:rPr lang="en-US" smtClean="0"/>
              <a:pPr>
                <a:defRPr/>
              </a:pPr>
              <a:t>‹N°›</a:t>
            </a:fld>
            <a:endParaRPr lang="en-US"/>
          </a:p>
        </p:txBody>
      </p:sp>
    </p:spTree>
    <p:extLst>
      <p:ext uri="{BB962C8B-B14F-4D97-AF65-F5344CB8AC3E}">
        <p14:creationId xmlns:p14="http://schemas.microsoft.com/office/powerpoint/2010/main" val="4085139521"/>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C7097C3-387C-4257-B11B-ED7211D7F8F0}"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387574252"/>
      </p:ext>
    </p:extLst>
  </p:cSld>
  <p:clrMap bg1="lt1" tx1="dk1" bg2="lt2" tx2="dk2" accent1="accent1" accent2="accent2" accent3="accent3" accent4="accent4" accent5="accent5" accent6="accent6" hlink="hlink" folHlink="folHlink"/>
  <p:sldLayoutIdLst>
    <p:sldLayoutId id="214748380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useBgFill="1">
        <p:nvSpPr>
          <p:cNvPr id="8" name="Rounded Rectangle 7"/>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28" name="Title Placeholder 21"/>
          <p:cNvSpPr>
            <a:spLocks noGrp="1"/>
          </p:cNvSpPr>
          <p:nvPr>
            <p:ph type="title"/>
          </p:nvPr>
        </p:nvSpPr>
        <p:spPr bwMode="auto">
          <a:xfrm>
            <a:off x="1219200" y="274638"/>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t>Click to edit Master title style</a:t>
            </a:r>
          </a:p>
        </p:txBody>
      </p:sp>
      <p:sp>
        <p:nvSpPr>
          <p:cNvPr id="1029" name="Text Placeholder 12"/>
          <p:cNvSpPr>
            <a:spLocks noGrp="1"/>
          </p:cNvSpPr>
          <p:nvPr>
            <p:ph type="body" idx="1"/>
          </p:nvPr>
        </p:nvSpPr>
        <p:spPr bwMode="auto">
          <a:xfrm>
            <a:off x="1219200" y="144780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spcBef>
                <a:spcPct val="50000"/>
              </a:spcBef>
              <a:defRPr kumimoji="0" sz="1400">
                <a:solidFill>
                  <a:schemeClr val="tx2"/>
                </a:solidFill>
                <a:cs typeface="+mn-cs"/>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Comic Sans MS" pitchFamily="66" charset="0"/>
              <a:ea typeface="+mn-ea"/>
              <a:cs typeface="+mn-cs"/>
            </a:endParaRPr>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spcBef>
                <a:spcPct val="50000"/>
              </a:spcBef>
              <a:defRPr kumimoji="0" sz="1400">
                <a:solidFill>
                  <a:schemeClr val="tx2"/>
                </a:solidFill>
                <a:cs typeface="+mn-cs"/>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Comic Sans MS" pitchFamily="66" charset="0"/>
              <a:ea typeface="+mn-ea"/>
              <a:cs typeface="+mn-cs"/>
            </a:endParaRPr>
          </a:p>
        </p:txBody>
      </p:sp>
      <p:sp>
        <p:nvSpPr>
          <p:cNvPr id="23" name="Slide Number Placeholder 22"/>
          <p:cNvSpPr>
            <a:spLocks noGrp="1"/>
          </p:cNvSpPr>
          <p:nvPr>
            <p:ph type="sldNum" sz="quarter" idx="4"/>
          </p:nvPr>
        </p:nvSpPr>
        <p:spPr>
          <a:xfrm>
            <a:off x="194733"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spcBef>
                <a:spcPct val="50000"/>
              </a:spcBef>
              <a:defRPr kumimoji="0" sz="1400">
                <a:solidFill>
                  <a:srgbClr val="FFFFFF"/>
                </a:solidFill>
                <a:latin typeface="+mj-lt"/>
                <a:ea typeface="+mj-ea"/>
                <a:cs typeface="+mj-cs"/>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fld id="{292E6C9E-5258-4D6B-BBDC-D705AE3F94FE}" type="slidenum">
              <a:rPr kumimoji="0" lang="en-US" sz="1400" b="0" i="0" u="none" strike="noStrike" kern="1200" cap="none" spc="0" normalizeH="0" baseline="0" noProof="0">
                <a:ln>
                  <a:noFill/>
                </a:ln>
                <a:solidFill>
                  <a:srgbClr val="FFFFFF"/>
                </a:solidFill>
                <a:effectLst/>
                <a:uLnTx/>
                <a:uFillTx/>
                <a:latin typeface="Arial"/>
                <a:ea typeface="+mj-ea"/>
                <a:cs typeface="+mj-cs"/>
              </a:rPr>
              <a:pPr marL="0" marR="0" lvl="0" indent="0" algn="ctr" defTabSz="914400" rtl="0" eaLnBrk="1" fontAlgn="base" latinLnBrk="0" hangingPunct="1">
                <a:lnSpc>
                  <a:spcPct val="100000"/>
                </a:lnSpc>
                <a:spcBef>
                  <a:spcPct val="50000"/>
                </a:spcBef>
                <a:spcAft>
                  <a:spcPct val="0"/>
                </a:spcAft>
                <a:buClrTx/>
                <a:buSzTx/>
                <a:buFontTx/>
                <a:buNone/>
                <a:tabLst/>
                <a:defRPr/>
              </a:pPr>
              <a:t>‹N°›</a:t>
            </a:fld>
            <a:endParaRPr kumimoji="0" lang="en-US" sz="1400" b="0" i="0" u="none" strike="noStrike" kern="1200" cap="none" spc="0" normalizeH="0" baseline="0" noProof="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122363222"/>
      </p:ext>
    </p:extLst>
  </p:cSld>
  <p:clrMap bg1="lt1" tx1="dk1" bg2="lt2" tx2="dk2" accent1="accent1" accent2="accent2" accent3="accent3" accent4="accent4" accent5="accent5" accent6="accent6" hlink="hlink" folHlink="folHlink"/>
  <p:sldLayoutIdLst>
    <p:sldLayoutId id="2147483813" r:id="rId1"/>
    <p:sldLayoutId id="2147483790" r:id="rId2"/>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smtClean="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smtClean="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C0D0696-855B-413C-BB42-9D9B6D7AF50D}" type="slidenum">
              <a:rPr kumimoji="0" lang="en-U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399612944"/>
      </p:ext>
    </p:extLst>
  </p:cSld>
  <p:clrMap bg1="lt1" tx1="dk1" bg2="lt2" tx2="dk2" accent1="accent1" accent2="accent2" accent3="accent3" accent4="accent4" accent5="accent5" accent6="accent6" hlink="hlink" folHlink="folHlink"/>
  <p:sldLayoutIdLst>
    <p:sldLayoutId id="214748380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smtClean="0">
                <a:latin typeface="+mn-lt"/>
              </a:defRPr>
            </a:lvl1pPr>
          </a:lstStyle>
          <a:p>
            <a:pPr>
              <a:defRPr/>
            </a:pPr>
            <a:endParaRPr lang="en-US">
              <a:solidFill>
                <a:srgbClr val="000000"/>
              </a:solidFill>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smtClean="0">
                <a:latin typeface="+mn-lt"/>
              </a:defRPr>
            </a:lvl1pPr>
          </a:lstStyle>
          <a:p>
            <a:pPr>
              <a:defRPr/>
            </a:pPr>
            <a:endParaRPr lang="en-US">
              <a:solidFill>
                <a:srgbClr val="000000"/>
              </a:solidFill>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atin typeface="+mn-lt"/>
              </a:defRPr>
            </a:lvl1pPr>
          </a:lstStyle>
          <a:p>
            <a:pPr>
              <a:defRPr/>
            </a:pPr>
            <a:fld id="{9C0D0696-855B-413C-BB42-9D9B6D7AF50D}" type="slidenum">
              <a:rPr lang="en-US">
                <a:solidFill>
                  <a:srgbClr val="000000"/>
                </a:solidFill>
                <a:cs typeface="+mn-cs"/>
              </a:rPr>
              <a:pPr>
                <a:defRPr/>
              </a:pPr>
              <a:t>‹N°›</a:t>
            </a:fld>
            <a:endParaRPr lang="en-US">
              <a:solidFill>
                <a:srgbClr val="000000"/>
              </a:solidFill>
              <a:cs typeface="+mn-cs"/>
            </a:endParaRPr>
          </a:p>
        </p:txBody>
      </p:sp>
    </p:spTree>
    <p:extLst>
      <p:ext uri="{BB962C8B-B14F-4D97-AF65-F5344CB8AC3E}">
        <p14:creationId xmlns:p14="http://schemas.microsoft.com/office/powerpoint/2010/main" val="1617401410"/>
      </p:ext>
    </p:extLst>
  </p:cSld>
  <p:clrMap bg1="lt1" tx1="dk1" bg2="lt2" tx2="dk2" accent1="accent1" accent2="accent2" accent3="accent3" accent4="accent4" accent5="accent5" accent6="accent6" hlink="hlink" folHlink="folHlink"/>
  <p:sldLayoutIdLst>
    <p:sldLayoutId id="214748387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Arial"/>
            </a:endParaRPr>
          </a:p>
        </p:txBody>
      </p:sp>
      <p:sp useBgFill="1">
        <p:nvSpPr>
          <p:cNvPr id="8" name="Rounded Rectangle 7"/>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1028" name="Title Placeholder 21"/>
          <p:cNvSpPr>
            <a:spLocks noGrp="1"/>
          </p:cNvSpPr>
          <p:nvPr>
            <p:ph type="title"/>
          </p:nvPr>
        </p:nvSpPr>
        <p:spPr bwMode="auto">
          <a:xfrm>
            <a:off x="1219200" y="274638"/>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t>Click to edit Master title style</a:t>
            </a:r>
          </a:p>
        </p:txBody>
      </p:sp>
      <p:sp>
        <p:nvSpPr>
          <p:cNvPr id="1029" name="Text Placeholder 12"/>
          <p:cNvSpPr>
            <a:spLocks noGrp="1"/>
          </p:cNvSpPr>
          <p:nvPr>
            <p:ph type="body" idx="1"/>
          </p:nvPr>
        </p:nvSpPr>
        <p:spPr bwMode="auto">
          <a:xfrm>
            <a:off x="1219200" y="144780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spcBef>
                <a:spcPct val="50000"/>
              </a:spcBef>
              <a:defRPr kumimoji="0" sz="1400">
                <a:solidFill>
                  <a:schemeClr val="tx2"/>
                </a:solidFill>
                <a:cs typeface="+mn-cs"/>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Comic Sans MS" pitchFamily="66" charset="0"/>
              <a:ea typeface="+mn-ea"/>
              <a:cs typeface="Arial"/>
            </a:endParaRPr>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spcBef>
                <a:spcPct val="50000"/>
              </a:spcBef>
              <a:defRPr kumimoji="0" sz="1400">
                <a:solidFill>
                  <a:schemeClr val="tx2"/>
                </a:solidFill>
                <a:cs typeface="+mn-cs"/>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696464"/>
              </a:solidFill>
              <a:effectLst/>
              <a:uLnTx/>
              <a:uFillTx/>
              <a:latin typeface="Comic Sans MS" pitchFamily="66" charset="0"/>
              <a:ea typeface="+mn-ea"/>
              <a:cs typeface="Arial"/>
            </a:endParaRPr>
          </a:p>
        </p:txBody>
      </p:sp>
      <p:sp>
        <p:nvSpPr>
          <p:cNvPr id="23" name="Slide Number Placeholder 22"/>
          <p:cNvSpPr>
            <a:spLocks noGrp="1"/>
          </p:cNvSpPr>
          <p:nvPr>
            <p:ph type="sldNum" sz="quarter" idx="4"/>
          </p:nvPr>
        </p:nvSpPr>
        <p:spPr>
          <a:xfrm>
            <a:off x="194733"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spcBef>
                <a:spcPct val="50000"/>
              </a:spcBef>
              <a:defRPr kumimoji="0" sz="1400">
                <a:solidFill>
                  <a:srgbClr val="FFFFFF"/>
                </a:solidFill>
                <a:latin typeface="+mj-lt"/>
                <a:ea typeface="+mj-ea"/>
                <a:cs typeface="+mj-cs"/>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fld id="{292E6C9E-5258-4D6B-BBDC-D705AE3F94FE}" type="slidenum">
              <a:rPr kumimoji="0" lang="en-US" sz="1400" b="0" i="0" u="none" strike="noStrike" kern="1200" cap="none" spc="0" normalizeH="0" baseline="0" noProof="0">
                <a:ln>
                  <a:noFill/>
                </a:ln>
                <a:solidFill>
                  <a:srgbClr val="FFFFFF"/>
                </a:solidFill>
                <a:effectLst/>
                <a:uLnTx/>
                <a:uFillTx/>
                <a:latin typeface="Times New Roman"/>
                <a:ea typeface="+mj-ea"/>
                <a:cs typeface="Arial"/>
              </a:rPr>
              <a:pPr marL="0" marR="0" lvl="0" indent="0" algn="ctr" defTabSz="914400" rtl="0" eaLnBrk="1" fontAlgn="base" latinLnBrk="0" hangingPunct="1">
                <a:lnSpc>
                  <a:spcPct val="100000"/>
                </a:lnSpc>
                <a:spcBef>
                  <a:spcPct val="50000"/>
                </a:spcBef>
                <a:spcAft>
                  <a:spcPct val="0"/>
                </a:spcAft>
                <a:buClrTx/>
                <a:buSzTx/>
                <a:buFontTx/>
                <a:buNone/>
                <a:tabLst/>
                <a:defRPr/>
              </a:pPr>
              <a:t>‹N°›</a:t>
            </a:fld>
            <a:endParaRPr kumimoji="0" lang="en-US" sz="1400" b="0" i="0" u="none" strike="noStrike" kern="1200" cap="none" spc="0" normalizeH="0" baseline="0" noProof="0">
              <a:ln>
                <a:noFill/>
              </a:ln>
              <a:solidFill>
                <a:srgbClr val="FFFFFF"/>
              </a:solidFill>
              <a:effectLst/>
              <a:uLnTx/>
              <a:uFillTx/>
              <a:latin typeface="Times New Roman"/>
              <a:ea typeface="+mj-ea"/>
              <a:cs typeface="Arial"/>
            </a:endParaRPr>
          </a:p>
        </p:txBody>
      </p:sp>
    </p:spTree>
    <p:extLst>
      <p:ext uri="{BB962C8B-B14F-4D97-AF65-F5344CB8AC3E}">
        <p14:creationId xmlns:p14="http://schemas.microsoft.com/office/powerpoint/2010/main" val="928570101"/>
      </p:ext>
    </p:extLst>
  </p:cSld>
  <p:clrMap bg1="lt1" tx1="dk1" bg2="lt2" tx2="dk2" accent1="accent1" accent2="accent2" accent3="accent3" accent4="accent4" accent5="accent5" accent6="accent6" hlink="hlink" folHlink="folHlink"/>
  <p:sldLayoutIdLst>
    <p:sldLayoutId id="2147483699" r:id="rId1"/>
    <p:sldLayoutId id="2147483698" r:id="rId2"/>
    <p:sldLayoutId id="2147483697" r:id="rId3"/>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39.emf"/><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38.png"/><Relationship Id="rId1" Type="http://schemas.openxmlformats.org/officeDocument/2006/relationships/slideLayout" Target="../slideLayouts/slideLayout19.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95.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7.emf"/><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6.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19.xml"/><Relationship Id="rId6" Type="http://schemas.openxmlformats.org/officeDocument/2006/relationships/image" Target="../media/image49.png"/><Relationship Id="rId11" Type="http://schemas.openxmlformats.org/officeDocument/2006/relationships/image" Target="../media/image54.png"/><Relationship Id="rId5" Type="http://schemas.microsoft.com/office/2007/relationships/hdphoto" Target="../media/hdphoto2.wdp"/><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69.png"/><Relationship Id="rId5" Type="http://schemas.microsoft.com/office/2007/relationships/hdphoto" Target="../media/hdphoto4.wdp"/><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3.png"/><Relationship Id="rId11" Type="http://schemas.microsoft.com/office/2007/relationships/hdphoto" Target="../media/hdphoto5.wdp"/><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96.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1.png"/><Relationship Id="rId11" Type="http://schemas.microsoft.com/office/2007/relationships/hdphoto" Target="../media/hdphoto6.wdp"/><Relationship Id="rId5" Type="http://schemas.openxmlformats.org/officeDocument/2006/relationships/image" Target="../media/image90.png"/><Relationship Id="rId15" Type="http://schemas.openxmlformats.org/officeDocument/2006/relationships/image" Target="../media/image97.png"/><Relationship Id="rId10" Type="http://schemas.openxmlformats.org/officeDocument/2006/relationships/image" Target="../media/image93.png"/><Relationship Id="rId4" Type="http://schemas.openxmlformats.org/officeDocument/2006/relationships/image" Target="../media/image89.png"/><Relationship Id="rId9" Type="http://schemas.microsoft.com/office/2007/relationships/hdphoto" Target="../media/hdphoto5.wdp"/><Relationship Id="rId14" Type="http://schemas.microsoft.com/office/2007/relationships/hdphoto" Target="../media/hdphoto7.wdp"/></Relationships>
</file>

<file path=ppt/slides/_rels/slide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73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02.emf"/><Relationship Id="rId5" Type="http://schemas.openxmlformats.org/officeDocument/2006/relationships/image" Target="../media/image102.png"/><Relationship Id="rId4" Type="http://schemas.openxmlformats.org/officeDocument/2006/relationships/image" Target="../media/image101.emf"/><Relationship Id="rId9" Type="http://schemas.openxmlformats.org/officeDocument/2006/relationships/image" Target="../media/image10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04.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image" Target="../media/image105.png"/><Relationship Id="rId1" Type="http://schemas.openxmlformats.org/officeDocument/2006/relationships/slideLayout" Target="../slideLayouts/slideLayout12.xml"/><Relationship Id="rId4" Type="http://schemas.openxmlformats.org/officeDocument/2006/relationships/image" Target="../media/image791.png"/></Relationships>
</file>

<file path=ppt/slides/_rels/slide22.xml.rels><?xml version="1.0" encoding="UTF-8" standalone="yes"?>
<Relationships xmlns="http://schemas.openxmlformats.org/package/2006/relationships"><Relationship Id="rId8" Type="http://schemas.openxmlformats.org/officeDocument/2006/relationships/image" Target="../media/image1150.png"/><Relationship Id="rId13" Type="http://schemas.openxmlformats.org/officeDocument/2006/relationships/image" Target="../media/image48.png"/><Relationship Id="rId18" Type="http://schemas.openxmlformats.org/officeDocument/2006/relationships/image" Target="../media/image1230.png"/><Relationship Id="rId3" Type="http://schemas.openxmlformats.org/officeDocument/2006/relationships/image" Target="../media/image108.png"/><Relationship Id="rId7" Type="http://schemas.openxmlformats.org/officeDocument/2006/relationships/image" Target="../media/image1140.png"/><Relationship Id="rId12" Type="http://schemas.openxmlformats.org/officeDocument/2006/relationships/image" Target="../media/image1190.png"/><Relationship Id="rId17" Type="http://schemas.openxmlformats.org/officeDocument/2006/relationships/image" Target="../media/image1220.png"/><Relationship Id="rId2" Type="http://schemas.openxmlformats.org/officeDocument/2006/relationships/notesSlide" Target="../notesSlides/notesSlide11.xml"/><Relationship Id="rId16" Type="http://schemas.openxmlformats.org/officeDocument/2006/relationships/image" Target="../media/image114.png"/><Relationship Id="rId20" Type="http://schemas.openxmlformats.org/officeDocument/2006/relationships/image" Target="../media/image1250.png"/><Relationship Id="rId1" Type="http://schemas.openxmlformats.org/officeDocument/2006/relationships/slideLayout" Target="../slideLayouts/slideLayout17.xml"/><Relationship Id="rId6" Type="http://schemas.openxmlformats.org/officeDocument/2006/relationships/image" Target="../media/image1130.png"/><Relationship Id="rId11" Type="http://schemas.openxmlformats.org/officeDocument/2006/relationships/image" Target="../media/image112.png"/><Relationship Id="rId5" Type="http://schemas.openxmlformats.org/officeDocument/2006/relationships/image" Target="../media/image110.png"/><Relationship Id="rId15" Type="http://schemas.openxmlformats.org/officeDocument/2006/relationships/image" Target="../media/image113.png"/><Relationship Id="rId10" Type="http://schemas.openxmlformats.org/officeDocument/2006/relationships/image" Target="../media/image1170.png"/><Relationship Id="rId19" Type="http://schemas.openxmlformats.org/officeDocument/2006/relationships/image" Target="../media/image1240.png"/><Relationship Id="rId4" Type="http://schemas.openxmlformats.org/officeDocument/2006/relationships/image" Target="../media/image109.png"/><Relationship Id="rId9" Type="http://schemas.openxmlformats.org/officeDocument/2006/relationships/image" Target="../media/image111.png"/><Relationship Id="rId1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1280.png"/><Relationship Id="rId13" Type="http://schemas.microsoft.com/office/2007/relationships/hdphoto" Target="../media/hdphoto2.wdp"/><Relationship Id="rId18" Type="http://schemas.openxmlformats.org/officeDocument/2006/relationships/image" Target="../media/image115.emf"/><Relationship Id="rId3" Type="http://schemas.openxmlformats.org/officeDocument/2006/relationships/image" Target="../media/image108.png"/><Relationship Id="rId7" Type="http://schemas.openxmlformats.org/officeDocument/2006/relationships/image" Target="../media/image1270.png"/><Relationship Id="rId12" Type="http://schemas.openxmlformats.org/officeDocument/2006/relationships/image" Target="../media/image48.png"/><Relationship Id="rId17" Type="http://schemas.openxmlformats.org/officeDocument/2006/relationships/image" Target="../media/image1250.png"/><Relationship Id="rId2" Type="http://schemas.openxmlformats.org/officeDocument/2006/relationships/notesSlide" Target="../notesSlides/notesSlide12.xml"/><Relationship Id="rId16" Type="http://schemas.openxmlformats.org/officeDocument/2006/relationships/image" Target="../media/image1240.png"/><Relationship Id="rId1" Type="http://schemas.openxmlformats.org/officeDocument/2006/relationships/slideLayout" Target="../slideLayouts/slideLayout17.xml"/><Relationship Id="rId6" Type="http://schemas.openxmlformats.org/officeDocument/2006/relationships/image" Target="../media/image1260.png"/><Relationship Id="rId11" Type="http://schemas.openxmlformats.org/officeDocument/2006/relationships/image" Target="../media/image1300.png"/><Relationship Id="rId5" Type="http://schemas.openxmlformats.org/officeDocument/2006/relationships/image" Target="../media/image110.png"/><Relationship Id="rId15" Type="http://schemas.openxmlformats.org/officeDocument/2006/relationships/image" Target="../media/image1230.png"/><Relationship Id="rId10" Type="http://schemas.openxmlformats.org/officeDocument/2006/relationships/image" Target="../media/image1290.png"/><Relationship Id="rId19" Type="http://schemas.openxmlformats.org/officeDocument/2006/relationships/image" Target="../media/image116.png"/><Relationship Id="rId4" Type="http://schemas.openxmlformats.org/officeDocument/2006/relationships/image" Target="../media/image109.png"/><Relationship Id="rId9" Type="http://schemas.openxmlformats.org/officeDocument/2006/relationships/image" Target="../media/image111.png"/><Relationship Id="rId14" Type="http://schemas.openxmlformats.org/officeDocument/2006/relationships/image" Target="../media/image1220.png"/></Relationships>
</file>

<file path=ppt/slides/_rels/slide2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20.xml"/><Relationship Id="rId11" Type="http://schemas.openxmlformats.org/officeDocument/2006/relationships/image" Target="../media/image121.png"/><Relationship Id="rId10" Type="http://schemas.openxmlformats.org/officeDocument/2006/relationships/image" Target="../media/image120.png"/><Relationship Id="rId9" Type="http://schemas.openxmlformats.org/officeDocument/2006/relationships/image" Target="../media/image119.png"/></Relationships>
</file>

<file path=ppt/slides/_rels/slide2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22.png"/><Relationship Id="rId7" Type="http://schemas.openxmlformats.org/officeDocument/2006/relationships/image" Target="../media/image12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24.png"/></Relationships>
</file>

<file path=ppt/slides/_rels/slide2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5.png"/><Relationship Id="rId7" Type="http://schemas.openxmlformats.org/officeDocument/2006/relationships/image" Target="../media/image144.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1.png"/><Relationship Id="rId7" Type="http://schemas.microsoft.com/office/2007/relationships/hdphoto" Target="../media/hdphoto9.wdp"/><Relationship Id="rId12" Type="http://schemas.openxmlformats.org/officeDocument/2006/relationships/image" Target="../media/image142.png"/><Relationship Id="rId2" Type="http://schemas.openxmlformats.org/officeDocument/2006/relationships/image" Target="../media/image130.png"/><Relationship Id="rId1" Type="http://schemas.openxmlformats.org/officeDocument/2006/relationships/slideLayout" Target="../slideLayouts/slideLayout17.xml"/><Relationship Id="rId6" Type="http://schemas.openxmlformats.org/officeDocument/2006/relationships/image" Target="../media/image137.png"/><Relationship Id="rId11" Type="http://schemas.openxmlformats.org/officeDocument/2006/relationships/image" Target="../media/image141.png"/><Relationship Id="rId5" Type="http://schemas.openxmlformats.org/officeDocument/2006/relationships/image" Target="../media/image133.png"/><Relationship Id="rId10" Type="http://schemas.openxmlformats.org/officeDocument/2006/relationships/image" Target="../media/image127.png"/><Relationship Id="rId4" Type="http://schemas.openxmlformats.org/officeDocument/2006/relationships/image" Target="../media/image132.png"/><Relationship Id="rId9" Type="http://schemas.openxmlformats.org/officeDocument/2006/relationships/image" Target="../media/image140.png"/></Relationships>
</file>

<file path=ppt/slides/_rels/slide2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5.png"/><Relationship Id="rId7" Type="http://schemas.openxmlformats.org/officeDocument/2006/relationships/image" Target="../media/image164.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145.png"/><Relationship Id="rId5" Type="http://schemas.openxmlformats.org/officeDocument/2006/relationships/image" Target="../media/image143.png"/><Relationship Id="rId10" Type="http://schemas.openxmlformats.org/officeDocument/2006/relationships/image" Target="../media/image165.png"/><Relationship Id="rId4" Type="http://schemas.openxmlformats.org/officeDocument/2006/relationships/image" Target="../media/image129.png"/><Relationship Id="rId9" Type="http://schemas.openxmlformats.org/officeDocument/2006/relationships/image" Target="../media/image128.png"/></Relationships>
</file>

<file path=ppt/slides/_rels/slide29.xml.rels><?xml version="1.0" encoding="UTF-8" standalone="yes"?>
<Relationships xmlns="http://schemas.openxmlformats.org/package/2006/relationships"><Relationship Id="rId3" Type="http://schemas.openxmlformats.org/officeDocument/2006/relationships/image" Target="../media/image118.emf"/><Relationship Id="rId7" Type="http://schemas.openxmlformats.org/officeDocument/2006/relationships/image" Target="../media/image121.png"/><Relationship Id="rId2" Type="http://schemas.openxmlformats.org/officeDocument/2006/relationships/image" Target="../media/image117.emf"/><Relationship Id="rId1" Type="http://schemas.openxmlformats.org/officeDocument/2006/relationships/slideLayout" Target="../slideLayouts/slideLayout20.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4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18.emf"/><Relationship Id="rId7" Type="http://schemas.openxmlformats.org/officeDocument/2006/relationships/image" Target="../media/image168.png"/><Relationship Id="rId2" Type="http://schemas.openxmlformats.org/officeDocument/2006/relationships/image" Target="../media/image117.emf"/><Relationship Id="rId1" Type="http://schemas.openxmlformats.org/officeDocument/2006/relationships/slideLayout" Target="../slideLayouts/slideLayout20.xml"/><Relationship Id="rId6" Type="http://schemas.openxmlformats.org/officeDocument/2006/relationships/image" Target="../media/image167.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47.png"/><Relationship Id="rId9" Type="http://schemas.openxmlformats.org/officeDocument/2006/relationships/image" Target="../media/image170.png"/></Relationships>
</file>

<file path=ppt/slides/_rels/slide3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48.png"/><Relationship Id="rId1" Type="http://schemas.openxmlformats.org/officeDocument/2006/relationships/slideLayout" Target="../slideLayouts/slideLayout20.xml"/><Relationship Id="rId6" Type="http://schemas.openxmlformats.org/officeDocument/2006/relationships/image" Target="../media/image176.png"/><Relationship Id="rId5" Type="http://schemas.openxmlformats.org/officeDocument/2006/relationships/image" Target="../media/image149.png"/><Relationship Id="rId4" Type="http://schemas.openxmlformats.org/officeDocument/2006/relationships/image" Target="../media/image174.png"/></Relationships>
</file>

<file path=ppt/slides/_rels/slide32.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460.png"/><Relationship Id="rId7" Type="http://schemas.openxmlformats.org/officeDocument/2006/relationships/image" Target="../media/image152.png"/><Relationship Id="rId1" Type="http://schemas.openxmlformats.org/officeDocument/2006/relationships/slideLayout" Target="../slideLayouts/slideLayout20.xml"/><Relationship Id="rId6" Type="http://schemas.openxmlformats.org/officeDocument/2006/relationships/image" Target="../media/image151.png"/><Relationship Id="rId5" Type="http://schemas.openxmlformats.org/officeDocument/2006/relationships/image" Target="../media/image178.png"/><Relationship Id="rId4" Type="http://schemas.openxmlformats.org/officeDocument/2006/relationships/image" Target="../media/image150.emf"/></Relationships>
</file>

<file path=ppt/slides/_rels/slide3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6.png"/><Relationship Id="rId1" Type="http://schemas.openxmlformats.org/officeDocument/2006/relationships/slideLayout" Target="../slideLayouts/slideLayout21.xml"/><Relationship Id="rId5" Type="http://schemas.openxmlformats.org/officeDocument/2006/relationships/image" Target="../media/image184.png"/><Relationship Id="rId4" Type="http://schemas.openxmlformats.org/officeDocument/2006/relationships/image" Target="../media/image154.png"/></Relationships>
</file>

<file path=ppt/slides/_rels/slide34.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55.png"/><Relationship Id="rId1" Type="http://schemas.openxmlformats.org/officeDocument/2006/relationships/slideLayout" Target="../slideLayouts/slideLayout21.xml"/><Relationship Id="rId5" Type="http://schemas.openxmlformats.org/officeDocument/2006/relationships/image" Target="../media/image157.gif"/><Relationship Id="rId4" Type="http://schemas.openxmlformats.org/officeDocument/2006/relationships/image" Target="../media/image156.png"/></Relationships>
</file>

<file path=ppt/slides/_rels/slide35.xml.rels><?xml version="1.0" encoding="UTF-8" standalone="yes"?>
<Relationships xmlns="http://schemas.openxmlformats.org/package/2006/relationships"><Relationship Id="rId8" Type="http://schemas.openxmlformats.org/officeDocument/2006/relationships/image" Target="../media/image790.png"/><Relationship Id="rId13" Type="http://schemas.openxmlformats.org/officeDocument/2006/relationships/image" Target="../media/image172.png"/><Relationship Id="rId3" Type="http://schemas.openxmlformats.org/officeDocument/2006/relationships/image" Target="../media/image188.png"/><Relationship Id="rId7" Type="http://schemas.openxmlformats.org/officeDocument/2006/relationships/image" Target="../media/image162.png"/><Relationship Id="rId12" Type="http://schemas.openxmlformats.org/officeDocument/2006/relationships/image" Target="../media/image194.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160.png"/><Relationship Id="rId11" Type="http://schemas.openxmlformats.org/officeDocument/2006/relationships/image" Target="../media/image820.png"/><Relationship Id="rId5" Type="http://schemas.openxmlformats.org/officeDocument/2006/relationships/image" Target="../media/image159.png"/><Relationship Id="rId10" Type="http://schemas.openxmlformats.org/officeDocument/2006/relationships/image" Target="../media/image163.png"/><Relationship Id="rId4" Type="http://schemas.openxmlformats.org/officeDocument/2006/relationships/image" Target="../media/image158.png"/><Relationship Id="rId9" Type="http://schemas.openxmlformats.org/officeDocument/2006/relationships/image" Target="../media/image80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69.png"/><Relationship Id="rId5" Type="http://schemas.microsoft.com/office/2007/relationships/hdphoto" Target="../media/hdphoto4.wdp"/><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173.emf"/><Relationship Id="rId7" Type="http://schemas.openxmlformats.org/officeDocument/2006/relationships/image" Target="../media/image20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75.png"/><Relationship Id="rId5" Type="http://schemas.openxmlformats.org/officeDocument/2006/relationships/image" Target="../media/image198.png"/><Relationship Id="rId4" Type="http://schemas.openxmlformats.org/officeDocument/2006/relationships/image" Target="../media/image197.png"/></Relationships>
</file>

<file path=ppt/slides/_rels/slide39.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177.png"/><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5.xml"/><Relationship Id="rId6" Type="http://schemas.openxmlformats.org/officeDocument/2006/relationships/image" Target="../media/image180.png"/><Relationship Id="rId5" Type="http://schemas.openxmlformats.org/officeDocument/2006/relationships/image" Target="../media/image1790.png"/><Relationship Id="rId10" Type="http://schemas.openxmlformats.org/officeDocument/2006/relationships/image" Target="../media/image181.emf"/><Relationship Id="rId4" Type="http://schemas.openxmlformats.org/officeDocument/2006/relationships/image" Target="../media/image179.png"/><Relationship Id="rId9" Type="http://schemas.openxmlformats.org/officeDocument/2006/relationships/image" Target="../media/image209.png"/></Relationships>
</file>

<file path=ppt/slides/_rels/slide41.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1.png"/><Relationship Id="rId3" Type="http://schemas.openxmlformats.org/officeDocument/2006/relationships/image" Target="../media/image183.png"/><Relationship Id="rId7" Type="http://schemas.openxmlformats.org/officeDocument/2006/relationships/image" Target="../media/image186.png"/><Relationship Id="rId12" Type="http://schemas.openxmlformats.org/officeDocument/2006/relationships/image" Target="../media/image190.png"/><Relationship Id="rId2" Type="http://schemas.openxmlformats.org/officeDocument/2006/relationships/image" Target="../media/image182.png"/><Relationship Id="rId1" Type="http://schemas.openxmlformats.org/officeDocument/2006/relationships/slideLayout" Target="../slideLayouts/slideLayout5.xml"/><Relationship Id="rId6" Type="http://schemas.openxmlformats.org/officeDocument/2006/relationships/image" Target="../media/image180.png"/><Relationship Id="rId11" Type="http://schemas.openxmlformats.org/officeDocument/2006/relationships/image" Target="../media/image181.emf"/><Relationship Id="rId5" Type="http://schemas.openxmlformats.org/officeDocument/2006/relationships/image" Target="../media/image185.png"/><Relationship Id="rId10" Type="http://schemas.openxmlformats.org/officeDocument/2006/relationships/image" Target="../media/image182.emf"/><Relationship Id="rId4" Type="http://schemas.openxmlformats.org/officeDocument/2006/relationships/image" Target="../media/image179.png"/><Relationship Id="rId9" Type="http://schemas.openxmlformats.org/officeDocument/2006/relationships/image" Target="../media/image189.png"/><Relationship Id="rId14" Type="http://schemas.openxmlformats.org/officeDocument/2006/relationships/image" Target="../media/image192.png"/></Relationships>
</file>

<file path=ppt/slides/_rels/slide42.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1.png"/><Relationship Id="rId3" Type="http://schemas.microsoft.com/office/2007/relationships/hdphoto" Target="../media/hdphoto2.wdp"/><Relationship Id="rId7" Type="http://schemas.openxmlformats.org/officeDocument/2006/relationships/image" Target="../media/image132.png"/><Relationship Id="rId12" Type="http://schemas.openxmlformats.org/officeDocument/2006/relationships/image" Target="../media/image197.jpeg"/><Relationship Id="rId2" Type="http://schemas.openxmlformats.org/officeDocument/2006/relationships/image" Target="../media/image193.png"/><Relationship Id="rId1" Type="http://schemas.openxmlformats.org/officeDocument/2006/relationships/slideLayout" Target="../slideLayouts/slideLayout21.xml"/><Relationship Id="rId6" Type="http://schemas.openxmlformats.org/officeDocument/2006/relationships/image" Target="../media/image131.png"/><Relationship Id="rId11" Type="http://schemas.openxmlformats.org/officeDocument/2006/relationships/image" Target="../media/image60.png"/><Relationship Id="rId5" Type="http://schemas.openxmlformats.org/officeDocument/2006/relationships/image" Target="../media/image67.png"/><Relationship Id="rId10" Type="http://schemas.openxmlformats.org/officeDocument/2006/relationships/image" Target="../media/image59.png"/><Relationship Id="rId4" Type="http://schemas.openxmlformats.org/officeDocument/2006/relationships/image" Target="../media/image130.png"/><Relationship Id="rId9" Type="http://schemas.openxmlformats.org/officeDocument/2006/relationships/image" Target="../media/image196.png"/></Relationships>
</file>

<file path=ppt/slides/_rels/slide43.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60.png"/><Relationship Id="rId18" Type="http://schemas.openxmlformats.org/officeDocument/2006/relationships/image" Target="../media/image214.png"/><Relationship Id="rId3" Type="http://schemas.openxmlformats.org/officeDocument/2006/relationships/image" Target="../media/image1930.png"/><Relationship Id="rId7" Type="http://schemas.openxmlformats.org/officeDocument/2006/relationships/image" Target="../media/image201.png"/><Relationship Id="rId12" Type="http://schemas.openxmlformats.org/officeDocument/2006/relationships/image" Target="../media/image59.png"/><Relationship Id="rId17" Type="http://schemas.openxmlformats.org/officeDocument/2006/relationships/image" Target="../media/image213.png"/><Relationship Id="rId2" Type="http://schemas.openxmlformats.org/officeDocument/2006/relationships/image" Target="../media/image1920.png"/><Relationship Id="rId16" Type="http://schemas.openxmlformats.org/officeDocument/2006/relationships/image" Target="../media/image212.png"/><Relationship Id="rId1" Type="http://schemas.openxmlformats.org/officeDocument/2006/relationships/slideLayout" Target="../slideLayouts/slideLayout19.xml"/><Relationship Id="rId6" Type="http://schemas.openxmlformats.org/officeDocument/2006/relationships/image" Target="../media/image1990.png"/><Relationship Id="rId11" Type="http://schemas.openxmlformats.org/officeDocument/2006/relationships/image" Target="../media/image206.png"/><Relationship Id="rId5" Type="http://schemas.openxmlformats.org/officeDocument/2006/relationships/image" Target="../media/image1960.png"/><Relationship Id="rId15" Type="http://schemas.openxmlformats.org/officeDocument/2006/relationships/image" Target="../media/image211.png"/><Relationship Id="rId10" Type="http://schemas.openxmlformats.org/officeDocument/2006/relationships/image" Target="../media/image205.png"/><Relationship Id="rId4" Type="http://schemas.openxmlformats.org/officeDocument/2006/relationships/image" Target="../media/image1950.png"/><Relationship Id="rId9" Type="http://schemas.openxmlformats.org/officeDocument/2006/relationships/image" Target="../media/image204.png"/><Relationship Id="rId14" Type="http://schemas.openxmlformats.org/officeDocument/2006/relationships/image" Target="../media/image210.png"/></Relationships>
</file>

<file path=ppt/slides/_rels/slide44.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30.png"/><Relationship Id="rId7" Type="http://schemas.openxmlformats.org/officeDocument/2006/relationships/image" Target="../media/image67.png"/><Relationship Id="rId2" Type="http://schemas.openxmlformats.org/officeDocument/2006/relationships/image" Target="../media/image199.png"/><Relationship Id="rId1" Type="http://schemas.openxmlformats.org/officeDocument/2006/relationships/slideLayout" Target="../slideLayouts/slideLayout18.xml"/><Relationship Id="rId6" Type="http://schemas.openxmlformats.org/officeDocument/2006/relationships/image" Target="../media/image216.png"/><Relationship Id="rId5" Type="http://schemas.openxmlformats.org/officeDocument/2006/relationships/image" Target="../media/image232.png"/><Relationship Id="rId4" Type="http://schemas.openxmlformats.org/officeDocument/2006/relationships/image" Target="../media/image215.png"/></Relationships>
</file>

<file path=ppt/slides/_rels/slide4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9.png"/><Relationship Id="rId1" Type="http://schemas.openxmlformats.org/officeDocument/2006/relationships/slideLayout" Target="../slideLayouts/slideLayout18.xml"/><Relationship Id="rId4" Type="http://schemas.openxmlformats.org/officeDocument/2006/relationships/image" Target="../media/image219.emf"/></Relationships>
</file>

<file path=ppt/slides/_rels/slide4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26.emf"/><Relationship Id="rId3" Type="http://schemas.openxmlformats.org/officeDocument/2006/relationships/image" Target="../media/image239.png"/><Relationship Id="rId7" Type="http://schemas.openxmlformats.org/officeDocument/2006/relationships/image" Target="../media/image223.wmf"/><Relationship Id="rId12" Type="http://schemas.openxmlformats.org/officeDocument/2006/relationships/image" Target="../media/image225.wmf"/><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image" Target="../media/image241.png"/><Relationship Id="rId10" Type="http://schemas.openxmlformats.org/officeDocument/2006/relationships/image" Target="../media/image244.png"/><Relationship Id="rId4" Type="http://schemas.openxmlformats.org/officeDocument/2006/relationships/image" Target="../media/image240.png"/><Relationship Id="rId9" Type="http://schemas.openxmlformats.org/officeDocument/2006/relationships/image" Target="../media/image224.wmf"/></Relationships>
</file>

<file path=ppt/slides/_rels/slide49.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57.png"/><Relationship Id="rId18" Type="http://schemas.openxmlformats.org/officeDocument/2006/relationships/image" Target="../media/image262.png"/><Relationship Id="rId3" Type="http://schemas.openxmlformats.org/officeDocument/2006/relationships/image" Target="../media/image247.png"/><Relationship Id="rId7" Type="http://schemas.openxmlformats.org/officeDocument/2006/relationships/image" Target="../media/image251.png"/><Relationship Id="rId12" Type="http://schemas.openxmlformats.org/officeDocument/2006/relationships/image" Target="../media/image256.png"/><Relationship Id="rId17" Type="http://schemas.openxmlformats.org/officeDocument/2006/relationships/image" Target="../media/image261.png"/><Relationship Id="rId2" Type="http://schemas.openxmlformats.org/officeDocument/2006/relationships/notesSlide" Target="../notesSlides/notesSlide18.xml"/><Relationship Id="rId16" Type="http://schemas.openxmlformats.org/officeDocument/2006/relationships/image" Target="../media/image260.png"/><Relationship Id="rId1" Type="http://schemas.openxmlformats.org/officeDocument/2006/relationships/slideLayout" Target="../slideLayouts/slideLayout20.xml"/><Relationship Id="rId6" Type="http://schemas.openxmlformats.org/officeDocument/2006/relationships/image" Target="../media/image250.png"/><Relationship Id="rId11" Type="http://schemas.openxmlformats.org/officeDocument/2006/relationships/image" Target="../media/image255.png"/><Relationship Id="rId5" Type="http://schemas.openxmlformats.org/officeDocument/2006/relationships/image" Target="../media/image249.png"/><Relationship Id="rId15" Type="http://schemas.openxmlformats.org/officeDocument/2006/relationships/image" Target="../media/image227.png"/><Relationship Id="rId10" Type="http://schemas.openxmlformats.org/officeDocument/2006/relationships/image" Target="../media/image254.png"/><Relationship Id="rId19" Type="http://schemas.openxmlformats.org/officeDocument/2006/relationships/image" Target="../media/image263.png"/><Relationship Id="rId4" Type="http://schemas.openxmlformats.org/officeDocument/2006/relationships/image" Target="../media/image248.png"/><Relationship Id="rId9" Type="http://schemas.openxmlformats.org/officeDocument/2006/relationships/image" Target="../media/image253.png"/><Relationship Id="rId14" Type="http://schemas.openxmlformats.org/officeDocument/2006/relationships/image" Target="../media/image25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4.png"/><Relationship Id="rId9" Type="http://schemas.openxmlformats.org/officeDocument/2006/relationships/image" Target="../media/image24.png"/><Relationship Id="rId14" Type="http://schemas.openxmlformats.org/officeDocument/2006/relationships/image" Target="../media/image29.png"/></Relationships>
</file>

<file path=ppt/slides/_rels/slide50.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74.png"/><Relationship Id="rId3" Type="http://schemas.openxmlformats.org/officeDocument/2006/relationships/image" Target="../media/image264.png"/><Relationship Id="rId7" Type="http://schemas.openxmlformats.org/officeDocument/2006/relationships/image" Target="../media/image268.png"/><Relationship Id="rId12" Type="http://schemas.openxmlformats.org/officeDocument/2006/relationships/image" Target="../media/image273.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2270.png"/><Relationship Id="rId11" Type="http://schemas.openxmlformats.org/officeDocument/2006/relationships/image" Target="../media/image272.png"/><Relationship Id="rId5" Type="http://schemas.openxmlformats.org/officeDocument/2006/relationships/image" Target="../media/image266.png"/><Relationship Id="rId15" Type="http://schemas.openxmlformats.org/officeDocument/2006/relationships/image" Target="../media/image276.png"/><Relationship Id="rId10" Type="http://schemas.openxmlformats.org/officeDocument/2006/relationships/image" Target="../media/image271.png"/><Relationship Id="rId4" Type="http://schemas.openxmlformats.org/officeDocument/2006/relationships/image" Target="../media/image265.png"/><Relationship Id="rId9" Type="http://schemas.openxmlformats.org/officeDocument/2006/relationships/image" Target="../media/image270.png"/><Relationship Id="rId14" Type="http://schemas.openxmlformats.org/officeDocument/2006/relationships/image" Target="../media/image275.png"/></Relationships>
</file>

<file path=ppt/slides/_rels/slide51.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43.png"/><Relationship Id="rId18" Type="http://schemas.openxmlformats.org/officeDocument/2006/relationships/image" Target="../media/image227.png"/><Relationship Id="rId3" Type="http://schemas.openxmlformats.org/officeDocument/2006/relationships/image" Target="../media/image228.png"/><Relationship Id="rId21" Type="http://schemas.openxmlformats.org/officeDocument/2006/relationships/image" Target="../media/image279.png"/><Relationship Id="rId7" Type="http://schemas.openxmlformats.org/officeDocument/2006/relationships/image" Target="../media/image234.png"/><Relationship Id="rId12" Type="http://schemas.openxmlformats.org/officeDocument/2006/relationships/image" Target="../media/image242.png"/><Relationship Id="rId17" Type="http://schemas.openxmlformats.org/officeDocument/2006/relationships/image" Target="../media/image267.png"/><Relationship Id="rId2" Type="http://schemas.openxmlformats.org/officeDocument/2006/relationships/notesSlide" Target="../notesSlides/notesSlide20.xml"/><Relationship Id="rId16" Type="http://schemas.openxmlformats.org/officeDocument/2006/relationships/image" Target="../media/image259.png"/><Relationship Id="rId20" Type="http://schemas.openxmlformats.org/officeDocument/2006/relationships/image" Target="../media/image278.png"/><Relationship Id="rId1" Type="http://schemas.openxmlformats.org/officeDocument/2006/relationships/slideLayout" Target="../slideLayouts/slideLayout20.xml"/><Relationship Id="rId6" Type="http://schemas.openxmlformats.org/officeDocument/2006/relationships/image" Target="../media/image233.png"/><Relationship Id="rId11" Type="http://schemas.openxmlformats.org/officeDocument/2006/relationships/image" Target="../media/image238.png"/><Relationship Id="rId5" Type="http://schemas.openxmlformats.org/officeDocument/2006/relationships/image" Target="../media/image231.png"/><Relationship Id="rId15" Type="http://schemas.openxmlformats.org/officeDocument/2006/relationships/image" Target="../media/image246.png"/><Relationship Id="rId23" Type="http://schemas.openxmlformats.org/officeDocument/2006/relationships/image" Target="../media/image281.png"/><Relationship Id="rId10" Type="http://schemas.openxmlformats.org/officeDocument/2006/relationships/image" Target="../media/image237.png"/><Relationship Id="rId19" Type="http://schemas.openxmlformats.org/officeDocument/2006/relationships/image" Target="../media/image277.png"/><Relationship Id="rId4" Type="http://schemas.openxmlformats.org/officeDocument/2006/relationships/image" Target="../media/image229.emf"/><Relationship Id="rId9" Type="http://schemas.openxmlformats.org/officeDocument/2006/relationships/image" Target="../media/image236.png"/><Relationship Id="rId14" Type="http://schemas.openxmlformats.org/officeDocument/2006/relationships/image" Target="../media/image245.png"/><Relationship Id="rId22" Type="http://schemas.openxmlformats.org/officeDocument/2006/relationships/image" Target="../media/image280.png"/></Relationships>
</file>

<file path=ppt/slides/_rels/slide52.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83.png"/><Relationship Id="rId7" Type="http://schemas.openxmlformats.org/officeDocument/2006/relationships/image" Target="../media/image302.png"/><Relationship Id="rId2" Type="http://schemas.openxmlformats.org/officeDocument/2006/relationships/image" Target="../media/image282.emf"/><Relationship Id="rId1" Type="http://schemas.openxmlformats.org/officeDocument/2006/relationships/slideLayout" Target="../slideLayouts/slideLayout20.xml"/><Relationship Id="rId6" Type="http://schemas.openxmlformats.org/officeDocument/2006/relationships/image" Target="../media/image285.jpeg"/><Relationship Id="rId5" Type="http://schemas.openxmlformats.org/officeDocument/2006/relationships/image" Target="../media/image300.png"/><Relationship Id="rId4" Type="http://schemas.openxmlformats.org/officeDocument/2006/relationships/image" Target="../media/image284.emf"/></Relationships>
</file>

<file path=ppt/slides/_rels/slide53.xml.rels><?xml version="1.0" encoding="UTF-8" standalone="yes"?>
<Relationships xmlns="http://schemas.openxmlformats.org/package/2006/relationships"><Relationship Id="rId3" Type="http://schemas.openxmlformats.org/officeDocument/2006/relationships/image" Target="../media/image287.emf"/><Relationship Id="rId2" Type="http://schemas.openxmlformats.org/officeDocument/2006/relationships/image" Target="../media/image286.emf"/><Relationship Id="rId1" Type="http://schemas.openxmlformats.org/officeDocument/2006/relationships/slideLayout" Target="../slideLayouts/slideLayout20.xml"/><Relationship Id="rId5" Type="http://schemas.openxmlformats.org/officeDocument/2006/relationships/image" Target="../media/image289.png"/><Relationship Id="rId4" Type="http://schemas.openxmlformats.org/officeDocument/2006/relationships/image" Target="../media/image288.emf"/></Relationships>
</file>

<file path=ppt/slides/_rels/slide54.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20.xml"/><Relationship Id="rId5" Type="http://schemas.openxmlformats.org/officeDocument/2006/relationships/image" Target="../media/image293.png"/><Relationship Id="rId4" Type="http://schemas.openxmlformats.org/officeDocument/2006/relationships/image" Target="../media/image292.png"/></Relationships>
</file>

<file path=ppt/slides/_rels/slide55.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294.png"/><Relationship Id="rId7" Type="http://schemas.openxmlformats.org/officeDocument/2006/relationships/image" Target="../media/image298.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56.xml.rels><?xml version="1.0" encoding="UTF-8" standalone="yes"?>
<Relationships xmlns="http://schemas.openxmlformats.org/package/2006/relationships"><Relationship Id="rId8" Type="http://schemas.openxmlformats.org/officeDocument/2006/relationships/image" Target="../media/image306.png"/><Relationship Id="rId13" Type="http://schemas.openxmlformats.org/officeDocument/2006/relationships/image" Target="../media/image311.png"/><Relationship Id="rId3" Type="http://schemas.openxmlformats.org/officeDocument/2006/relationships/image" Target="../media/image291.png"/><Relationship Id="rId7" Type="http://schemas.openxmlformats.org/officeDocument/2006/relationships/image" Target="../media/image305.png"/><Relationship Id="rId12" Type="http://schemas.openxmlformats.org/officeDocument/2006/relationships/image" Target="../media/image310.png"/><Relationship Id="rId2" Type="http://schemas.openxmlformats.org/officeDocument/2006/relationships/image" Target="../media/image290.png"/><Relationship Id="rId1" Type="http://schemas.openxmlformats.org/officeDocument/2006/relationships/slideLayout" Target="../slideLayouts/slideLayout20.xml"/><Relationship Id="rId6" Type="http://schemas.openxmlformats.org/officeDocument/2006/relationships/image" Target="../media/image304.png"/><Relationship Id="rId11" Type="http://schemas.openxmlformats.org/officeDocument/2006/relationships/image" Target="../media/image309.png"/><Relationship Id="rId5" Type="http://schemas.openxmlformats.org/officeDocument/2006/relationships/image" Target="../media/image292.png"/><Relationship Id="rId10" Type="http://schemas.openxmlformats.org/officeDocument/2006/relationships/image" Target="../media/image308.png"/><Relationship Id="rId4" Type="http://schemas.openxmlformats.org/officeDocument/2006/relationships/image" Target="../media/image301.png"/><Relationship Id="rId9" Type="http://schemas.openxmlformats.org/officeDocument/2006/relationships/image" Target="../media/image307.png"/></Relationships>
</file>

<file path=ppt/slides/_rels/slide57.xml.rels><?xml version="1.0" encoding="UTF-8" standalone="yes"?>
<Relationships xmlns="http://schemas.openxmlformats.org/package/2006/relationships"><Relationship Id="rId8" Type="http://schemas.openxmlformats.org/officeDocument/2006/relationships/image" Target="../media/image326.png"/><Relationship Id="rId3" Type="http://schemas.openxmlformats.org/officeDocument/2006/relationships/image" Target="../media/image321.png"/><Relationship Id="rId7" Type="http://schemas.openxmlformats.org/officeDocument/2006/relationships/image" Target="../media/image325.png"/><Relationship Id="rId2" Type="http://schemas.openxmlformats.org/officeDocument/2006/relationships/image" Target="../media/image312.png"/><Relationship Id="rId1" Type="http://schemas.openxmlformats.org/officeDocument/2006/relationships/slideLayout" Target="../slideLayouts/slideLayout20.xml"/><Relationship Id="rId6" Type="http://schemas.openxmlformats.org/officeDocument/2006/relationships/image" Target="../media/image3080.png"/><Relationship Id="rId5" Type="http://schemas.openxmlformats.org/officeDocument/2006/relationships/image" Target="../media/image3070.png"/><Relationship Id="rId4" Type="http://schemas.openxmlformats.org/officeDocument/2006/relationships/image" Target="../media/image322.png"/></Relationships>
</file>

<file path=ppt/slides/_rels/slide58.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5.xml"/><Relationship Id="rId5" Type="http://schemas.openxmlformats.org/officeDocument/2006/relationships/image" Target="../media/image317.emf"/><Relationship Id="rId4" Type="http://schemas.openxmlformats.org/officeDocument/2006/relationships/image" Target="../media/image3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320.jpeg"/><Relationship Id="rId7" Type="http://schemas.openxmlformats.org/officeDocument/2006/relationships/image" Target="../media/image319.w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318.wmf"/><Relationship Id="rId4" Type="http://schemas.openxmlformats.org/officeDocument/2006/relationships/oleObject" Target="../embeddings/oleObject4.bin"/></Relationships>
</file>

<file path=ppt/slides/_rels/slide61.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327.png"/><Relationship Id="rId4" Type="http://schemas.openxmlformats.org/officeDocument/2006/relationships/image" Target="../media/image324.wmf"/></Relationships>
</file>

<file path=ppt/slides/_rels/slide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28.png"/><Relationship Id="rId7" Type="http://schemas.openxmlformats.org/officeDocument/2006/relationships/image" Target="../media/image332.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331.png"/><Relationship Id="rId5" Type="http://schemas.openxmlformats.org/officeDocument/2006/relationships/image" Target="../media/image330.jpeg"/><Relationship Id="rId4" Type="http://schemas.openxmlformats.org/officeDocument/2006/relationships/image" Target="../media/image329.jpe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69.png"/><Relationship Id="rId5" Type="http://schemas.microsoft.com/office/2007/relationships/hdphoto" Target="../media/hdphoto4.wdp"/><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333.emf"/><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335.emf"/><Relationship Id="rId2" Type="http://schemas.openxmlformats.org/officeDocument/2006/relationships/image" Target="../media/image334.emf"/><Relationship Id="rId1" Type="http://schemas.openxmlformats.org/officeDocument/2006/relationships/slideLayout" Target="../slideLayouts/slideLayout18.xml"/><Relationship Id="rId5" Type="http://schemas.openxmlformats.org/officeDocument/2006/relationships/image" Target="../media/image337.emf"/><Relationship Id="rId4" Type="http://schemas.openxmlformats.org/officeDocument/2006/relationships/image" Target="../media/image336.emf"/></Relationships>
</file>

<file path=ppt/slides/_rels/slide67.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339.jpeg"/></Relationships>
</file>

<file path=ppt/slides/_rels/slide68.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343.png"/><Relationship Id="rId5" Type="http://schemas.openxmlformats.org/officeDocument/2006/relationships/image" Target="../media/image342.png"/><Relationship Id="rId4" Type="http://schemas.openxmlformats.org/officeDocument/2006/relationships/image" Target="../media/image341.png"/></Relationships>
</file>

<file path=ppt/slides/_rels/slide69.xml.rels><?xml version="1.0" encoding="UTF-8" standalone="yes"?>
<Relationships xmlns="http://schemas.openxmlformats.org/package/2006/relationships"><Relationship Id="rId3" Type="http://schemas.openxmlformats.org/officeDocument/2006/relationships/image" Target="../media/image344.emf"/><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401.png"/><Relationship Id="rId5" Type="http://schemas.openxmlformats.org/officeDocument/2006/relationships/image" Target="../media/image400.png"/><Relationship Id="rId4" Type="http://schemas.openxmlformats.org/officeDocument/2006/relationships/image" Target="../media/image399.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45.emf"/><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346.emf"/><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8" Type="http://schemas.openxmlformats.org/officeDocument/2006/relationships/image" Target="../media/image409.png"/><Relationship Id="rId13" Type="http://schemas.openxmlformats.org/officeDocument/2006/relationships/image" Target="../media/image414.png"/><Relationship Id="rId18" Type="http://schemas.openxmlformats.org/officeDocument/2006/relationships/image" Target="../media/image419.png"/><Relationship Id="rId3" Type="http://schemas.openxmlformats.org/officeDocument/2006/relationships/image" Target="../media/image347.png"/><Relationship Id="rId7" Type="http://schemas.openxmlformats.org/officeDocument/2006/relationships/image" Target="../media/image408.png"/><Relationship Id="rId12" Type="http://schemas.openxmlformats.org/officeDocument/2006/relationships/image" Target="../media/image413.png"/><Relationship Id="rId17" Type="http://schemas.openxmlformats.org/officeDocument/2006/relationships/image" Target="../media/image418.png"/><Relationship Id="rId2" Type="http://schemas.openxmlformats.org/officeDocument/2006/relationships/notesSlide" Target="../notesSlides/notesSlide29.xml"/><Relationship Id="rId16" Type="http://schemas.openxmlformats.org/officeDocument/2006/relationships/image" Target="../media/image417.png"/><Relationship Id="rId1" Type="http://schemas.openxmlformats.org/officeDocument/2006/relationships/slideLayout" Target="../slideLayouts/slideLayout23.xml"/><Relationship Id="rId6" Type="http://schemas.openxmlformats.org/officeDocument/2006/relationships/image" Target="../media/image407.png"/><Relationship Id="rId11" Type="http://schemas.openxmlformats.org/officeDocument/2006/relationships/image" Target="../media/image412.png"/><Relationship Id="rId5" Type="http://schemas.openxmlformats.org/officeDocument/2006/relationships/image" Target="../media/image406.png"/><Relationship Id="rId15" Type="http://schemas.openxmlformats.org/officeDocument/2006/relationships/image" Target="../media/image416.png"/><Relationship Id="rId10" Type="http://schemas.openxmlformats.org/officeDocument/2006/relationships/image" Target="../media/image411.png"/><Relationship Id="rId4" Type="http://schemas.openxmlformats.org/officeDocument/2006/relationships/image" Target="../media/image348.png"/><Relationship Id="rId9" Type="http://schemas.openxmlformats.org/officeDocument/2006/relationships/image" Target="../media/image410.png"/><Relationship Id="rId14" Type="http://schemas.openxmlformats.org/officeDocument/2006/relationships/image" Target="../media/image415.png"/></Relationships>
</file>

<file path=ppt/slides/_rels/slide73.xml.rels><?xml version="1.0" encoding="UTF-8" standalone="yes"?>
<Relationships xmlns="http://schemas.openxmlformats.org/package/2006/relationships"><Relationship Id="rId8" Type="http://schemas.openxmlformats.org/officeDocument/2006/relationships/image" Target="../media/image425.png"/><Relationship Id="rId13" Type="http://schemas.openxmlformats.org/officeDocument/2006/relationships/image" Target="../media/image430.png"/><Relationship Id="rId3" Type="http://schemas.openxmlformats.org/officeDocument/2006/relationships/image" Target="../media/image349.png"/><Relationship Id="rId7" Type="http://schemas.openxmlformats.org/officeDocument/2006/relationships/image" Target="../media/image395.png"/><Relationship Id="rId12" Type="http://schemas.openxmlformats.org/officeDocument/2006/relationships/image" Target="../media/image429.png"/><Relationship Id="rId2" Type="http://schemas.openxmlformats.org/officeDocument/2006/relationships/notesSlide" Target="../notesSlides/notesSlide30.xml"/><Relationship Id="rId16" Type="http://schemas.openxmlformats.org/officeDocument/2006/relationships/image" Target="../media/image433.png"/><Relationship Id="rId1" Type="http://schemas.openxmlformats.org/officeDocument/2006/relationships/slideLayout" Target="../slideLayouts/slideLayout23.xml"/><Relationship Id="rId6" Type="http://schemas.openxmlformats.org/officeDocument/2006/relationships/image" Target="../media/image394.png"/><Relationship Id="rId11" Type="http://schemas.openxmlformats.org/officeDocument/2006/relationships/image" Target="../media/image396.png"/><Relationship Id="rId5" Type="http://schemas.openxmlformats.org/officeDocument/2006/relationships/image" Target="../media/image350.emf"/><Relationship Id="rId15" Type="http://schemas.openxmlformats.org/officeDocument/2006/relationships/image" Target="../media/image432.png"/><Relationship Id="rId10" Type="http://schemas.openxmlformats.org/officeDocument/2006/relationships/image" Target="../media/image427.png"/><Relationship Id="rId4" Type="http://schemas.openxmlformats.org/officeDocument/2006/relationships/image" Target="../media/image392.png"/><Relationship Id="rId9" Type="http://schemas.openxmlformats.org/officeDocument/2006/relationships/image" Target="../media/image426.png"/><Relationship Id="rId14" Type="http://schemas.openxmlformats.org/officeDocument/2006/relationships/image" Target="../media/image431.png"/></Relationships>
</file>

<file path=ppt/slides/_rels/slide74.xml.rels><?xml version="1.0" encoding="UTF-8" standalone="yes"?>
<Relationships xmlns="http://schemas.openxmlformats.org/package/2006/relationships"><Relationship Id="rId8" Type="http://schemas.openxmlformats.org/officeDocument/2006/relationships/image" Target="../media/image437.png"/><Relationship Id="rId3" Type="http://schemas.openxmlformats.org/officeDocument/2006/relationships/slideLayout" Target="../slideLayouts/slideLayout22.xml"/><Relationship Id="rId7" Type="http://schemas.openxmlformats.org/officeDocument/2006/relationships/image" Target="../media/image352.emf"/><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35.png"/><Relationship Id="rId5" Type="http://schemas.openxmlformats.org/officeDocument/2006/relationships/image" Target="../media/image351.png"/><Relationship Id="rId10" Type="http://schemas.openxmlformats.org/officeDocument/2006/relationships/image" Target="../media/image353.png"/><Relationship Id="rId4" Type="http://schemas.openxmlformats.org/officeDocument/2006/relationships/notesSlide" Target="../notesSlides/notesSlide31.xml"/><Relationship Id="rId9" Type="http://schemas.openxmlformats.org/officeDocument/2006/relationships/image" Target="../media/image438.png"/></Relationships>
</file>

<file path=ppt/slides/_rels/slide75.xml.rels><?xml version="1.0" encoding="UTF-8" standalone="yes"?>
<Relationships xmlns="http://schemas.openxmlformats.org/package/2006/relationships"><Relationship Id="rId8" Type="http://schemas.openxmlformats.org/officeDocument/2006/relationships/image" Target="../media/image356.png"/><Relationship Id="rId3" Type="http://schemas.openxmlformats.org/officeDocument/2006/relationships/image" Target="../media/image354.png"/><Relationship Id="rId7" Type="http://schemas.openxmlformats.org/officeDocument/2006/relationships/image" Target="../media/image444.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355.png"/><Relationship Id="rId5" Type="http://schemas.openxmlformats.org/officeDocument/2006/relationships/image" Target="../media/image442.png"/><Relationship Id="rId4" Type="http://schemas.openxmlformats.org/officeDocument/2006/relationships/image" Target="../media/image441.png"/><Relationship Id="rId9" Type="http://schemas.openxmlformats.org/officeDocument/2006/relationships/image" Target="../media/image357.png"/></Relationships>
</file>

<file path=ppt/slides/_rels/slide76.xml.rels><?xml version="1.0" encoding="UTF-8" standalone="yes"?>
<Relationships xmlns="http://schemas.openxmlformats.org/package/2006/relationships"><Relationship Id="rId3" Type="http://schemas.openxmlformats.org/officeDocument/2006/relationships/image" Target="../media/image447.png"/><Relationship Id="rId7" Type="http://schemas.openxmlformats.org/officeDocument/2006/relationships/image" Target="../media/image359.png"/><Relationship Id="rId2" Type="http://schemas.openxmlformats.org/officeDocument/2006/relationships/image" Target="../media/image354.png"/><Relationship Id="rId1" Type="http://schemas.openxmlformats.org/officeDocument/2006/relationships/slideLayout" Target="../slideLayouts/slideLayout24.xml"/><Relationship Id="rId6" Type="http://schemas.openxmlformats.org/officeDocument/2006/relationships/image" Target="../media/image449.png"/><Relationship Id="rId5" Type="http://schemas.openxmlformats.org/officeDocument/2006/relationships/image" Target="../media/image355.png"/><Relationship Id="rId4" Type="http://schemas.openxmlformats.org/officeDocument/2006/relationships/image" Target="../media/image358.png"/></Relationships>
</file>

<file path=ppt/slides/_rels/slide77.xml.rels><?xml version="1.0" encoding="UTF-8" standalone="yes"?>
<Relationships xmlns="http://schemas.openxmlformats.org/package/2006/relationships"><Relationship Id="rId8" Type="http://schemas.openxmlformats.org/officeDocument/2006/relationships/image" Target="../media/image364.png"/><Relationship Id="rId3" Type="http://schemas.openxmlformats.org/officeDocument/2006/relationships/image" Target="../media/image361.png"/><Relationship Id="rId7" Type="http://schemas.openxmlformats.org/officeDocument/2006/relationships/image" Target="../media/image363.png"/><Relationship Id="rId2" Type="http://schemas.openxmlformats.org/officeDocument/2006/relationships/image" Target="../media/image360.png"/><Relationship Id="rId1" Type="http://schemas.openxmlformats.org/officeDocument/2006/relationships/slideLayout" Target="../slideLayouts/slideLayout24.xml"/><Relationship Id="rId6" Type="http://schemas.openxmlformats.org/officeDocument/2006/relationships/image" Target="../media/image362.emf"/><Relationship Id="rId5" Type="http://schemas.openxmlformats.org/officeDocument/2006/relationships/image" Target="../media/image454.png"/><Relationship Id="rId4" Type="http://schemas.openxmlformats.org/officeDocument/2006/relationships/image" Target="../media/image453.png"/></Relationships>
</file>

<file path=ppt/slides/_rels/slide78.xml.rels><?xml version="1.0" encoding="UTF-8" standalone="yes"?>
<Relationships xmlns="http://schemas.openxmlformats.org/package/2006/relationships"><Relationship Id="rId3" Type="http://schemas.openxmlformats.org/officeDocument/2006/relationships/image" Target="../media/image362.emf"/><Relationship Id="rId7" Type="http://schemas.openxmlformats.org/officeDocument/2006/relationships/image" Target="../media/image461.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367.emf"/><Relationship Id="rId5" Type="http://schemas.openxmlformats.org/officeDocument/2006/relationships/image" Target="../media/image366.emf"/><Relationship Id="rId4" Type="http://schemas.openxmlformats.org/officeDocument/2006/relationships/image" Target="../media/image365.png"/></Relationships>
</file>

<file path=ppt/slides/_rels/slide79.xml.rels><?xml version="1.0" encoding="UTF-8" standalone="yes"?>
<Relationships xmlns="http://schemas.openxmlformats.org/package/2006/relationships"><Relationship Id="rId8" Type="http://schemas.openxmlformats.org/officeDocument/2006/relationships/image" Target="../media/image467.png"/><Relationship Id="rId13" Type="http://schemas.openxmlformats.org/officeDocument/2006/relationships/image" Target="../media/image472.png"/><Relationship Id="rId3" Type="http://schemas.openxmlformats.org/officeDocument/2006/relationships/image" Target="../media/image4200.png"/><Relationship Id="rId7" Type="http://schemas.openxmlformats.org/officeDocument/2006/relationships/image" Target="../media/image369.png"/><Relationship Id="rId12" Type="http://schemas.openxmlformats.org/officeDocument/2006/relationships/image" Target="../media/image471.png"/><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image" Target="../media/image4360.png"/><Relationship Id="rId11" Type="http://schemas.openxmlformats.org/officeDocument/2006/relationships/image" Target="../media/image370.png"/><Relationship Id="rId5" Type="http://schemas.openxmlformats.org/officeDocument/2006/relationships/image" Target="../media/image4340.png"/><Relationship Id="rId15" Type="http://schemas.openxmlformats.org/officeDocument/2006/relationships/image" Target="../media/image4450.png"/><Relationship Id="rId10" Type="http://schemas.openxmlformats.org/officeDocument/2006/relationships/image" Target="../media/image469.png"/><Relationship Id="rId4" Type="http://schemas.openxmlformats.org/officeDocument/2006/relationships/image" Target="../media/image368.png"/><Relationship Id="rId9" Type="http://schemas.openxmlformats.org/officeDocument/2006/relationships/image" Target="../media/image468.png"/><Relationship Id="rId14" Type="http://schemas.openxmlformats.org/officeDocument/2006/relationships/image" Target="../media/image371.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gif"/><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gif"/><Relationship Id="rId10" Type="http://schemas.openxmlformats.org/officeDocument/2006/relationships/image" Target="../media/image37.jpg"/><Relationship Id="rId4" Type="http://schemas.openxmlformats.org/officeDocument/2006/relationships/image" Target="../media/image32.gif"/><Relationship Id="rId9" Type="http://schemas.openxmlformats.org/officeDocument/2006/relationships/image" Target="../media/image36.jpg"/></Relationships>
</file>

<file path=ppt/slides/_rels/slide80.xml.rels><?xml version="1.0" encoding="UTF-8" standalone="yes"?>
<Relationships xmlns="http://schemas.openxmlformats.org/package/2006/relationships"><Relationship Id="rId8" Type="http://schemas.openxmlformats.org/officeDocument/2006/relationships/image" Target="../media/image448.png"/><Relationship Id="rId3" Type="http://schemas.openxmlformats.org/officeDocument/2006/relationships/image" Target="../media/image475.png"/><Relationship Id="rId7" Type="http://schemas.openxmlformats.org/officeDocument/2006/relationships/image" Target="../media/image372.png"/><Relationship Id="rId2" Type="http://schemas.openxmlformats.org/officeDocument/2006/relationships/notesSlide" Target="../notesSlides/notesSlide35.xml"/><Relationship Id="rId1" Type="http://schemas.openxmlformats.org/officeDocument/2006/relationships/slideLayout" Target="../slideLayouts/slideLayout27.xml"/><Relationship Id="rId6" Type="http://schemas.openxmlformats.org/officeDocument/2006/relationships/image" Target="../media/image477.png"/><Relationship Id="rId5" Type="http://schemas.openxmlformats.org/officeDocument/2006/relationships/image" Target="../media/image368.png"/><Relationship Id="rId10" Type="http://schemas.openxmlformats.org/officeDocument/2006/relationships/image" Target="../media/image481.png"/><Relationship Id="rId4" Type="http://schemas.openxmlformats.org/officeDocument/2006/relationships/image" Target="../media/image476.png"/><Relationship Id="rId9" Type="http://schemas.openxmlformats.org/officeDocument/2006/relationships/image" Target="../media/image373.png"/></Relationships>
</file>

<file path=ppt/slides/_rels/slide81.xml.rels><?xml version="1.0" encoding="UTF-8" standalone="yes"?>
<Relationships xmlns="http://schemas.openxmlformats.org/package/2006/relationships"><Relationship Id="rId8" Type="http://schemas.openxmlformats.org/officeDocument/2006/relationships/image" Target="../media/image378.emf"/><Relationship Id="rId3" Type="http://schemas.openxmlformats.org/officeDocument/2006/relationships/image" Target="../media/image374.jpeg"/><Relationship Id="rId7" Type="http://schemas.openxmlformats.org/officeDocument/2006/relationships/image" Target="../media/image377.png"/><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image" Target="../media/image376.png"/><Relationship Id="rId5" Type="http://schemas.openxmlformats.org/officeDocument/2006/relationships/image" Target="../media/image484.png"/><Relationship Id="rId10" Type="http://schemas.openxmlformats.org/officeDocument/2006/relationships/image" Target="../media/image380.emf"/><Relationship Id="rId4" Type="http://schemas.openxmlformats.org/officeDocument/2006/relationships/image" Target="../media/image375.png"/><Relationship Id="rId9" Type="http://schemas.openxmlformats.org/officeDocument/2006/relationships/image" Target="../media/image379.emf"/></Relationships>
</file>

<file path=ppt/slides/_rels/slide82.xml.rels><?xml version="1.0" encoding="UTF-8" standalone="yes"?>
<Relationships xmlns="http://schemas.openxmlformats.org/package/2006/relationships"><Relationship Id="rId18" Type="http://schemas.openxmlformats.org/officeDocument/2006/relationships/image" Target="../media/image505.png"/><Relationship Id="rId3" Type="http://schemas.openxmlformats.org/officeDocument/2006/relationships/image" Target="../media/image491.png"/><Relationship Id="rId17" Type="http://schemas.microsoft.com/office/2007/relationships/hdphoto" Target="../media/hdphoto10.wdp"/><Relationship Id="rId2" Type="http://schemas.openxmlformats.org/officeDocument/2006/relationships/image" Target="../media/image490.png"/><Relationship Id="rId16" Type="http://schemas.openxmlformats.org/officeDocument/2006/relationships/image" Target="../media/image382.png"/><Relationship Id="rId20" Type="http://schemas.openxmlformats.org/officeDocument/2006/relationships/image" Target="../media/image464.png"/><Relationship Id="rId1" Type="http://schemas.openxmlformats.org/officeDocument/2006/relationships/slideLayout" Target="../slideLayouts/slideLayout27.xml"/><Relationship Id="rId5" Type="http://schemas.openxmlformats.org/officeDocument/2006/relationships/image" Target="../media/image381.emf"/><Relationship Id="rId15" Type="http://schemas.openxmlformats.org/officeDocument/2006/relationships/image" Target="../media/image503.png"/><Relationship Id="rId19" Type="http://schemas.openxmlformats.org/officeDocument/2006/relationships/image" Target="../media/image463.png"/><Relationship Id="rId4" Type="http://schemas.openxmlformats.org/officeDocument/2006/relationships/image" Target="../media/image492.png"/></Relationships>
</file>

<file path=ppt/slides/_rels/slide83.xml.rels><?xml version="1.0" encoding="UTF-8" standalone="yes"?>
<Relationships xmlns="http://schemas.openxmlformats.org/package/2006/relationships"><Relationship Id="rId8" Type="http://schemas.openxmlformats.org/officeDocument/2006/relationships/image" Target="../media/image522.png"/><Relationship Id="rId3" Type="http://schemas.openxmlformats.org/officeDocument/2006/relationships/image" Target="../media/image383.png"/><Relationship Id="rId7" Type="http://schemas.openxmlformats.org/officeDocument/2006/relationships/image" Target="../media/image474.png"/><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image" Target="../media/image473.png"/><Relationship Id="rId5" Type="http://schemas.openxmlformats.org/officeDocument/2006/relationships/image" Target="../media/image470.png"/><Relationship Id="rId4" Type="http://schemas.openxmlformats.org/officeDocument/2006/relationships/image" Target="../media/image384.emf"/><Relationship Id="rId9" Type="http://schemas.openxmlformats.org/officeDocument/2006/relationships/image" Target="../media/image523.png"/></Relationships>
</file>

<file path=ppt/slides/_rels/slide84.xml.rels><?xml version="1.0" encoding="UTF-8" standalone="yes"?>
<Relationships xmlns="http://schemas.openxmlformats.org/package/2006/relationships"><Relationship Id="rId7" Type="http://schemas.openxmlformats.org/officeDocument/2006/relationships/image" Target="../media/image387.emf"/><Relationship Id="rId1" Type="http://schemas.openxmlformats.org/officeDocument/2006/relationships/slideLayout" Target="../slideLayouts/slideLayout28.xml"/><Relationship Id="rId6" Type="http://schemas.openxmlformats.org/officeDocument/2006/relationships/image" Target="../media/image386.emf"/><Relationship Id="rId5" Type="http://schemas.openxmlformats.org/officeDocument/2006/relationships/image" Target="../media/image385.emf"/><Relationship Id="rId4" Type="http://schemas.openxmlformats.org/officeDocument/2006/relationships/image" Target="../media/image524.png"/></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22.jpg"/><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8" Type="http://schemas.openxmlformats.org/officeDocument/2006/relationships/image" Target="../media/image531.png"/><Relationship Id="rId3" Type="http://schemas.openxmlformats.org/officeDocument/2006/relationships/slideLayout" Target="../slideLayouts/slideLayout26.xml"/><Relationship Id="rId7" Type="http://schemas.openxmlformats.org/officeDocument/2006/relationships/image" Target="../media/image5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9.jpeg"/><Relationship Id="rId5" Type="http://schemas.openxmlformats.org/officeDocument/2006/relationships/image" Target="../media/image388.png"/><Relationship Id="rId10" Type="http://schemas.openxmlformats.org/officeDocument/2006/relationships/image" Target="../media/image391.png"/><Relationship Id="rId4" Type="http://schemas.openxmlformats.org/officeDocument/2006/relationships/notesSlide" Target="../notesSlides/notesSlide38.xml"/><Relationship Id="rId9" Type="http://schemas.openxmlformats.org/officeDocument/2006/relationships/image" Target="../media/image390.emf"/></Relationships>
</file>

<file path=ppt/slides/_rels/slide87.xml.rels><?xml version="1.0" encoding="UTF-8" standalone="yes"?>
<Relationships xmlns="http://schemas.openxmlformats.org/package/2006/relationships"><Relationship Id="rId8" Type="http://schemas.openxmlformats.org/officeDocument/2006/relationships/image" Target="../media/image539.png"/><Relationship Id="rId13" Type="http://schemas.openxmlformats.org/officeDocument/2006/relationships/image" Target="../media/image542.png"/><Relationship Id="rId18" Type="http://schemas.openxmlformats.org/officeDocument/2006/relationships/image" Target="../media/image547.png"/><Relationship Id="rId3" Type="http://schemas.openxmlformats.org/officeDocument/2006/relationships/image" Target="../media/image393.png"/><Relationship Id="rId7" Type="http://schemas.openxmlformats.org/officeDocument/2006/relationships/image" Target="../media/image403.png"/><Relationship Id="rId12" Type="http://schemas.openxmlformats.org/officeDocument/2006/relationships/image" Target="../media/image541.png"/><Relationship Id="rId17" Type="http://schemas.openxmlformats.org/officeDocument/2006/relationships/image" Target="../media/image546.png"/><Relationship Id="rId2" Type="http://schemas.openxmlformats.org/officeDocument/2006/relationships/notesSlide" Target="../notesSlides/notesSlide39.xml"/><Relationship Id="rId16" Type="http://schemas.openxmlformats.org/officeDocument/2006/relationships/image" Target="../media/image405.png"/><Relationship Id="rId1" Type="http://schemas.openxmlformats.org/officeDocument/2006/relationships/slideLayout" Target="../slideLayouts/slideLayout31.xml"/><Relationship Id="rId6" Type="http://schemas.openxmlformats.org/officeDocument/2006/relationships/image" Target="../media/image402.png"/><Relationship Id="rId11" Type="http://schemas.microsoft.com/office/2007/relationships/hdphoto" Target="../media/hdphoto10.wdp"/><Relationship Id="rId5" Type="http://schemas.openxmlformats.org/officeDocument/2006/relationships/image" Target="../media/image398.png"/><Relationship Id="rId15" Type="http://schemas.openxmlformats.org/officeDocument/2006/relationships/image" Target="../media/image544.png"/><Relationship Id="rId10" Type="http://schemas.openxmlformats.org/officeDocument/2006/relationships/image" Target="../media/image382.png"/><Relationship Id="rId19" Type="http://schemas.openxmlformats.org/officeDocument/2006/relationships/image" Target="../media/image548.png"/><Relationship Id="rId4" Type="http://schemas.openxmlformats.org/officeDocument/2006/relationships/image" Target="../media/image397.png"/><Relationship Id="rId9" Type="http://schemas.openxmlformats.org/officeDocument/2006/relationships/image" Target="../media/image404.png"/><Relationship Id="rId14" Type="http://schemas.openxmlformats.org/officeDocument/2006/relationships/image" Target="../media/image543.png"/></Relationships>
</file>

<file path=ppt/slides/_rels/slide88.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image" Target="../media/image420.png"/><Relationship Id="rId1" Type="http://schemas.openxmlformats.org/officeDocument/2006/relationships/slideLayout" Target="../slideLayouts/slideLayout31.xml"/><Relationship Id="rId4" Type="http://schemas.openxmlformats.org/officeDocument/2006/relationships/image" Target="../media/image422.png"/></Relationships>
</file>

<file path=ppt/slides/_rels/slide89.xml.rels><?xml version="1.0" encoding="UTF-8" standalone="yes"?>
<Relationships xmlns="http://schemas.openxmlformats.org/package/2006/relationships"><Relationship Id="rId3" Type="http://schemas.openxmlformats.org/officeDocument/2006/relationships/image" Target="../media/image424.png"/><Relationship Id="rId7" Type="http://schemas.microsoft.com/office/2007/relationships/hdphoto" Target="../media/hdphoto11.wdp"/><Relationship Id="rId2" Type="http://schemas.openxmlformats.org/officeDocument/2006/relationships/image" Target="../media/image423.png"/><Relationship Id="rId1" Type="http://schemas.openxmlformats.org/officeDocument/2006/relationships/slideLayout" Target="../slideLayouts/slideLayout22.xml"/><Relationship Id="rId6" Type="http://schemas.openxmlformats.org/officeDocument/2006/relationships/image" Target="../media/image436.png"/><Relationship Id="rId5" Type="http://schemas.openxmlformats.org/officeDocument/2006/relationships/image" Target="../media/image434.png"/><Relationship Id="rId4" Type="http://schemas.openxmlformats.org/officeDocument/2006/relationships/image" Target="../media/image428.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3553215" y="1617397"/>
            <a:ext cx="3981450" cy="646331"/>
          </a:xfrm>
          <a:prstGeom prst="rect">
            <a:avLst/>
          </a:prstGeom>
          <a:noFill/>
          <a:ln w="9525">
            <a:noFill/>
            <a:miter lim="800000"/>
            <a:headEnd/>
            <a:tailEnd/>
          </a:ln>
        </p:spPr>
        <p:txBody>
          <a:bodyPr>
            <a:spAutoFit/>
          </a:bodyPr>
          <a:lstStyle/>
          <a:p>
            <a:pPr eaLnBrk="0" hangingPunct="0">
              <a:spcBef>
                <a:spcPct val="50000"/>
              </a:spcBef>
            </a:pPr>
            <a:r>
              <a:rPr lang="en-US" sz="3200" dirty="0"/>
              <a:t>     </a:t>
            </a:r>
            <a:r>
              <a:rPr lang="en-US" sz="3600" dirty="0">
                <a:latin typeface="Berlin Sans FB" pitchFamily="34" charset="0"/>
              </a:rPr>
              <a:t>Ana Maria Rey</a:t>
            </a:r>
            <a:endParaRPr lang="en-US" sz="3600" b="1" dirty="0">
              <a:latin typeface="Berlin Sans FB" pitchFamily="34" charset="0"/>
            </a:endParaRPr>
          </a:p>
        </p:txBody>
      </p:sp>
      <p:sp>
        <p:nvSpPr>
          <p:cNvPr id="6" name="Rectangle 5"/>
          <p:cNvSpPr/>
          <p:nvPr/>
        </p:nvSpPr>
        <p:spPr>
          <a:xfrm>
            <a:off x="1016188" y="0"/>
            <a:ext cx="10337884" cy="1569660"/>
          </a:xfrm>
          <a:prstGeom prst="rect">
            <a:avLst/>
          </a:prstGeom>
          <a:noFill/>
        </p:spPr>
        <p:txBody>
          <a:bodyPr wrap="square">
            <a:spAutoFit/>
          </a:bodyPr>
          <a:lstStyle/>
          <a:p>
            <a:pPr algn="ctr" eaLnBrk="0" hangingPunct="0">
              <a:spcBef>
                <a:spcPct val="50000"/>
              </a:spcBef>
              <a:defRPr/>
            </a:pPr>
            <a:r>
              <a:rPr lang="en-US" sz="48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New perspectives on quantum simulation with Alkaline-earth atoms</a:t>
            </a:r>
          </a:p>
        </p:txBody>
      </p:sp>
      <p:sp>
        <p:nvSpPr>
          <p:cNvPr id="22533" name="Rectangle 6"/>
          <p:cNvSpPr>
            <a:spLocks noChangeArrowheads="1"/>
          </p:cNvSpPr>
          <p:nvPr/>
        </p:nvSpPr>
        <p:spPr bwMode="auto">
          <a:xfrm>
            <a:off x="999213" y="5383395"/>
            <a:ext cx="10177325" cy="1815882"/>
          </a:xfrm>
          <a:prstGeom prst="rect">
            <a:avLst/>
          </a:prstGeom>
          <a:noFill/>
          <a:ln w="9525">
            <a:noFill/>
            <a:miter lim="800000"/>
            <a:headEnd/>
            <a:tailEnd/>
          </a:ln>
        </p:spPr>
        <p:txBody>
          <a:bodyPr wrap="square">
            <a:spAutoFit/>
          </a:bodyPr>
          <a:lstStyle/>
          <a:p>
            <a:pPr algn="ctr" eaLnBrk="0" hangingPunct="0">
              <a:spcBef>
                <a:spcPct val="50000"/>
              </a:spcBef>
            </a:pPr>
            <a:r>
              <a:rPr lang="en-US" sz="3200" dirty="0">
                <a:latin typeface="Berlin Sans FB" pitchFamily="34" charset="0"/>
              </a:rPr>
              <a:t>Quantum Simulations with Ultracold gases                                          Les </a:t>
            </a:r>
            <a:r>
              <a:rPr lang="en-US" sz="3200" dirty="0" err="1">
                <a:latin typeface="Berlin Sans FB" pitchFamily="34" charset="0"/>
              </a:rPr>
              <a:t>Houches</a:t>
            </a:r>
            <a:r>
              <a:rPr lang="en-US" sz="3200" dirty="0">
                <a:latin typeface="Berlin Sans FB" pitchFamily="34" charset="0"/>
              </a:rPr>
              <a:t> School of Physics</a:t>
            </a:r>
            <a:r>
              <a:rPr lang="en-US" sz="3200" dirty="0">
                <a:solidFill>
                  <a:prstClr val="black"/>
                </a:solidFill>
                <a:latin typeface="Berlin Sans FB" pitchFamily="34" charset="0"/>
              </a:rPr>
              <a:t>, September 13-24 (2021)</a:t>
            </a:r>
            <a:r>
              <a:rPr lang="en-US" sz="3200" dirty="0">
                <a:latin typeface="Berlin Sans FB" pitchFamily="34" charset="0"/>
              </a:rPr>
              <a:t>	</a:t>
            </a:r>
            <a:r>
              <a:rPr lang="en-US" sz="4000" dirty="0">
                <a:latin typeface="Berlin Sans FB" pitchFamily="34" charset="0"/>
              </a:rPr>
              <a:t>               	</a:t>
            </a:r>
          </a:p>
        </p:txBody>
      </p:sp>
      <p:pic>
        <p:nvPicPr>
          <p:cNvPr id="22534" name="Picture 1"/>
          <p:cNvPicPr>
            <a:picLocks noChangeAspect="1" noChangeArrowheads="1"/>
          </p:cNvPicPr>
          <p:nvPr/>
        </p:nvPicPr>
        <p:blipFill>
          <a:blip r:embed="rId2" cstate="print"/>
          <a:srcRect/>
          <a:stretch>
            <a:fillRect/>
          </a:stretch>
        </p:blipFill>
        <p:spPr bwMode="auto">
          <a:xfrm>
            <a:off x="9936500" y="3160165"/>
            <a:ext cx="1847850" cy="660400"/>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54" y="2359969"/>
            <a:ext cx="6266721" cy="28983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1340" y="2263728"/>
            <a:ext cx="2436612" cy="2873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Oval 6"/>
          <p:cNvSpPr>
            <a:spLocks noChangeArrowheads="1"/>
          </p:cNvSpPr>
          <p:nvPr/>
        </p:nvSpPr>
        <p:spPr bwMode="auto">
          <a:xfrm>
            <a:off x="2221612" y="4256088"/>
            <a:ext cx="1724024" cy="1728216"/>
          </a:xfrm>
          <a:prstGeom prst="ellipse">
            <a:avLst/>
          </a:prstGeom>
          <a:solidFill>
            <a:srgbClr val="BFBFBF">
              <a:alpha val="36863"/>
            </a:srgbClr>
          </a:solidFill>
          <a:ln w="9525" algn="ctr">
            <a:noFill/>
            <a:round/>
            <a:headEn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grpSp>
        <p:nvGrpSpPr>
          <p:cNvPr id="3" name="Group 2"/>
          <p:cNvGrpSpPr/>
          <p:nvPr/>
        </p:nvGrpSpPr>
        <p:grpSpPr>
          <a:xfrm>
            <a:off x="441789" y="3992487"/>
            <a:ext cx="3020502" cy="987204"/>
            <a:chOff x="1348623" y="2788834"/>
            <a:chExt cx="3020502" cy="987204"/>
          </a:xfrm>
        </p:grpSpPr>
        <p:sp>
          <p:nvSpPr>
            <p:cNvPr id="4" name="Line 21"/>
            <p:cNvSpPr>
              <a:spLocks noChangeShapeType="1"/>
            </p:cNvSpPr>
            <p:nvPr/>
          </p:nvSpPr>
          <p:spPr bwMode="auto">
            <a:xfrm>
              <a:off x="1348623" y="3598301"/>
              <a:ext cx="1084263"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5" name="Line 22"/>
            <p:cNvSpPr>
              <a:spLocks noChangeShapeType="1"/>
            </p:cNvSpPr>
            <p:nvPr/>
          </p:nvSpPr>
          <p:spPr bwMode="auto">
            <a:xfrm>
              <a:off x="1348623" y="2958539"/>
              <a:ext cx="1084263" cy="0"/>
            </a:xfrm>
            <a:prstGeom prst="line">
              <a:avLst/>
            </a:prstGeom>
            <a:noFill/>
            <a:ln w="38100">
              <a:solidFill>
                <a:srgbClr val="3333C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6" name="Text Box 24"/>
            <p:cNvSpPr txBox="1">
              <a:spLocks noChangeArrowheads="1"/>
            </p:cNvSpPr>
            <p:nvPr/>
          </p:nvSpPr>
          <p:spPr bwMode="auto">
            <a:xfrm>
              <a:off x="2135341" y="2988889"/>
              <a:ext cx="5517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Symbol" pitchFamily="18" charset="2"/>
                  <a:ea typeface="+mn-ea"/>
                  <a:cs typeface="Arial" pitchFamily="34" charset="0"/>
                </a:rPr>
                <a:t>w</a:t>
              </a:r>
              <a:r>
                <a:rPr kumimoji="0" lang="en-US" altLang="en-US" sz="2800" b="0" i="0" u="none" strike="noStrike" kern="1200" cap="none" spc="0" normalizeH="0" baseline="-25000" noProof="0" dirty="0">
                  <a:ln>
                    <a:noFill/>
                  </a:ln>
                  <a:solidFill>
                    <a:prstClr val="black"/>
                  </a:solidFill>
                  <a:effectLst/>
                  <a:uLnTx/>
                  <a:uFillTx/>
                  <a:latin typeface="Symbol" pitchFamily="18" charset="2"/>
                  <a:ea typeface="+mn-ea"/>
                  <a:cs typeface="Arial" pitchFamily="34" charset="0"/>
                </a:rPr>
                <a:t>0</a:t>
              </a:r>
              <a:endParaRPr kumimoji="0" lang="en-US" altLang="en-US" sz="2800" b="1" i="0" u="none" strike="noStrike" kern="1200" cap="none" spc="0" normalizeH="0" baseline="-25000" noProof="0" dirty="0">
                <a:ln>
                  <a:noFill/>
                </a:ln>
                <a:solidFill>
                  <a:prstClr val="black"/>
                </a:solidFill>
                <a:effectLst/>
                <a:uLnTx/>
                <a:uFillTx/>
                <a:latin typeface="Times" charset="0"/>
                <a:ea typeface="+mn-ea"/>
                <a:cs typeface="Arial" pitchFamily="34" charset="0"/>
              </a:endParaRPr>
            </a:p>
          </p:txBody>
        </p:sp>
        <p:sp>
          <p:nvSpPr>
            <p:cNvPr id="7" name="TextBox 6"/>
            <p:cNvSpPr txBox="1"/>
            <p:nvPr/>
          </p:nvSpPr>
          <p:spPr>
            <a:xfrm>
              <a:off x="2432886" y="3375928"/>
              <a:ext cx="193623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Lucida Sans" pitchFamily="34" charset="0"/>
                  <a:ea typeface="+mn-ea"/>
                  <a:cs typeface="+mn-cs"/>
                </a:rPr>
                <a:t>g</a:t>
              </a:r>
            </a:p>
          </p:txBody>
        </p:sp>
        <p:sp>
          <p:nvSpPr>
            <p:cNvPr id="8" name="TextBox 7"/>
            <p:cNvSpPr txBox="1"/>
            <p:nvPr/>
          </p:nvSpPr>
          <p:spPr>
            <a:xfrm>
              <a:off x="2448344" y="2788834"/>
              <a:ext cx="1666045"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Lucida Sans" pitchFamily="34" charset="0"/>
                  <a:ea typeface="+mn-ea"/>
                  <a:cs typeface="+mn-cs"/>
                </a:rPr>
                <a:t>e</a:t>
              </a:r>
            </a:p>
          </p:txBody>
        </p:sp>
      </p:grpSp>
      <p:sp>
        <p:nvSpPr>
          <p:cNvPr id="9" name="Rectangle 2"/>
          <p:cNvSpPr txBox="1">
            <a:spLocks noChangeArrowheads="1"/>
          </p:cNvSpPr>
          <p:nvPr/>
        </p:nvSpPr>
        <p:spPr>
          <a:xfrm>
            <a:off x="1752600" y="-103909"/>
            <a:ext cx="8781964" cy="865621"/>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Ramsey Spectroscopy</a:t>
            </a:r>
          </a:p>
        </p:txBody>
      </p:sp>
      <p:sp>
        <p:nvSpPr>
          <p:cNvPr id="21" name="Oval 20"/>
          <p:cNvSpPr/>
          <p:nvPr/>
        </p:nvSpPr>
        <p:spPr bwMode="auto">
          <a:xfrm>
            <a:off x="716896" y="4749789"/>
            <a:ext cx="212430" cy="210469"/>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2" name="Down Arrow 21"/>
          <p:cNvSpPr/>
          <p:nvPr/>
        </p:nvSpPr>
        <p:spPr>
          <a:xfrm flipV="1">
            <a:off x="587548" y="4260131"/>
            <a:ext cx="177352" cy="4704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3" name="Text Box 24"/>
          <p:cNvSpPr txBox="1">
            <a:spLocks noChangeArrowheads="1"/>
          </p:cNvSpPr>
          <p:nvPr/>
        </p:nvSpPr>
        <p:spPr bwMode="auto">
          <a:xfrm>
            <a:off x="77965" y="4159191"/>
            <a:ext cx="7469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Symbol" pitchFamily="18" charset="2"/>
                <a:ea typeface="+mn-ea"/>
                <a:cs typeface="Arial" pitchFamily="34" charset="0"/>
              </a:rPr>
              <a:t>w</a:t>
            </a:r>
            <a:r>
              <a:rPr kumimoji="0" lang="en-US" altLang="en-US" sz="2800" b="0" i="0" u="none" strike="noStrike" kern="1200" cap="none" spc="0" normalizeH="0" baseline="-25000" noProof="0" dirty="0" err="1">
                <a:ln>
                  <a:noFill/>
                </a:ln>
                <a:solidFill>
                  <a:prstClr val="black"/>
                </a:solidFill>
                <a:effectLst/>
                <a:uLnTx/>
                <a:uFillTx/>
                <a:latin typeface="Times New Roman"/>
                <a:ea typeface="+mn-ea"/>
                <a:cs typeface="Arial" pitchFamily="34" charset="0"/>
              </a:rPr>
              <a:t>L</a:t>
            </a:r>
            <a:endParaRPr kumimoji="0" lang="en-US" altLang="en-US" sz="2800" b="1" i="0" u="none" strike="noStrike" kern="1200" cap="none" spc="0" normalizeH="0" baseline="-25000" noProof="0" dirty="0">
              <a:ln>
                <a:noFill/>
              </a:ln>
              <a:solidFill>
                <a:prstClr val="black"/>
              </a:solidFill>
              <a:effectLst/>
              <a:uLnTx/>
              <a:uFillTx/>
              <a:latin typeface="Times New Roman"/>
              <a:ea typeface="+mn-ea"/>
              <a:cs typeface="Arial" pitchFamily="34" charset="0"/>
            </a:endParaRPr>
          </a:p>
        </p:txBody>
      </p:sp>
      <p:sp>
        <p:nvSpPr>
          <p:cNvPr id="24" name="Oval 23"/>
          <p:cNvSpPr/>
          <p:nvPr/>
        </p:nvSpPr>
        <p:spPr bwMode="auto">
          <a:xfrm>
            <a:off x="714984" y="4750588"/>
            <a:ext cx="182880" cy="18288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5" name="Oval 24"/>
          <p:cNvSpPr/>
          <p:nvPr/>
        </p:nvSpPr>
        <p:spPr bwMode="auto">
          <a:xfrm>
            <a:off x="756125" y="4081366"/>
            <a:ext cx="182880" cy="182880"/>
          </a:xfrm>
          <a:prstGeom prst="ellipse">
            <a:avLst/>
          </a:prstGeom>
          <a:solidFill>
            <a:srgbClr val="002060"/>
          </a:solidFill>
          <a:ln>
            <a:solidFill>
              <a:srgbClr val="00206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37" name="Straight Arrow Connector 36"/>
          <p:cNvCxnSpPr/>
          <p:nvPr/>
        </p:nvCxnSpPr>
        <p:spPr>
          <a:xfrm>
            <a:off x="1238483" y="4203156"/>
            <a:ext cx="0" cy="571224"/>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6220" y="12894"/>
            <a:ext cx="1284879" cy="14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805288" y="1539630"/>
            <a:ext cx="2890101"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mn-cs"/>
              </a:rPr>
              <a:t>N. Ramsey. Nobel prize 1989</a:t>
            </a:r>
          </a:p>
        </p:txBody>
      </p:sp>
      <p:sp>
        <p:nvSpPr>
          <p:cNvPr id="43" name="Oval 7"/>
          <p:cNvSpPr>
            <a:spLocks noChangeArrowheads="1"/>
          </p:cNvSpPr>
          <p:nvPr/>
        </p:nvSpPr>
        <p:spPr bwMode="auto">
          <a:xfrm>
            <a:off x="2205349" y="4883673"/>
            <a:ext cx="1724025" cy="506413"/>
          </a:xfrm>
          <a:prstGeom prst="ellipse">
            <a:avLst/>
          </a:prstGeom>
          <a:gradFill rotWithShape="1">
            <a:gsLst>
              <a:gs pos="0">
                <a:schemeClr val="bg2"/>
              </a:gs>
              <a:gs pos="100000">
                <a:schemeClr val="bg2">
                  <a:gamma/>
                  <a:tint val="0"/>
                  <a:invGamma/>
                </a:schemeClr>
              </a:gs>
            </a:gsLst>
            <a:lin ang="2700000" scaled="1"/>
          </a:gradFill>
          <a:ln w="9525">
            <a:solidFill>
              <a:schemeClr val="bg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cxnSp>
        <p:nvCxnSpPr>
          <p:cNvPr id="44" name="Straight Connector 43"/>
          <p:cNvCxnSpPr/>
          <p:nvPr/>
        </p:nvCxnSpPr>
        <p:spPr>
          <a:xfrm flipH="1">
            <a:off x="2840293" y="4866990"/>
            <a:ext cx="454138" cy="506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3" idx="6"/>
          </p:cNvCxnSpPr>
          <p:nvPr/>
        </p:nvCxnSpPr>
        <p:spPr>
          <a:xfrm>
            <a:off x="2202563" y="5136878"/>
            <a:ext cx="1726811" cy="18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067360" y="4258816"/>
            <a:ext cx="17670" cy="878062"/>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3064761" y="4265232"/>
            <a:ext cx="8346" cy="1706444"/>
            <a:chOff x="1551280" y="4251020"/>
            <a:chExt cx="8346" cy="1706444"/>
          </a:xfrm>
        </p:grpSpPr>
        <p:cxnSp>
          <p:nvCxnSpPr>
            <p:cNvPr id="52" name="Straight Arrow Connector 51"/>
            <p:cNvCxnSpPr/>
            <p:nvPr/>
          </p:nvCxnSpPr>
          <p:spPr bwMode="auto">
            <a:xfrm flipH="1">
              <a:off x="1551280" y="5098424"/>
              <a:ext cx="8346" cy="8590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50" idx="0"/>
            </p:cNvCxnSpPr>
            <p:nvPr/>
          </p:nvCxnSpPr>
          <p:spPr>
            <a:xfrm flipH="1" flipV="1">
              <a:off x="1551280" y="4251020"/>
              <a:ext cx="8344" cy="827626"/>
            </a:xfrm>
            <a:prstGeom prst="line">
              <a:avLst/>
            </a:prstGeom>
            <a:ln>
              <a:solidFill>
                <a:srgbClr val="AF3408">
                  <a:alpha val="0"/>
                </a:srgbClr>
              </a:solidFill>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2931963" y="3812442"/>
            <a:ext cx="42611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rPr>
              <a:t>e</a:t>
            </a:r>
          </a:p>
        </p:txBody>
      </p:sp>
      <p:sp>
        <p:nvSpPr>
          <p:cNvPr id="57" name="TextBox 56"/>
          <p:cNvSpPr txBox="1"/>
          <p:nvPr/>
        </p:nvSpPr>
        <p:spPr>
          <a:xfrm>
            <a:off x="2968317" y="5916119"/>
            <a:ext cx="42611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rPr>
              <a:t>g</a:t>
            </a:r>
          </a:p>
        </p:txBody>
      </p:sp>
      <p:sp>
        <p:nvSpPr>
          <p:cNvPr id="54" name="TextBox 53"/>
          <p:cNvSpPr txBox="1"/>
          <p:nvPr/>
        </p:nvSpPr>
        <p:spPr>
          <a:xfrm>
            <a:off x="236190" y="5055643"/>
            <a:ext cx="2848641" cy="86177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ymbol" pitchFamily="18" charset="2"/>
                <a:ea typeface="+mn-ea"/>
                <a:cs typeface="+mn-cs"/>
              </a:rPr>
              <a:t>d= </a:t>
            </a:r>
            <a:r>
              <a:rPr kumimoji="0" lang="en-US" sz="2000" b="0" i="0" u="none" strike="noStrike" kern="1200" cap="none" spc="0" normalizeH="0" baseline="0" noProof="0" dirty="0">
                <a:ln>
                  <a:noFill/>
                </a:ln>
                <a:solidFill>
                  <a:prstClr val="black"/>
                </a:solidFill>
                <a:effectLst/>
                <a:uLnTx/>
                <a:uFillTx/>
                <a:latin typeface="Symbol" pitchFamily="18" charset="2"/>
                <a:ea typeface="+mn-ea"/>
                <a:cs typeface="+mn-cs"/>
              </a:rPr>
              <a:t>(</a:t>
            </a:r>
            <a:r>
              <a:rPr kumimoji="0" lang="en-US" sz="2000" b="0" i="0" u="none" strike="noStrike" kern="1200" cap="none" spc="0" normalizeH="0" baseline="0" noProof="0" dirty="0" err="1">
                <a:ln>
                  <a:noFill/>
                </a:ln>
                <a:solidFill>
                  <a:prstClr val="black"/>
                </a:solidFill>
                <a:effectLst/>
                <a:uLnTx/>
                <a:uFillTx/>
                <a:latin typeface="Symbol" pitchFamily="18" charset="2"/>
                <a:ea typeface="+mn-ea"/>
                <a:cs typeface="+mn-cs"/>
              </a:rPr>
              <a:t>w</a:t>
            </a:r>
            <a:r>
              <a:rPr kumimoji="0" lang="en-US" sz="2000" b="0" i="0" u="none" strike="noStrike" kern="1200" cap="none" spc="0" normalizeH="0" baseline="-25000" noProof="0" dirty="0" err="1">
                <a:ln>
                  <a:noFill/>
                </a:ln>
                <a:solidFill>
                  <a:prstClr val="black"/>
                </a:solidFill>
                <a:effectLst/>
                <a:uLnTx/>
                <a:uFillTx/>
                <a:latin typeface="Lucida Sans" pitchFamily="34" charset="0"/>
                <a:ea typeface="+mn-ea"/>
                <a:cs typeface="+mn-cs"/>
              </a:rPr>
              <a:t>L</a:t>
            </a:r>
            <a:r>
              <a:rPr kumimoji="0" lang="en-US" sz="2000" b="0" i="0" u="none" strike="noStrike" kern="1200" cap="none" spc="0" normalizeH="0" baseline="0" noProof="0" dirty="0">
                <a:ln>
                  <a:noFill/>
                </a:ln>
                <a:solidFill>
                  <a:prstClr val="black"/>
                </a:solidFill>
                <a:effectLst/>
                <a:uLnTx/>
                <a:uFillTx/>
                <a:latin typeface="Symbol" pitchFamily="18" charset="2"/>
                <a:ea typeface="+mn-ea"/>
                <a:cs typeface="+mn-cs"/>
              </a:rPr>
              <a:t>- w</a:t>
            </a:r>
            <a:r>
              <a:rPr kumimoji="0" lang="en-US" sz="2000" b="0" i="0" u="none" strike="noStrike" kern="1200" cap="none" spc="0" normalizeH="0" baseline="-25000" noProof="0" dirty="0">
                <a:ln>
                  <a:noFill/>
                </a:ln>
                <a:solidFill>
                  <a:prstClr val="black"/>
                </a:solidFill>
                <a:effectLst/>
                <a:uLnTx/>
                <a:uFillTx/>
                <a:latin typeface="Symbol" pitchFamily="18" charset="2"/>
                <a:ea typeface="+mn-ea"/>
                <a:cs typeface="+mn-cs"/>
              </a:rPr>
              <a:t>0</a:t>
            </a:r>
            <a:r>
              <a:rPr kumimoji="0" lang="en-US" sz="2000" b="0" i="0" u="none" strike="noStrike" kern="1200" cap="none" spc="0" normalizeH="0" baseline="0" noProof="0" dirty="0">
                <a:ln>
                  <a:noFill/>
                </a:ln>
                <a:solidFill>
                  <a:prstClr val="black"/>
                </a:solidFill>
                <a:effectLst/>
                <a:uLnTx/>
                <a:uFillTx/>
                <a:latin typeface="Symbol" pitchFamily="18" charset="2"/>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ymbol" pitchFamily="18" charset="2"/>
                <a:ea typeface="+mn-ea"/>
                <a:cs typeface="+mn-cs"/>
              </a:rPr>
              <a:t> </a:t>
            </a:r>
            <a:r>
              <a:rPr kumimoji="0" lang="en-US" sz="2000" b="1" i="0" u="none" strike="noStrike" kern="1200" cap="none" spc="0" normalizeH="0" baseline="0" noProof="0" dirty="0">
                <a:ln>
                  <a:noFill/>
                </a:ln>
                <a:solidFill>
                  <a:prstClr val="black"/>
                </a:solidFill>
                <a:effectLst/>
                <a:uLnTx/>
                <a:uFillTx/>
                <a:latin typeface="Times New Roman"/>
                <a:ea typeface="+mn-ea"/>
                <a:cs typeface="+mn-cs"/>
              </a:rPr>
              <a:t>Detuning</a:t>
            </a:r>
          </a:p>
        </p:txBody>
      </p:sp>
      <p:grpSp>
        <p:nvGrpSpPr>
          <p:cNvPr id="56" name="Group 49"/>
          <p:cNvGrpSpPr>
            <a:grpSpLocks/>
          </p:cNvGrpSpPr>
          <p:nvPr/>
        </p:nvGrpSpPr>
        <p:grpSpPr bwMode="auto">
          <a:xfrm>
            <a:off x="5027179" y="4338527"/>
            <a:ext cx="1961281" cy="1529432"/>
            <a:chOff x="3543" y="1345"/>
            <a:chExt cx="874" cy="795"/>
          </a:xfrm>
        </p:grpSpPr>
        <p:grpSp>
          <p:nvGrpSpPr>
            <p:cNvPr id="58" name="Group 30"/>
            <p:cNvGrpSpPr>
              <a:grpSpLocks/>
            </p:cNvGrpSpPr>
            <p:nvPr/>
          </p:nvGrpSpPr>
          <p:grpSpPr bwMode="auto">
            <a:xfrm>
              <a:off x="3543" y="1670"/>
              <a:ext cx="787" cy="217"/>
              <a:chOff x="2304" y="3359"/>
              <a:chExt cx="960" cy="289"/>
            </a:xfrm>
          </p:grpSpPr>
          <p:sp>
            <p:nvSpPr>
              <p:cNvPr id="69" name="Arc 31"/>
              <p:cNvSpPr>
                <a:spLocks/>
              </p:cNvSpPr>
              <p:nvPr/>
            </p:nvSpPr>
            <p:spPr bwMode="auto">
              <a:xfrm rot="16200000" flipH="1">
                <a:off x="2711" y="3096"/>
                <a:ext cx="145" cy="960"/>
              </a:xfrm>
              <a:custGeom>
                <a:avLst/>
                <a:gdLst>
                  <a:gd name="G0" fmla="+- 151 0 0"/>
                  <a:gd name="G1" fmla="+- 21600 0 0"/>
                  <a:gd name="G2" fmla="+- 21600 0 0"/>
                  <a:gd name="T0" fmla="*/ 151 w 21751"/>
                  <a:gd name="T1" fmla="*/ 0 h 43200"/>
                  <a:gd name="T2" fmla="*/ 0 w 21751"/>
                  <a:gd name="T3" fmla="*/ 43199 h 43200"/>
                  <a:gd name="T4" fmla="*/ 151 w 21751"/>
                  <a:gd name="T5" fmla="*/ 21600 h 43200"/>
                </a:gdLst>
                <a:ahLst/>
                <a:cxnLst>
                  <a:cxn ang="0">
                    <a:pos x="T0" y="T1"/>
                  </a:cxn>
                  <a:cxn ang="0">
                    <a:pos x="T2" y="T3"/>
                  </a:cxn>
                  <a:cxn ang="0">
                    <a:pos x="T4" y="T5"/>
                  </a:cxn>
                </a:cxnLst>
                <a:rect l="0" t="0" r="r" b="b"/>
                <a:pathLst>
                  <a:path w="21751" h="43200" fill="none" extrusionOk="0">
                    <a:moveTo>
                      <a:pt x="150" y="0"/>
                    </a:moveTo>
                    <a:cubicBezTo>
                      <a:pt x="12080" y="0"/>
                      <a:pt x="21751" y="9670"/>
                      <a:pt x="21751" y="21600"/>
                    </a:cubicBezTo>
                    <a:cubicBezTo>
                      <a:pt x="21751" y="33529"/>
                      <a:pt x="12080" y="43200"/>
                      <a:pt x="151" y="43200"/>
                    </a:cubicBezTo>
                    <a:cubicBezTo>
                      <a:pt x="100" y="43200"/>
                      <a:pt x="50" y="43199"/>
                      <a:pt x="-1" y="43199"/>
                    </a:cubicBezTo>
                  </a:path>
                  <a:path w="21751" h="43200" stroke="0" extrusionOk="0">
                    <a:moveTo>
                      <a:pt x="150" y="0"/>
                    </a:moveTo>
                    <a:cubicBezTo>
                      <a:pt x="12080" y="0"/>
                      <a:pt x="21751" y="9670"/>
                      <a:pt x="21751" y="21600"/>
                    </a:cubicBezTo>
                    <a:cubicBezTo>
                      <a:pt x="21751" y="33529"/>
                      <a:pt x="12080" y="43200"/>
                      <a:pt x="151" y="43200"/>
                    </a:cubicBezTo>
                    <a:cubicBezTo>
                      <a:pt x="100" y="43200"/>
                      <a:pt x="50" y="43199"/>
                      <a:pt x="-1" y="43199"/>
                    </a:cubicBezTo>
                    <a:lnTo>
                      <a:pt x="151" y="21600"/>
                    </a:lnTo>
                    <a:close/>
                  </a:path>
                </a:pathLst>
              </a:cu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70" name="Arc 32"/>
              <p:cNvSpPr>
                <a:spLocks/>
              </p:cNvSpPr>
              <p:nvPr/>
            </p:nvSpPr>
            <p:spPr bwMode="auto">
              <a:xfrm rot="5400000" flipH="1" flipV="1">
                <a:off x="2711" y="2952"/>
                <a:ext cx="145" cy="960"/>
              </a:xfrm>
              <a:custGeom>
                <a:avLst/>
                <a:gdLst>
                  <a:gd name="G0" fmla="+- 151 0 0"/>
                  <a:gd name="G1" fmla="+- 21600 0 0"/>
                  <a:gd name="G2" fmla="+- 21600 0 0"/>
                  <a:gd name="T0" fmla="*/ 151 w 21751"/>
                  <a:gd name="T1" fmla="*/ 0 h 43200"/>
                  <a:gd name="T2" fmla="*/ 0 w 21751"/>
                  <a:gd name="T3" fmla="*/ 43199 h 43200"/>
                  <a:gd name="T4" fmla="*/ 151 w 21751"/>
                  <a:gd name="T5" fmla="*/ 21600 h 43200"/>
                </a:gdLst>
                <a:ahLst/>
                <a:cxnLst>
                  <a:cxn ang="0">
                    <a:pos x="T0" y="T1"/>
                  </a:cxn>
                  <a:cxn ang="0">
                    <a:pos x="T2" y="T3"/>
                  </a:cxn>
                  <a:cxn ang="0">
                    <a:pos x="T4" y="T5"/>
                  </a:cxn>
                </a:cxnLst>
                <a:rect l="0" t="0" r="r" b="b"/>
                <a:pathLst>
                  <a:path w="21751" h="43200" fill="none" extrusionOk="0">
                    <a:moveTo>
                      <a:pt x="150" y="0"/>
                    </a:moveTo>
                    <a:cubicBezTo>
                      <a:pt x="12080" y="0"/>
                      <a:pt x="21751" y="9670"/>
                      <a:pt x="21751" y="21600"/>
                    </a:cubicBezTo>
                    <a:cubicBezTo>
                      <a:pt x="21751" y="33529"/>
                      <a:pt x="12080" y="43200"/>
                      <a:pt x="151" y="43200"/>
                    </a:cubicBezTo>
                    <a:cubicBezTo>
                      <a:pt x="100" y="43200"/>
                      <a:pt x="50" y="43199"/>
                      <a:pt x="-1" y="43199"/>
                    </a:cubicBezTo>
                  </a:path>
                  <a:path w="21751" h="43200" stroke="0" extrusionOk="0">
                    <a:moveTo>
                      <a:pt x="150" y="0"/>
                    </a:moveTo>
                    <a:cubicBezTo>
                      <a:pt x="12080" y="0"/>
                      <a:pt x="21751" y="9670"/>
                      <a:pt x="21751" y="21600"/>
                    </a:cubicBezTo>
                    <a:cubicBezTo>
                      <a:pt x="21751" y="33529"/>
                      <a:pt x="12080" y="43200"/>
                      <a:pt x="151" y="43200"/>
                    </a:cubicBezTo>
                    <a:cubicBezTo>
                      <a:pt x="100" y="43200"/>
                      <a:pt x="50" y="43199"/>
                      <a:pt x="-1" y="43199"/>
                    </a:cubicBezTo>
                    <a:lnTo>
                      <a:pt x="151" y="21600"/>
                    </a:lnTo>
                    <a:close/>
                  </a:path>
                </a:pathLst>
              </a:custGeom>
              <a:noFill/>
              <a:ln w="9525">
                <a:solidFill>
                  <a:schemeClr val="tx1">
                    <a:alpha val="20000"/>
                  </a:schemeClr>
                </a:solidFill>
                <a:round/>
                <a:headEn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grpSp>
        <p:grpSp>
          <p:nvGrpSpPr>
            <p:cNvPr id="59" name="Group 33"/>
            <p:cNvGrpSpPr>
              <a:grpSpLocks/>
            </p:cNvGrpSpPr>
            <p:nvPr/>
          </p:nvGrpSpPr>
          <p:grpSpPr bwMode="auto">
            <a:xfrm>
              <a:off x="3740" y="1418"/>
              <a:ext cx="197" cy="722"/>
              <a:chOff x="2544" y="3024"/>
              <a:chExt cx="240" cy="960"/>
            </a:xfrm>
          </p:grpSpPr>
          <p:sp>
            <p:nvSpPr>
              <p:cNvPr id="67" name="Arc 34"/>
              <p:cNvSpPr>
                <a:spLocks/>
              </p:cNvSpPr>
              <p:nvPr/>
            </p:nvSpPr>
            <p:spPr bwMode="auto">
              <a:xfrm flipH="1">
                <a:off x="2544" y="3024"/>
                <a:ext cx="240" cy="4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68" name="Arc 35"/>
              <p:cNvSpPr>
                <a:spLocks/>
              </p:cNvSpPr>
              <p:nvPr/>
            </p:nvSpPr>
            <p:spPr bwMode="auto">
              <a:xfrm flipH="1" flipV="1">
                <a:off x="2544" y="3504"/>
                <a:ext cx="240" cy="4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grpSp>
        <p:grpSp>
          <p:nvGrpSpPr>
            <p:cNvPr id="60" name="Group 36"/>
            <p:cNvGrpSpPr>
              <a:grpSpLocks/>
            </p:cNvGrpSpPr>
            <p:nvPr/>
          </p:nvGrpSpPr>
          <p:grpSpPr bwMode="auto">
            <a:xfrm flipH="1">
              <a:off x="3937" y="1418"/>
              <a:ext cx="197" cy="722"/>
              <a:chOff x="2544" y="3024"/>
              <a:chExt cx="240" cy="960"/>
            </a:xfrm>
          </p:grpSpPr>
          <p:sp>
            <p:nvSpPr>
              <p:cNvPr id="65" name="Arc 37"/>
              <p:cNvSpPr>
                <a:spLocks/>
              </p:cNvSpPr>
              <p:nvPr/>
            </p:nvSpPr>
            <p:spPr bwMode="auto">
              <a:xfrm flipH="1">
                <a:off x="2544" y="3024"/>
                <a:ext cx="240" cy="4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alpha val="20000"/>
                  </a:schemeClr>
                </a:solidFill>
                <a:round/>
                <a:headEn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66" name="Arc 38"/>
              <p:cNvSpPr>
                <a:spLocks/>
              </p:cNvSpPr>
              <p:nvPr/>
            </p:nvSpPr>
            <p:spPr bwMode="auto">
              <a:xfrm flipH="1" flipV="1">
                <a:off x="2544" y="3504"/>
                <a:ext cx="240" cy="4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alpha val="20000"/>
                  </a:schemeClr>
                </a:solidFill>
                <a:round/>
                <a:headEn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grpSp>
        <p:sp>
          <p:nvSpPr>
            <p:cNvPr id="61" name="Line 39"/>
            <p:cNvSpPr>
              <a:spLocks noChangeShapeType="1"/>
            </p:cNvSpPr>
            <p:nvPr/>
          </p:nvSpPr>
          <p:spPr bwMode="auto">
            <a:xfrm>
              <a:off x="3937" y="1345"/>
              <a:ext cx="0" cy="434"/>
            </a:xfrm>
            <a:prstGeom prst="line">
              <a:avLst/>
            </a:prstGeom>
            <a:noFill/>
            <a:ln w="9525">
              <a:solidFill>
                <a:schemeClr val="tx1"/>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62" name="Line 40"/>
            <p:cNvSpPr>
              <a:spLocks noChangeShapeType="1"/>
            </p:cNvSpPr>
            <p:nvPr/>
          </p:nvSpPr>
          <p:spPr bwMode="auto">
            <a:xfrm flipH="1" flipV="1">
              <a:off x="3937" y="1779"/>
              <a:ext cx="480" cy="0"/>
            </a:xfrm>
            <a:prstGeom prst="line">
              <a:avLst/>
            </a:prstGeom>
            <a:noFill/>
            <a:ln w="9525">
              <a:solidFill>
                <a:schemeClr val="tx1"/>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63" name="Oval 41"/>
            <p:cNvSpPr>
              <a:spLocks noChangeArrowheads="1"/>
            </p:cNvSpPr>
            <p:nvPr/>
          </p:nvSpPr>
          <p:spPr bwMode="auto">
            <a:xfrm>
              <a:off x="3543" y="1418"/>
              <a:ext cx="787" cy="722"/>
            </a:xfrm>
            <a:prstGeom prst="ellipse">
              <a:avLst/>
            </a:pr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64" name="Line 42"/>
            <p:cNvSpPr>
              <a:spLocks noChangeShapeType="1"/>
            </p:cNvSpPr>
            <p:nvPr/>
          </p:nvSpPr>
          <p:spPr bwMode="auto">
            <a:xfrm flipV="1">
              <a:off x="3669" y="1779"/>
              <a:ext cx="268" cy="131"/>
            </a:xfrm>
            <a:prstGeom prst="line">
              <a:avLst/>
            </a:prstGeom>
            <a:noFill/>
            <a:ln w="9525">
              <a:solidFill>
                <a:schemeClr val="tx1"/>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grpSp>
      <p:sp>
        <p:nvSpPr>
          <p:cNvPr id="71" name="Line 51"/>
          <p:cNvSpPr>
            <a:spLocks noChangeShapeType="1"/>
          </p:cNvSpPr>
          <p:nvPr/>
        </p:nvSpPr>
        <p:spPr bwMode="auto">
          <a:xfrm flipH="1" flipV="1">
            <a:off x="5936521" y="5172497"/>
            <a:ext cx="810310" cy="18609"/>
          </a:xfrm>
          <a:prstGeom prst="line">
            <a:avLst/>
          </a:prstGeom>
          <a:noFill/>
          <a:ln w="28575">
            <a:solidFill>
              <a:srgbClr val="FF3300"/>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72" name="Line 52"/>
          <p:cNvSpPr>
            <a:spLocks noChangeShapeType="1"/>
          </p:cNvSpPr>
          <p:nvPr/>
        </p:nvSpPr>
        <p:spPr bwMode="auto">
          <a:xfrm rot="18087008" flipV="1">
            <a:off x="6046997" y="5103923"/>
            <a:ext cx="46893" cy="339122"/>
          </a:xfrm>
          <a:prstGeom prst="line">
            <a:avLst/>
          </a:prstGeom>
          <a:noFill/>
          <a:ln w="28575">
            <a:solidFill>
              <a:srgbClr val="FF3300"/>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73" name="Line 53"/>
          <p:cNvSpPr>
            <a:spLocks noChangeShapeType="1"/>
          </p:cNvSpPr>
          <p:nvPr/>
        </p:nvSpPr>
        <p:spPr bwMode="auto">
          <a:xfrm flipV="1">
            <a:off x="5475385" y="5186370"/>
            <a:ext cx="420175" cy="161677"/>
          </a:xfrm>
          <a:prstGeom prst="line">
            <a:avLst/>
          </a:prstGeom>
          <a:noFill/>
          <a:ln w="28575">
            <a:solidFill>
              <a:srgbClr val="FF3300"/>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74" name="Line 51"/>
          <p:cNvSpPr>
            <a:spLocks noChangeShapeType="1"/>
          </p:cNvSpPr>
          <p:nvPr/>
        </p:nvSpPr>
        <p:spPr bwMode="auto">
          <a:xfrm flipH="1">
            <a:off x="5936521" y="4954822"/>
            <a:ext cx="218000" cy="192547"/>
          </a:xfrm>
          <a:prstGeom prst="line">
            <a:avLst/>
          </a:prstGeom>
          <a:noFill/>
          <a:ln w="28575">
            <a:solidFill>
              <a:srgbClr val="FF3300"/>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75" name="Line 52"/>
          <p:cNvSpPr>
            <a:spLocks noChangeShapeType="1"/>
          </p:cNvSpPr>
          <p:nvPr/>
        </p:nvSpPr>
        <p:spPr bwMode="auto">
          <a:xfrm rot="18087008">
            <a:off x="5735898" y="4871048"/>
            <a:ext cx="45719" cy="388788"/>
          </a:xfrm>
          <a:prstGeom prst="line">
            <a:avLst/>
          </a:prstGeom>
          <a:noFill/>
          <a:ln w="28575">
            <a:solidFill>
              <a:srgbClr val="FF3300"/>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76" name="Line 53"/>
          <p:cNvSpPr>
            <a:spLocks noChangeShapeType="1"/>
          </p:cNvSpPr>
          <p:nvPr/>
        </p:nvSpPr>
        <p:spPr bwMode="auto">
          <a:xfrm flipH="1">
            <a:off x="5936521" y="5044849"/>
            <a:ext cx="634367" cy="102519"/>
          </a:xfrm>
          <a:prstGeom prst="line">
            <a:avLst/>
          </a:prstGeom>
          <a:noFill/>
          <a:ln w="28575">
            <a:solidFill>
              <a:srgbClr val="FF3300"/>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77" name="Line 52"/>
          <p:cNvSpPr>
            <a:spLocks noChangeShapeType="1"/>
          </p:cNvSpPr>
          <p:nvPr/>
        </p:nvSpPr>
        <p:spPr bwMode="auto">
          <a:xfrm rot="18087008">
            <a:off x="5428755" y="4773069"/>
            <a:ext cx="274970" cy="646078"/>
          </a:xfrm>
          <a:prstGeom prst="line">
            <a:avLst/>
          </a:prstGeom>
          <a:noFill/>
          <a:ln w="28575">
            <a:solidFill>
              <a:srgbClr val="FF3300"/>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78" name="Line 52"/>
          <p:cNvSpPr>
            <a:spLocks noChangeShapeType="1"/>
          </p:cNvSpPr>
          <p:nvPr/>
        </p:nvSpPr>
        <p:spPr bwMode="auto">
          <a:xfrm rot="18087008">
            <a:off x="5272584" y="4907222"/>
            <a:ext cx="519420" cy="629993"/>
          </a:xfrm>
          <a:prstGeom prst="line">
            <a:avLst/>
          </a:prstGeom>
          <a:noFill/>
          <a:ln w="28575">
            <a:solidFill>
              <a:srgbClr val="FF3300"/>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79" name="TextBox 78"/>
          <p:cNvSpPr txBox="1"/>
          <p:nvPr/>
        </p:nvSpPr>
        <p:spPr>
          <a:xfrm>
            <a:off x="5898883" y="3953431"/>
            <a:ext cx="76227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z</a:t>
            </a:r>
          </a:p>
        </p:txBody>
      </p:sp>
      <p:sp>
        <p:nvSpPr>
          <p:cNvPr id="80" name="TextBox 79"/>
          <p:cNvSpPr txBox="1"/>
          <p:nvPr/>
        </p:nvSpPr>
        <p:spPr>
          <a:xfrm>
            <a:off x="4749352" y="5281027"/>
            <a:ext cx="76227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x</a:t>
            </a:r>
          </a:p>
        </p:txBody>
      </p:sp>
      <p:sp>
        <p:nvSpPr>
          <p:cNvPr id="81" name="TextBox 80"/>
          <p:cNvSpPr txBox="1"/>
          <p:nvPr/>
        </p:nvSpPr>
        <p:spPr>
          <a:xfrm>
            <a:off x="6995519" y="4934179"/>
            <a:ext cx="76227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y</a:t>
            </a:r>
          </a:p>
        </p:txBody>
      </p:sp>
      <p:grpSp>
        <p:nvGrpSpPr>
          <p:cNvPr id="93" name="Group 92"/>
          <p:cNvGrpSpPr/>
          <p:nvPr/>
        </p:nvGrpSpPr>
        <p:grpSpPr>
          <a:xfrm>
            <a:off x="8115700" y="3581685"/>
            <a:ext cx="3220950" cy="2829613"/>
            <a:chOff x="4274804" y="2834184"/>
            <a:chExt cx="4564684" cy="2829613"/>
          </a:xfrm>
        </p:grpSpPr>
        <p:pic>
          <p:nvPicPr>
            <p:cNvPr id="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713" y="3273022"/>
              <a:ext cx="391477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5" name="Straight Connector 94"/>
            <p:cNvCxnSpPr/>
            <p:nvPr/>
          </p:nvCxnSpPr>
          <p:spPr>
            <a:xfrm flipV="1">
              <a:off x="5391655" y="3402431"/>
              <a:ext cx="36004" cy="1764005"/>
            </a:xfrm>
            <a:prstGeom prst="line">
              <a:avLst/>
            </a:prstGeom>
            <a:noFill/>
            <a:ln w="28575" cap="flat" cmpd="sng" algn="ctr">
              <a:solidFill>
                <a:srgbClr val="D34817">
                  <a:shade val="60000"/>
                  <a:satMod val="110000"/>
                </a:srgbClr>
              </a:solidFill>
              <a:prstDash val="dash"/>
            </a:ln>
            <a:effectLst/>
          </p:spPr>
        </p:cxnSp>
        <p:cxnSp>
          <p:nvCxnSpPr>
            <p:cNvPr id="97" name="Straight Arrow Connector 96"/>
            <p:cNvCxnSpPr/>
            <p:nvPr/>
          </p:nvCxnSpPr>
          <p:spPr>
            <a:xfrm>
              <a:off x="5199002" y="3295203"/>
              <a:ext cx="689921" cy="0"/>
            </a:xfrm>
            <a:prstGeom prst="straightConnector1">
              <a:avLst/>
            </a:prstGeom>
            <a:noFill/>
            <a:ln w="9525" cap="flat" cmpd="sng" algn="ctr">
              <a:solidFill>
                <a:srgbClr val="D34817">
                  <a:shade val="60000"/>
                  <a:satMod val="110000"/>
                </a:srgbClr>
              </a:solidFill>
              <a:prstDash val="solid"/>
              <a:headEnd type="arrow"/>
              <a:tailEnd type="arrow"/>
            </a:ln>
            <a:effectLst/>
          </p:spPr>
        </p:cxnSp>
        <p:sp>
          <p:nvSpPr>
            <p:cNvPr id="98" name="TextBox 97"/>
            <p:cNvSpPr txBox="1"/>
            <p:nvPr/>
          </p:nvSpPr>
          <p:spPr>
            <a:xfrm>
              <a:off x="6245313" y="2834184"/>
              <a:ext cx="13013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Text" lastClr="000000"/>
                </a:solidFill>
                <a:effectLst/>
                <a:uLnTx/>
                <a:uFillTx/>
                <a:latin typeface="Symbol" pitchFamily="18" charset="2"/>
                <a:ea typeface="+mn-ea"/>
                <a:cs typeface="+mn-cs"/>
              </a:endParaRPr>
            </a:p>
          </p:txBody>
        </p:sp>
        <p:sp>
          <p:nvSpPr>
            <p:cNvPr id="99" name="TextBox 98"/>
            <p:cNvSpPr txBox="1"/>
            <p:nvPr/>
          </p:nvSpPr>
          <p:spPr>
            <a:xfrm rot="16200000">
              <a:off x="3740311" y="3940031"/>
              <a:ext cx="1530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Lucida Sans" pitchFamily="34" charset="0"/>
                  <a:ea typeface="+mn-ea"/>
                  <a:cs typeface="+mn-cs"/>
                </a:rPr>
                <a:t> e-atoms</a:t>
              </a:r>
            </a:p>
          </p:txBody>
        </p:sp>
      </p:grpSp>
      <p:sp>
        <p:nvSpPr>
          <p:cNvPr id="100" name="TextBox 99"/>
          <p:cNvSpPr txBox="1"/>
          <p:nvPr/>
        </p:nvSpPr>
        <p:spPr>
          <a:xfrm rot="5400000">
            <a:off x="10535506" y="4728226"/>
            <a:ext cx="185092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Contrast</a:t>
            </a:r>
          </a:p>
        </p:txBody>
      </p:sp>
      <p:cxnSp>
        <p:nvCxnSpPr>
          <p:cNvPr id="101" name="Straight Connector 100"/>
          <p:cNvCxnSpPr/>
          <p:nvPr/>
        </p:nvCxnSpPr>
        <p:spPr bwMode="auto">
          <a:xfrm>
            <a:off x="11232631" y="4330624"/>
            <a:ext cx="0" cy="727645"/>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2" name="TextBox 101"/>
          <p:cNvSpPr txBox="1"/>
          <p:nvPr/>
        </p:nvSpPr>
        <p:spPr>
          <a:xfrm>
            <a:off x="8580677" y="3518603"/>
            <a:ext cx="185092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Phase</a:t>
            </a:r>
          </a:p>
        </p:txBody>
      </p:sp>
      <mc:AlternateContent xmlns:mc="http://schemas.openxmlformats.org/markup-compatibility/2006" xmlns:a14="http://schemas.microsoft.com/office/drawing/2010/main">
        <mc:Choice Requires="a14">
          <p:sp>
            <p:nvSpPr>
              <p:cNvPr id="40" name="Rectangle 39"/>
              <p:cNvSpPr/>
              <p:nvPr/>
            </p:nvSpPr>
            <p:spPr>
              <a:xfrm>
                <a:off x="9674162" y="6114617"/>
                <a:ext cx="2121079"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 xmlns:m="http://schemas.openxmlformats.org/officeDocument/2006/math">
                    <m:r>
                      <m:rPr>
                        <m:sty m:val="p"/>
                      </m:r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δ</m:t>
                    </m:r>
                  </m:oMath>
                </a14:m>
                <a:r>
                  <a:rPr kumimoji="0" lang="en-US" sz="2400" b="0" i="0" u="none" strike="noStrike" kern="1200" cap="none" spc="0" normalizeH="0" baseline="0" noProof="0" dirty="0">
                    <a:ln>
                      <a:noFill/>
                    </a:ln>
                    <a:solidFill>
                      <a:prstClr val="black"/>
                    </a:solidFill>
                    <a:effectLst/>
                    <a:uLnTx/>
                    <a:uFillTx/>
                    <a:latin typeface="Symbol" pitchFamily="18" charset="2"/>
                    <a:ea typeface="+mn-ea"/>
                    <a:cs typeface="+mn-cs"/>
                  </a:rPr>
                  <a:t> t</a:t>
                </a:r>
                <a:endPar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endParaRPr>
              </a:p>
            </p:txBody>
          </p:sp>
        </mc:Choice>
        <mc:Fallback xmlns="">
          <p:sp>
            <p:nvSpPr>
              <p:cNvPr id="40" name="Rectangle 39"/>
              <p:cNvSpPr>
                <a:spLocks noRot="1" noChangeAspect="1" noMove="1" noResize="1" noEditPoints="1" noAdjustHandles="1" noChangeArrowheads="1" noChangeShapeType="1" noTextEdit="1"/>
              </p:cNvSpPr>
              <p:nvPr/>
            </p:nvSpPr>
            <p:spPr>
              <a:xfrm>
                <a:off x="9674162" y="6114617"/>
                <a:ext cx="2121079" cy="461665"/>
              </a:xfrm>
              <a:prstGeom prst="rect">
                <a:avLst/>
              </a:prstGeom>
              <a:blipFill>
                <a:blip r:embed="rId4"/>
                <a:stretch>
                  <a:fillRect l="-862" t="-10526" b="-28947"/>
                </a:stretch>
              </a:blipFill>
            </p:spPr>
            <p:txBody>
              <a:bodyPr/>
              <a:lstStyle/>
              <a:p>
                <a:r>
                  <a:rPr lang="en-US">
                    <a:noFill/>
                  </a:rPr>
                  <a:t> </a:t>
                </a:r>
              </a:p>
            </p:txBody>
          </p:sp>
        </mc:Fallback>
      </mc:AlternateContent>
      <p:sp>
        <p:nvSpPr>
          <p:cNvPr id="86" name="Line 52"/>
          <p:cNvSpPr>
            <a:spLocks noChangeShapeType="1"/>
          </p:cNvSpPr>
          <p:nvPr/>
        </p:nvSpPr>
        <p:spPr bwMode="auto">
          <a:xfrm rot="18087008" flipH="1" flipV="1">
            <a:off x="5795050" y="4828823"/>
            <a:ext cx="729707" cy="128866"/>
          </a:xfrm>
          <a:prstGeom prst="line">
            <a:avLst/>
          </a:prstGeom>
          <a:noFill/>
          <a:ln w="28575">
            <a:solidFill>
              <a:srgbClr val="FF3300"/>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88" name="TextBox 87"/>
          <p:cNvSpPr txBox="1"/>
          <p:nvPr/>
        </p:nvSpPr>
        <p:spPr>
          <a:xfrm>
            <a:off x="2596913" y="3936248"/>
            <a:ext cx="76227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z</a:t>
            </a:r>
          </a:p>
        </p:txBody>
      </p:sp>
      <p:sp>
        <p:nvSpPr>
          <p:cNvPr id="89" name="TextBox 88"/>
          <p:cNvSpPr txBox="1"/>
          <p:nvPr/>
        </p:nvSpPr>
        <p:spPr>
          <a:xfrm>
            <a:off x="3872705" y="5059903"/>
            <a:ext cx="76227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y</a:t>
            </a:r>
          </a:p>
        </p:txBody>
      </p:sp>
      <p:grpSp>
        <p:nvGrpSpPr>
          <p:cNvPr id="46" name="Group 45">
            <a:extLst>
              <a:ext uri="{FF2B5EF4-FFF2-40B4-BE49-F238E27FC236}">
                <a16:creationId xmlns:a16="http://schemas.microsoft.com/office/drawing/2014/main" xmlns="" id="{6F915141-DDFD-41BF-88AC-ECD3BFF51AB1}"/>
              </a:ext>
            </a:extLst>
          </p:cNvPr>
          <p:cNvGrpSpPr/>
          <p:nvPr/>
        </p:nvGrpSpPr>
        <p:grpSpPr>
          <a:xfrm>
            <a:off x="1803603" y="695879"/>
            <a:ext cx="9099593" cy="2127066"/>
            <a:chOff x="1472014" y="575099"/>
            <a:chExt cx="8079231" cy="1985377"/>
          </a:xfrm>
        </p:grpSpPr>
        <p:pic>
          <p:nvPicPr>
            <p:cNvPr id="31" name="Picture 30">
              <a:extLst>
                <a:ext uri="{FF2B5EF4-FFF2-40B4-BE49-F238E27FC236}">
                  <a16:creationId xmlns:a16="http://schemas.microsoft.com/office/drawing/2014/main" xmlns="" id="{1164C5B7-D4F2-47F3-A280-91272F66FCAF}"/>
                </a:ext>
              </a:extLst>
            </p:cNvPr>
            <p:cNvPicPr>
              <a:picLocks noChangeAspect="1"/>
            </p:cNvPicPr>
            <p:nvPr/>
          </p:nvPicPr>
          <p:blipFill>
            <a:blip r:embed="rId5"/>
            <a:stretch>
              <a:fillRect/>
            </a:stretch>
          </p:blipFill>
          <p:spPr>
            <a:xfrm>
              <a:off x="1472014" y="575099"/>
              <a:ext cx="8079231" cy="1985377"/>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xmlns="" id="{F691781B-CF95-4F5F-968F-F6CDF4A5435D}"/>
                    </a:ext>
                  </a:extLst>
                </p:cNvPr>
                <p:cNvSpPr txBox="1"/>
                <p:nvPr/>
              </p:nvSpPr>
              <p:spPr>
                <a:xfrm>
                  <a:off x="2392826" y="773908"/>
                  <a:ext cx="812451" cy="415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2800" i="1" smtClean="0">
                            <a:latin typeface="Cambria Math" panose="02040503050406030204" pitchFamily="18" charset="0"/>
                            <a:ea typeface="Cambria Math" panose="02040503050406030204" pitchFamily="18" charset="0"/>
                          </a:rPr>
                          <m:t>ℏ</m:t>
                        </m:r>
                        <m:r>
                          <m:rPr>
                            <m:sty m:val="p"/>
                          </m:rPr>
                          <a:rPr lang="el-GR" sz="2800" i="1" smtClean="0">
                            <a:latin typeface="Cambria Math" panose="02040503050406030204" pitchFamily="18" charset="0"/>
                            <a:ea typeface="Cambria Math" panose="02040503050406030204" pitchFamily="18" charset="0"/>
                          </a:rPr>
                          <m:t>Ω</m:t>
                        </m:r>
                        <m:sSub>
                          <m:sSubPr>
                            <m:ctrlPr>
                              <a:rPr lang="el-GR" sz="2800" i="1" smtClean="0">
                                <a:latin typeface="Cambria Math"/>
                                <a:ea typeface="Cambria Math" panose="02040503050406030204" pitchFamily="18" charset="0"/>
                              </a:rPr>
                            </m:ctrlPr>
                          </m:sSubPr>
                          <m:e>
                            <m:acc>
                              <m:accPr>
                                <m:chr m:val="̂"/>
                                <m:ctrlPr>
                                  <a:rPr lang="el-GR" sz="2800" i="1">
                                    <a:latin typeface="Cambria Math"/>
                                    <a:ea typeface="Cambria Math" panose="02040503050406030204" pitchFamily="18" charset="0"/>
                                  </a:rPr>
                                </m:ctrlPr>
                              </m:accPr>
                              <m:e>
                                <m:r>
                                  <a:rPr lang="en-US" sz="2800" i="1">
                                    <a:latin typeface="Cambria Math" panose="02040503050406030204" pitchFamily="18" charset="0"/>
                                    <a:ea typeface="Cambria Math" panose="02040503050406030204" pitchFamily="18" charset="0"/>
                                  </a:rPr>
                                  <m:t>𝑆</m:t>
                                </m:r>
                              </m:e>
                            </m:acc>
                          </m:e>
                          <m:sub>
                            <m:r>
                              <a:rPr lang="en-US" sz="2800" b="0" i="1" smtClean="0">
                                <a:latin typeface="Cambria Math" panose="02040503050406030204" pitchFamily="18" charset="0"/>
                                <a:ea typeface="Cambria Math" panose="02040503050406030204" pitchFamily="18" charset="0"/>
                              </a:rPr>
                              <m:t>𝑥</m:t>
                            </m:r>
                          </m:sub>
                        </m:sSub>
                      </m:oMath>
                    </m:oMathPara>
                  </a14:m>
                  <a:endParaRPr lang="en-US" sz="2800" dirty="0"/>
                </a:p>
              </p:txBody>
            </p:sp>
          </mc:Choice>
          <mc:Fallback xmlns="">
            <p:sp>
              <p:nvSpPr>
                <p:cNvPr id="33" name="TextBox 32">
                  <a:extLst>
                    <a:ext uri="{FF2B5EF4-FFF2-40B4-BE49-F238E27FC236}">
                      <a16:creationId xmlns:a16="http://schemas.microsoft.com/office/drawing/2014/main" id="{F691781B-CF95-4F5F-968F-F6CDF4A5435D}"/>
                    </a:ext>
                  </a:extLst>
                </p:cNvPr>
                <p:cNvSpPr txBox="1">
                  <a:spLocks noRot="1" noChangeAspect="1" noMove="1" noResize="1" noEditPoints="1" noAdjustHandles="1" noChangeArrowheads="1" noChangeShapeType="1" noTextEdit="1"/>
                </p:cNvSpPr>
                <p:nvPr/>
              </p:nvSpPr>
              <p:spPr>
                <a:xfrm>
                  <a:off x="2392826" y="773908"/>
                  <a:ext cx="812451" cy="415771"/>
                </a:xfrm>
                <a:prstGeom prst="rect">
                  <a:avLst/>
                </a:prstGeom>
                <a:blipFill>
                  <a:blip r:embed="rId6"/>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xmlns="" id="{ED719D1A-0DDA-4CE1-A8B8-51BDE61DC290}"/>
                </a:ext>
              </a:extLst>
            </p:cNvPr>
            <p:cNvSpPr txBox="1"/>
            <p:nvPr/>
          </p:nvSpPr>
          <p:spPr>
            <a:xfrm>
              <a:off x="2505056" y="1396884"/>
              <a:ext cx="581651" cy="445443"/>
            </a:xfrm>
            <a:prstGeom prst="rect">
              <a:avLst/>
            </a:prstGeom>
            <a:solidFill>
              <a:schemeClr val="bg1"/>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xmlns="" id="{AC0D420E-312E-4570-A2CB-7F278FD4C46D}"/>
                    </a:ext>
                  </a:extLst>
                </p:cNvPr>
                <p:cNvSpPr txBox="1"/>
                <p:nvPr/>
              </p:nvSpPr>
              <p:spPr>
                <a:xfrm>
                  <a:off x="2046983" y="1456787"/>
                  <a:ext cx="149779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𝜃</m:t>
                        </m:r>
                      </m:oMath>
                    </m:oMathPara>
                  </a14:m>
                  <a:endParaRPr lang="en-US" sz="2400" dirty="0"/>
                </a:p>
              </p:txBody>
            </p:sp>
          </mc:Choice>
          <mc:Fallback xmlns="">
            <p:sp>
              <p:nvSpPr>
                <p:cNvPr id="36" name="TextBox 35">
                  <a:extLst>
                    <a:ext uri="{FF2B5EF4-FFF2-40B4-BE49-F238E27FC236}">
                      <a16:creationId xmlns:a16="http://schemas.microsoft.com/office/drawing/2014/main" id="{AC0D420E-312E-4570-A2CB-7F278FD4C46D}"/>
                    </a:ext>
                  </a:extLst>
                </p:cNvPr>
                <p:cNvSpPr txBox="1">
                  <a:spLocks noRot="1" noChangeAspect="1" noMove="1" noResize="1" noEditPoints="1" noAdjustHandles="1" noChangeArrowheads="1" noChangeShapeType="1" noTextEdit="1"/>
                </p:cNvSpPr>
                <p:nvPr/>
              </p:nvSpPr>
              <p:spPr>
                <a:xfrm>
                  <a:off x="2046983" y="1456787"/>
                  <a:ext cx="1497795"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xmlns="" id="{F4BE5B39-505A-47F4-8AB6-A0A69CDBE5AE}"/>
                    </a:ext>
                  </a:extLst>
                </p:cNvPr>
                <p:cNvSpPr txBox="1"/>
                <p:nvPr/>
              </p:nvSpPr>
              <p:spPr>
                <a:xfrm>
                  <a:off x="1974359" y="2074658"/>
                  <a:ext cx="149779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Ω</m:t>
                        </m:r>
                        <m:r>
                          <a:rPr lang="en-US" sz="2400" b="0" i="1" smtClean="0">
                            <a:latin typeface="Cambria Math" panose="02040503050406030204" pitchFamily="18" charset="0"/>
                            <a:ea typeface="Cambria Math" panose="02040503050406030204" pitchFamily="18" charset="0"/>
                          </a:rPr>
                          <m:t>𝑡</m:t>
                        </m:r>
                      </m:oMath>
                    </m:oMathPara>
                  </a14:m>
                  <a:endParaRPr lang="en-US" sz="2400" dirty="0"/>
                </a:p>
              </p:txBody>
            </p:sp>
          </mc:Choice>
          <mc:Fallback xmlns="">
            <p:sp>
              <p:nvSpPr>
                <p:cNvPr id="91" name="TextBox 90">
                  <a:extLst>
                    <a:ext uri="{FF2B5EF4-FFF2-40B4-BE49-F238E27FC236}">
                      <a16:creationId xmlns:a16="http://schemas.microsoft.com/office/drawing/2014/main" id="{F4BE5B39-505A-47F4-8AB6-A0A69CDBE5AE}"/>
                    </a:ext>
                  </a:extLst>
                </p:cNvPr>
                <p:cNvSpPr txBox="1">
                  <a:spLocks noRot="1" noChangeAspect="1" noMove="1" noResize="1" noEditPoints="1" noAdjustHandles="1" noChangeArrowheads="1" noChangeShapeType="1" noTextEdit="1"/>
                </p:cNvSpPr>
                <p:nvPr/>
              </p:nvSpPr>
              <p:spPr>
                <a:xfrm>
                  <a:off x="1974359" y="2074658"/>
                  <a:ext cx="1497795"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xmlns="" id="{FAB5F619-8DAA-45A1-B8DE-8E30AB0E7FA5}"/>
                    </a:ext>
                  </a:extLst>
                </p:cNvPr>
                <p:cNvSpPr txBox="1"/>
                <p:nvPr/>
              </p:nvSpPr>
              <p:spPr>
                <a:xfrm>
                  <a:off x="4302326" y="601232"/>
                  <a:ext cx="1001686" cy="415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m:t>
                        </m:r>
                        <m:r>
                          <a:rPr lang="el-GR" sz="2800" i="1">
                            <a:latin typeface="Cambria Math" panose="02040503050406030204" pitchFamily="18" charset="0"/>
                            <a:ea typeface="Cambria Math" panose="02040503050406030204" pitchFamily="18" charset="0"/>
                          </a:rPr>
                          <m:t>ℏ</m:t>
                        </m:r>
                        <m:r>
                          <a:rPr lang="en-US" sz="2800" b="0" i="1" smtClean="0">
                            <a:latin typeface="Cambria Math" panose="02040503050406030204" pitchFamily="18" charset="0"/>
                            <a:ea typeface="Cambria Math" panose="02040503050406030204" pitchFamily="18" charset="0"/>
                          </a:rPr>
                          <m:t>𝛿</m:t>
                        </m:r>
                        <m:sSub>
                          <m:sSubPr>
                            <m:ctrlPr>
                              <a:rPr lang="el-GR" sz="2800" i="1">
                                <a:latin typeface="Cambria Math"/>
                                <a:ea typeface="Cambria Math" panose="02040503050406030204" pitchFamily="18" charset="0"/>
                              </a:rPr>
                            </m:ctrlPr>
                          </m:sSubPr>
                          <m:e>
                            <m:acc>
                              <m:accPr>
                                <m:chr m:val="̂"/>
                                <m:ctrlPr>
                                  <a:rPr lang="el-GR" sz="2800" i="1">
                                    <a:latin typeface="Cambria Math"/>
                                    <a:ea typeface="Cambria Math" panose="02040503050406030204" pitchFamily="18" charset="0"/>
                                  </a:rPr>
                                </m:ctrlPr>
                              </m:accPr>
                              <m:e>
                                <m:r>
                                  <a:rPr lang="en-US" sz="2800" i="1">
                                    <a:latin typeface="Cambria Math" panose="02040503050406030204" pitchFamily="18" charset="0"/>
                                    <a:ea typeface="Cambria Math" panose="02040503050406030204" pitchFamily="18" charset="0"/>
                                  </a:rPr>
                                  <m:t>𝑆</m:t>
                                </m:r>
                              </m:e>
                            </m:acc>
                          </m:e>
                          <m:sub>
                            <m:r>
                              <a:rPr lang="en-US" sz="2800" b="0" i="1" smtClean="0">
                                <a:latin typeface="Cambria Math" panose="02040503050406030204" pitchFamily="18" charset="0"/>
                                <a:ea typeface="Cambria Math" panose="02040503050406030204" pitchFamily="18" charset="0"/>
                              </a:rPr>
                              <m:t>𝑧</m:t>
                            </m:r>
                          </m:sub>
                        </m:sSub>
                      </m:oMath>
                    </m:oMathPara>
                  </a14:m>
                  <a:endParaRPr lang="en-US" sz="2800" dirty="0"/>
                </a:p>
              </p:txBody>
            </p:sp>
          </mc:Choice>
          <mc:Fallback xmlns="">
            <p:sp>
              <p:nvSpPr>
                <p:cNvPr id="92" name="TextBox 91">
                  <a:extLst>
                    <a:ext uri="{FF2B5EF4-FFF2-40B4-BE49-F238E27FC236}">
                      <a16:creationId xmlns:a16="http://schemas.microsoft.com/office/drawing/2014/main" id="{FAB5F619-8DAA-45A1-B8DE-8E30AB0E7FA5}"/>
                    </a:ext>
                  </a:extLst>
                </p:cNvPr>
                <p:cNvSpPr txBox="1">
                  <a:spLocks noRot="1" noChangeAspect="1" noMove="1" noResize="1" noEditPoints="1" noAdjustHandles="1" noChangeArrowheads="1" noChangeShapeType="1" noTextEdit="1"/>
                </p:cNvSpPr>
                <p:nvPr/>
              </p:nvSpPr>
              <p:spPr>
                <a:xfrm>
                  <a:off x="4302326" y="601232"/>
                  <a:ext cx="1001686" cy="415771"/>
                </a:xfrm>
                <a:prstGeom prst="rect">
                  <a:avLst/>
                </a:prstGeom>
                <a:blipFill>
                  <a:blip r:embed="rId9"/>
                  <a:stretch>
                    <a:fillRect/>
                  </a:stretch>
                </a:blipFill>
              </p:spPr>
              <p:txBody>
                <a:bodyPr/>
                <a:lstStyle/>
                <a:p>
                  <a:r>
                    <a:rPr lang="en-US">
                      <a:noFill/>
                    </a:rPr>
                    <a:t> </a:t>
                  </a:r>
                </a:p>
              </p:txBody>
            </p:sp>
          </mc:Fallback>
        </mc:AlternateContent>
      </p:grpSp>
      <p:sp>
        <p:nvSpPr>
          <p:cNvPr id="39" name="TextBox 38">
            <a:extLst>
              <a:ext uri="{FF2B5EF4-FFF2-40B4-BE49-F238E27FC236}">
                <a16:creationId xmlns:a16="http://schemas.microsoft.com/office/drawing/2014/main" xmlns="" id="{C8983536-059B-4C7B-AB76-A74405AE76DF}"/>
              </a:ext>
            </a:extLst>
          </p:cNvPr>
          <p:cNvSpPr txBox="1"/>
          <p:nvPr/>
        </p:nvSpPr>
        <p:spPr>
          <a:xfrm>
            <a:off x="2840293" y="2852925"/>
            <a:ext cx="2065152" cy="959517"/>
          </a:xfrm>
          <a:prstGeom prst="rect">
            <a:avLst/>
          </a:prstGeom>
          <a:noFill/>
        </p:spPr>
        <p:txBody>
          <a:bodyPr wrap="square" rtlCol="0">
            <a:spAutoFit/>
          </a:bodyPr>
          <a:lstStyle/>
          <a:p>
            <a:endParaRPr lang="en-US" dirty="0"/>
          </a:p>
        </p:txBody>
      </p:sp>
      <p:sp>
        <p:nvSpPr>
          <p:cNvPr id="96" name="TextBox 95">
            <a:extLst>
              <a:ext uri="{FF2B5EF4-FFF2-40B4-BE49-F238E27FC236}">
                <a16:creationId xmlns:a16="http://schemas.microsoft.com/office/drawing/2014/main" xmlns="" id="{31B0422C-9608-42A4-A384-5E46F49056FB}"/>
              </a:ext>
            </a:extLst>
          </p:cNvPr>
          <p:cNvSpPr txBox="1"/>
          <p:nvPr/>
        </p:nvSpPr>
        <p:spPr>
          <a:xfrm>
            <a:off x="2505056" y="5278067"/>
            <a:ext cx="76227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x</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xmlns="" id="{1BB4BBA9-1420-4A2D-80C7-EB162EC0F695}"/>
                  </a:ext>
                </a:extLst>
              </p:cNvPr>
              <p:cNvSpPr txBox="1"/>
              <p:nvPr/>
            </p:nvSpPr>
            <p:spPr>
              <a:xfrm>
                <a:off x="676224" y="3016441"/>
                <a:ext cx="3171066" cy="450829"/>
              </a:xfrm>
              <a:prstGeom prst="rect">
                <a:avLst/>
              </a:prstGeom>
              <a:noFill/>
            </p:spPr>
            <p:txBody>
              <a:bodyPr wrap="square" rtlCol="0">
                <a:spAutoFit/>
              </a:bodyPr>
              <a:lstStyle/>
              <a:p>
                <a14:m>
                  <m:oMath xmlns:m="http://schemas.openxmlformats.org/officeDocument/2006/math">
                    <m:d>
                      <m:dPr>
                        <m:begChr m:val="⟨"/>
                        <m:endChr m:val="⟩"/>
                        <m:ctrlPr>
                          <a:rPr lang="en-US" i="1" smtClean="0">
                            <a:latin typeface="Cambria Math"/>
                          </a:rPr>
                        </m:ctrlPr>
                      </m:dPr>
                      <m:e>
                        <m:acc>
                          <m:accPr>
                            <m:chr m:val="̂"/>
                            <m:ctrlPr>
                              <a:rPr lang="en-US" b="1" i="1" smtClean="0">
                                <a:latin typeface="Cambria Math"/>
                              </a:rPr>
                            </m:ctrlPr>
                          </m:accPr>
                          <m:e>
                            <m:r>
                              <a:rPr lang="en-US" b="1" i="1" smtClean="0">
                                <a:latin typeface="Cambria Math" panose="02040503050406030204" pitchFamily="18" charset="0"/>
                              </a:rPr>
                              <m:t>𝑺</m:t>
                            </m:r>
                          </m:e>
                        </m:acc>
                      </m:e>
                    </m:d>
                    <m:r>
                      <a:rPr lang="en-US" b="0" i="0" smtClean="0">
                        <a:latin typeface="Cambria Math" panose="02040503050406030204" pitchFamily="18" charset="0"/>
                      </a:rPr>
                      <m:t>=</m:t>
                    </m:r>
                    <m:box>
                      <m:boxPr>
                        <m:ctrlPr>
                          <a:rPr lang="en-US" b="0" i="1" smtClean="0">
                            <a:latin typeface="Cambria Math"/>
                          </a:rPr>
                        </m:ctrlPr>
                      </m:boxPr>
                      <m:e>
                        <m:argPr>
                          <m:argSz m:val="-1"/>
                        </m:argPr>
                        <m:f>
                          <m:fPr>
                            <m:ctrlPr>
                              <a:rPr lang="en-US" b="0" i="1" smtClean="0">
                                <a:latin typeface="Cambria Math"/>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e>
                    </m:box>
                    <m:r>
                      <a:rPr lang="en-US" b="0" i="0" smtClean="0">
                        <a:latin typeface="Cambria Math" panose="02040503050406030204" pitchFamily="18" charset="0"/>
                      </a:rPr>
                      <m:t>{</m:t>
                    </m:r>
                    <m:r>
                      <a:rPr lang="en-US" i="1" smtClean="0">
                        <a:latin typeface="Cambria Math" panose="02040503050406030204" pitchFamily="18" charset="0"/>
                      </a:rPr>
                      <m:t>0</m:t>
                    </m:r>
                    <m:r>
                      <a:rPr lang="en-US" b="0" i="1" smtClean="0">
                        <a:latin typeface="Cambria Math" panose="02040503050406030204" pitchFamily="18" charset="0"/>
                      </a:rPr>
                      <m:t>,</m:t>
                    </m:r>
                  </m:oMath>
                </a14:m>
                <a:r>
                  <a:rPr lang="en-US" dirty="0"/>
                  <a:t> </a:t>
                </a:r>
                <a14:m>
                  <m:oMath xmlns:m="http://schemas.openxmlformats.org/officeDocument/2006/math">
                    <m:func>
                      <m:funcPr>
                        <m:ctrlPr>
                          <a:rPr lang="en-US" i="1">
                            <a:latin typeface="Cambria Math"/>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sin</m:t>
                        </m:r>
                      </m:fName>
                      <m:e>
                        <m:r>
                          <a:rPr lang="en-US" i="1">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e>
                    </m:func>
                    <m:r>
                      <a:rPr lang="en-US" b="0" i="1" smtClean="0">
                        <a:latin typeface="Cambria Math" panose="02040503050406030204" pitchFamily="18" charset="0"/>
                        <a:ea typeface="Cambria Math" panose="02040503050406030204" pitchFamily="18" charset="0"/>
                      </a:rPr>
                      <m:t>−</m:t>
                    </m:r>
                    <m:func>
                      <m:funcPr>
                        <m:ctrlPr>
                          <a:rPr lang="en-US" i="1">
                            <a:latin typeface="Cambria Math"/>
                          </a:rPr>
                        </m:ctrlPr>
                      </m:funcPr>
                      <m:fName>
                        <m:r>
                          <m:rPr>
                            <m:sty m:val="p"/>
                          </m:rPr>
                          <a:rPr lang="en-US">
                            <a:latin typeface="Cambria Math" panose="02040503050406030204" pitchFamily="18" charset="0"/>
                          </a:rPr>
                          <m:t>cos</m:t>
                        </m:r>
                      </m:fName>
                      <m:e>
                        <m:r>
                          <a:rPr lang="en-US" i="1">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 </m:t>
                        </m:r>
                      </m:e>
                    </m:func>
                  </m:oMath>
                </a14:m>
                <a:endParaRPr lang="en-US" dirty="0"/>
              </a:p>
            </p:txBody>
          </p:sp>
        </mc:Choice>
        <mc:Fallback xmlns="">
          <p:sp>
            <p:nvSpPr>
              <p:cNvPr id="42" name="TextBox 41">
                <a:extLst>
                  <a:ext uri="{FF2B5EF4-FFF2-40B4-BE49-F238E27FC236}">
                    <a16:creationId xmlns:a16="http://schemas.microsoft.com/office/drawing/2014/main" id="{1BB4BBA9-1420-4A2D-80C7-EB162EC0F695}"/>
                  </a:ext>
                </a:extLst>
              </p:cNvPr>
              <p:cNvSpPr txBox="1">
                <a:spLocks noRot="1" noChangeAspect="1" noMove="1" noResize="1" noEditPoints="1" noAdjustHandles="1" noChangeArrowheads="1" noChangeShapeType="1" noTextEdit="1"/>
              </p:cNvSpPr>
              <p:nvPr/>
            </p:nvSpPr>
            <p:spPr>
              <a:xfrm>
                <a:off x="676224" y="3016441"/>
                <a:ext cx="3171066" cy="450829"/>
              </a:xfrm>
              <a:prstGeom prst="rect">
                <a:avLst/>
              </a:prstGeom>
              <a:blipFill>
                <a:blip r:embed="rId10"/>
                <a:stretch>
                  <a:fillRect t="-5405" b="-67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xmlns="" id="{B9AD2B52-ABC1-4614-8C02-6867581B4720}"/>
                  </a:ext>
                </a:extLst>
              </p:cNvPr>
              <p:cNvSpPr txBox="1"/>
              <p:nvPr/>
            </p:nvSpPr>
            <p:spPr>
              <a:xfrm>
                <a:off x="2645511" y="3050705"/>
                <a:ext cx="6226491" cy="4636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a:rPr>
                          </m:ctrlPr>
                        </m:dPr>
                        <m:e>
                          <m:r>
                            <a:rPr lang="en-US" i="1" smtClean="0">
                              <a:latin typeface="Cambria Math" panose="02040503050406030204" pitchFamily="18" charset="0"/>
                            </a:rPr>
                            <m:t> </m:t>
                          </m:r>
                          <m:sSup>
                            <m:sSupPr>
                              <m:ctrlPr>
                                <a:rPr lang="en-US" i="1" smtClean="0">
                                  <a:latin typeface="Cambria Math"/>
                                </a:rPr>
                              </m:ctrlPr>
                            </m:sSupPr>
                            <m:e>
                              <m:acc>
                                <m:accPr>
                                  <m:chr m:val="̂"/>
                                  <m:ctrlPr>
                                    <a:rPr lang="en-US" i="1">
                                      <a:latin typeface="Cambria Math"/>
                                    </a:rPr>
                                  </m:ctrlPr>
                                </m:accPr>
                                <m:e>
                                  <m:r>
                                    <a:rPr lang="en-US" i="1">
                                      <a:latin typeface="Cambria Math" panose="02040503050406030204" pitchFamily="18" charset="0"/>
                                    </a:rPr>
                                    <m:t>𝑆</m:t>
                                  </m:r>
                                  <m:r>
                                    <a:rPr lang="en-US" i="1">
                                      <a:latin typeface="Cambria Math" panose="02040503050406030204" pitchFamily="18" charset="0"/>
                                    </a:rPr>
                                    <m:t> </m:t>
                                  </m:r>
                                </m:e>
                              </m:acc>
                            </m:e>
                            <m:sup>
                              <m:r>
                                <a:rPr lang="en-US" b="0" i="1" smtClean="0">
                                  <a:latin typeface="Cambria Math" panose="02040503050406030204" pitchFamily="18" charset="0"/>
                                </a:rPr>
                                <m:t>−</m:t>
                              </m:r>
                            </m:sup>
                          </m:sSup>
                          <m:r>
                            <a:rPr lang="en-US" b="1"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𝜏</m:t>
                          </m:r>
                          <m:r>
                            <a:rPr lang="en-US" b="0" i="1" smtClean="0">
                              <a:latin typeface="Cambria Math" panose="02040503050406030204" pitchFamily="18" charset="0"/>
                              <a:ea typeface="Cambria Math" panose="02040503050406030204" pitchFamily="18" charset="0"/>
                            </a:rPr>
                            <m:t>)</m:t>
                          </m:r>
                        </m:e>
                      </m:d>
                      <m:r>
                        <a:rPr lang="en-US" b="0" i="0" smtClean="0">
                          <a:latin typeface="Cambria Math" panose="02040503050406030204" pitchFamily="18" charset="0"/>
                        </a:rPr>
                        <m:t>=</m:t>
                      </m:r>
                      <m:r>
                        <a:rPr lang="en-US" b="0" i="1" smtClean="0">
                          <a:latin typeface="Cambria Math" panose="02040503050406030204" pitchFamily="18" charset="0"/>
                        </a:rPr>
                        <m:t>−</m:t>
                      </m:r>
                      <m:box>
                        <m:boxPr>
                          <m:ctrlPr>
                            <a:rPr lang="en-US" b="0" i="1" smtClean="0">
                              <a:latin typeface="Cambria Math"/>
                            </a:rPr>
                          </m:ctrlPr>
                        </m:boxPr>
                        <m:e>
                          <m:argPr>
                            <m:argSz m:val="-1"/>
                          </m:argPr>
                          <m:f>
                            <m:fPr>
                              <m:ctrlPr>
                                <a:rPr lang="en-US" b="0" i="1" smtClean="0">
                                  <a:latin typeface="Cambria Math"/>
                                </a:rPr>
                              </m:ctrlPr>
                            </m:fPr>
                            <m:num>
                              <m:r>
                                <a:rPr lang="en-US" b="0" i="1" smtClean="0">
                                  <a:latin typeface="Cambria Math" panose="02040503050406030204" pitchFamily="18" charset="0"/>
                                </a:rPr>
                                <m:t>𝑖</m:t>
                              </m:r>
                            </m:num>
                            <m:den>
                              <m:r>
                                <a:rPr lang="en-US" b="0" i="1" smtClean="0">
                                  <a:latin typeface="Cambria Math" panose="02040503050406030204" pitchFamily="18" charset="0"/>
                                </a:rPr>
                                <m:t>2</m:t>
                              </m:r>
                            </m:den>
                          </m:f>
                        </m:e>
                      </m:box>
                      <m:func>
                        <m:funcPr>
                          <m:ctrlPr>
                            <a:rPr lang="en-US" i="1" smtClean="0">
                              <a:latin typeface="Cambria Math"/>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sin</m:t>
                          </m:r>
                        </m:fName>
                        <m:e>
                          <m:r>
                            <a:rPr lang="en-US" i="1" smtClean="0">
                              <a:latin typeface="Cambria Math" panose="02040503050406030204" pitchFamily="18" charset="0"/>
                              <a:ea typeface="Cambria Math" panose="02040503050406030204" pitchFamily="18" charset="0"/>
                            </a:rPr>
                            <m:t>𝜃</m:t>
                          </m:r>
                          <m:sSup>
                            <m:sSupPr>
                              <m:ctrlPr>
                                <a:rPr lang="en-US" i="1" smtClean="0">
                                  <a:latin typeface="Cambria Math"/>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𝛿𝜏</m:t>
                              </m:r>
                            </m:sup>
                          </m:sSup>
                        </m:e>
                      </m:func>
                    </m:oMath>
                  </m:oMathPara>
                </a14:m>
                <a:endParaRPr lang="en-US" dirty="0"/>
              </a:p>
            </p:txBody>
          </p:sp>
        </mc:Choice>
        <mc:Fallback xmlns="">
          <p:sp>
            <p:nvSpPr>
              <p:cNvPr id="103" name="TextBox 102">
                <a:extLst>
                  <a:ext uri="{FF2B5EF4-FFF2-40B4-BE49-F238E27FC236}">
                    <a16:creationId xmlns:a16="http://schemas.microsoft.com/office/drawing/2014/main" id="{B9AD2B52-ABC1-4614-8C02-6867581B4720}"/>
                  </a:ext>
                </a:extLst>
              </p:cNvPr>
              <p:cNvSpPr txBox="1">
                <a:spLocks noRot="1" noChangeAspect="1" noMove="1" noResize="1" noEditPoints="1" noAdjustHandles="1" noChangeArrowheads="1" noChangeShapeType="1" noTextEdit="1"/>
              </p:cNvSpPr>
              <p:nvPr/>
            </p:nvSpPr>
            <p:spPr>
              <a:xfrm>
                <a:off x="2645511" y="3050705"/>
                <a:ext cx="6226491" cy="463653"/>
              </a:xfrm>
              <a:prstGeom prst="rect">
                <a:avLst/>
              </a:prstGeom>
              <a:blipFill>
                <a:blip r:embed="rId11"/>
                <a:stretch>
                  <a:fillRect t="-2597" b="-6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xmlns="" id="{B339ECB9-FDC8-4120-ADBE-A6EDC522EC9B}"/>
                  </a:ext>
                </a:extLst>
              </p:cNvPr>
              <p:cNvSpPr txBox="1"/>
              <p:nvPr/>
            </p:nvSpPr>
            <p:spPr>
              <a:xfrm>
                <a:off x="6692042" y="3001336"/>
                <a:ext cx="6226491" cy="4636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a:rPr>
                          </m:ctrlPr>
                        </m:dPr>
                        <m:e>
                          <m:r>
                            <a:rPr lang="en-US" i="1" smtClean="0">
                              <a:latin typeface="Cambria Math" panose="02040503050406030204" pitchFamily="18" charset="0"/>
                            </a:rPr>
                            <m:t> </m:t>
                          </m:r>
                          <m:sSup>
                            <m:sSupPr>
                              <m:ctrlPr>
                                <a:rPr lang="en-US" i="1" smtClean="0">
                                  <a:latin typeface="Cambria Math"/>
                                </a:rPr>
                              </m:ctrlPr>
                            </m:sSupPr>
                            <m:e>
                              <m:acc>
                                <m:accPr>
                                  <m:chr m:val="̂"/>
                                  <m:ctrlPr>
                                    <a:rPr lang="en-US" i="1">
                                      <a:latin typeface="Cambria Math"/>
                                    </a:rPr>
                                  </m:ctrlPr>
                                </m:accPr>
                                <m:e>
                                  <m:r>
                                    <a:rPr lang="en-US" i="1">
                                      <a:latin typeface="Cambria Math" panose="02040503050406030204" pitchFamily="18" charset="0"/>
                                    </a:rPr>
                                    <m:t>𝑆</m:t>
                                  </m:r>
                                  <m:r>
                                    <a:rPr lang="en-US" i="1">
                                      <a:latin typeface="Cambria Math" panose="02040503050406030204" pitchFamily="18" charset="0"/>
                                    </a:rPr>
                                    <m:t> </m:t>
                                  </m:r>
                                </m:e>
                              </m:acc>
                            </m:e>
                            <m:sup>
                              <m:r>
                                <a:rPr lang="en-US" b="0" i="1" smtClean="0">
                                  <a:latin typeface="Cambria Math" panose="02040503050406030204" pitchFamily="18" charset="0"/>
                                </a:rPr>
                                <m:t>𝑧</m:t>
                              </m:r>
                            </m:sup>
                          </m:sSup>
                          <m:r>
                            <a:rPr lang="en-US" b="1"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𝜏</m:t>
                          </m:r>
                          <m:r>
                            <a:rPr lang="en-US" b="0" i="1" smtClean="0">
                              <a:latin typeface="Cambria Math" panose="02040503050406030204" pitchFamily="18" charset="0"/>
                              <a:ea typeface="Cambria Math" panose="02040503050406030204" pitchFamily="18" charset="0"/>
                            </a:rPr>
                            <m:t>)</m:t>
                          </m:r>
                        </m:e>
                      </m:d>
                      <m:r>
                        <a:rPr lang="en-US" b="0" i="0" smtClean="0">
                          <a:latin typeface="Cambria Math" panose="02040503050406030204" pitchFamily="18" charset="0"/>
                        </a:rPr>
                        <m:t>=</m:t>
                      </m:r>
                      <m:box>
                        <m:boxPr>
                          <m:ctrlPr>
                            <a:rPr lang="en-US" b="0" i="1" smtClean="0">
                              <a:latin typeface="Cambria Math"/>
                            </a:rPr>
                          </m:ctrlPr>
                        </m:boxPr>
                        <m:e>
                          <m:argPr>
                            <m:argSz m:val="-1"/>
                          </m:argPr>
                          <m:f>
                            <m:fPr>
                              <m:ctrlPr>
                                <a:rPr lang="en-US" b="0" i="1" smtClean="0">
                                  <a:latin typeface="Cambria Math"/>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e>
                      </m:box>
                      <m:func>
                        <m:funcPr>
                          <m:ctrlPr>
                            <a:rPr lang="en-US" i="1" smtClean="0">
                              <a:latin typeface="Cambria Math"/>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sin</m:t>
                          </m:r>
                        </m:fName>
                        <m:e>
                          <m:r>
                            <a:rPr lang="en-US" i="1" smtClean="0">
                              <a:latin typeface="Cambria Math" panose="02040503050406030204" pitchFamily="18" charset="0"/>
                              <a:ea typeface="Cambria Math" panose="02040503050406030204" pitchFamily="18" charset="0"/>
                            </a:rPr>
                            <m:t>𝜃</m:t>
                          </m:r>
                          <m:func>
                            <m:funcPr>
                              <m:ctrlPr>
                                <a:rPr lang="en-US" i="1" smtClean="0">
                                  <a:latin typeface="Cambria Math"/>
                                  <a:ea typeface="Cambria Math" panose="02040503050406030204" pitchFamily="18" charset="0"/>
                                </a:rPr>
                              </m:ctrlPr>
                            </m:funcPr>
                            <m:fName>
                              <m:r>
                                <m:rPr>
                                  <m:sty m:val="p"/>
                                </m:rPr>
                                <a:rPr lang="en-US" i="0" smtClean="0">
                                  <a:latin typeface="Cambria Math" panose="02040503050406030204" pitchFamily="18" charset="0"/>
                                  <a:ea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𝛿𝜏</m:t>
                              </m:r>
                              <m:r>
                                <a:rPr lang="en-US" b="0" i="1" smtClean="0">
                                  <a:latin typeface="Cambria Math" panose="02040503050406030204" pitchFamily="18" charset="0"/>
                                  <a:ea typeface="Cambria Math" panose="02040503050406030204" pitchFamily="18" charset="0"/>
                                </a:rPr>
                                <m:t>)</m:t>
                              </m:r>
                            </m:e>
                          </m:func>
                        </m:e>
                      </m:func>
                    </m:oMath>
                  </m:oMathPara>
                </a14:m>
                <a:endParaRPr lang="en-US" dirty="0"/>
              </a:p>
            </p:txBody>
          </p:sp>
        </mc:Choice>
        <mc:Fallback xmlns="">
          <p:sp>
            <p:nvSpPr>
              <p:cNvPr id="104" name="TextBox 103">
                <a:extLst>
                  <a:ext uri="{FF2B5EF4-FFF2-40B4-BE49-F238E27FC236}">
                    <a16:creationId xmlns:a16="http://schemas.microsoft.com/office/drawing/2014/main" id="{B339ECB9-FDC8-4120-ADBE-A6EDC522EC9B}"/>
                  </a:ext>
                </a:extLst>
              </p:cNvPr>
              <p:cNvSpPr txBox="1">
                <a:spLocks noRot="1" noChangeAspect="1" noMove="1" noResize="1" noEditPoints="1" noAdjustHandles="1" noChangeArrowheads="1" noChangeShapeType="1" noTextEdit="1"/>
              </p:cNvSpPr>
              <p:nvPr/>
            </p:nvSpPr>
            <p:spPr>
              <a:xfrm>
                <a:off x="6692042" y="3001336"/>
                <a:ext cx="6226491" cy="463653"/>
              </a:xfrm>
              <a:prstGeom prst="rect">
                <a:avLst/>
              </a:prstGeom>
              <a:blipFill>
                <a:blip r:embed="rId12"/>
                <a:stretch>
                  <a:fillRect t="-5263" b="-526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xmlns="" id="{B56284D6-2FEE-45BF-86B1-48BA6946D568}"/>
              </a:ext>
            </a:extLst>
          </p:cNvPr>
          <p:cNvSpPr txBox="1"/>
          <p:nvPr/>
        </p:nvSpPr>
        <p:spPr>
          <a:xfrm>
            <a:off x="1496317" y="2302474"/>
            <a:ext cx="1926454" cy="400110"/>
          </a:xfrm>
          <a:prstGeom prst="rect">
            <a:avLst/>
          </a:prstGeom>
          <a:noFill/>
        </p:spPr>
        <p:txBody>
          <a:bodyPr wrap="square" rtlCol="0">
            <a:spAutoFit/>
          </a:bodyPr>
          <a:lstStyle/>
          <a:p>
            <a:r>
              <a:rPr lang="en-US" dirty="0">
                <a:latin typeface="+mn-lt"/>
              </a:rPr>
              <a:t>Pulse area</a:t>
            </a:r>
          </a:p>
        </p:txBody>
      </p:sp>
    </p:spTree>
    <p:extLst>
      <p:ext uri="{BB962C8B-B14F-4D97-AF65-F5344CB8AC3E}">
        <p14:creationId xmlns:p14="http://schemas.microsoft.com/office/powerpoint/2010/main" val="252831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par>
                          <p:cTn id="41" fill="hold">
                            <p:stCondLst>
                              <p:cond delay="0"/>
                            </p:stCondLst>
                            <p:childTnLst>
                              <p:par>
                                <p:cTn id="42" presetID="1" presetClass="exit"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hidden"/>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8" presetClass="emph" presetSubtype="0" fill="hold" nodeType="clickEffect">
                                  <p:stCondLst>
                                    <p:cond delay="0"/>
                                  </p:stCondLst>
                                  <p:childTnLst>
                                    <p:animRot by="-5400000">
                                      <p:cBhvr>
                                        <p:cTn id="52" dur="500" fill="hold"/>
                                        <p:tgtEl>
                                          <p:spTgt spid="51"/>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71"/>
                                        </p:tgtEl>
                                        <p:attrNameLst>
                                          <p:attrName>style.visibility</p:attrName>
                                        </p:attrNameLst>
                                      </p:cBhvr>
                                      <p:to>
                                        <p:strVal val="hidden"/>
                                      </p:to>
                                    </p:set>
                                  </p:childTnLst>
                                </p:cTn>
                              </p:par>
                            </p:childTnLst>
                          </p:cTn>
                        </p:par>
                        <p:par>
                          <p:cTn id="75" fill="hold">
                            <p:stCondLst>
                              <p:cond delay="0"/>
                            </p:stCondLst>
                            <p:childTnLst>
                              <p:par>
                                <p:cTn id="76" presetID="1" presetClass="entr" presetSubtype="0" fill="hold" grpId="0" nodeType="afterEffect">
                                  <p:stCondLst>
                                    <p:cond delay="0"/>
                                  </p:stCondLst>
                                  <p:childTnLst>
                                    <p:set>
                                      <p:cBhvr>
                                        <p:cTn id="77" dur="1" fill="hold">
                                          <p:stCondLst>
                                            <p:cond delay="0"/>
                                          </p:stCondLst>
                                        </p:cTn>
                                        <p:tgtEl>
                                          <p:spTgt spid="76"/>
                                        </p:tgtEl>
                                        <p:attrNameLst>
                                          <p:attrName>style.visibility</p:attrName>
                                        </p:attrNameLst>
                                      </p:cBhvr>
                                      <p:to>
                                        <p:strVal val="visible"/>
                                      </p:to>
                                    </p:set>
                                  </p:childTnLst>
                                </p:cTn>
                              </p:par>
                            </p:childTnLst>
                          </p:cTn>
                        </p:par>
                        <p:par>
                          <p:cTn id="78" fill="hold">
                            <p:stCondLst>
                              <p:cond delay="0"/>
                            </p:stCondLst>
                            <p:childTnLst>
                              <p:par>
                                <p:cTn id="79" presetID="1" presetClass="exit" presetSubtype="0" fill="hold" grpId="1" nodeType="afterEffect">
                                  <p:stCondLst>
                                    <p:cond delay="500"/>
                                  </p:stCondLst>
                                  <p:childTnLst>
                                    <p:set>
                                      <p:cBhvr>
                                        <p:cTn id="80" dur="1" fill="hold">
                                          <p:stCondLst>
                                            <p:cond delay="0"/>
                                          </p:stCondLst>
                                        </p:cTn>
                                        <p:tgtEl>
                                          <p:spTgt spid="76"/>
                                        </p:tgtEl>
                                        <p:attrNameLst>
                                          <p:attrName>style.visibility</p:attrName>
                                        </p:attrNameLst>
                                      </p:cBhvr>
                                      <p:to>
                                        <p:strVal val="hidden"/>
                                      </p:to>
                                    </p:set>
                                  </p:childTnLst>
                                </p:cTn>
                              </p:par>
                            </p:childTnLst>
                          </p:cTn>
                        </p:par>
                        <p:par>
                          <p:cTn id="81" fill="hold">
                            <p:stCondLst>
                              <p:cond delay="500"/>
                            </p:stCondLst>
                            <p:childTnLst>
                              <p:par>
                                <p:cTn id="82" presetID="1" presetClass="entr" presetSubtype="0" fill="hold" grpId="0" nodeType="afterEffect">
                                  <p:stCondLst>
                                    <p:cond delay="0"/>
                                  </p:stCondLst>
                                  <p:childTnLst>
                                    <p:set>
                                      <p:cBhvr>
                                        <p:cTn id="83" dur="1" fill="hold">
                                          <p:stCondLst>
                                            <p:cond delay="0"/>
                                          </p:stCondLst>
                                        </p:cTn>
                                        <p:tgtEl>
                                          <p:spTgt spid="74"/>
                                        </p:tgtEl>
                                        <p:attrNameLst>
                                          <p:attrName>style.visibility</p:attrName>
                                        </p:attrNameLst>
                                      </p:cBhvr>
                                      <p:to>
                                        <p:strVal val="visible"/>
                                      </p:to>
                                    </p:set>
                                  </p:childTnLst>
                                </p:cTn>
                              </p:par>
                            </p:childTnLst>
                          </p:cTn>
                        </p:par>
                        <p:par>
                          <p:cTn id="84" fill="hold">
                            <p:stCondLst>
                              <p:cond delay="500"/>
                            </p:stCondLst>
                            <p:childTnLst>
                              <p:par>
                                <p:cTn id="85" presetID="1" presetClass="exit" presetSubtype="0" fill="hold" grpId="1" nodeType="afterEffect">
                                  <p:stCondLst>
                                    <p:cond delay="500"/>
                                  </p:stCondLst>
                                  <p:childTnLst>
                                    <p:set>
                                      <p:cBhvr>
                                        <p:cTn id="86" dur="1" fill="hold">
                                          <p:stCondLst>
                                            <p:cond delay="0"/>
                                          </p:stCondLst>
                                        </p:cTn>
                                        <p:tgtEl>
                                          <p:spTgt spid="74"/>
                                        </p:tgtEl>
                                        <p:attrNameLst>
                                          <p:attrName>style.visibility</p:attrName>
                                        </p:attrNameLst>
                                      </p:cBhvr>
                                      <p:to>
                                        <p:strVal val="hidden"/>
                                      </p:to>
                                    </p:set>
                                  </p:childTnLst>
                                </p:cTn>
                              </p:par>
                            </p:childTnLst>
                          </p:cTn>
                        </p:par>
                        <p:par>
                          <p:cTn id="87" fill="hold">
                            <p:stCondLst>
                              <p:cond delay="1000"/>
                            </p:stCondLst>
                            <p:childTnLst>
                              <p:par>
                                <p:cTn id="88" presetID="1" presetClass="entr" presetSubtype="0" fill="hold" grpId="0" nodeType="afterEffect">
                                  <p:stCondLst>
                                    <p:cond delay="0"/>
                                  </p:stCondLst>
                                  <p:childTnLst>
                                    <p:set>
                                      <p:cBhvr>
                                        <p:cTn id="89" dur="1" fill="hold">
                                          <p:stCondLst>
                                            <p:cond delay="0"/>
                                          </p:stCondLst>
                                        </p:cTn>
                                        <p:tgtEl>
                                          <p:spTgt spid="75"/>
                                        </p:tgtEl>
                                        <p:attrNameLst>
                                          <p:attrName>style.visibility</p:attrName>
                                        </p:attrNameLst>
                                      </p:cBhvr>
                                      <p:to>
                                        <p:strVal val="visible"/>
                                      </p:to>
                                    </p:set>
                                  </p:childTnLst>
                                </p:cTn>
                              </p:par>
                            </p:childTnLst>
                          </p:cTn>
                        </p:par>
                        <p:par>
                          <p:cTn id="90" fill="hold">
                            <p:stCondLst>
                              <p:cond delay="1000"/>
                            </p:stCondLst>
                            <p:childTnLst>
                              <p:par>
                                <p:cTn id="91" presetID="1" presetClass="exit" presetSubtype="0" fill="hold" grpId="1" nodeType="afterEffect">
                                  <p:stCondLst>
                                    <p:cond delay="500"/>
                                  </p:stCondLst>
                                  <p:childTnLst>
                                    <p:set>
                                      <p:cBhvr>
                                        <p:cTn id="92" dur="1" fill="hold">
                                          <p:stCondLst>
                                            <p:cond delay="0"/>
                                          </p:stCondLst>
                                        </p:cTn>
                                        <p:tgtEl>
                                          <p:spTgt spid="75"/>
                                        </p:tgtEl>
                                        <p:attrNameLst>
                                          <p:attrName>style.visibility</p:attrName>
                                        </p:attrNameLst>
                                      </p:cBhvr>
                                      <p:to>
                                        <p:strVal val="hidden"/>
                                      </p:to>
                                    </p:set>
                                  </p:childTnLst>
                                </p:cTn>
                              </p:par>
                              <p:par>
                                <p:cTn id="93" presetID="1" presetClass="entr" presetSubtype="0" fill="hold" grpId="0" nodeType="withEffect">
                                  <p:stCondLst>
                                    <p:cond delay="500"/>
                                  </p:stCondLst>
                                  <p:childTnLst>
                                    <p:set>
                                      <p:cBhvr>
                                        <p:cTn id="94" dur="1" fill="hold">
                                          <p:stCondLst>
                                            <p:cond delay="0"/>
                                          </p:stCondLst>
                                        </p:cTn>
                                        <p:tgtEl>
                                          <p:spTgt spid="77"/>
                                        </p:tgtEl>
                                        <p:attrNameLst>
                                          <p:attrName>style.visibility</p:attrName>
                                        </p:attrNameLst>
                                      </p:cBhvr>
                                      <p:to>
                                        <p:strVal val="visible"/>
                                      </p:to>
                                    </p:set>
                                  </p:childTnLst>
                                </p:cTn>
                              </p:par>
                            </p:childTnLst>
                          </p:cTn>
                        </p:par>
                        <p:par>
                          <p:cTn id="95" fill="hold">
                            <p:stCondLst>
                              <p:cond delay="1500"/>
                            </p:stCondLst>
                            <p:childTnLst>
                              <p:par>
                                <p:cTn id="96" presetID="1" presetClass="exit" presetSubtype="0" fill="hold" grpId="1" nodeType="afterEffect">
                                  <p:stCondLst>
                                    <p:cond delay="500"/>
                                  </p:stCondLst>
                                  <p:childTnLst>
                                    <p:set>
                                      <p:cBhvr>
                                        <p:cTn id="97" dur="1" fill="hold">
                                          <p:stCondLst>
                                            <p:cond delay="0"/>
                                          </p:stCondLst>
                                        </p:cTn>
                                        <p:tgtEl>
                                          <p:spTgt spid="77"/>
                                        </p:tgtEl>
                                        <p:attrNameLst>
                                          <p:attrName>style.visibility</p:attrName>
                                        </p:attrNameLst>
                                      </p:cBhvr>
                                      <p:to>
                                        <p:strVal val="hidden"/>
                                      </p:to>
                                    </p:set>
                                  </p:childTnLst>
                                </p:cTn>
                              </p:par>
                              <p:par>
                                <p:cTn id="98" presetID="1" presetClass="entr" presetSubtype="0" fill="hold" grpId="0" nodeType="withEffect">
                                  <p:stCondLst>
                                    <p:cond delay="500"/>
                                  </p:stCondLst>
                                  <p:childTnLst>
                                    <p:set>
                                      <p:cBhvr>
                                        <p:cTn id="99" dur="1" fill="hold">
                                          <p:stCondLst>
                                            <p:cond delay="0"/>
                                          </p:stCondLst>
                                        </p:cTn>
                                        <p:tgtEl>
                                          <p:spTgt spid="78"/>
                                        </p:tgtEl>
                                        <p:attrNameLst>
                                          <p:attrName>style.visibility</p:attrName>
                                        </p:attrNameLst>
                                      </p:cBhvr>
                                      <p:to>
                                        <p:strVal val="visible"/>
                                      </p:to>
                                    </p:set>
                                  </p:childTnLst>
                                </p:cTn>
                              </p:par>
                            </p:childTnLst>
                          </p:cTn>
                        </p:par>
                        <p:par>
                          <p:cTn id="100" fill="hold">
                            <p:stCondLst>
                              <p:cond delay="2000"/>
                            </p:stCondLst>
                            <p:childTnLst>
                              <p:par>
                                <p:cTn id="101" presetID="1" presetClass="exit" presetSubtype="0" fill="hold" grpId="1" nodeType="afterEffect">
                                  <p:stCondLst>
                                    <p:cond delay="500"/>
                                  </p:stCondLst>
                                  <p:childTnLst>
                                    <p:set>
                                      <p:cBhvr>
                                        <p:cTn id="102" dur="1" fill="hold">
                                          <p:stCondLst>
                                            <p:cond delay="0"/>
                                          </p:stCondLst>
                                        </p:cTn>
                                        <p:tgtEl>
                                          <p:spTgt spid="78"/>
                                        </p:tgtEl>
                                        <p:attrNameLst>
                                          <p:attrName>style.visibility</p:attrName>
                                        </p:attrNameLst>
                                      </p:cBhvr>
                                      <p:to>
                                        <p:strVal val="hidden"/>
                                      </p:to>
                                    </p:set>
                                  </p:childTnLst>
                                </p:cTn>
                              </p:par>
                              <p:par>
                                <p:cTn id="103" presetID="1" presetClass="entr" presetSubtype="0" fill="hold" grpId="1" nodeType="withEffect">
                                  <p:stCondLst>
                                    <p:cond delay="500"/>
                                  </p:stCondLst>
                                  <p:childTnLst>
                                    <p:set>
                                      <p:cBhvr>
                                        <p:cTn id="104" dur="1" fill="hold">
                                          <p:stCondLst>
                                            <p:cond delay="0"/>
                                          </p:stCondLst>
                                        </p:cTn>
                                        <p:tgtEl>
                                          <p:spTgt spid="73"/>
                                        </p:tgtEl>
                                        <p:attrNameLst>
                                          <p:attrName>style.visibility</p:attrName>
                                        </p:attrNameLst>
                                      </p:cBhvr>
                                      <p:to>
                                        <p:strVal val="visible"/>
                                      </p:to>
                                    </p:set>
                                  </p:childTnLst>
                                </p:cTn>
                              </p:par>
                            </p:childTnLst>
                          </p:cTn>
                        </p:par>
                        <p:par>
                          <p:cTn id="105" fill="hold">
                            <p:stCondLst>
                              <p:cond delay="2500"/>
                            </p:stCondLst>
                            <p:childTnLst>
                              <p:par>
                                <p:cTn id="106" presetID="1" presetClass="exit" presetSubtype="0" fill="hold" grpId="0" nodeType="afterEffect">
                                  <p:stCondLst>
                                    <p:cond delay="500"/>
                                  </p:stCondLst>
                                  <p:childTnLst>
                                    <p:set>
                                      <p:cBhvr>
                                        <p:cTn id="107" dur="1" fill="hold">
                                          <p:stCondLst>
                                            <p:cond delay="0"/>
                                          </p:stCondLst>
                                        </p:cTn>
                                        <p:tgtEl>
                                          <p:spTgt spid="73"/>
                                        </p:tgtEl>
                                        <p:attrNameLst>
                                          <p:attrName>style.visibility</p:attrName>
                                        </p:attrNameLst>
                                      </p:cBhvr>
                                      <p:to>
                                        <p:strVal val="hidden"/>
                                      </p:to>
                                    </p:set>
                                  </p:childTnLst>
                                </p:cTn>
                              </p:par>
                              <p:par>
                                <p:cTn id="108" presetID="1" presetClass="entr" presetSubtype="0" fill="hold" grpId="0" nodeType="withEffect">
                                  <p:stCondLst>
                                    <p:cond delay="500"/>
                                  </p:stCondLst>
                                  <p:childTnLst>
                                    <p:set>
                                      <p:cBhvr>
                                        <p:cTn id="109" dur="1" fill="hold">
                                          <p:stCondLst>
                                            <p:cond delay="0"/>
                                          </p:stCondLst>
                                        </p:cTn>
                                        <p:tgtEl>
                                          <p:spTgt spid="72"/>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grpId="1" nodeType="clickEffect">
                                  <p:stCondLst>
                                    <p:cond delay="0"/>
                                  </p:stCondLst>
                                  <p:childTnLst>
                                    <p:set>
                                      <p:cBhvr>
                                        <p:cTn id="113" dur="1" fill="hold">
                                          <p:stCondLst>
                                            <p:cond delay="0"/>
                                          </p:stCondLst>
                                        </p:cTn>
                                        <p:tgtEl>
                                          <p:spTgt spid="72"/>
                                        </p:tgtEl>
                                        <p:attrNameLst>
                                          <p:attrName>style.visibility</p:attrName>
                                        </p:attrNameLst>
                                      </p:cBhvr>
                                      <p:to>
                                        <p:strVal val="hidden"/>
                                      </p:to>
                                    </p:set>
                                  </p:childTnLst>
                                </p:cTn>
                              </p:par>
                              <p:par>
                                <p:cTn id="114" presetID="1" presetClass="entr" presetSubtype="0" fill="hold" grpId="2" nodeType="withEffect">
                                  <p:stCondLst>
                                    <p:cond delay="0"/>
                                  </p:stCondLst>
                                  <p:childTnLst>
                                    <p:set>
                                      <p:cBhvr>
                                        <p:cTn id="115" dur="1" fill="hold">
                                          <p:stCondLst>
                                            <p:cond delay="0"/>
                                          </p:stCondLst>
                                        </p:cTn>
                                        <p:tgtEl>
                                          <p:spTgt spid="71"/>
                                        </p:tgtEl>
                                        <p:attrNameLst>
                                          <p:attrName>style.visibility</p:attrName>
                                        </p:attrNameLst>
                                      </p:cBhvr>
                                      <p:to>
                                        <p:strVal val="visible"/>
                                      </p:to>
                                    </p:set>
                                  </p:childTnLst>
                                </p:cTn>
                              </p:par>
                              <p:par>
                                <p:cTn id="116" presetID="1" presetClass="exit" presetSubtype="0" fill="hold" grpId="3" nodeType="withEffect">
                                  <p:stCondLst>
                                    <p:cond delay="0"/>
                                  </p:stCondLst>
                                  <p:childTnLst>
                                    <p:set>
                                      <p:cBhvr>
                                        <p:cTn id="117" dur="1" fill="hold">
                                          <p:stCondLst>
                                            <p:cond delay="0"/>
                                          </p:stCondLst>
                                        </p:cTn>
                                        <p:tgtEl>
                                          <p:spTgt spid="71"/>
                                        </p:tgtEl>
                                        <p:attrNameLst>
                                          <p:attrName>style.visibility</p:attrName>
                                        </p:attrNameLst>
                                      </p:cBhvr>
                                      <p:to>
                                        <p:strVal val="hidden"/>
                                      </p:to>
                                    </p:set>
                                  </p:childTnLst>
                                </p:cTn>
                              </p:par>
                              <p:par>
                                <p:cTn id="118" presetID="1" presetClass="entr" presetSubtype="0" fill="hold" grpId="0" nodeType="withEffect">
                                  <p:stCondLst>
                                    <p:cond delay="500"/>
                                  </p:stCondLst>
                                  <p:childTnLst>
                                    <p:set>
                                      <p:cBhvr>
                                        <p:cTn id="119" dur="1" fill="hold">
                                          <p:stCondLst>
                                            <p:cond delay="0"/>
                                          </p:stCondLst>
                                        </p:cTn>
                                        <p:tgtEl>
                                          <p:spTgt spid="86"/>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93"/>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40"/>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02"/>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100"/>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1" grpId="0" animBg="1"/>
      <p:bldP spid="21" grpId="1" animBg="1"/>
      <p:bldP spid="22" grpId="0" animBg="1"/>
      <p:bldP spid="23" grpId="0"/>
      <p:bldP spid="24" grpId="0" animBg="1"/>
      <p:bldP spid="25" grpId="0" animBg="1"/>
      <p:bldP spid="43" grpId="0" animBg="1"/>
      <p:bldP spid="55" grpId="0"/>
      <p:bldP spid="57" grpId="0"/>
      <p:bldP spid="54" grpId="0"/>
      <p:bldP spid="71" grpId="0" animBg="1"/>
      <p:bldP spid="71" grpId="1" animBg="1"/>
      <p:bldP spid="71" grpId="2" animBg="1"/>
      <p:bldP spid="71" grpId="3"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p:bldP spid="80" grpId="0"/>
      <p:bldP spid="81" grpId="0"/>
      <p:bldP spid="100" grpId="0"/>
      <p:bldP spid="102" grpId="0"/>
      <p:bldP spid="40" grpId="0" animBg="1"/>
      <p:bldP spid="86" grpId="0" animBg="1"/>
      <p:bldP spid="88" grpId="0"/>
      <p:bldP spid="89" grpId="0"/>
      <p:bldP spid="9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0340" y="-29112"/>
            <a:ext cx="8995513" cy="707886"/>
          </a:xfrm>
          <a:prstGeom prst="rect">
            <a:avLst/>
          </a:prstGeom>
          <a:noFill/>
        </p:spPr>
        <p:txBody>
          <a:bodyPr>
            <a:spAutoFit/>
          </a:bodyPr>
          <a:lstStyle/>
          <a:p>
            <a:pPr algn="ctr" eaLnBrk="0" hangingPunct="0">
              <a:spcBef>
                <a:spcPct val="50000"/>
              </a:spcBef>
              <a:defRPr/>
            </a:pPr>
            <a:r>
              <a:rPr lang="en-US" sz="40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Optical clocks</a:t>
            </a:r>
            <a:endParaRPr lang="en-US"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pic>
        <p:nvPicPr>
          <p:cNvPr id="5" name="Picture 4"/>
          <p:cNvPicPr>
            <a:picLocks noChangeAspect="1"/>
          </p:cNvPicPr>
          <p:nvPr/>
        </p:nvPicPr>
        <p:blipFill>
          <a:blip r:embed="rId2"/>
          <a:stretch>
            <a:fillRect/>
          </a:stretch>
        </p:blipFill>
        <p:spPr>
          <a:xfrm>
            <a:off x="104820" y="677954"/>
            <a:ext cx="8362642" cy="4480194"/>
          </a:xfrm>
          <a:prstGeom prst="rect">
            <a:avLst/>
          </a:prstGeom>
        </p:spPr>
      </p:pic>
      <p:sp>
        <p:nvSpPr>
          <p:cNvPr id="6" name="Rectangle 5"/>
          <p:cNvSpPr/>
          <p:nvPr/>
        </p:nvSpPr>
        <p:spPr>
          <a:xfrm>
            <a:off x="6480050" y="3582742"/>
            <a:ext cx="1987412" cy="1798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a:blip r:embed="rId3"/>
          <a:stretch>
            <a:fillRect/>
          </a:stretch>
        </p:blipFill>
        <p:spPr>
          <a:xfrm>
            <a:off x="8342232" y="3620619"/>
            <a:ext cx="3096511" cy="2345004"/>
          </a:xfrm>
          <a:prstGeom prst="rect">
            <a:avLst/>
          </a:prstGeom>
        </p:spPr>
      </p:pic>
      <p:sp>
        <p:nvSpPr>
          <p:cNvPr id="23" name="Rectangle 22"/>
          <p:cNvSpPr/>
          <p:nvPr/>
        </p:nvSpPr>
        <p:spPr>
          <a:xfrm>
            <a:off x="-202420" y="5617681"/>
            <a:ext cx="78560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About  1000 times better than current cesium  standard</a:t>
            </a:r>
          </a:p>
        </p:txBody>
      </p:sp>
      <p:sp>
        <p:nvSpPr>
          <p:cNvPr id="11270" name="TextBox 10"/>
          <p:cNvSpPr txBox="1">
            <a:spLocks noChangeArrowheads="1"/>
          </p:cNvSpPr>
          <p:nvPr/>
        </p:nvSpPr>
        <p:spPr bwMode="auto">
          <a:xfrm>
            <a:off x="5101517" y="-80920"/>
            <a:ext cx="49399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buFont typeface="Arial" pitchFamily="34" charset="0"/>
              <a:buChar char="•"/>
            </a:pPr>
            <a:r>
              <a:rPr lang="en-US" sz="2400" dirty="0">
                <a:latin typeface="+mn-lt"/>
              </a:rPr>
              <a:t>Accuracy approaching 10</a:t>
            </a:r>
            <a:r>
              <a:rPr lang="en-US" sz="2400" baseline="30000" dirty="0">
                <a:latin typeface="+mn-lt"/>
              </a:rPr>
              <a:t>-18</a:t>
            </a:r>
          </a:p>
          <a:p>
            <a:pPr eaLnBrk="1" hangingPunct="1">
              <a:buFont typeface="Arial" pitchFamily="34" charset="0"/>
              <a:buChar char="•"/>
            </a:pPr>
            <a:r>
              <a:rPr lang="en-US" sz="2400" dirty="0">
                <a:latin typeface="+mn-lt"/>
              </a:rPr>
              <a:t>Low stability: only single ion</a:t>
            </a:r>
          </a:p>
        </p:txBody>
      </p:sp>
      <p:sp>
        <p:nvSpPr>
          <p:cNvPr id="24" name="Rectangle 23"/>
          <p:cNvSpPr/>
          <p:nvPr/>
        </p:nvSpPr>
        <p:spPr>
          <a:xfrm>
            <a:off x="8266459" y="1804737"/>
            <a:ext cx="373426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Neither gain nor lose one second in some 15 billion</a:t>
            </a:r>
            <a:r>
              <a:rPr kumimoji="0" lang="en-US" sz="2800" b="1" i="0" u="none" strike="noStrike" kern="1200" cap="none" spc="0" normalizeH="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a:ln>
                  <a:noFill/>
                </a:ln>
                <a:solidFill>
                  <a:prstClr val="black"/>
                </a:solidFill>
                <a:effectLst/>
                <a:uLnTx/>
                <a:uFillTx/>
                <a:latin typeface="Calibri"/>
                <a:ea typeface="+mn-ea"/>
                <a:cs typeface="+mn-cs"/>
              </a:rPr>
              <a:t>years—roughly the age of the universe.</a:t>
            </a:r>
          </a:p>
        </p:txBody>
      </p:sp>
      <p:sp>
        <p:nvSpPr>
          <p:cNvPr id="11272" name="TextBox 15"/>
          <p:cNvSpPr txBox="1">
            <a:spLocks noChangeArrowheads="1"/>
          </p:cNvSpPr>
          <p:nvPr/>
        </p:nvSpPr>
        <p:spPr bwMode="auto">
          <a:xfrm>
            <a:off x="1994976" y="4847186"/>
            <a:ext cx="49759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buFont typeface="Arial" pitchFamily="34" charset="0"/>
              <a:buChar char="•"/>
            </a:pPr>
            <a:r>
              <a:rPr lang="en-US" sz="2400" dirty="0">
                <a:latin typeface="+mn-lt"/>
              </a:rPr>
              <a:t>Accuracy at 10</a:t>
            </a:r>
            <a:r>
              <a:rPr lang="en-US" sz="2400" baseline="30000" dirty="0">
                <a:latin typeface="+mn-lt"/>
              </a:rPr>
              <a:t>-18</a:t>
            </a:r>
          </a:p>
          <a:p>
            <a:pPr eaLnBrk="1" hangingPunct="1">
              <a:buFont typeface="Arial" pitchFamily="34" charset="0"/>
              <a:buChar char="•"/>
            </a:pPr>
            <a:r>
              <a:rPr lang="en-US" sz="2400" dirty="0">
                <a:latin typeface="+mn-lt"/>
              </a:rPr>
              <a:t>High stability: 10</a:t>
            </a:r>
            <a:r>
              <a:rPr lang="en-US" sz="2400" baseline="30000" dirty="0">
                <a:latin typeface="+mn-lt"/>
              </a:rPr>
              <a:t>3-4</a:t>
            </a:r>
            <a:r>
              <a:rPr lang="en-US" sz="2400" dirty="0">
                <a:latin typeface="+mn-lt"/>
              </a:rPr>
              <a:t> Many atoms</a:t>
            </a:r>
          </a:p>
        </p:txBody>
      </p:sp>
    </p:spTree>
    <p:extLst>
      <p:ext uri="{BB962C8B-B14F-4D97-AF65-F5344CB8AC3E}">
        <p14:creationId xmlns:p14="http://schemas.microsoft.com/office/powerpoint/2010/main" val="46084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txBox="1">
            <a:spLocks noChangeArrowheads="1"/>
          </p:cNvSpPr>
          <p:nvPr/>
        </p:nvSpPr>
        <p:spPr>
          <a:xfrm>
            <a:off x="1524001" y="-120022"/>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1D lattice clock: T~</a:t>
            </a:r>
            <a:r>
              <a:rPr kumimoji="0" lang="el-GR"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μ</a:t>
            </a: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K</a:t>
            </a:r>
          </a:p>
        </p:txBody>
      </p:sp>
      <p:sp>
        <p:nvSpPr>
          <p:cNvPr id="131" name="TextBox 130">
            <a:extLst>
              <a:ext uri="{FF2B5EF4-FFF2-40B4-BE49-F238E27FC236}">
                <a16:creationId xmlns:a16="http://schemas.microsoft.com/office/drawing/2014/main" xmlns="" id="{32573B81-4AA7-44E1-8792-9E6456E40230}"/>
              </a:ext>
            </a:extLst>
          </p:cNvPr>
          <p:cNvSpPr txBox="1"/>
          <p:nvPr/>
        </p:nvSpPr>
        <p:spPr>
          <a:xfrm>
            <a:off x="162632" y="561437"/>
            <a:ext cx="901091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What happens in the real experiment with many atoms?</a:t>
            </a:r>
          </a:p>
        </p:txBody>
      </p:sp>
      <p:grpSp>
        <p:nvGrpSpPr>
          <p:cNvPr id="11" name="Group 10">
            <a:extLst>
              <a:ext uri="{FF2B5EF4-FFF2-40B4-BE49-F238E27FC236}">
                <a16:creationId xmlns:a16="http://schemas.microsoft.com/office/drawing/2014/main" xmlns="" id="{A6E37663-573B-432E-991F-F6F7801C2DEE}"/>
              </a:ext>
            </a:extLst>
          </p:cNvPr>
          <p:cNvGrpSpPr/>
          <p:nvPr/>
        </p:nvGrpSpPr>
        <p:grpSpPr>
          <a:xfrm>
            <a:off x="13822" y="981891"/>
            <a:ext cx="12157649" cy="5599657"/>
            <a:chOff x="13822" y="981891"/>
            <a:chExt cx="12157649" cy="5599657"/>
          </a:xfrm>
        </p:grpSpPr>
        <p:grpSp>
          <p:nvGrpSpPr>
            <p:cNvPr id="7175" name="Group 23"/>
            <p:cNvGrpSpPr>
              <a:grpSpLocks/>
            </p:cNvGrpSpPr>
            <p:nvPr/>
          </p:nvGrpSpPr>
          <p:grpSpPr bwMode="auto">
            <a:xfrm>
              <a:off x="10282145" y="2290712"/>
              <a:ext cx="1274762" cy="542925"/>
              <a:chOff x="4096692" y="112101"/>
              <a:chExt cx="1274762" cy="542925"/>
            </a:xfrm>
          </p:grpSpPr>
          <p:pic>
            <p:nvPicPr>
              <p:cNvPr id="5141" name="Picture 3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6692" y="190855"/>
                <a:ext cx="127476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p:cNvSpPr txBox="1">
                <a:spLocks/>
              </p:cNvSpPr>
              <p:nvPr/>
            </p:nvSpPr>
            <p:spPr bwMode="auto">
              <a:xfrm>
                <a:off x="4114629" y="112101"/>
                <a:ext cx="388938" cy="542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S</a:t>
                </a:r>
              </a:p>
            </p:txBody>
          </p:sp>
        </p:grpSp>
        <p:sp>
          <p:nvSpPr>
            <p:cNvPr id="3" name="Oval 2"/>
            <p:cNvSpPr/>
            <p:nvPr/>
          </p:nvSpPr>
          <p:spPr>
            <a:xfrm>
              <a:off x="2447472" y="1798518"/>
              <a:ext cx="4266770" cy="2100771"/>
            </a:xfrm>
            <a:prstGeom prst="ellipse">
              <a:avLst/>
            </a:prstGeom>
            <a:scene3d>
              <a:camera prst="perspectiveRelaxedModerately"/>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176" name="TextBox 5175"/>
            <p:cNvSpPr txBox="1"/>
            <p:nvPr/>
          </p:nvSpPr>
          <p:spPr>
            <a:xfrm>
              <a:off x="2220799" y="1561921"/>
              <a:ext cx="950213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Large collective spin: Better signal to noise</a:t>
              </a:r>
            </a:p>
          </p:txBody>
        </p:sp>
        <p:sp>
          <p:nvSpPr>
            <p:cNvPr id="5177" name="TextBox 5176"/>
            <p:cNvSpPr txBox="1"/>
            <p:nvPr/>
          </p:nvSpPr>
          <p:spPr>
            <a:xfrm>
              <a:off x="75113" y="981891"/>
              <a:ext cx="8386184" cy="461665"/>
            </a:xfrm>
            <a:prstGeom prst="rect">
              <a:avLst/>
            </a:prstGeom>
            <a:noFill/>
          </p:spPr>
          <p:txBody>
            <a:bodyPr wrap="square" rtlCol="0">
              <a:spAutoFit/>
            </a:bodyPr>
            <a:lstStyle/>
            <a:p>
              <a:pPr>
                <a:spcBef>
                  <a:spcPct val="50000"/>
                </a:spcBef>
                <a:defRPr/>
              </a:pPr>
              <a:r>
                <a:rPr kumimoji="0" lang="en-US" sz="2400" b="1" i="0" u="none" strike="noStrike" kern="1200" cap="none" spc="0" normalizeH="0" baseline="0" noProof="0" dirty="0">
                  <a:ln>
                    <a:noFill/>
                  </a:ln>
                  <a:solidFill>
                    <a:prstClr val="black"/>
                  </a:solidFill>
                  <a:effectLst/>
                  <a:uLnTx/>
                  <a:uFillTx/>
                  <a:latin typeface="Times New Roman"/>
                  <a:ea typeface="+mn-ea"/>
                  <a:cs typeface="+mn-cs"/>
                </a:rPr>
                <a:t>No interaction:  </a:t>
              </a:r>
              <a:r>
                <a:rPr kumimoji="0" lang="en-US" sz="2400" b="0" i="0" u="none" strike="noStrike" kern="1200" cap="none" spc="0" normalizeH="0" baseline="0" noProof="0" dirty="0">
                  <a:ln>
                    <a:noFill/>
                  </a:ln>
                  <a:solidFill>
                    <a:prstClr val="black"/>
                  </a:solidFill>
                  <a:effectLst/>
                  <a:uLnTx/>
                  <a:uFillTx/>
                  <a:latin typeface="Times New Roman"/>
                  <a:ea typeface="+mn-ea"/>
                  <a:cs typeface="+mn-cs"/>
                </a:rPr>
                <a:t>All the spins </a:t>
              </a:r>
              <a:r>
                <a:rPr kumimoji="0" lang="en-US" sz="2400" b="0" i="0" u="none" strike="noStrike" kern="1200" cap="none" spc="0" normalizeH="0" baseline="0" noProof="0" dirty="0" err="1">
                  <a:ln>
                    <a:noFill/>
                  </a:ln>
                  <a:solidFill>
                    <a:prstClr val="black"/>
                  </a:solidFill>
                  <a:effectLst/>
                  <a:uLnTx/>
                  <a:uFillTx/>
                  <a:latin typeface="Times New Roman"/>
                  <a:ea typeface="+mn-ea"/>
                  <a:cs typeface="+mn-cs"/>
                </a:rPr>
                <a:t>precess</a:t>
              </a:r>
              <a:r>
                <a:rPr kumimoji="0" lang="en-US" sz="2400" b="0" i="0" u="none" strike="noStrike" kern="1200" cap="none" spc="0" normalizeH="0" baseline="0" noProof="0" dirty="0">
                  <a:ln>
                    <a:noFill/>
                  </a:ln>
                  <a:solidFill>
                    <a:prstClr val="black"/>
                  </a:solidFill>
                  <a:effectLst/>
                  <a:uLnTx/>
                  <a:uFillTx/>
                  <a:latin typeface="Times New Roman"/>
                  <a:ea typeface="+mn-ea"/>
                  <a:cs typeface="+mn-cs"/>
                </a:rPr>
                <a:t> collectively</a:t>
              </a:r>
            </a:p>
          </p:txBody>
        </p:sp>
        <p:pic>
          <p:nvPicPr>
            <p:cNvPr id="188" name="Picture 2"/>
            <p:cNvPicPr>
              <a:picLocks noChangeAspect="1" noChangeArrowheads="1"/>
            </p:cNvPicPr>
            <p:nvPr/>
          </p:nvPicPr>
          <p:blipFill>
            <a:blip r:embed="rId4">
              <a:clrChange>
                <a:clrFrom>
                  <a:srgbClr val="C77D7E"/>
                </a:clrFrom>
                <a:clrTo>
                  <a:srgbClr val="C77D7E">
                    <a:alpha val="0"/>
                  </a:srgbClr>
                </a:clrTo>
              </a:clrChange>
              <a:extLst>
                <a:ext uri="{BEBA8EAE-BF5A-486C-A8C5-ECC9F3942E4B}">
                  <a14:imgProps xmlns:a14="http://schemas.microsoft.com/office/drawing/2010/main">
                    <a14:imgLayer r:embed="rId5">
                      <a14:imgEffect>
                        <a14:backgroundRemoval t="0" b="100000" l="0" r="100000">
                          <a14:foregroundMark x1="9231" y1="70992" x2="9231" y2="70992"/>
                          <a14:foregroundMark x1="9915" y1="69720" x2="9915" y2="69720"/>
                          <a14:foregroundMark x1="6667" y1="66412" x2="7179" y2="65140"/>
                          <a14:foregroundMark x1="7692" y1="63868" x2="7692" y2="63868"/>
                          <a14:foregroundMark x1="13675" y1="78117" x2="14188" y2="79898"/>
                          <a14:foregroundMark x1="14701" y1="81425" x2="15043" y2="82443"/>
                        </a14:backgroundRemoval>
                      </a14:imgEffect>
                    </a14:imgLayer>
                  </a14:imgProps>
                </a:ext>
                <a:ext uri="{28A0092B-C50C-407E-A947-70E740481C1C}">
                  <a14:useLocalDpi xmlns:a14="http://schemas.microsoft.com/office/drawing/2010/main" val="0"/>
                </a:ext>
              </a:extLst>
            </a:blip>
            <a:srcRect/>
            <a:stretch>
              <a:fillRect/>
            </a:stretch>
          </p:blipFill>
          <p:spPr bwMode="auto">
            <a:xfrm rot="7029086">
              <a:off x="-515810" y="2283230"/>
              <a:ext cx="3224269" cy="216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6" name="Group 315"/>
            <p:cNvGrpSpPr/>
            <p:nvPr/>
          </p:nvGrpSpPr>
          <p:grpSpPr>
            <a:xfrm>
              <a:off x="965325" y="4818637"/>
              <a:ext cx="5249160" cy="1762911"/>
              <a:chOff x="3541933" y="1140208"/>
              <a:chExt cx="5249160" cy="1762911"/>
            </a:xfrm>
          </p:grpSpPr>
          <p:sp>
            <p:nvSpPr>
              <p:cNvPr id="317" name="Down Arrow 316"/>
              <p:cNvSpPr/>
              <p:nvPr/>
            </p:nvSpPr>
            <p:spPr>
              <a:xfrm flipV="1">
                <a:off x="4561394" y="2502603"/>
                <a:ext cx="130775" cy="400516"/>
              </a:xfrm>
              <a:prstGeom prst="downArrow">
                <a:avLst/>
              </a:prstGeom>
              <a:solidFill>
                <a:srgbClr val="EEECE1">
                  <a:lumMod val="25000"/>
                </a:srgbClr>
              </a:solidFill>
              <a:ln w="25400" cap="flat" cmpd="sng" algn="ctr">
                <a:solidFill>
                  <a:srgbClr val="EEECE1">
                    <a:lumMod val="25000"/>
                  </a:srgbClr>
                </a:solidFill>
                <a:prstDash val="solid"/>
              </a:ln>
              <a:effectLst>
                <a:glow rad="228600">
                  <a:schemeClr val="tx2">
                    <a:lumMod val="75000"/>
                    <a:alpha val="40000"/>
                  </a:scheme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18" name="TextBox 317"/>
              <p:cNvSpPr txBox="1"/>
              <p:nvPr/>
            </p:nvSpPr>
            <p:spPr>
              <a:xfrm>
                <a:off x="3544617" y="2572145"/>
                <a:ext cx="3472883" cy="3142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Clock</a:t>
                </a:r>
              </a:p>
            </p:txBody>
          </p:sp>
          <p:cxnSp>
            <p:nvCxnSpPr>
              <p:cNvPr id="319" name="Straight Connector 318"/>
              <p:cNvCxnSpPr/>
              <p:nvPr/>
            </p:nvCxnSpPr>
            <p:spPr>
              <a:xfrm>
                <a:off x="4447138" y="1695392"/>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4875763" y="1630551"/>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5323438" y="1573815"/>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5790163" y="1508975"/>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a:off x="6256888" y="1427924"/>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6695038" y="1371189"/>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a:off x="7171288" y="1298243"/>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7551229" y="1233402"/>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7972670" y="1164523"/>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a:off x="4428088" y="2076330"/>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856713" y="2043910"/>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5323438" y="2010609"/>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5799688" y="1978188"/>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6250821" y="1952993"/>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6700205" y="1920572"/>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7171288" y="1879166"/>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7634856" y="1833254"/>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8018412" y="1817044"/>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4450130" y="2086077"/>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8" name="Oval 16"/>
              <p:cNvSpPr/>
              <p:nvPr/>
            </p:nvSpPr>
            <p:spPr bwMode="auto">
              <a:xfrm>
                <a:off x="4552464" y="1565653"/>
                <a:ext cx="143679" cy="122681"/>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39" name="Oval 16"/>
              <p:cNvSpPr/>
              <p:nvPr/>
            </p:nvSpPr>
            <p:spPr bwMode="auto">
              <a:xfrm>
                <a:off x="4555837" y="1955055"/>
                <a:ext cx="143679" cy="122681"/>
              </a:xfrm>
              <a:prstGeom prst="ellipse">
                <a:avLst/>
              </a:prstGeom>
              <a:solidFill>
                <a:schemeClr val="tx1"/>
              </a:solidFill>
              <a:ln>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340" name="TextBox 339"/>
                  <p:cNvSpPr txBox="1"/>
                  <p:nvPr/>
                </p:nvSpPr>
                <p:spPr>
                  <a:xfrm>
                    <a:off x="4468436" y="2150925"/>
                    <a:ext cx="240746" cy="1833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𝟗</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p:txBody>
              </p:sp>
            </mc:Choice>
            <mc:Fallback xmlns="">
              <p:sp>
                <p:nvSpPr>
                  <p:cNvPr id="340" name="TextBox 339"/>
                  <p:cNvSpPr txBox="1">
                    <a:spLocks noRot="1" noChangeAspect="1" noMove="1" noResize="1" noEditPoints="1" noAdjustHandles="1" noChangeArrowheads="1" noChangeShapeType="1" noTextEdit="1"/>
                  </p:cNvSpPr>
                  <p:nvPr/>
                </p:nvSpPr>
                <p:spPr>
                  <a:xfrm>
                    <a:off x="4468436" y="2150925"/>
                    <a:ext cx="240746" cy="183327"/>
                  </a:xfrm>
                  <a:prstGeom prst="rect">
                    <a:avLst/>
                  </a:prstGeom>
                  <a:blipFill>
                    <a:blip r:embed="rId6"/>
                    <a:stretch>
                      <a:fillRect l="-82500" t="-180000" r="-167500" b="-30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1" name="TextBox 340"/>
                  <p:cNvSpPr txBox="1"/>
                  <p:nvPr/>
                </p:nvSpPr>
                <p:spPr>
                  <a:xfrm>
                    <a:off x="4887645" y="2071590"/>
                    <a:ext cx="221542" cy="1833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𝟕</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p:txBody>
              </p:sp>
            </mc:Choice>
            <mc:Fallback xmlns="">
              <p:sp>
                <p:nvSpPr>
                  <p:cNvPr id="341" name="TextBox 340"/>
                  <p:cNvSpPr txBox="1">
                    <a:spLocks noRot="1" noChangeAspect="1" noMove="1" noResize="1" noEditPoints="1" noAdjustHandles="1" noChangeArrowheads="1" noChangeShapeType="1" noTextEdit="1"/>
                  </p:cNvSpPr>
                  <p:nvPr/>
                </p:nvSpPr>
                <p:spPr>
                  <a:xfrm>
                    <a:off x="4887645" y="2071590"/>
                    <a:ext cx="221542" cy="183327"/>
                  </a:xfrm>
                  <a:prstGeom prst="rect">
                    <a:avLst/>
                  </a:prstGeom>
                  <a:blipFill>
                    <a:blip r:embed="rId7"/>
                    <a:stretch>
                      <a:fillRect l="-91667" t="-180000" r="-188889" b="-30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2" name="TextBox 341"/>
                  <p:cNvSpPr txBox="1"/>
                  <p:nvPr/>
                </p:nvSpPr>
                <p:spPr>
                  <a:xfrm>
                    <a:off x="5362505" y="2027447"/>
                    <a:ext cx="221542" cy="1833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𝟓</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p:txBody>
              </p:sp>
            </mc:Choice>
            <mc:Fallback xmlns="">
              <p:sp>
                <p:nvSpPr>
                  <p:cNvPr id="342" name="TextBox 341"/>
                  <p:cNvSpPr txBox="1">
                    <a:spLocks noRot="1" noChangeAspect="1" noMove="1" noResize="1" noEditPoints="1" noAdjustHandles="1" noChangeArrowheads="1" noChangeShapeType="1" noTextEdit="1"/>
                  </p:cNvSpPr>
                  <p:nvPr/>
                </p:nvSpPr>
                <p:spPr>
                  <a:xfrm>
                    <a:off x="5362505" y="2027447"/>
                    <a:ext cx="221542" cy="183327"/>
                  </a:xfrm>
                  <a:prstGeom prst="rect">
                    <a:avLst/>
                  </a:prstGeom>
                  <a:blipFill>
                    <a:blip r:embed="rId8"/>
                    <a:stretch>
                      <a:fillRect l="-91667" t="-180000" r="-188889" b="-30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3" name="TextBox 342"/>
                  <p:cNvSpPr txBox="1"/>
                  <p:nvPr/>
                </p:nvSpPr>
                <p:spPr>
                  <a:xfrm>
                    <a:off x="5820523" y="2007084"/>
                    <a:ext cx="221542" cy="1833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p:txBody>
              </p:sp>
            </mc:Choice>
            <mc:Fallback xmlns="">
              <p:sp>
                <p:nvSpPr>
                  <p:cNvPr id="343" name="TextBox 342"/>
                  <p:cNvSpPr txBox="1">
                    <a:spLocks noRot="1" noChangeAspect="1" noMove="1" noResize="1" noEditPoints="1" noAdjustHandles="1" noChangeArrowheads="1" noChangeShapeType="1" noTextEdit="1"/>
                  </p:cNvSpPr>
                  <p:nvPr/>
                </p:nvSpPr>
                <p:spPr>
                  <a:xfrm>
                    <a:off x="5820523" y="2007084"/>
                    <a:ext cx="221542" cy="183327"/>
                  </a:xfrm>
                  <a:prstGeom prst="rect">
                    <a:avLst/>
                  </a:prstGeom>
                  <a:blipFill>
                    <a:blip r:embed="rId9"/>
                    <a:stretch>
                      <a:fillRect l="-91667" t="-183333" r="-188889" b="-30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4" name="TextBox 343"/>
                  <p:cNvSpPr txBox="1"/>
                  <p:nvPr/>
                </p:nvSpPr>
                <p:spPr>
                  <a:xfrm>
                    <a:off x="6239223" y="1995010"/>
                    <a:ext cx="221542" cy="1833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p:txBody>
              </p:sp>
            </mc:Choice>
            <mc:Fallback xmlns="">
              <p:sp>
                <p:nvSpPr>
                  <p:cNvPr id="344" name="TextBox 343"/>
                  <p:cNvSpPr txBox="1">
                    <a:spLocks noRot="1" noChangeAspect="1" noMove="1" noResize="1" noEditPoints="1" noAdjustHandles="1" noChangeArrowheads="1" noChangeShapeType="1" noTextEdit="1"/>
                  </p:cNvSpPr>
                  <p:nvPr/>
                </p:nvSpPr>
                <p:spPr>
                  <a:xfrm>
                    <a:off x="6239223" y="1995010"/>
                    <a:ext cx="221542" cy="183327"/>
                  </a:xfrm>
                  <a:prstGeom prst="rect">
                    <a:avLst/>
                  </a:prstGeom>
                  <a:blipFill>
                    <a:blip r:embed="rId10"/>
                    <a:stretch>
                      <a:fillRect l="-94444" t="-183333" r="-186111" b="-30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5" name="TextBox 344"/>
                  <p:cNvSpPr txBox="1"/>
                  <p:nvPr/>
                </p:nvSpPr>
                <p:spPr>
                  <a:xfrm>
                    <a:off x="6619963" y="1958128"/>
                    <a:ext cx="221542" cy="1833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p:txBody>
              </p:sp>
            </mc:Choice>
            <mc:Fallback xmlns="">
              <p:sp>
                <p:nvSpPr>
                  <p:cNvPr id="345" name="TextBox 344"/>
                  <p:cNvSpPr txBox="1">
                    <a:spLocks noRot="1" noChangeAspect="1" noMove="1" noResize="1" noEditPoints="1" noAdjustHandles="1" noChangeArrowheads="1" noChangeShapeType="1" noTextEdit="1"/>
                  </p:cNvSpPr>
                  <p:nvPr/>
                </p:nvSpPr>
                <p:spPr>
                  <a:xfrm>
                    <a:off x="6619963" y="1958128"/>
                    <a:ext cx="221542" cy="183327"/>
                  </a:xfrm>
                  <a:prstGeom prst="rect">
                    <a:avLst/>
                  </a:prstGeom>
                  <a:blipFill>
                    <a:blip r:embed="rId11"/>
                    <a:stretch>
                      <a:fillRect l="-29730" t="-183333" r="-240541" b="-30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6" name="TextBox 345"/>
                  <p:cNvSpPr txBox="1"/>
                  <p:nvPr/>
                </p:nvSpPr>
                <p:spPr>
                  <a:xfrm>
                    <a:off x="7106131" y="1934425"/>
                    <a:ext cx="221542" cy="1833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p:txBody>
              </p:sp>
            </mc:Choice>
            <mc:Fallback xmlns="">
              <p:sp>
                <p:nvSpPr>
                  <p:cNvPr id="346" name="TextBox 345"/>
                  <p:cNvSpPr txBox="1">
                    <a:spLocks noRot="1" noChangeAspect="1" noMove="1" noResize="1" noEditPoints="1" noAdjustHandles="1" noChangeArrowheads="1" noChangeShapeType="1" noTextEdit="1"/>
                  </p:cNvSpPr>
                  <p:nvPr/>
                </p:nvSpPr>
                <p:spPr>
                  <a:xfrm>
                    <a:off x="7106131" y="1934425"/>
                    <a:ext cx="221542" cy="183327"/>
                  </a:xfrm>
                  <a:prstGeom prst="rect">
                    <a:avLst/>
                  </a:prstGeom>
                  <a:blipFill>
                    <a:blip r:embed="rId12"/>
                    <a:stretch>
                      <a:fillRect l="-30556" t="-183333" r="-250000" b="-30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7" name="TextBox 346"/>
                  <p:cNvSpPr txBox="1"/>
                  <p:nvPr/>
                </p:nvSpPr>
                <p:spPr>
                  <a:xfrm>
                    <a:off x="7558652" y="1918945"/>
                    <a:ext cx="221542" cy="1833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𝟓</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p:txBody>
              </p:sp>
            </mc:Choice>
            <mc:Fallback xmlns="">
              <p:sp>
                <p:nvSpPr>
                  <p:cNvPr id="347" name="TextBox 346"/>
                  <p:cNvSpPr txBox="1">
                    <a:spLocks noRot="1" noChangeAspect="1" noMove="1" noResize="1" noEditPoints="1" noAdjustHandles="1" noChangeArrowheads="1" noChangeShapeType="1" noTextEdit="1"/>
                  </p:cNvSpPr>
                  <p:nvPr/>
                </p:nvSpPr>
                <p:spPr>
                  <a:xfrm>
                    <a:off x="7558652" y="1918945"/>
                    <a:ext cx="221542" cy="183327"/>
                  </a:xfrm>
                  <a:prstGeom prst="rect">
                    <a:avLst/>
                  </a:prstGeom>
                  <a:blipFill>
                    <a:blip r:embed="rId13"/>
                    <a:stretch>
                      <a:fillRect l="-29730" t="-180000" r="-240541" b="-30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8" name="TextBox 347"/>
                  <p:cNvSpPr txBox="1"/>
                  <p:nvPr/>
                </p:nvSpPr>
                <p:spPr>
                  <a:xfrm>
                    <a:off x="8055036" y="1888263"/>
                    <a:ext cx="221542" cy="1833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𝟕</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p:txBody>
              </p:sp>
            </mc:Choice>
            <mc:Fallback xmlns="">
              <p:sp>
                <p:nvSpPr>
                  <p:cNvPr id="348" name="TextBox 347"/>
                  <p:cNvSpPr txBox="1">
                    <a:spLocks noRot="1" noChangeAspect="1" noMove="1" noResize="1" noEditPoints="1" noAdjustHandles="1" noChangeArrowheads="1" noChangeShapeType="1" noTextEdit="1"/>
                  </p:cNvSpPr>
                  <p:nvPr/>
                </p:nvSpPr>
                <p:spPr>
                  <a:xfrm>
                    <a:off x="8055036" y="1888263"/>
                    <a:ext cx="221542" cy="183327"/>
                  </a:xfrm>
                  <a:prstGeom prst="rect">
                    <a:avLst/>
                  </a:prstGeom>
                  <a:blipFill>
                    <a:blip r:embed="rId14"/>
                    <a:stretch>
                      <a:fillRect l="-33333" t="-180000" r="-247222" b="-30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9" name="TextBox 348"/>
                  <p:cNvSpPr txBox="1"/>
                  <p:nvPr/>
                </p:nvSpPr>
                <p:spPr>
                  <a:xfrm>
                    <a:off x="8569551" y="1866464"/>
                    <a:ext cx="221542" cy="1833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𝟗</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p:txBody>
              </p:sp>
            </mc:Choice>
            <mc:Fallback xmlns="">
              <p:sp>
                <p:nvSpPr>
                  <p:cNvPr id="349" name="TextBox 348"/>
                  <p:cNvSpPr txBox="1">
                    <a:spLocks noRot="1" noChangeAspect="1" noMove="1" noResize="1" noEditPoints="1" noAdjustHandles="1" noChangeArrowheads="1" noChangeShapeType="1" noTextEdit="1"/>
                  </p:cNvSpPr>
                  <p:nvPr/>
                </p:nvSpPr>
                <p:spPr>
                  <a:xfrm>
                    <a:off x="8569551" y="1866464"/>
                    <a:ext cx="221542" cy="183327"/>
                  </a:xfrm>
                  <a:prstGeom prst="rect">
                    <a:avLst/>
                  </a:prstGeom>
                  <a:blipFill>
                    <a:blip r:embed="rId15"/>
                    <a:stretch>
                      <a:fillRect l="-30556" t="-183333" r="-250000" b="-303333"/>
                    </a:stretch>
                  </a:blipFill>
                </p:spPr>
                <p:txBody>
                  <a:bodyPr/>
                  <a:lstStyle/>
                  <a:p>
                    <a:r>
                      <a:rPr lang="en-US">
                        <a:noFill/>
                      </a:rPr>
                      <a:t> </a:t>
                    </a:r>
                  </a:p>
                </p:txBody>
              </p:sp>
            </mc:Fallback>
          </mc:AlternateContent>
          <p:pic>
            <p:nvPicPr>
              <p:cNvPr id="350" name="Picture 349"/>
              <p:cNvPicPr>
                <a:picLocks noChangeAspect="1"/>
              </p:cNvPicPr>
              <p:nvPr/>
            </p:nvPicPr>
            <p:blipFill>
              <a:blip r:embed="rId16"/>
              <a:stretch>
                <a:fillRect/>
              </a:stretch>
            </p:blipFill>
            <p:spPr>
              <a:xfrm>
                <a:off x="3541933" y="1442472"/>
                <a:ext cx="581025" cy="307993"/>
              </a:xfrm>
              <a:prstGeom prst="rect">
                <a:avLst/>
              </a:prstGeom>
            </p:spPr>
          </p:pic>
          <p:pic>
            <p:nvPicPr>
              <p:cNvPr id="351" name="Picture 350"/>
              <p:cNvPicPr>
                <a:picLocks noChangeAspect="1"/>
              </p:cNvPicPr>
              <p:nvPr/>
            </p:nvPicPr>
            <p:blipFill>
              <a:blip r:embed="rId17"/>
              <a:stretch>
                <a:fillRect/>
              </a:stretch>
            </p:blipFill>
            <p:spPr>
              <a:xfrm>
                <a:off x="3601239" y="2066927"/>
                <a:ext cx="581025" cy="372833"/>
              </a:xfrm>
              <a:prstGeom prst="rect">
                <a:avLst/>
              </a:prstGeom>
            </p:spPr>
          </p:pic>
          <p:sp>
            <p:nvSpPr>
              <p:cNvPr id="352" name="Oval 16"/>
              <p:cNvSpPr/>
              <p:nvPr/>
            </p:nvSpPr>
            <p:spPr bwMode="auto">
              <a:xfrm>
                <a:off x="4513766" y="2011893"/>
                <a:ext cx="143679" cy="122681"/>
              </a:xfrm>
              <a:prstGeom prst="ellipse">
                <a:avLst/>
              </a:prstGeom>
              <a:solidFill>
                <a:srgbClr val="002060"/>
              </a:solidFill>
              <a:ln>
                <a:solidFill>
                  <a:srgbClr val="002060"/>
                </a:solidFill>
              </a:ln>
              <a:effectLst>
                <a:glow rad="558800">
                  <a:schemeClr val="tx1">
                    <a:alpha val="40000"/>
                  </a:scheme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53" name="Oval 16"/>
              <p:cNvSpPr/>
              <p:nvPr/>
            </p:nvSpPr>
            <p:spPr bwMode="auto">
              <a:xfrm>
                <a:off x="4525344" y="1619679"/>
                <a:ext cx="143679" cy="122681"/>
              </a:xfrm>
              <a:prstGeom prst="ellipse">
                <a:avLst/>
              </a:prstGeom>
              <a:solidFill>
                <a:srgbClr val="FF0000"/>
              </a:solidFill>
              <a:ln>
                <a:solidFill>
                  <a:srgbClr val="FF0000"/>
                </a:solidFill>
              </a:ln>
              <a:effectLst>
                <a:glow rad="482600">
                  <a:schemeClr val="tx1">
                    <a:alpha val="40000"/>
                  </a:scheme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54" name="Oval 16"/>
              <p:cNvSpPr/>
              <p:nvPr/>
            </p:nvSpPr>
            <p:spPr bwMode="auto">
              <a:xfrm>
                <a:off x="4445695" y="1603048"/>
                <a:ext cx="143679" cy="122681"/>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55" name="Oval 16"/>
              <p:cNvSpPr/>
              <p:nvPr/>
            </p:nvSpPr>
            <p:spPr bwMode="auto">
              <a:xfrm>
                <a:off x="4647857" y="1612614"/>
                <a:ext cx="158047" cy="122681"/>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56" name="Oval 16"/>
              <p:cNvSpPr/>
              <p:nvPr/>
            </p:nvSpPr>
            <p:spPr bwMode="auto">
              <a:xfrm>
                <a:off x="4489162" y="1963160"/>
                <a:ext cx="143679" cy="122681"/>
              </a:xfrm>
              <a:prstGeom prst="ellipse">
                <a:avLst/>
              </a:prstGeom>
              <a:solidFill>
                <a:srgbClr val="002060"/>
              </a:solidFill>
              <a:ln>
                <a:solidFill>
                  <a:srgbClr val="00206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57" name="Oval 16"/>
              <p:cNvSpPr/>
              <p:nvPr/>
            </p:nvSpPr>
            <p:spPr bwMode="auto">
              <a:xfrm>
                <a:off x="4425382" y="1930973"/>
                <a:ext cx="143679" cy="122681"/>
              </a:xfrm>
              <a:prstGeom prst="ellipse">
                <a:avLst/>
              </a:prstGeom>
              <a:solidFill>
                <a:srgbClr val="002060"/>
              </a:solidFill>
              <a:ln>
                <a:solidFill>
                  <a:srgbClr val="00206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58" name="Oval 16"/>
              <p:cNvSpPr/>
              <p:nvPr/>
            </p:nvSpPr>
            <p:spPr bwMode="auto">
              <a:xfrm>
                <a:off x="4574322" y="1922633"/>
                <a:ext cx="143679" cy="122681"/>
              </a:xfrm>
              <a:prstGeom prst="ellipse">
                <a:avLst/>
              </a:prstGeom>
              <a:solidFill>
                <a:srgbClr val="002060"/>
              </a:solidFill>
              <a:ln>
                <a:solidFill>
                  <a:srgbClr val="00206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359" name="Straight Connector 358"/>
              <p:cNvCxnSpPr/>
              <p:nvPr/>
            </p:nvCxnSpPr>
            <p:spPr>
              <a:xfrm>
                <a:off x="8461660" y="1817044"/>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a:off x="8386882" y="1140208"/>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Isosceles Triangle 3"/>
            <p:cNvSpPr/>
            <p:nvPr/>
          </p:nvSpPr>
          <p:spPr>
            <a:xfrm rot="15977196">
              <a:off x="1848252" y="2478936"/>
              <a:ext cx="115965" cy="1132360"/>
            </a:xfrm>
            <a:prstGeom prst="triangle">
              <a:avLst/>
            </a:prstGeom>
            <a:solidFill>
              <a:srgbClr val="FF95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xmlns="" id="{195F9572-1F11-42B2-999C-042AAF108DE6}"/>
                    </a:ext>
                  </a:extLst>
                </p:cNvPr>
                <p:cNvSpPr txBox="1"/>
                <p:nvPr/>
              </p:nvSpPr>
              <p:spPr>
                <a:xfrm>
                  <a:off x="6720723" y="3304377"/>
                  <a:ext cx="5450748" cy="6781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i="1" smtClean="0">
                                <a:latin typeface="Cambria Math"/>
                              </a:rPr>
                            </m:ctrlPr>
                          </m:dPr>
                          <m:e>
                            <m:r>
                              <a:rPr lang="en-US" sz="3200" i="1" smtClean="0">
                                <a:latin typeface="Cambria Math" panose="02040503050406030204" pitchFamily="18" charset="0"/>
                              </a:rPr>
                              <m:t> </m:t>
                            </m:r>
                            <m:sSup>
                              <m:sSupPr>
                                <m:ctrlPr>
                                  <a:rPr lang="en-US" sz="3200" i="1" smtClean="0">
                                    <a:latin typeface="Cambria Math"/>
                                  </a:rPr>
                                </m:ctrlPr>
                              </m:sSupPr>
                              <m:e>
                                <m:acc>
                                  <m:accPr>
                                    <m:chr m:val="̂"/>
                                    <m:ctrlPr>
                                      <a:rPr lang="en-US" sz="3200" i="1">
                                        <a:latin typeface="Cambria Math"/>
                                      </a:rPr>
                                    </m:ctrlPr>
                                  </m:accPr>
                                  <m:e>
                                    <m:r>
                                      <a:rPr lang="en-US" sz="3200" i="1">
                                        <a:latin typeface="Cambria Math" panose="02040503050406030204" pitchFamily="18" charset="0"/>
                                      </a:rPr>
                                      <m:t>𝑆</m:t>
                                    </m:r>
                                    <m:r>
                                      <a:rPr lang="en-US" sz="3200" i="1">
                                        <a:latin typeface="Cambria Math" panose="02040503050406030204" pitchFamily="18" charset="0"/>
                                      </a:rPr>
                                      <m:t> </m:t>
                                    </m:r>
                                  </m:e>
                                </m:acc>
                              </m:e>
                              <m:sup>
                                <m:r>
                                  <a:rPr lang="en-US" sz="3200" b="0" i="1" smtClean="0">
                                    <a:latin typeface="Cambria Math" panose="02040503050406030204" pitchFamily="18" charset="0"/>
                                  </a:rPr>
                                  <m:t>𝑧</m:t>
                                </m:r>
                              </m:sup>
                            </m:sSup>
                            <m:r>
                              <a:rPr lang="en-US" sz="3200" b="1" i="1" smtClean="0">
                                <a:latin typeface="Cambria Math" panose="02040503050406030204" pitchFamily="18" charset="0"/>
                              </a:rPr>
                              <m:t>(</m:t>
                            </m:r>
                            <m:r>
                              <a:rPr lang="en-US" sz="3200" i="1">
                                <a:latin typeface="Cambria Math" panose="02040503050406030204" pitchFamily="18" charset="0"/>
                                <a:ea typeface="Cambria Math" panose="02040503050406030204" pitchFamily="18" charset="0"/>
                              </a:rPr>
                              <m:t>𝜏</m:t>
                            </m:r>
                            <m:r>
                              <a:rPr lang="en-US" sz="3200" b="0" i="1" smtClean="0">
                                <a:latin typeface="Cambria Math" panose="02040503050406030204" pitchFamily="18" charset="0"/>
                                <a:ea typeface="Cambria Math" panose="02040503050406030204" pitchFamily="18" charset="0"/>
                              </a:rPr>
                              <m:t>)</m:t>
                            </m:r>
                          </m:e>
                        </m:d>
                        <m:r>
                          <a:rPr lang="en-US" sz="3200" b="0" i="0" smtClean="0">
                            <a:latin typeface="Cambria Math" panose="02040503050406030204" pitchFamily="18" charset="0"/>
                          </a:rPr>
                          <m:t>=</m:t>
                        </m:r>
                        <m:box>
                          <m:boxPr>
                            <m:ctrlPr>
                              <a:rPr lang="en-US" sz="3200" b="0" i="1" smtClean="0">
                                <a:latin typeface="Cambria Math"/>
                              </a:rPr>
                            </m:ctrlPr>
                          </m:boxPr>
                          <m:e>
                            <m:argPr>
                              <m:argSz m:val="-1"/>
                            </m:argPr>
                            <m:f>
                              <m:fPr>
                                <m:ctrlPr>
                                  <a:rPr lang="en-US" sz="3200" b="1" i="1" smtClean="0">
                                    <a:latin typeface="Cambria Math"/>
                                  </a:rPr>
                                </m:ctrlPr>
                              </m:fPr>
                              <m:num>
                                <m:r>
                                  <a:rPr lang="en-US" sz="3200" b="1" i="1" smtClean="0">
                                    <a:latin typeface="Cambria Math" panose="02040503050406030204" pitchFamily="18" charset="0"/>
                                  </a:rPr>
                                  <m:t>𝑵</m:t>
                                </m:r>
                              </m:num>
                              <m:den>
                                <m:r>
                                  <a:rPr lang="en-US" sz="3200" b="1" i="1" smtClean="0">
                                    <a:latin typeface="Cambria Math" panose="02040503050406030204" pitchFamily="18" charset="0"/>
                                  </a:rPr>
                                  <m:t>𝟐</m:t>
                                </m:r>
                              </m:den>
                            </m:f>
                          </m:e>
                        </m:box>
                        <m:func>
                          <m:funcPr>
                            <m:ctrlPr>
                              <a:rPr lang="en-US" sz="3200" i="1" smtClean="0">
                                <a:latin typeface="Cambria Math"/>
                                <a:ea typeface="Cambria Math" panose="02040503050406030204" pitchFamily="18" charset="0"/>
                              </a:rPr>
                            </m:ctrlPr>
                          </m:funcPr>
                          <m:fName>
                            <m:r>
                              <m:rPr>
                                <m:sty m:val="p"/>
                              </m:rPr>
                              <a:rPr lang="en-US" sz="3200">
                                <a:latin typeface="Cambria Math" panose="02040503050406030204" pitchFamily="18" charset="0"/>
                                <a:ea typeface="Cambria Math" panose="02040503050406030204" pitchFamily="18" charset="0"/>
                              </a:rPr>
                              <m:t>sin</m:t>
                            </m:r>
                          </m:fName>
                          <m:e>
                            <m:r>
                              <a:rPr lang="en-US" sz="3200" i="1" smtClean="0">
                                <a:latin typeface="Cambria Math" panose="02040503050406030204" pitchFamily="18" charset="0"/>
                                <a:ea typeface="Cambria Math" panose="02040503050406030204" pitchFamily="18" charset="0"/>
                              </a:rPr>
                              <m:t>𝜃</m:t>
                            </m:r>
                            <m:func>
                              <m:funcPr>
                                <m:ctrlPr>
                                  <a:rPr lang="en-US" sz="3200" i="1" smtClean="0">
                                    <a:latin typeface="Cambria Math"/>
                                    <a:ea typeface="Cambria Math" panose="02040503050406030204" pitchFamily="18" charset="0"/>
                                  </a:rPr>
                                </m:ctrlPr>
                              </m:funcPr>
                              <m:fName>
                                <m:r>
                                  <m:rPr>
                                    <m:sty m:val="p"/>
                                  </m:rPr>
                                  <a:rPr lang="en-US" sz="3200" i="0" smtClean="0">
                                    <a:latin typeface="Cambria Math" panose="02040503050406030204" pitchFamily="18" charset="0"/>
                                    <a:ea typeface="Cambria Math" panose="02040503050406030204" pitchFamily="18" charset="0"/>
                                  </a:rPr>
                                  <m:t>cos</m:t>
                                </m:r>
                              </m:fName>
                              <m:e>
                                <m:r>
                                  <a:rPr lang="en-US" sz="3200" b="0" i="1" smtClean="0">
                                    <a:latin typeface="Cambria Math" panose="02040503050406030204" pitchFamily="18" charset="0"/>
                                    <a:ea typeface="Cambria Math" panose="02040503050406030204" pitchFamily="18" charset="0"/>
                                  </a:rPr>
                                  <m:t>(</m:t>
                                </m:r>
                                <m:r>
                                  <a:rPr lang="en-US" sz="3200" i="1" smtClean="0">
                                    <a:latin typeface="Cambria Math" panose="02040503050406030204" pitchFamily="18" charset="0"/>
                                    <a:ea typeface="Cambria Math" panose="02040503050406030204" pitchFamily="18" charset="0"/>
                                  </a:rPr>
                                  <m:t>𝛿𝜏</m:t>
                                </m:r>
                                <m:r>
                                  <a:rPr lang="en-US" sz="3200" b="0" i="1" smtClean="0">
                                    <a:latin typeface="Cambria Math" panose="02040503050406030204" pitchFamily="18" charset="0"/>
                                    <a:ea typeface="Cambria Math" panose="02040503050406030204" pitchFamily="18" charset="0"/>
                                  </a:rPr>
                                  <m:t>)</m:t>
                                </m:r>
                              </m:e>
                            </m:func>
                          </m:e>
                        </m:func>
                      </m:oMath>
                    </m:oMathPara>
                  </a14:m>
                  <a:endParaRPr lang="en-US" sz="3200" dirty="0"/>
                </a:p>
              </p:txBody>
            </p:sp>
          </mc:Choice>
          <mc:Fallback xmlns="">
            <p:sp>
              <p:nvSpPr>
                <p:cNvPr id="98" name="TextBox 97">
                  <a:extLst>
                    <a:ext uri="{FF2B5EF4-FFF2-40B4-BE49-F238E27FC236}">
                      <a16:creationId xmlns:a16="http://schemas.microsoft.com/office/drawing/2014/main" id="{195F9572-1F11-42B2-999C-042AAF108DE6}"/>
                    </a:ext>
                  </a:extLst>
                </p:cNvPr>
                <p:cNvSpPr txBox="1">
                  <a:spLocks noRot="1" noChangeAspect="1" noMove="1" noResize="1" noEditPoints="1" noAdjustHandles="1" noChangeArrowheads="1" noChangeShapeType="1" noTextEdit="1"/>
                </p:cNvSpPr>
                <p:nvPr/>
              </p:nvSpPr>
              <p:spPr>
                <a:xfrm>
                  <a:off x="6720723" y="3304377"/>
                  <a:ext cx="5450748" cy="678199"/>
                </a:xfrm>
                <a:prstGeom prst="rect">
                  <a:avLst/>
                </a:prstGeom>
                <a:blipFill>
                  <a:blip r:embed="rId18"/>
                  <a:stretch>
                    <a:fillRect/>
                  </a:stretch>
                </a:blipFill>
              </p:spPr>
              <p:txBody>
                <a:bodyPr/>
                <a:lstStyle/>
                <a:p>
                  <a:r>
                    <a:rPr lang="en-US">
                      <a:noFill/>
                    </a:rPr>
                    <a:t> </a:t>
                  </a:r>
                </a:p>
              </p:txBody>
            </p:sp>
          </mc:Fallback>
        </mc:AlternateContent>
        <p:pic>
          <p:nvPicPr>
            <p:cNvPr id="103" name="Picture 102">
              <a:extLst>
                <a:ext uri="{FF2B5EF4-FFF2-40B4-BE49-F238E27FC236}">
                  <a16:creationId xmlns:a16="http://schemas.microsoft.com/office/drawing/2014/main" xmlns="" id="{B16662A0-7580-4C36-BE76-83A3424F8E24}"/>
                </a:ext>
              </a:extLst>
            </p:cNvPr>
            <p:cNvPicPr>
              <a:picLocks noChangeAspect="1"/>
            </p:cNvPicPr>
            <p:nvPr/>
          </p:nvPicPr>
          <p:blipFill rotWithShape="1">
            <a:blip r:embed="rId19"/>
            <a:srcRect t="44665" b="27241"/>
            <a:stretch/>
          </p:blipFill>
          <p:spPr>
            <a:xfrm>
              <a:off x="7783427" y="1383174"/>
              <a:ext cx="2711124" cy="830687"/>
            </a:xfrm>
            <a:prstGeom prst="rect">
              <a:avLst/>
            </a:prstGeom>
          </p:spPr>
        </p:pic>
        <mc:AlternateContent xmlns:mc="http://schemas.openxmlformats.org/markup-compatibility/2006" xmlns:a14="http://schemas.microsoft.com/office/drawing/2010/main">
          <mc:Choice Requires="a14">
            <p:sp>
              <p:nvSpPr>
                <p:cNvPr id="105" name="Rectangle 104">
                  <a:extLst>
                    <a:ext uri="{FF2B5EF4-FFF2-40B4-BE49-F238E27FC236}">
                      <a16:creationId xmlns:a16="http://schemas.microsoft.com/office/drawing/2014/main" xmlns="" id="{56BA8E62-94B5-4AB8-A170-B97548998278}"/>
                    </a:ext>
                  </a:extLst>
                </p:cNvPr>
                <p:cNvSpPr/>
                <p:nvPr/>
              </p:nvSpPr>
              <p:spPr>
                <a:xfrm>
                  <a:off x="7105045" y="2279615"/>
                  <a:ext cx="3100321" cy="989951"/>
                </a:xfrm>
                <a:prstGeom prst="rect">
                  <a:avLst/>
                </a:prstGeom>
              </p:spPr>
              <p:txBody>
                <a:bodyPr wrap="square">
                  <a:spAutoFit/>
                </a:bodyPr>
                <a:lstStyle/>
                <a:p>
                  <a:pPr defTabSz="457200">
                    <a:defRPr/>
                  </a:pPr>
                  <a14:m>
                    <m:oMathPara xmlns:m="http://schemas.openxmlformats.org/officeDocument/2006/math">
                      <m:oMathParaPr>
                        <m:jc m:val="centerGroup"/>
                      </m:oMathParaPr>
                      <m:oMath xmlns:m="http://schemas.openxmlformats.org/officeDocument/2006/math">
                        <m:sSubSup>
                          <m:sSubSupPr>
                            <m:ctrlPr>
                              <a:rPr lang="en-US" sz="2400" b="1" i="1" smtClean="0">
                                <a:solidFill>
                                  <a:srgbClr val="C00000"/>
                                </a:solidFill>
                                <a:latin typeface="Cambria Math"/>
                              </a:rPr>
                            </m:ctrlPr>
                          </m:sSubSupPr>
                          <m:e>
                            <m:acc>
                              <m:accPr>
                                <m:chr m:val="̂"/>
                                <m:ctrlPr>
                                  <a:rPr lang="en-US" sz="2400" b="1" i="1">
                                    <a:solidFill>
                                      <a:srgbClr val="C00000"/>
                                    </a:solidFill>
                                    <a:latin typeface="Cambria Math"/>
                                  </a:rPr>
                                </m:ctrlPr>
                              </m:accPr>
                              <m:e>
                                <m:r>
                                  <a:rPr lang="en-US" sz="2400" b="1" i="1">
                                    <a:solidFill>
                                      <a:srgbClr val="C00000"/>
                                    </a:solidFill>
                                    <a:latin typeface="Cambria Math" panose="02040503050406030204" pitchFamily="18" charset="0"/>
                                    <a:ea typeface="Cambria Math" panose="02040503050406030204" pitchFamily="18" charset="0"/>
                                  </a:rPr>
                                  <m:t>𝑺</m:t>
                                </m:r>
                              </m:e>
                            </m:acc>
                          </m:e>
                          <m:sub>
                            <m:r>
                              <a:rPr lang="en-US" sz="2400" b="1" i="1">
                                <a:solidFill>
                                  <a:srgbClr val="C00000"/>
                                </a:solidFill>
                                <a:latin typeface="Cambria Math" panose="02040503050406030204" pitchFamily="18" charset="0"/>
                                <a:ea typeface="Cambria Math" panose="02040503050406030204" pitchFamily="18" charset="0"/>
                              </a:rPr>
                              <m:t> </m:t>
                            </m:r>
                          </m:sub>
                          <m:sup>
                            <m:r>
                              <a:rPr lang="en-US" sz="2400" b="1" i="1">
                                <a:solidFill>
                                  <a:srgbClr val="C00000"/>
                                </a:solidFill>
                                <a:latin typeface="Cambria Math" panose="02040503050406030204" pitchFamily="18" charset="0"/>
                                <a:ea typeface="Cambria Math" panose="02040503050406030204" pitchFamily="18" charset="0"/>
                              </a:rPr>
                              <m:t>𝒙</m:t>
                            </m:r>
                            <m:r>
                              <a:rPr lang="en-US" sz="2400" b="1" i="1">
                                <a:solidFill>
                                  <a:srgbClr val="C00000"/>
                                </a:solidFill>
                                <a:latin typeface="Cambria Math" panose="02040503050406030204" pitchFamily="18" charset="0"/>
                                <a:ea typeface="Cambria Math" panose="02040503050406030204" pitchFamily="18" charset="0"/>
                              </a:rPr>
                              <m:t>,</m:t>
                            </m:r>
                            <m:r>
                              <a:rPr lang="en-US" sz="2400" b="1" i="1">
                                <a:solidFill>
                                  <a:srgbClr val="C00000"/>
                                </a:solidFill>
                                <a:latin typeface="Cambria Math" panose="02040503050406030204" pitchFamily="18" charset="0"/>
                                <a:ea typeface="Cambria Math" panose="02040503050406030204" pitchFamily="18" charset="0"/>
                              </a:rPr>
                              <m:t>𝒚</m:t>
                            </m:r>
                            <m:r>
                              <a:rPr lang="en-US" sz="2400" b="1" i="1">
                                <a:solidFill>
                                  <a:srgbClr val="C00000"/>
                                </a:solidFill>
                                <a:latin typeface="Cambria Math" panose="02040503050406030204" pitchFamily="18" charset="0"/>
                                <a:ea typeface="Cambria Math" panose="02040503050406030204" pitchFamily="18" charset="0"/>
                              </a:rPr>
                              <m:t>,</m:t>
                            </m:r>
                            <m:r>
                              <a:rPr lang="en-US" sz="2400" b="1" i="1">
                                <a:solidFill>
                                  <a:srgbClr val="C00000"/>
                                </a:solidFill>
                                <a:latin typeface="Cambria Math" panose="02040503050406030204" pitchFamily="18" charset="0"/>
                              </a:rPr>
                              <m:t>𝒛</m:t>
                            </m:r>
                          </m:sup>
                        </m:sSubSup>
                        <m:r>
                          <a:rPr lang="en-US" sz="2400" b="1" i="1">
                            <a:solidFill>
                              <a:srgbClr val="C00000"/>
                            </a:solidFill>
                            <a:latin typeface="Cambria Math"/>
                          </a:rPr>
                          <m:t>=</m:t>
                        </m:r>
                        <m:f>
                          <m:fPr>
                            <m:ctrlPr>
                              <a:rPr lang="en-US" sz="2400" b="1" i="1">
                                <a:solidFill>
                                  <a:srgbClr val="C00000"/>
                                </a:solidFill>
                                <a:latin typeface="Cambria Math"/>
                              </a:rPr>
                            </m:ctrlPr>
                          </m:fPr>
                          <m:num>
                            <m:r>
                              <a:rPr lang="en-US" sz="2400" b="1" i="1">
                                <a:solidFill>
                                  <a:srgbClr val="C00000"/>
                                </a:solidFill>
                                <a:latin typeface="Cambria Math" panose="02040503050406030204" pitchFamily="18" charset="0"/>
                              </a:rPr>
                              <m:t>𝟏</m:t>
                            </m:r>
                          </m:num>
                          <m:den>
                            <m:r>
                              <a:rPr lang="en-US" sz="2400" b="1" i="1">
                                <a:solidFill>
                                  <a:srgbClr val="C00000"/>
                                </a:solidFill>
                                <a:latin typeface="Cambria Math" panose="02040503050406030204" pitchFamily="18" charset="0"/>
                              </a:rPr>
                              <m:t>𝟐</m:t>
                            </m:r>
                          </m:den>
                        </m:f>
                        <m:nary>
                          <m:naryPr>
                            <m:chr m:val="∑"/>
                            <m:supHide m:val="on"/>
                            <m:ctrlPr>
                              <a:rPr lang="en-US" sz="2400" b="1" i="1">
                                <a:solidFill>
                                  <a:srgbClr val="C00000"/>
                                </a:solidFill>
                                <a:latin typeface="Cambria Math"/>
                              </a:rPr>
                            </m:ctrlPr>
                          </m:naryPr>
                          <m:sub>
                            <m:r>
                              <m:rPr>
                                <m:brk m:alnAt="23"/>
                              </m:rPr>
                              <a:rPr lang="en-US" sz="2400" b="1" i="1">
                                <a:solidFill>
                                  <a:srgbClr val="C00000"/>
                                </a:solidFill>
                                <a:latin typeface="Cambria Math" panose="02040503050406030204" pitchFamily="18" charset="0"/>
                              </a:rPr>
                              <m:t>𝒊</m:t>
                            </m:r>
                          </m:sub>
                          <m:sup/>
                          <m:e>
                            <m:r>
                              <a:rPr lang="en-US" sz="2400" b="1" i="1" smtClean="0">
                                <a:solidFill>
                                  <a:srgbClr val="C00000"/>
                                </a:solidFill>
                                <a:latin typeface="Cambria Math" panose="02040503050406030204" pitchFamily="18" charset="0"/>
                              </a:rPr>
                              <m:t> </m:t>
                            </m:r>
                          </m:e>
                        </m:nary>
                        <m:sSub>
                          <m:sSubPr>
                            <m:ctrlPr>
                              <a:rPr lang="en-US" sz="2400" b="1" i="1">
                                <a:solidFill>
                                  <a:srgbClr val="C00000"/>
                                </a:solidFill>
                                <a:latin typeface="Cambria Math"/>
                              </a:rPr>
                            </m:ctrlPr>
                          </m:sSubPr>
                          <m:e>
                            <m:sSubSup>
                              <m:sSubSupPr>
                                <m:ctrlPr>
                                  <a:rPr lang="en-US" sz="2400" b="1" i="1">
                                    <a:solidFill>
                                      <a:srgbClr val="C00000"/>
                                    </a:solidFill>
                                    <a:latin typeface="Cambria Math"/>
                                  </a:rPr>
                                </m:ctrlPr>
                              </m:sSubSupPr>
                              <m:e>
                                <m:acc>
                                  <m:accPr>
                                    <m:chr m:val="̂"/>
                                    <m:ctrlPr>
                                      <a:rPr lang="en-US" sz="2400" b="1" i="1">
                                        <a:solidFill>
                                          <a:srgbClr val="C00000"/>
                                        </a:solidFill>
                                        <a:latin typeface="Cambria Math"/>
                                      </a:rPr>
                                    </m:ctrlPr>
                                  </m:accPr>
                                  <m:e>
                                    <m:r>
                                      <a:rPr lang="en-US" sz="2400" b="1" i="1">
                                        <a:solidFill>
                                          <a:srgbClr val="C00000"/>
                                        </a:solidFill>
                                        <a:latin typeface="Cambria Math" panose="02040503050406030204" pitchFamily="18" charset="0"/>
                                        <a:ea typeface="Cambria Math" panose="02040503050406030204" pitchFamily="18" charset="0"/>
                                      </a:rPr>
                                      <m:t>𝝈</m:t>
                                    </m:r>
                                  </m:e>
                                </m:acc>
                              </m:e>
                              <m:sub>
                                <m:r>
                                  <a:rPr lang="en-US" sz="2400" b="1" i="1">
                                    <a:solidFill>
                                      <a:srgbClr val="C00000"/>
                                    </a:solidFill>
                                    <a:latin typeface="Cambria Math" panose="02040503050406030204" pitchFamily="18" charset="0"/>
                                  </a:rPr>
                                  <m:t>𝒊</m:t>
                                </m:r>
                              </m:sub>
                              <m:sup>
                                <m:r>
                                  <a:rPr lang="en-US" sz="2400" b="1" i="1">
                                    <a:solidFill>
                                      <a:srgbClr val="C00000"/>
                                    </a:solidFill>
                                    <a:latin typeface="Cambria Math" panose="02040503050406030204" pitchFamily="18" charset="0"/>
                                  </a:rPr>
                                  <m:t>𝒙</m:t>
                                </m:r>
                                <m:r>
                                  <a:rPr lang="en-US" sz="2400" b="1" i="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𝒚</m:t>
                                </m:r>
                                <m:r>
                                  <a:rPr lang="en-US" sz="2400" b="1" i="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𝒛</m:t>
                                </m:r>
                              </m:sup>
                            </m:sSubSup>
                          </m:e>
                          <m:sub>
                            <m:r>
                              <a:rPr lang="en-US" sz="2400" b="1" i="1">
                                <a:solidFill>
                                  <a:srgbClr val="C00000"/>
                                </a:solidFill>
                                <a:latin typeface="Cambria Math" panose="02040503050406030204" pitchFamily="18" charset="0"/>
                                <a:ea typeface="Cambria Math" panose="02040503050406030204" pitchFamily="18" charset="0"/>
                              </a:rPr>
                              <m:t> </m:t>
                            </m:r>
                          </m:sub>
                        </m:sSub>
                      </m:oMath>
                    </m:oMathPara>
                  </a14:m>
                  <a:endParaRPr lang="en-US" sz="2400" b="1" dirty="0">
                    <a:solidFill>
                      <a:srgbClr val="C00000"/>
                    </a:solidFill>
                    <a:latin typeface="Calibri"/>
                  </a:endParaRPr>
                </a:p>
              </p:txBody>
            </p:sp>
          </mc:Choice>
          <mc:Fallback xmlns="">
            <p:sp>
              <p:nvSpPr>
                <p:cNvPr id="105" name="Rectangle 104">
                  <a:extLst>
                    <a:ext uri="{FF2B5EF4-FFF2-40B4-BE49-F238E27FC236}">
                      <a16:creationId xmlns:a16="http://schemas.microsoft.com/office/drawing/2014/main" id="{56BA8E62-94B5-4AB8-A170-B97548998278}"/>
                    </a:ext>
                  </a:extLst>
                </p:cNvPr>
                <p:cNvSpPr>
                  <a:spLocks noRot="1" noChangeAspect="1" noMove="1" noResize="1" noEditPoints="1" noAdjustHandles="1" noChangeArrowheads="1" noChangeShapeType="1" noTextEdit="1"/>
                </p:cNvSpPr>
                <p:nvPr/>
              </p:nvSpPr>
              <p:spPr>
                <a:xfrm>
                  <a:off x="7105045" y="2279615"/>
                  <a:ext cx="3100321" cy="989951"/>
                </a:xfrm>
                <a:prstGeom prst="rect">
                  <a:avLst/>
                </a:prstGeom>
                <a:blipFill>
                  <a:blip r:embed="rId20"/>
                  <a:stretch>
                    <a:fillRect/>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xmlns="" id="{C0C389AF-91A1-4897-9170-A8B3A7BB15D8}"/>
                </a:ext>
              </a:extLst>
            </p:cNvPr>
            <p:cNvGrpSpPr/>
            <p:nvPr/>
          </p:nvGrpSpPr>
          <p:grpSpPr>
            <a:xfrm>
              <a:off x="4268668" y="2161635"/>
              <a:ext cx="944017" cy="553702"/>
              <a:chOff x="3656330" y="2304332"/>
              <a:chExt cx="944017" cy="553702"/>
            </a:xfrm>
          </p:grpSpPr>
          <p:sp>
            <p:nvSpPr>
              <p:cNvPr id="134" name="Line 52">
                <a:extLst>
                  <a:ext uri="{FF2B5EF4-FFF2-40B4-BE49-F238E27FC236}">
                    <a16:creationId xmlns:a16="http://schemas.microsoft.com/office/drawing/2014/main" xmlns="" id="{294F1C15-E3D8-41C1-BA59-646B560A5033}"/>
                  </a:ext>
                </a:extLst>
              </p:cNvPr>
              <p:cNvSpPr>
                <a:spLocks noChangeShapeType="1"/>
              </p:cNvSpPr>
              <p:nvPr/>
            </p:nvSpPr>
            <p:spPr bwMode="auto">
              <a:xfrm rot="18087008">
                <a:off x="3691848" y="2441530"/>
                <a:ext cx="389589" cy="39191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grpSp>
            <p:nvGrpSpPr>
              <p:cNvPr id="9" name="Group 8">
                <a:extLst>
                  <a:ext uri="{FF2B5EF4-FFF2-40B4-BE49-F238E27FC236}">
                    <a16:creationId xmlns:a16="http://schemas.microsoft.com/office/drawing/2014/main" xmlns="" id="{AE404737-E447-4AD7-9CDA-D73134D3B9CF}"/>
                  </a:ext>
                </a:extLst>
              </p:cNvPr>
              <p:cNvGrpSpPr/>
              <p:nvPr/>
            </p:nvGrpSpPr>
            <p:grpSpPr>
              <a:xfrm>
                <a:off x="3656330" y="2304332"/>
                <a:ext cx="944017" cy="553702"/>
                <a:chOff x="3656330" y="2304332"/>
                <a:chExt cx="944017" cy="553702"/>
              </a:xfrm>
            </p:grpSpPr>
            <p:sp>
              <p:nvSpPr>
                <p:cNvPr id="83" name="Line 51"/>
                <p:cNvSpPr>
                  <a:spLocks noChangeShapeType="1"/>
                </p:cNvSpPr>
                <p:nvPr/>
              </p:nvSpPr>
              <p:spPr bwMode="auto">
                <a:xfrm flipH="1" flipV="1">
                  <a:off x="4200461" y="2563686"/>
                  <a:ext cx="399886" cy="91443"/>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84" name="Line 52"/>
                <p:cNvSpPr>
                  <a:spLocks noChangeShapeType="1"/>
                </p:cNvSpPr>
                <p:nvPr/>
              </p:nvSpPr>
              <p:spPr bwMode="auto">
                <a:xfrm rot="18087008" flipV="1">
                  <a:off x="4307896" y="2565677"/>
                  <a:ext cx="46893" cy="339122"/>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85" name="Line 53"/>
                <p:cNvSpPr>
                  <a:spLocks noChangeShapeType="1"/>
                </p:cNvSpPr>
                <p:nvPr/>
              </p:nvSpPr>
              <p:spPr bwMode="auto">
                <a:xfrm flipV="1">
                  <a:off x="3956964" y="2585260"/>
                  <a:ext cx="182880" cy="272774"/>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86" name="Line 51"/>
                <p:cNvSpPr>
                  <a:spLocks noChangeShapeType="1"/>
                </p:cNvSpPr>
                <p:nvPr/>
              </p:nvSpPr>
              <p:spPr bwMode="auto">
                <a:xfrm flipH="1">
                  <a:off x="4153217" y="2304332"/>
                  <a:ext cx="164600" cy="258155"/>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88" name="Line 53"/>
                <p:cNvSpPr>
                  <a:spLocks noChangeShapeType="1"/>
                </p:cNvSpPr>
                <p:nvPr/>
              </p:nvSpPr>
              <p:spPr bwMode="auto">
                <a:xfrm flipH="1">
                  <a:off x="4200462" y="2436041"/>
                  <a:ext cx="399885" cy="102519"/>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32" name="Line 52">
                  <a:extLst>
                    <a:ext uri="{FF2B5EF4-FFF2-40B4-BE49-F238E27FC236}">
                      <a16:creationId xmlns:a16="http://schemas.microsoft.com/office/drawing/2014/main" xmlns="" id="{AF0F3634-A844-4D7B-8F5E-014A62461D31}"/>
                    </a:ext>
                  </a:extLst>
                </p:cNvPr>
                <p:cNvSpPr>
                  <a:spLocks noChangeShapeType="1"/>
                </p:cNvSpPr>
                <p:nvPr/>
              </p:nvSpPr>
              <p:spPr bwMode="auto">
                <a:xfrm rot="18087008" flipH="1">
                  <a:off x="3964269" y="2231656"/>
                  <a:ext cx="26568" cy="32716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33" name="Line 52">
                  <a:extLst>
                    <a:ext uri="{FF2B5EF4-FFF2-40B4-BE49-F238E27FC236}">
                      <a16:creationId xmlns:a16="http://schemas.microsoft.com/office/drawing/2014/main" xmlns="" id="{35BEE906-46B1-45CE-BAC5-6C84BA459AD9}"/>
                    </a:ext>
                  </a:extLst>
                </p:cNvPr>
                <p:cNvSpPr>
                  <a:spLocks noChangeShapeType="1"/>
                </p:cNvSpPr>
                <p:nvPr/>
              </p:nvSpPr>
              <p:spPr bwMode="auto">
                <a:xfrm rot="18087008">
                  <a:off x="3763457" y="2292191"/>
                  <a:ext cx="237908" cy="45216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39" name="Oval 38"/>
                <p:cNvSpPr/>
                <p:nvPr/>
              </p:nvSpPr>
              <p:spPr bwMode="auto">
                <a:xfrm>
                  <a:off x="4040688" y="2472249"/>
                  <a:ext cx="182880" cy="182880"/>
                </a:xfrm>
                <a:prstGeom prst="ellipse">
                  <a:avLst/>
                </a:prstGeom>
                <a:solidFill>
                  <a:srgbClr val="000099"/>
                </a:solidFill>
                <a:ln>
                  <a:solidFill>
                    <a:srgbClr val="0000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grpSp>
        </p:grpSp>
        <p:grpSp>
          <p:nvGrpSpPr>
            <p:cNvPr id="135" name="Group 134">
              <a:extLst>
                <a:ext uri="{FF2B5EF4-FFF2-40B4-BE49-F238E27FC236}">
                  <a16:creationId xmlns:a16="http://schemas.microsoft.com/office/drawing/2014/main" xmlns="" id="{4612A15E-E3DE-4C1D-A158-E6D315DA6E59}"/>
                </a:ext>
              </a:extLst>
            </p:cNvPr>
            <p:cNvGrpSpPr/>
            <p:nvPr/>
          </p:nvGrpSpPr>
          <p:grpSpPr>
            <a:xfrm>
              <a:off x="2677955" y="2798488"/>
              <a:ext cx="944017" cy="553702"/>
              <a:chOff x="3656330" y="2304332"/>
              <a:chExt cx="944017" cy="553702"/>
            </a:xfrm>
          </p:grpSpPr>
          <p:sp>
            <p:nvSpPr>
              <p:cNvPr id="136" name="Line 52">
                <a:extLst>
                  <a:ext uri="{FF2B5EF4-FFF2-40B4-BE49-F238E27FC236}">
                    <a16:creationId xmlns:a16="http://schemas.microsoft.com/office/drawing/2014/main" xmlns="" id="{9F0DDB8B-D22A-4348-924C-F6B632F4B862}"/>
                  </a:ext>
                </a:extLst>
              </p:cNvPr>
              <p:cNvSpPr>
                <a:spLocks noChangeShapeType="1"/>
              </p:cNvSpPr>
              <p:nvPr/>
            </p:nvSpPr>
            <p:spPr bwMode="auto">
              <a:xfrm rot="18087008">
                <a:off x="3691848" y="2441530"/>
                <a:ext cx="389589" cy="39191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grpSp>
            <p:nvGrpSpPr>
              <p:cNvPr id="137" name="Group 136">
                <a:extLst>
                  <a:ext uri="{FF2B5EF4-FFF2-40B4-BE49-F238E27FC236}">
                    <a16:creationId xmlns:a16="http://schemas.microsoft.com/office/drawing/2014/main" xmlns="" id="{BCB639A8-DA59-4224-B9FD-140150E56068}"/>
                  </a:ext>
                </a:extLst>
              </p:cNvPr>
              <p:cNvGrpSpPr/>
              <p:nvPr/>
            </p:nvGrpSpPr>
            <p:grpSpPr>
              <a:xfrm>
                <a:off x="3656330" y="2304332"/>
                <a:ext cx="944017" cy="553702"/>
                <a:chOff x="3656330" y="2304332"/>
                <a:chExt cx="944017" cy="553702"/>
              </a:xfrm>
            </p:grpSpPr>
            <p:sp>
              <p:nvSpPr>
                <p:cNvPr id="138" name="Line 51">
                  <a:extLst>
                    <a:ext uri="{FF2B5EF4-FFF2-40B4-BE49-F238E27FC236}">
                      <a16:creationId xmlns:a16="http://schemas.microsoft.com/office/drawing/2014/main" xmlns="" id="{64DE0372-17FB-4FCC-BD8F-166F35DE4028}"/>
                    </a:ext>
                  </a:extLst>
                </p:cNvPr>
                <p:cNvSpPr>
                  <a:spLocks noChangeShapeType="1"/>
                </p:cNvSpPr>
                <p:nvPr/>
              </p:nvSpPr>
              <p:spPr bwMode="auto">
                <a:xfrm flipH="1" flipV="1">
                  <a:off x="4200461" y="2563686"/>
                  <a:ext cx="399886" cy="91443"/>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39" name="Line 52">
                  <a:extLst>
                    <a:ext uri="{FF2B5EF4-FFF2-40B4-BE49-F238E27FC236}">
                      <a16:creationId xmlns:a16="http://schemas.microsoft.com/office/drawing/2014/main" xmlns="" id="{B952C023-6E08-4F86-B9B4-639308843427}"/>
                    </a:ext>
                  </a:extLst>
                </p:cNvPr>
                <p:cNvSpPr>
                  <a:spLocks noChangeShapeType="1"/>
                </p:cNvSpPr>
                <p:nvPr/>
              </p:nvSpPr>
              <p:spPr bwMode="auto">
                <a:xfrm rot="18087008" flipV="1">
                  <a:off x="4307896" y="2565677"/>
                  <a:ext cx="46893" cy="339122"/>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40" name="Line 53">
                  <a:extLst>
                    <a:ext uri="{FF2B5EF4-FFF2-40B4-BE49-F238E27FC236}">
                      <a16:creationId xmlns:a16="http://schemas.microsoft.com/office/drawing/2014/main" xmlns="" id="{9BD39D24-236B-4CC8-9C93-0C0F027197B7}"/>
                    </a:ext>
                  </a:extLst>
                </p:cNvPr>
                <p:cNvSpPr>
                  <a:spLocks noChangeShapeType="1"/>
                </p:cNvSpPr>
                <p:nvPr/>
              </p:nvSpPr>
              <p:spPr bwMode="auto">
                <a:xfrm flipV="1">
                  <a:off x="3956964" y="2585260"/>
                  <a:ext cx="182880" cy="272774"/>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41" name="Line 51">
                  <a:extLst>
                    <a:ext uri="{FF2B5EF4-FFF2-40B4-BE49-F238E27FC236}">
                      <a16:creationId xmlns:a16="http://schemas.microsoft.com/office/drawing/2014/main" xmlns="" id="{B3900AAA-725C-4EFB-973E-3D434EA83574}"/>
                    </a:ext>
                  </a:extLst>
                </p:cNvPr>
                <p:cNvSpPr>
                  <a:spLocks noChangeShapeType="1"/>
                </p:cNvSpPr>
                <p:nvPr/>
              </p:nvSpPr>
              <p:spPr bwMode="auto">
                <a:xfrm flipH="1">
                  <a:off x="4153217" y="2304332"/>
                  <a:ext cx="164600" cy="258155"/>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42" name="Line 53">
                  <a:extLst>
                    <a:ext uri="{FF2B5EF4-FFF2-40B4-BE49-F238E27FC236}">
                      <a16:creationId xmlns:a16="http://schemas.microsoft.com/office/drawing/2014/main" xmlns="" id="{12EB3963-3E83-407F-B438-FAA67944F314}"/>
                    </a:ext>
                  </a:extLst>
                </p:cNvPr>
                <p:cNvSpPr>
                  <a:spLocks noChangeShapeType="1"/>
                </p:cNvSpPr>
                <p:nvPr/>
              </p:nvSpPr>
              <p:spPr bwMode="auto">
                <a:xfrm flipH="1">
                  <a:off x="4200462" y="2436041"/>
                  <a:ext cx="399885" cy="102519"/>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43" name="Line 52">
                  <a:extLst>
                    <a:ext uri="{FF2B5EF4-FFF2-40B4-BE49-F238E27FC236}">
                      <a16:creationId xmlns:a16="http://schemas.microsoft.com/office/drawing/2014/main" xmlns="" id="{07DE4AAA-1F13-4D46-8A66-206524A04AC3}"/>
                    </a:ext>
                  </a:extLst>
                </p:cNvPr>
                <p:cNvSpPr>
                  <a:spLocks noChangeShapeType="1"/>
                </p:cNvSpPr>
                <p:nvPr/>
              </p:nvSpPr>
              <p:spPr bwMode="auto">
                <a:xfrm rot="18087008" flipH="1">
                  <a:off x="3964269" y="2231656"/>
                  <a:ext cx="26568" cy="32716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44" name="Line 52">
                  <a:extLst>
                    <a:ext uri="{FF2B5EF4-FFF2-40B4-BE49-F238E27FC236}">
                      <a16:creationId xmlns:a16="http://schemas.microsoft.com/office/drawing/2014/main" xmlns="" id="{1AEF1E71-3C5D-4820-9D2A-9C53E715D1FC}"/>
                    </a:ext>
                  </a:extLst>
                </p:cNvPr>
                <p:cNvSpPr>
                  <a:spLocks noChangeShapeType="1"/>
                </p:cNvSpPr>
                <p:nvPr/>
              </p:nvSpPr>
              <p:spPr bwMode="auto">
                <a:xfrm rot="18087008">
                  <a:off x="3763457" y="2292191"/>
                  <a:ext cx="237908" cy="45216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45" name="Oval 144">
                  <a:extLst>
                    <a:ext uri="{FF2B5EF4-FFF2-40B4-BE49-F238E27FC236}">
                      <a16:creationId xmlns:a16="http://schemas.microsoft.com/office/drawing/2014/main" xmlns="" id="{F9D74B8E-5F3D-43C3-84DF-DBEC1F6BF357}"/>
                    </a:ext>
                  </a:extLst>
                </p:cNvPr>
                <p:cNvSpPr/>
                <p:nvPr/>
              </p:nvSpPr>
              <p:spPr bwMode="auto">
                <a:xfrm>
                  <a:off x="4040688" y="2472249"/>
                  <a:ext cx="182880" cy="182880"/>
                </a:xfrm>
                <a:prstGeom prst="ellipse">
                  <a:avLst/>
                </a:prstGeom>
                <a:solidFill>
                  <a:srgbClr val="000099"/>
                </a:solidFill>
                <a:ln>
                  <a:solidFill>
                    <a:srgbClr val="0000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a:ea typeface="+mn-ea"/>
                    <a:cs typeface="+mn-cs"/>
                  </a:endParaRPr>
                </a:p>
              </p:txBody>
            </p:sp>
          </p:grpSp>
        </p:grpSp>
        <p:grpSp>
          <p:nvGrpSpPr>
            <p:cNvPr id="146" name="Group 145">
              <a:extLst>
                <a:ext uri="{FF2B5EF4-FFF2-40B4-BE49-F238E27FC236}">
                  <a16:creationId xmlns:a16="http://schemas.microsoft.com/office/drawing/2014/main" xmlns="" id="{39B784DA-585F-45CF-8423-7EE50C254CFE}"/>
                </a:ext>
              </a:extLst>
            </p:cNvPr>
            <p:cNvGrpSpPr/>
            <p:nvPr/>
          </p:nvGrpSpPr>
          <p:grpSpPr>
            <a:xfrm>
              <a:off x="3763204" y="3011860"/>
              <a:ext cx="944017" cy="553702"/>
              <a:chOff x="3656330" y="2304332"/>
              <a:chExt cx="944017" cy="553702"/>
            </a:xfrm>
          </p:grpSpPr>
          <p:sp>
            <p:nvSpPr>
              <p:cNvPr id="147" name="Line 52">
                <a:extLst>
                  <a:ext uri="{FF2B5EF4-FFF2-40B4-BE49-F238E27FC236}">
                    <a16:creationId xmlns:a16="http://schemas.microsoft.com/office/drawing/2014/main" xmlns="" id="{38E2678C-A5ED-470E-820C-C069B0B7C2C9}"/>
                  </a:ext>
                </a:extLst>
              </p:cNvPr>
              <p:cNvSpPr>
                <a:spLocks noChangeShapeType="1"/>
              </p:cNvSpPr>
              <p:nvPr/>
            </p:nvSpPr>
            <p:spPr bwMode="auto">
              <a:xfrm rot="18087008">
                <a:off x="3691848" y="2441530"/>
                <a:ext cx="389589" cy="39191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grpSp>
            <p:nvGrpSpPr>
              <p:cNvPr id="148" name="Group 147">
                <a:extLst>
                  <a:ext uri="{FF2B5EF4-FFF2-40B4-BE49-F238E27FC236}">
                    <a16:creationId xmlns:a16="http://schemas.microsoft.com/office/drawing/2014/main" xmlns="" id="{F88A7A56-BCC7-4131-9C4A-932EA4E6B12F}"/>
                  </a:ext>
                </a:extLst>
              </p:cNvPr>
              <p:cNvGrpSpPr/>
              <p:nvPr/>
            </p:nvGrpSpPr>
            <p:grpSpPr>
              <a:xfrm>
                <a:off x="3656330" y="2304332"/>
                <a:ext cx="944017" cy="553702"/>
                <a:chOff x="3656330" y="2304332"/>
                <a:chExt cx="944017" cy="553702"/>
              </a:xfrm>
            </p:grpSpPr>
            <p:sp>
              <p:nvSpPr>
                <p:cNvPr id="149" name="Line 51">
                  <a:extLst>
                    <a:ext uri="{FF2B5EF4-FFF2-40B4-BE49-F238E27FC236}">
                      <a16:creationId xmlns:a16="http://schemas.microsoft.com/office/drawing/2014/main" xmlns="" id="{487C5D0B-25B1-405D-99CC-907B3C79E62F}"/>
                    </a:ext>
                  </a:extLst>
                </p:cNvPr>
                <p:cNvSpPr>
                  <a:spLocks noChangeShapeType="1"/>
                </p:cNvSpPr>
                <p:nvPr/>
              </p:nvSpPr>
              <p:spPr bwMode="auto">
                <a:xfrm flipH="1" flipV="1">
                  <a:off x="4200461" y="2563686"/>
                  <a:ext cx="399886" cy="91443"/>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50" name="Line 52">
                  <a:extLst>
                    <a:ext uri="{FF2B5EF4-FFF2-40B4-BE49-F238E27FC236}">
                      <a16:creationId xmlns:a16="http://schemas.microsoft.com/office/drawing/2014/main" xmlns="" id="{51BA4237-9E3E-40DF-A5D0-D7F28403E5C3}"/>
                    </a:ext>
                  </a:extLst>
                </p:cNvPr>
                <p:cNvSpPr>
                  <a:spLocks noChangeShapeType="1"/>
                </p:cNvSpPr>
                <p:nvPr/>
              </p:nvSpPr>
              <p:spPr bwMode="auto">
                <a:xfrm rot="18087008" flipV="1">
                  <a:off x="4307896" y="2565677"/>
                  <a:ext cx="46893" cy="339122"/>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51" name="Line 53">
                  <a:extLst>
                    <a:ext uri="{FF2B5EF4-FFF2-40B4-BE49-F238E27FC236}">
                      <a16:creationId xmlns:a16="http://schemas.microsoft.com/office/drawing/2014/main" xmlns="" id="{CD0D6380-C851-4476-BDB0-15301499EB37}"/>
                    </a:ext>
                  </a:extLst>
                </p:cNvPr>
                <p:cNvSpPr>
                  <a:spLocks noChangeShapeType="1"/>
                </p:cNvSpPr>
                <p:nvPr/>
              </p:nvSpPr>
              <p:spPr bwMode="auto">
                <a:xfrm flipV="1">
                  <a:off x="3956964" y="2585260"/>
                  <a:ext cx="182880" cy="272774"/>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52" name="Line 51">
                  <a:extLst>
                    <a:ext uri="{FF2B5EF4-FFF2-40B4-BE49-F238E27FC236}">
                      <a16:creationId xmlns:a16="http://schemas.microsoft.com/office/drawing/2014/main" xmlns="" id="{8303AD5A-C4E5-4EBB-A1F3-AF035BD33074}"/>
                    </a:ext>
                  </a:extLst>
                </p:cNvPr>
                <p:cNvSpPr>
                  <a:spLocks noChangeShapeType="1"/>
                </p:cNvSpPr>
                <p:nvPr/>
              </p:nvSpPr>
              <p:spPr bwMode="auto">
                <a:xfrm flipH="1">
                  <a:off x="4153217" y="2304332"/>
                  <a:ext cx="164600" cy="258155"/>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53" name="Line 53">
                  <a:extLst>
                    <a:ext uri="{FF2B5EF4-FFF2-40B4-BE49-F238E27FC236}">
                      <a16:creationId xmlns:a16="http://schemas.microsoft.com/office/drawing/2014/main" xmlns="" id="{DA4734C2-EF5D-4A64-8FEA-67F1DA672585}"/>
                    </a:ext>
                  </a:extLst>
                </p:cNvPr>
                <p:cNvSpPr>
                  <a:spLocks noChangeShapeType="1"/>
                </p:cNvSpPr>
                <p:nvPr/>
              </p:nvSpPr>
              <p:spPr bwMode="auto">
                <a:xfrm flipH="1">
                  <a:off x="4200462" y="2436041"/>
                  <a:ext cx="399885" cy="102519"/>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54" name="Line 52">
                  <a:extLst>
                    <a:ext uri="{FF2B5EF4-FFF2-40B4-BE49-F238E27FC236}">
                      <a16:creationId xmlns:a16="http://schemas.microsoft.com/office/drawing/2014/main" xmlns="" id="{3A27CA6C-8179-4F8F-BDAB-6D6EA50034ED}"/>
                    </a:ext>
                  </a:extLst>
                </p:cNvPr>
                <p:cNvSpPr>
                  <a:spLocks noChangeShapeType="1"/>
                </p:cNvSpPr>
                <p:nvPr/>
              </p:nvSpPr>
              <p:spPr bwMode="auto">
                <a:xfrm rot="18087008" flipH="1">
                  <a:off x="3964269" y="2231656"/>
                  <a:ext cx="26568" cy="32716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55" name="Line 52">
                  <a:extLst>
                    <a:ext uri="{FF2B5EF4-FFF2-40B4-BE49-F238E27FC236}">
                      <a16:creationId xmlns:a16="http://schemas.microsoft.com/office/drawing/2014/main" xmlns="" id="{D6BD96CC-4CA6-4719-BBE6-6D2D578CB30E}"/>
                    </a:ext>
                  </a:extLst>
                </p:cNvPr>
                <p:cNvSpPr>
                  <a:spLocks noChangeShapeType="1"/>
                </p:cNvSpPr>
                <p:nvPr/>
              </p:nvSpPr>
              <p:spPr bwMode="auto">
                <a:xfrm rot="18087008">
                  <a:off x="3763457" y="2292191"/>
                  <a:ext cx="237908" cy="45216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56" name="Oval 155">
                  <a:extLst>
                    <a:ext uri="{FF2B5EF4-FFF2-40B4-BE49-F238E27FC236}">
                      <a16:creationId xmlns:a16="http://schemas.microsoft.com/office/drawing/2014/main" xmlns="" id="{5673BB7F-885F-4917-AF89-B2FB14518D11}"/>
                    </a:ext>
                  </a:extLst>
                </p:cNvPr>
                <p:cNvSpPr/>
                <p:nvPr/>
              </p:nvSpPr>
              <p:spPr bwMode="auto">
                <a:xfrm>
                  <a:off x="4040688" y="2472249"/>
                  <a:ext cx="182880" cy="182880"/>
                </a:xfrm>
                <a:prstGeom prst="ellipse">
                  <a:avLst/>
                </a:prstGeom>
                <a:solidFill>
                  <a:srgbClr val="000099"/>
                </a:solidFill>
                <a:ln>
                  <a:solidFill>
                    <a:srgbClr val="0000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grpSp>
        </p:grpSp>
        <p:grpSp>
          <p:nvGrpSpPr>
            <p:cNvPr id="157" name="Group 156">
              <a:extLst>
                <a:ext uri="{FF2B5EF4-FFF2-40B4-BE49-F238E27FC236}">
                  <a16:creationId xmlns:a16="http://schemas.microsoft.com/office/drawing/2014/main" xmlns="" id="{F6DEB744-1D35-4AA4-BBB8-CBFF9876D430}"/>
                </a:ext>
              </a:extLst>
            </p:cNvPr>
            <p:cNvGrpSpPr/>
            <p:nvPr/>
          </p:nvGrpSpPr>
          <p:grpSpPr>
            <a:xfrm>
              <a:off x="5382413" y="2376033"/>
              <a:ext cx="944017" cy="553702"/>
              <a:chOff x="3656330" y="2304332"/>
              <a:chExt cx="944017" cy="553702"/>
            </a:xfrm>
          </p:grpSpPr>
          <p:sp>
            <p:nvSpPr>
              <p:cNvPr id="158" name="Line 52">
                <a:extLst>
                  <a:ext uri="{FF2B5EF4-FFF2-40B4-BE49-F238E27FC236}">
                    <a16:creationId xmlns:a16="http://schemas.microsoft.com/office/drawing/2014/main" xmlns="" id="{E2F40BA1-D60F-49F5-AD21-DD7C1DAC3BF4}"/>
                  </a:ext>
                </a:extLst>
              </p:cNvPr>
              <p:cNvSpPr>
                <a:spLocks noChangeShapeType="1"/>
              </p:cNvSpPr>
              <p:nvPr/>
            </p:nvSpPr>
            <p:spPr bwMode="auto">
              <a:xfrm rot="18087008">
                <a:off x="3691848" y="2441530"/>
                <a:ext cx="389589" cy="39191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grpSp>
            <p:nvGrpSpPr>
              <p:cNvPr id="159" name="Group 158">
                <a:extLst>
                  <a:ext uri="{FF2B5EF4-FFF2-40B4-BE49-F238E27FC236}">
                    <a16:creationId xmlns:a16="http://schemas.microsoft.com/office/drawing/2014/main" xmlns="" id="{581316E3-C7FE-463C-90AF-94A51A68965E}"/>
                  </a:ext>
                </a:extLst>
              </p:cNvPr>
              <p:cNvGrpSpPr/>
              <p:nvPr/>
            </p:nvGrpSpPr>
            <p:grpSpPr>
              <a:xfrm>
                <a:off x="3656330" y="2304332"/>
                <a:ext cx="944017" cy="553702"/>
                <a:chOff x="3656330" y="2304332"/>
                <a:chExt cx="944017" cy="553702"/>
              </a:xfrm>
            </p:grpSpPr>
            <p:sp>
              <p:nvSpPr>
                <p:cNvPr id="160" name="Line 51">
                  <a:extLst>
                    <a:ext uri="{FF2B5EF4-FFF2-40B4-BE49-F238E27FC236}">
                      <a16:creationId xmlns:a16="http://schemas.microsoft.com/office/drawing/2014/main" xmlns="" id="{67693EDD-DDAB-4F12-ABB0-9AC719287C87}"/>
                    </a:ext>
                  </a:extLst>
                </p:cNvPr>
                <p:cNvSpPr>
                  <a:spLocks noChangeShapeType="1"/>
                </p:cNvSpPr>
                <p:nvPr/>
              </p:nvSpPr>
              <p:spPr bwMode="auto">
                <a:xfrm flipH="1" flipV="1">
                  <a:off x="4200461" y="2563686"/>
                  <a:ext cx="399886" cy="91443"/>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61" name="Line 52">
                  <a:extLst>
                    <a:ext uri="{FF2B5EF4-FFF2-40B4-BE49-F238E27FC236}">
                      <a16:creationId xmlns:a16="http://schemas.microsoft.com/office/drawing/2014/main" xmlns="" id="{1F203BA7-D5B5-48A5-AD2A-A92C15D49A64}"/>
                    </a:ext>
                  </a:extLst>
                </p:cNvPr>
                <p:cNvSpPr>
                  <a:spLocks noChangeShapeType="1"/>
                </p:cNvSpPr>
                <p:nvPr/>
              </p:nvSpPr>
              <p:spPr bwMode="auto">
                <a:xfrm rot="18087008" flipV="1">
                  <a:off x="4307896" y="2565677"/>
                  <a:ext cx="46893" cy="339122"/>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62" name="Line 53">
                  <a:extLst>
                    <a:ext uri="{FF2B5EF4-FFF2-40B4-BE49-F238E27FC236}">
                      <a16:creationId xmlns:a16="http://schemas.microsoft.com/office/drawing/2014/main" xmlns="" id="{B6E269B5-BCB9-476E-9396-26455BEAF295}"/>
                    </a:ext>
                  </a:extLst>
                </p:cNvPr>
                <p:cNvSpPr>
                  <a:spLocks noChangeShapeType="1"/>
                </p:cNvSpPr>
                <p:nvPr/>
              </p:nvSpPr>
              <p:spPr bwMode="auto">
                <a:xfrm flipV="1">
                  <a:off x="3956964" y="2585260"/>
                  <a:ext cx="182880" cy="272774"/>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63" name="Line 51">
                  <a:extLst>
                    <a:ext uri="{FF2B5EF4-FFF2-40B4-BE49-F238E27FC236}">
                      <a16:creationId xmlns:a16="http://schemas.microsoft.com/office/drawing/2014/main" xmlns="" id="{5A7AD768-2445-4640-8873-FC04BEE9D8E6}"/>
                    </a:ext>
                  </a:extLst>
                </p:cNvPr>
                <p:cNvSpPr>
                  <a:spLocks noChangeShapeType="1"/>
                </p:cNvSpPr>
                <p:nvPr/>
              </p:nvSpPr>
              <p:spPr bwMode="auto">
                <a:xfrm flipH="1">
                  <a:off x="4153217" y="2304332"/>
                  <a:ext cx="164600" cy="258155"/>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64" name="Line 53">
                  <a:extLst>
                    <a:ext uri="{FF2B5EF4-FFF2-40B4-BE49-F238E27FC236}">
                      <a16:creationId xmlns:a16="http://schemas.microsoft.com/office/drawing/2014/main" xmlns="" id="{E22A7ECE-B25F-4795-B053-0D8869E75A0C}"/>
                    </a:ext>
                  </a:extLst>
                </p:cNvPr>
                <p:cNvSpPr>
                  <a:spLocks noChangeShapeType="1"/>
                </p:cNvSpPr>
                <p:nvPr/>
              </p:nvSpPr>
              <p:spPr bwMode="auto">
                <a:xfrm flipH="1">
                  <a:off x="4200462" y="2436041"/>
                  <a:ext cx="399885" cy="102519"/>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65" name="Line 52">
                  <a:extLst>
                    <a:ext uri="{FF2B5EF4-FFF2-40B4-BE49-F238E27FC236}">
                      <a16:creationId xmlns:a16="http://schemas.microsoft.com/office/drawing/2014/main" xmlns="" id="{CF5CFAB3-4FC6-4E2F-9923-B38450976477}"/>
                    </a:ext>
                  </a:extLst>
                </p:cNvPr>
                <p:cNvSpPr>
                  <a:spLocks noChangeShapeType="1"/>
                </p:cNvSpPr>
                <p:nvPr/>
              </p:nvSpPr>
              <p:spPr bwMode="auto">
                <a:xfrm rot="18087008" flipH="1">
                  <a:off x="3964269" y="2231656"/>
                  <a:ext cx="26568" cy="32716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66" name="Line 52">
                  <a:extLst>
                    <a:ext uri="{FF2B5EF4-FFF2-40B4-BE49-F238E27FC236}">
                      <a16:creationId xmlns:a16="http://schemas.microsoft.com/office/drawing/2014/main" xmlns="" id="{D054C912-C16C-4C60-AF95-6BD1CE0F10E4}"/>
                    </a:ext>
                  </a:extLst>
                </p:cNvPr>
                <p:cNvSpPr>
                  <a:spLocks noChangeShapeType="1"/>
                </p:cNvSpPr>
                <p:nvPr/>
              </p:nvSpPr>
              <p:spPr bwMode="auto">
                <a:xfrm rot="18087008">
                  <a:off x="3763457" y="2292191"/>
                  <a:ext cx="237908" cy="45216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67" name="Oval 166">
                  <a:extLst>
                    <a:ext uri="{FF2B5EF4-FFF2-40B4-BE49-F238E27FC236}">
                      <a16:creationId xmlns:a16="http://schemas.microsoft.com/office/drawing/2014/main" xmlns="" id="{DE1EBC3C-5648-4D04-8BD1-361BF648AC8F}"/>
                    </a:ext>
                  </a:extLst>
                </p:cNvPr>
                <p:cNvSpPr/>
                <p:nvPr/>
              </p:nvSpPr>
              <p:spPr bwMode="auto">
                <a:xfrm>
                  <a:off x="4040688" y="2472249"/>
                  <a:ext cx="182880" cy="182880"/>
                </a:xfrm>
                <a:prstGeom prst="ellipse">
                  <a:avLst/>
                </a:prstGeom>
                <a:solidFill>
                  <a:srgbClr val="000099"/>
                </a:solidFill>
                <a:ln>
                  <a:solidFill>
                    <a:srgbClr val="0000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grpSp>
        </p:grpSp>
        <p:grpSp>
          <p:nvGrpSpPr>
            <p:cNvPr id="168" name="Group 167">
              <a:extLst>
                <a:ext uri="{FF2B5EF4-FFF2-40B4-BE49-F238E27FC236}">
                  <a16:creationId xmlns:a16="http://schemas.microsoft.com/office/drawing/2014/main" xmlns="" id="{9A64C43F-0265-4215-96EE-4B0B183F59DA}"/>
                </a:ext>
              </a:extLst>
            </p:cNvPr>
            <p:cNvGrpSpPr/>
            <p:nvPr/>
          </p:nvGrpSpPr>
          <p:grpSpPr>
            <a:xfrm>
              <a:off x="4941035" y="2905244"/>
              <a:ext cx="944017" cy="553702"/>
              <a:chOff x="3656330" y="2304332"/>
              <a:chExt cx="944017" cy="553702"/>
            </a:xfrm>
          </p:grpSpPr>
          <p:sp>
            <p:nvSpPr>
              <p:cNvPr id="169" name="Line 52">
                <a:extLst>
                  <a:ext uri="{FF2B5EF4-FFF2-40B4-BE49-F238E27FC236}">
                    <a16:creationId xmlns:a16="http://schemas.microsoft.com/office/drawing/2014/main" xmlns="" id="{D0C8A77F-7FDF-469C-9306-199038671D66}"/>
                  </a:ext>
                </a:extLst>
              </p:cNvPr>
              <p:cNvSpPr>
                <a:spLocks noChangeShapeType="1"/>
              </p:cNvSpPr>
              <p:nvPr/>
            </p:nvSpPr>
            <p:spPr bwMode="auto">
              <a:xfrm rot="18087008">
                <a:off x="3691848" y="2441530"/>
                <a:ext cx="389589" cy="39191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grpSp>
            <p:nvGrpSpPr>
              <p:cNvPr id="170" name="Group 169">
                <a:extLst>
                  <a:ext uri="{FF2B5EF4-FFF2-40B4-BE49-F238E27FC236}">
                    <a16:creationId xmlns:a16="http://schemas.microsoft.com/office/drawing/2014/main" xmlns="" id="{FC715303-0411-43B6-9781-DD06774A2B0D}"/>
                  </a:ext>
                </a:extLst>
              </p:cNvPr>
              <p:cNvGrpSpPr/>
              <p:nvPr/>
            </p:nvGrpSpPr>
            <p:grpSpPr>
              <a:xfrm>
                <a:off x="3656330" y="2304332"/>
                <a:ext cx="944017" cy="553702"/>
                <a:chOff x="3656330" y="2304332"/>
                <a:chExt cx="944017" cy="553702"/>
              </a:xfrm>
            </p:grpSpPr>
            <p:sp>
              <p:nvSpPr>
                <p:cNvPr id="171" name="Line 51">
                  <a:extLst>
                    <a:ext uri="{FF2B5EF4-FFF2-40B4-BE49-F238E27FC236}">
                      <a16:creationId xmlns:a16="http://schemas.microsoft.com/office/drawing/2014/main" xmlns="" id="{9AC38241-FCE1-4C69-90FF-15A80EA064DC}"/>
                    </a:ext>
                  </a:extLst>
                </p:cNvPr>
                <p:cNvSpPr>
                  <a:spLocks noChangeShapeType="1"/>
                </p:cNvSpPr>
                <p:nvPr/>
              </p:nvSpPr>
              <p:spPr bwMode="auto">
                <a:xfrm flipH="1" flipV="1">
                  <a:off x="4200461" y="2563686"/>
                  <a:ext cx="399886" cy="91443"/>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72" name="Line 52">
                  <a:extLst>
                    <a:ext uri="{FF2B5EF4-FFF2-40B4-BE49-F238E27FC236}">
                      <a16:creationId xmlns:a16="http://schemas.microsoft.com/office/drawing/2014/main" xmlns="" id="{2A0C5D63-B6C7-4D19-8503-32192A888F7E}"/>
                    </a:ext>
                  </a:extLst>
                </p:cNvPr>
                <p:cNvSpPr>
                  <a:spLocks noChangeShapeType="1"/>
                </p:cNvSpPr>
                <p:nvPr/>
              </p:nvSpPr>
              <p:spPr bwMode="auto">
                <a:xfrm rot="18087008" flipV="1">
                  <a:off x="4307896" y="2565677"/>
                  <a:ext cx="46893" cy="339122"/>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73" name="Line 53">
                  <a:extLst>
                    <a:ext uri="{FF2B5EF4-FFF2-40B4-BE49-F238E27FC236}">
                      <a16:creationId xmlns:a16="http://schemas.microsoft.com/office/drawing/2014/main" xmlns="" id="{9B0963BB-A31E-4D79-AE8B-00458760C271}"/>
                    </a:ext>
                  </a:extLst>
                </p:cNvPr>
                <p:cNvSpPr>
                  <a:spLocks noChangeShapeType="1"/>
                </p:cNvSpPr>
                <p:nvPr/>
              </p:nvSpPr>
              <p:spPr bwMode="auto">
                <a:xfrm flipV="1">
                  <a:off x="3956964" y="2585260"/>
                  <a:ext cx="182880" cy="272774"/>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74" name="Line 51">
                  <a:extLst>
                    <a:ext uri="{FF2B5EF4-FFF2-40B4-BE49-F238E27FC236}">
                      <a16:creationId xmlns:a16="http://schemas.microsoft.com/office/drawing/2014/main" xmlns="" id="{0D551D4E-C6A2-42FE-BAD7-C4F18E660F87}"/>
                    </a:ext>
                  </a:extLst>
                </p:cNvPr>
                <p:cNvSpPr>
                  <a:spLocks noChangeShapeType="1"/>
                </p:cNvSpPr>
                <p:nvPr/>
              </p:nvSpPr>
              <p:spPr bwMode="auto">
                <a:xfrm flipH="1">
                  <a:off x="4153217" y="2304332"/>
                  <a:ext cx="164600" cy="258155"/>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75" name="Line 53">
                  <a:extLst>
                    <a:ext uri="{FF2B5EF4-FFF2-40B4-BE49-F238E27FC236}">
                      <a16:creationId xmlns:a16="http://schemas.microsoft.com/office/drawing/2014/main" xmlns="" id="{4990BD58-3D06-4B75-9E3F-4A0D3A03CDAC}"/>
                    </a:ext>
                  </a:extLst>
                </p:cNvPr>
                <p:cNvSpPr>
                  <a:spLocks noChangeShapeType="1"/>
                </p:cNvSpPr>
                <p:nvPr/>
              </p:nvSpPr>
              <p:spPr bwMode="auto">
                <a:xfrm flipH="1">
                  <a:off x="4200462" y="2436041"/>
                  <a:ext cx="399885" cy="102519"/>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76" name="Line 52">
                  <a:extLst>
                    <a:ext uri="{FF2B5EF4-FFF2-40B4-BE49-F238E27FC236}">
                      <a16:creationId xmlns:a16="http://schemas.microsoft.com/office/drawing/2014/main" xmlns="" id="{B6C90B15-D3C5-4DFF-8CCA-62B9B941A512}"/>
                    </a:ext>
                  </a:extLst>
                </p:cNvPr>
                <p:cNvSpPr>
                  <a:spLocks noChangeShapeType="1"/>
                </p:cNvSpPr>
                <p:nvPr/>
              </p:nvSpPr>
              <p:spPr bwMode="auto">
                <a:xfrm rot="18087008" flipH="1">
                  <a:off x="3964269" y="2231656"/>
                  <a:ext cx="26568" cy="32716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77" name="Line 52">
                  <a:extLst>
                    <a:ext uri="{FF2B5EF4-FFF2-40B4-BE49-F238E27FC236}">
                      <a16:creationId xmlns:a16="http://schemas.microsoft.com/office/drawing/2014/main" xmlns="" id="{F98439CE-F600-42FF-A14B-6DD0A999B536}"/>
                    </a:ext>
                  </a:extLst>
                </p:cNvPr>
                <p:cNvSpPr>
                  <a:spLocks noChangeShapeType="1"/>
                </p:cNvSpPr>
                <p:nvPr/>
              </p:nvSpPr>
              <p:spPr bwMode="auto">
                <a:xfrm rot="18087008">
                  <a:off x="3763457" y="2292191"/>
                  <a:ext cx="237908" cy="45216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78" name="Oval 177">
                  <a:extLst>
                    <a:ext uri="{FF2B5EF4-FFF2-40B4-BE49-F238E27FC236}">
                      <a16:creationId xmlns:a16="http://schemas.microsoft.com/office/drawing/2014/main" xmlns="" id="{2DAD4DFC-0B7C-40A4-81B8-C94CC303976F}"/>
                    </a:ext>
                  </a:extLst>
                </p:cNvPr>
                <p:cNvSpPr/>
                <p:nvPr/>
              </p:nvSpPr>
              <p:spPr bwMode="auto">
                <a:xfrm>
                  <a:off x="4040688" y="2472249"/>
                  <a:ext cx="182880" cy="182880"/>
                </a:xfrm>
                <a:prstGeom prst="ellipse">
                  <a:avLst/>
                </a:prstGeom>
                <a:solidFill>
                  <a:srgbClr val="000099"/>
                </a:solidFill>
                <a:ln>
                  <a:solidFill>
                    <a:srgbClr val="0000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grpSp>
        </p:grpSp>
        <p:grpSp>
          <p:nvGrpSpPr>
            <p:cNvPr id="179" name="Group 178">
              <a:extLst>
                <a:ext uri="{FF2B5EF4-FFF2-40B4-BE49-F238E27FC236}">
                  <a16:creationId xmlns:a16="http://schemas.microsoft.com/office/drawing/2014/main" xmlns="" id="{3C337A5C-51E0-45A8-BEEB-BE746B353B20}"/>
                </a:ext>
              </a:extLst>
            </p:cNvPr>
            <p:cNvGrpSpPr/>
            <p:nvPr/>
          </p:nvGrpSpPr>
          <p:grpSpPr>
            <a:xfrm>
              <a:off x="3246635" y="2260818"/>
              <a:ext cx="944017" cy="553702"/>
              <a:chOff x="3656330" y="2304332"/>
              <a:chExt cx="944017" cy="553702"/>
            </a:xfrm>
          </p:grpSpPr>
          <p:sp>
            <p:nvSpPr>
              <p:cNvPr id="180" name="Line 52">
                <a:extLst>
                  <a:ext uri="{FF2B5EF4-FFF2-40B4-BE49-F238E27FC236}">
                    <a16:creationId xmlns:a16="http://schemas.microsoft.com/office/drawing/2014/main" xmlns="" id="{57427DCA-B167-4A43-B4D7-365BD0D6CF23}"/>
                  </a:ext>
                </a:extLst>
              </p:cNvPr>
              <p:cNvSpPr>
                <a:spLocks noChangeShapeType="1"/>
              </p:cNvSpPr>
              <p:nvPr/>
            </p:nvSpPr>
            <p:spPr bwMode="auto">
              <a:xfrm rot="18087008">
                <a:off x="3691848" y="2441530"/>
                <a:ext cx="389589" cy="39191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grpSp>
            <p:nvGrpSpPr>
              <p:cNvPr id="181" name="Group 180">
                <a:extLst>
                  <a:ext uri="{FF2B5EF4-FFF2-40B4-BE49-F238E27FC236}">
                    <a16:creationId xmlns:a16="http://schemas.microsoft.com/office/drawing/2014/main" xmlns="" id="{1E336330-789F-4A12-B2F5-7EC96164305E}"/>
                  </a:ext>
                </a:extLst>
              </p:cNvPr>
              <p:cNvGrpSpPr/>
              <p:nvPr/>
            </p:nvGrpSpPr>
            <p:grpSpPr>
              <a:xfrm>
                <a:off x="3656330" y="2304332"/>
                <a:ext cx="944017" cy="553702"/>
                <a:chOff x="3656330" y="2304332"/>
                <a:chExt cx="944017" cy="553702"/>
              </a:xfrm>
            </p:grpSpPr>
            <p:sp>
              <p:nvSpPr>
                <p:cNvPr id="182" name="Line 51">
                  <a:extLst>
                    <a:ext uri="{FF2B5EF4-FFF2-40B4-BE49-F238E27FC236}">
                      <a16:creationId xmlns:a16="http://schemas.microsoft.com/office/drawing/2014/main" xmlns="" id="{5EDD5F0B-13C8-4947-B46D-82941D1B7BEE}"/>
                    </a:ext>
                  </a:extLst>
                </p:cNvPr>
                <p:cNvSpPr>
                  <a:spLocks noChangeShapeType="1"/>
                </p:cNvSpPr>
                <p:nvPr/>
              </p:nvSpPr>
              <p:spPr bwMode="auto">
                <a:xfrm flipH="1" flipV="1">
                  <a:off x="4200461" y="2563686"/>
                  <a:ext cx="399886" cy="91443"/>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83" name="Line 52">
                  <a:extLst>
                    <a:ext uri="{FF2B5EF4-FFF2-40B4-BE49-F238E27FC236}">
                      <a16:creationId xmlns:a16="http://schemas.microsoft.com/office/drawing/2014/main" xmlns="" id="{0B77DB3D-403F-4BDD-9D28-14C24760F135}"/>
                    </a:ext>
                  </a:extLst>
                </p:cNvPr>
                <p:cNvSpPr>
                  <a:spLocks noChangeShapeType="1"/>
                </p:cNvSpPr>
                <p:nvPr/>
              </p:nvSpPr>
              <p:spPr bwMode="auto">
                <a:xfrm rot="18087008" flipV="1">
                  <a:off x="4307896" y="2565677"/>
                  <a:ext cx="46893" cy="339122"/>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84" name="Line 53">
                  <a:extLst>
                    <a:ext uri="{FF2B5EF4-FFF2-40B4-BE49-F238E27FC236}">
                      <a16:creationId xmlns:a16="http://schemas.microsoft.com/office/drawing/2014/main" xmlns="" id="{59839028-37D3-473F-BCA8-7811A6B8232F}"/>
                    </a:ext>
                  </a:extLst>
                </p:cNvPr>
                <p:cNvSpPr>
                  <a:spLocks noChangeShapeType="1"/>
                </p:cNvSpPr>
                <p:nvPr/>
              </p:nvSpPr>
              <p:spPr bwMode="auto">
                <a:xfrm flipV="1">
                  <a:off x="3956964" y="2585260"/>
                  <a:ext cx="182880" cy="272774"/>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85" name="Line 51">
                  <a:extLst>
                    <a:ext uri="{FF2B5EF4-FFF2-40B4-BE49-F238E27FC236}">
                      <a16:creationId xmlns:a16="http://schemas.microsoft.com/office/drawing/2014/main" xmlns="" id="{706A82A5-11E1-41CE-9825-6BD0A3DA245D}"/>
                    </a:ext>
                  </a:extLst>
                </p:cNvPr>
                <p:cNvSpPr>
                  <a:spLocks noChangeShapeType="1"/>
                </p:cNvSpPr>
                <p:nvPr/>
              </p:nvSpPr>
              <p:spPr bwMode="auto">
                <a:xfrm flipH="1">
                  <a:off x="4153217" y="2304332"/>
                  <a:ext cx="164600" cy="258155"/>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86" name="Line 53">
                  <a:extLst>
                    <a:ext uri="{FF2B5EF4-FFF2-40B4-BE49-F238E27FC236}">
                      <a16:creationId xmlns:a16="http://schemas.microsoft.com/office/drawing/2014/main" xmlns="" id="{7CED2948-D12A-4519-9AF4-FD88CC0C262C}"/>
                    </a:ext>
                  </a:extLst>
                </p:cNvPr>
                <p:cNvSpPr>
                  <a:spLocks noChangeShapeType="1"/>
                </p:cNvSpPr>
                <p:nvPr/>
              </p:nvSpPr>
              <p:spPr bwMode="auto">
                <a:xfrm flipH="1">
                  <a:off x="4200462" y="2436041"/>
                  <a:ext cx="399885" cy="102519"/>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87" name="Line 52">
                  <a:extLst>
                    <a:ext uri="{FF2B5EF4-FFF2-40B4-BE49-F238E27FC236}">
                      <a16:creationId xmlns:a16="http://schemas.microsoft.com/office/drawing/2014/main" xmlns="" id="{F54B109B-17DA-46FC-AEAC-F8B59813BF94}"/>
                    </a:ext>
                  </a:extLst>
                </p:cNvPr>
                <p:cNvSpPr>
                  <a:spLocks noChangeShapeType="1"/>
                </p:cNvSpPr>
                <p:nvPr/>
              </p:nvSpPr>
              <p:spPr bwMode="auto">
                <a:xfrm rot="18087008" flipH="1">
                  <a:off x="3964269" y="2231656"/>
                  <a:ext cx="26568" cy="32716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90" name="Line 52">
                  <a:extLst>
                    <a:ext uri="{FF2B5EF4-FFF2-40B4-BE49-F238E27FC236}">
                      <a16:creationId xmlns:a16="http://schemas.microsoft.com/office/drawing/2014/main" xmlns="" id="{07D670B4-8E1A-4D19-85DF-91239A8F6C89}"/>
                    </a:ext>
                  </a:extLst>
                </p:cNvPr>
                <p:cNvSpPr>
                  <a:spLocks noChangeShapeType="1"/>
                </p:cNvSpPr>
                <p:nvPr/>
              </p:nvSpPr>
              <p:spPr bwMode="auto">
                <a:xfrm rot="18087008">
                  <a:off x="3763457" y="2292191"/>
                  <a:ext cx="237908" cy="452161"/>
                </a:xfrm>
                <a:prstGeom prst="line">
                  <a:avLst/>
                </a:prstGeom>
                <a:noFill/>
                <a:ln w="28575">
                  <a:solidFill>
                    <a:schemeClr val="tx1">
                      <a:lumMod val="65000"/>
                      <a:lumOff val="35000"/>
                    </a:schemeClr>
                  </a:solidFill>
                  <a:round/>
                  <a:headEnd type="stealth" w="med" len="me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191" name="Oval 190">
                  <a:extLst>
                    <a:ext uri="{FF2B5EF4-FFF2-40B4-BE49-F238E27FC236}">
                      <a16:creationId xmlns:a16="http://schemas.microsoft.com/office/drawing/2014/main" xmlns="" id="{28FAF5DC-1DFB-4527-BEE4-9BA347D302ED}"/>
                    </a:ext>
                  </a:extLst>
                </p:cNvPr>
                <p:cNvSpPr/>
                <p:nvPr/>
              </p:nvSpPr>
              <p:spPr bwMode="auto">
                <a:xfrm>
                  <a:off x="4040688" y="2472249"/>
                  <a:ext cx="182880" cy="182880"/>
                </a:xfrm>
                <a:prstGeom prst="ellipse">
                  <a:avLst/>
                </a:prstGeom>
                <a:solidFill>
                  <a:srgbClr val="000099"/>
                </a:solidFill>
                <a:ln>
                  <a:solidFill>
                    <a:srgbClr val="0000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a:ea typeface="+mn-ea"/>
                    <a:cs typeface="+mn-cs"/>
                  </a:endParaRPr>
                </a:p>
              </p:txBody>
            </p:sp>
          </p:grpSp>
        </p:grpSp>
      </p:grpSp>
      <p:sp>
        <p:nvSpPr>
          <p:cNvPr id="192" name="TextBox 191">
            <a:extLst>
              <a:ext uri="{FF2B5EF4-FFF2-40B4-BE49-F238E27FC236}">
                <a16:creationId xmlns:a16="http://schemas.microsoft.com/office/drawing/2014/main" xmlns="" id="{7C2A7B7A-E1E2-4F25-9F4E-D4BF9743398F}"/>
              </a:ext>
            </a:extLst>
          </p:cNvPr>
          <p:cNvSpPr txBox="1"/>
          <p:nvPr/>
        </p:nvSpPr>
        <p:spPr>
          <a:xfrm>
            <a:off x="6508009" y="4390731"/>
            <a:ext cx="5565398" cy="2308324"/>
          </a:xfrm>
          <a:prstGeom prst="rect">
            <a:avLst/>
          </a:prstGeom>
          <a:noFill/>
        </p:spPr>
        <p:txBody>
          <a:bodyPr wrap="square" rtlCol="0">
            <a:spAutoFit/>
          </a:bodyPr>
          <a:lstStyle/>
          <a:p>
            <a:r>
              <a:rPr lang="en-US" sz="2400" dirty="0">
                <a:latin typeface="+mn-lt"/>
              </a:rPr>
              <a:t>Requirement: </a:t>
            </a:r>
          </a:p>
          <a:p>
            <a:pPr marL="342900" indent="-342900">
              <a:buFont typeface="Wingdings" panose="05000000000000000000" pitchFamily="2" charset="2"/>
              <a:buChar char="ü"/>
            </a:pPr>
            <a:r>
              <a:rPr lang="en-US" sz="2400" dirty="0">
                <a:latin typeface="+mn-lt"/>
              </a:rPr>
              <a:t>All experience same Rabi frequency</a:t>
            </a:r>
          </a:p>
          <a:p>
            <a:r>
              <a:rPr lang="en-US" sz="2400" dirty="0">
                <a:latin typeface="+mn-lt"/>
              </a:rPr>
              <a:t>     (Resource for spin-orbit coupling)</a:t>
            </a:r>
          </a:p>
          <a:p>
            <a:pPr marL="342900" indent="-342900">
              <a:buFont typeface="Wingdings" panose="05000000000000000000" pitchFamily="2" charset="2"/>
              <a:buChar char="ü"/>
            </a:pPr>
            <a:r>
              <a:rPr lang="en-US" sz="2400" dirty="0">
                <a:latin typeface="+mn-lt"/>
              </a:rPr>
              <a:t>All have same </a:t>
            </a:r>
            <a:r>
              <a:rPr lang="en-US" sz="2400" dirty="0" err="1">
                <a:latin typeface="+mn-lt"/>
              </a:rPr>
              <a:t>detunings</a:t>
            </a:r>
            <a:r>
              <a:rPr lang="en-US" sz="2400" dirty="0">
                <a:latin typeface="+mn-lt"/>
              </a:rPr>
              <a:t>: No Doppler&amp; Stark  Shifts: Deep Magic Lattice</a:t>
            </a:r>
          </a:p>
          <a:p>
            <a:pPr marL="342900" indent="-342900">
              <a:buFont typeface="Wingdings" panose="05000000000000000000" pitchFamily="2" charset="2"/>
              <a:buChar char="q"/>
            </a:pPr>
            <a:r>
              <a:rPr lang="en-US" sz="2400" dirty="0">
                <a:latin typeface="+mn-lt"/>
              </a:rPr>
              <a:t> Atomic Collisions?</a:t>
            </a:r>
          </a:p>
        </p:txBody>
      </p:sp>
    </p:spTree>
    <p:extLst>
      <p:ext uri="{BB962C8B-B14F-4D97-AF65-F5344CB8AC3E}">
        <p14:creationId xmlns:p14="http://schemas.microsoft.com/office/powerpoint/2010/main" val="199959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1" nodeType="clickEffect">
                                  <p:stCondLst>
                                    <p:cond delay="0"/>
                                  </p:stCondLst>
                                  <p:iterate type="lt">
                                    <p:tmAbs val="25"/>
                                  </p:iterate>
                                  <p:childTnLst>
                                    <p:set>
                                      <p:cBhvr override="childStyle">
                                        <p:cTn id="10" dur="indefinite"/>
                                        <p:tgtEl>
                                          <p:spTgt spid="131"/>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1" grpId="1"/>
      <p:bldP spid="19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BA20C4A3-74F7-42AC-A1A1-C2B4FA7587C3}"/>
              </a:ext>
            </a:extLst>
          </p:cNvPr>
          <p:cNvGrpSpPr/>
          <p:nvPr/>
        </p:nvGrpSpPr>
        <p:grpSpPr>
          <a:xfrm>
            <a:off x="339305" y="2648773"/>
            <a:ext cx="11753319" cy="3600986"/>
            <a:chOff x="339305" y="2674186"/>
            <a:chExt cx="11753319" cy="3600986"/>
          </a:xfrm>
        </p:grpSpPr>
        <p:grpSp>
          <p:nvGrpSpPr>
            <p:cNvPr id="3" name="Group 2">
              <a:extLst>
                <a:ext uri="{FF2B5EF4-FFF2-40B4-BE49-F238E27FC236}">
                  <a16:creationId xmlns:a16="http://schemas.microsoft.com/office/drawing/2014/main" xmlns="" id="{ABE1D1D0-80CB-4BE2-BC2D-1D9A74ECE51C}"/>
                </a:ext>
              </a:extLst>
            </p:cNvPr>
            <p:cNvGrpSpPr/>
            <p:nvPr/>
          </p:nvGrpSpPr>
          <p:grpSpPr>
            <a:xfrm>
              <a:off x="339305" y="2674186"/>
              <a:ext cx="11753319" cy="3600986"/>
              <a:chOff x="339305" y="2674186"/>
              <a:chExt cx="11753319" cy="3600986"/>
            </a:xfrm>
          </p:grpSpPr>
          <p:sp>
            <p:nvSpPr>
              <p:cNvPr id="201" name="TextBox 200"/>
              <p:cNvSpPr txBox="1"/>
              <p:nvPr/>
            </p:nvSpPr>
            <p:spPr>
              <a:xfrm>
                <a:off x="339305" y="2674186"/>
                <a:ext cx="11753319" cy="36009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mn-ea"/>
                    <a:cs typeface="+mn-cs"/>
                  </a:rPr>
                  <a:t>Interactions: </a:t>
                </a:r>
              </a:p>
              <a:p>
                <a:pPr marL="0" marR="0" lvl="0" indent="0" algn="l" defTabSz="914400" rtl="0" eaLnBrk="1" fontAlgn="base" latinLnBrk="0" hangingPunct="1">
                  <a:lnSpc>
                    <a:spcPct val="100000"/>
                  </a:lnSpc>
                  <a:spcBef>
                    <a:spcPct val="50000"/>
                  </a:spcBef>
                  <a:spcAft>
                    <a:spcPct val="0"/>
                  </a:spcAft>
                  <a:buClrTx/>
                  <a:buSzTx/>
                  <a:buFontTx/>
                  <a:buNone/>
                  <a:tabLst/>
                  <a:defRPr/>
                </a:pPr>
                <a:endParaRPr lang="en-US" sz="2400" b="1" dirty="0">
                  <a:solidFill>
                    <a:prstClr val="black"/>
                  </a:solidFill>
                  <a:latin typeface="Times New Roman"/>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lang="en-US" sz="2400" b="1" dirty="0">
                  <a:solidFill>
                    <a:prstClr val="black"/>
                  </a:solidFill>
                  <a:latin typeface="Times New Roman"/>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a:ea typeface="+mn-ea"/>
                  <a:cs typeface="+mn-cs"/>
                </a:endParaRP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Degraded signal: Even in identical fermionic atoms. In 2008 gave rise to the second largest uncertainty to the 10</a:t>
                </a:r>
                <a:r>
                  <a:rPr kumimoji="0" lang="en-US" sz="2400" b="0" i="0" u="none" strike="noStrike" kern="1200" cap="none" spc="0" normalizeH="0" baseline="30000" noProof="0" dirty="0">
                    <a:ln>
                      <a:noFill/>
                    </a:ln>
                    <a:solidFill>
                      <a:prstClr val="black"/>
                    </a:solidFill>
                    <a:effectLst/>
                    <a:uLnTx/>
                    <a:uFillTx/>
                    <a:latin typeface="Times New Roman"/>
                    <a:ea typeface="+mn-ea"/>
                    <a:cs typeface="+mn-cs"/>
                  </a:rPr>
                  <a:t> -16 </a:t>
                </a:r>
                <a:r>
                  <a:rPr kumimoji="0" lang="en-US" sz="2400" b="0" i="0" u="none" strike="noStrike" kern="1200" cap="none" spc="0" normalizeH="0" baseline="0" noProof="0" dirty="0">
                    <a:ln>
                      <a:noFill/>
                    </a:ln>
                    <a:solidFill>
                      <a:prstClr val="black"/>
                    </a:solidFill>
                    <a:effectLst/>
                    <a:uLnTx/>
                    <a:uFillTx/>
                    <a:latin typeface="Times New Roman"/>
                    <a:ea typeface="+mn-ea"/>
                    <a:cs typeface="+mn-cs"/>
                  </a:rPr>
                  <a:t>error budget</a:t>
                </a:r>
              </a:p>
            </p:txBody>
          </p:sp>
          <p:sp>
            <p:nvSpPr>
              <p:cNvPr id="190" name="Rectangle 34"/>
              <p:cNvSpPr>
                <a:spLocks noChangeArrowheads="1"/>
              </p:cNvSpPr>
              <p:nvPr/>
            </p:nvSpPr>
            <p:spPr bwMode="auto">
              <a:xfrm>
                <a:off x="4024093" y="3628707"/>
                <a:ext cx="65381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rPr>
                  <a:t>JILA:G. Campbell </a:t>
                </a:r>
                <a:r>
                  <a:rPr kumimoji="0" lang="en-US" sz="2400" b="1" i="1" u="none" strike="noStrike" kern="1200" cap="none" spc="0" normalizeH="0" baseline="0" noProof="0" dirty="0">
                    <a:ln>
                      <a:noFill/>
                    </a:ln>
                    <a:solidFill>
                      <a:srgbClr val="000000"/>
                    </a:solidFill>
                    <a:effectLst/>
                    <a:uLnTx/>
                    <a:uFillTx/>
                    <a:latin typeface="Times New Roman" pitchFamily="18" charset="0"/>
                    <a:ea typeface="+mn-ea"/>
                    <a:cs typeface="+mn-cs"/>
                  </a:rPr>
                  <a:t>et al </a:t>
                </a:r>
                <a:r>
                  <a:rPr kumimoji="0" lang="fr-FR" sz="2400" b="1" i="0" u="none" strike="noStrike" kern="1200" cap="none" spc="0" normalizeH="0" baseline="0" noProof="0" dirty="0">
                    <a:ln>
                      <a:noFill/>
                    </a:ln>
                    <a:solidFill>
                      <a:srgbClr val="000000"/>
                    </a:solidFill>
                    <a:effectLst/>
                    <a:uLnTx/>
                    <a:uFillTx/>
                    <a:latin typeface="Times New Roman" pitchFamily="18" charset="0"/>
                    <a:ea typeface="+mn-ea"/>
                    <a:cs typeface="+mn-cs"/>
                  </a:rPr>
                  <a:t>Science 324, 360 (09)</a:t>
                </a:r>
                <a:endParaRPr kumimoji="0" lang="en-US" sz="2400" b="1" i="0" u="none" strike="noStrike" kern="1200" cap="none" spc="0" normalizeH="0" baseline="0" noProof="0" dirty="0">
                  <a:ln>
                    <a:noFill/>
                  </a:ln>
                  <a:solidFill>
                    <a:prstClr val="black"/>
                  </a:solidFill>
                  <a:effectLst/>
                  <a:uLnTx/>
                  <a:uFillTx/>
                  <a:ea typeface="+mn-ea"/>
                  <a:cs typeface="+mn-cs"/>
                </a:endParaRPr>
              </a:p>
            </p:txBody>
          </p:sp>
          <p:sp>
            <p:nvSpPr>
              <p:cNvPr id="191" name="Rectangle 14"/>
              <p:cNvSpPr>
                <a:spLocks noChangeArrowheads="1"/>
              </p:cNvSpPr>
              <p:nvPr/>
            </p:nvSpPr>
            <p:spPr bwMode="auto">
              <a:xfrm>
                <a:off x="3983725" y="4375145"/>
                <a:ext cx="66620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Times New Roman" pitchFamily="18" charset="0"/>
                    <a:ea typeface="+mn-ea"/>
                    <a:cs typeface="+mn-cs"/>
                  </a:rPr>
                  <a:t>NIST: N. </a:t>
                </a:r>
                <a:r>
                  <a:rPr kumimoji="0" lang="fr-FR" sz="2400" b="1" i="0" u="none" strike="noStrike" kern="1200" cap="none" spc="0" normalizeH="0" baseline="0" noProof="0" dirty="0" err="1">
                    <a:ln>
                      <a:noFill/>
                    </a:ln>
                    <a:solidFill>
                      <a:srgbClr val="000000"/>
                    </a:solidFill>
                    <a:effectLst/>
                    <a:uLnTx/>
                    <a:uFillTx/>
                    <a:latin typeface="Times New Roman" pitchFamily="18" charset="0"/>
                    <a:ea typeface="+mn-ea"/>
                    <a:cs typeface="+mn-cs"/>
                  </a:rPr>
                  <a:t>Lemke</a:t>
                </a:r>
                <a:r>
                  <a:rPr kumimoji="0" lang="fr-FR" sz="24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400" b="1" i="1" u="none" strike="noStrike" kern="1200" cap="none" spc="0" normalizeH="0" baseline="0" noProof="0" dirty="0">
                    <a:ln>
                      <a:noFill/>
                    </a:ln>
                    <a:solidFill>
                      <a:srgbClr val="000000"/>
                    </a:solidFill>
                    <a:effectLst/>
                    <a:uLnTx/>
                    <a:uFillTx/>
                    <a:latin typeface="Times New Roman" pitchFamily="18" charset="0"/>
                    <a:ea typeface="+mn-ea"/>
                    <a:cs typeface="+mn-cs"/>
                  </a:rPr>
                  <a:t>et al </a:t>
                </a:r>
                <a:r>
                  <a:rPr kumimoji="0" lang="fr-FR" sz="2400" b="1" i="0" u="none" strike="noStrike" kern="1200" cap="none" spc="0" normalizeH="0" baseline="0" noProof="0" dirty="0">
                    <a:ln>
                      <a:noFill/>
                    </a:ln>
                    <a:solidFill>
                      <a:srgbClr val="000000"/>
                    </a:solidFill>
                    <a:effectLst/>
                    <a:uLnTx/>
                    <a:uFillTx/>
                    <a:latin typeface="Times New Roman" pitchFamily="18" charset="0"/>
                    <a:ea typeface="+mn-ea"/>
                    <a:cs typeface="+mn-cs"/>
                  </a:rPr>
                  <a:t>PRL 103,063001 (09)</a:t>
                </a:r>
                <a:endParaRPr kumimoji="0" lang="en-US" sz="2400" b="1" i="0" u="none" strike="noStrike" kern="1200" cap="none" spc="0" normalizeH="0" baseline="0" noProof="0" dirty="0">
                  <a:ln>
                    <a:noFill/>
                  </a:ln>
                  <a:solidFill>
                    <a:prstClr val="black"/>
                  </a:solidFill>
                  <a:effectLst/>
                  <a:uLnTx/>
                  <a:uFillTx/>
                  <a:ea typeface="+mn-ea"/>
                  <a:cs typeface="+mn-cs"/>
                </a:endParaRPr>
              </a:p>
            </p:txBody>
          </p:sp>
          <p:pic>
            <p:nvPicPr>
              <p:cNvPr id="5" name="Picture 4"/>
              <p:cNvPicPr>
                <a:picLocks noChangeAspect="1"/>
              </p:cNvPicPr>
              <p:nvPr/>
            </p:nvPicPr>
            <p:blipFill>
              <a:blip r:embed="rId3"/>
              <a:stretch>
                <a:fillRect/>
              </a:stretch>
            </p:blipFill>
            <p:spPr>
              <a:xfrm>
                <a:off x="748533" y="3672793"/>
                <a:ext cx="3455975" cy="1281368"/>
              </a:xfrm>
              <a:prstGeom prst="rect">
                <a:avLst/>
              </a:prstGeom>
            </p:spPr>
          </p:pic>
        </p:grpSp>
        <p:sp>
          <p:nvSpPr>
            <p:cNvPr id="4" name="Oval 3">
              <a:extLst>
                <a:ext uri="{FF2B5EF4-FFF2-40B4-BE49-F238E27FC236}">
                  <a16:creationId xmlns:a16="http://schemas.microsoft.com/office/drawing/2014/main" xmlns="" id="{259F89D6-1E0E-4B1A-ABDF-8ED6832B8D74}"/>
                </a:ext>
              </a:extLst>
            </p:cNvPr>
            <p:cNvSpPr/>
            <p:nvPr/>
          </p:nvSpPr>
          <p:spPr>
            <a:xfrm>
              <a:off x="976532" y="4017761"/>
              <a:ext cx="689486" cy="419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 Box 24">
              <a:extLst>
                <a:ext uri="{FF2B5EF4-FFF2-40B4-BE49-F238E27FC236}">
                  <a16:creationId xmlns:a16="http://schemas.microsoft.com/office/drawing/2014/main" xmlns="" id="{CAC8B967-0CB9-4EFD-874B-4C798BC69845}"/>
                </a:ext>
              </a:extLst>
            </p:cNvPr>
            <p:cNvSpPr txBox="1">
              <a:spLocks noChangeArrowheads="1"/>
            </p:cNvSpPr>
            <p:nvPr/>
          </p:nvSpPr>
          <p:spPr bwMode="auto">
            <a:xfrm>
              <a:off x="1055459" y="3910740"/>
              <a:ext cx="551754" cy="523220"/>
            </a:xfrm>
            <a:prstGeom prst="rect">
              <a:avLst/>
            </a:prstGeom>
            <a:noFill/>
            <a:ln>
              <a:noFill/>
            </a:ln>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Symbol" pitchFamily="18" charset="2"/>
                  <a:ea typeface="+mn-ea"/>
                  <a:cs typeface="Arial" pitchFamily="34" charset="0"/>
                </a:rPr>
                <a:t>w</a:t>
              </a:r>
              <a:r>
                <a:rPr kumimoji="0" lang="en-US" altLang="en-US" sz="2800" b="0" i="0" u="none" strike="noStrike" kern="1200" cap="none" spc="0" normalizeH="0" baseline="-25000" noProof="0" dirty="0">
                  <a:ln>
                    <a:noFill/>
                  </a:ln>
                  <a:solidFill>
                    <a:prstClr val="black"/>
                  </a:solidFill>
                  <a:effectLst/>
                  <a:uLnTx/>
                  <a:uFillTx/>
                  <a:latin typeface="Symbol" pitchFamily="18" charset="2"/>
                  <a:ea typeface="+mn-ea"/>
                  <a:cs typeface="Arial" pitchFamily="34" charset="0"/>
                </a:rPr>
                <a:t>0</a:t>
              </a:r>
              <a:endParaRPr kumimoji="0" lang="en-US" altLang="en-US" sz="2800" b="1" i="0" u="none" strike="noStrike" kern="1200" cap="none" spc="0" normalizeH="0" baseline="-25000" noProof="0" dirty="0">
                <a:ln>
                  <a:noFill/>
                </a:ln>
                <a:solidFill>
                  <a:prstClr val="black"/>
                </a:solidFill>
                <a:effectLst/>
                <a:uLnTx/>
                <a:uFillTx/>
                <a:latin typeface="Times" charset="0"/>
                <a:ea typeface="+mn-ea"/>
                <a:cs typeface="Arial" pitchFamily="34" charset="0"/>
              </a:endParaRPr>
            </a:p>
          </p:txBody>
        </p:sp>
        <mc:AlternateContent xmlns:mc="http://schemas.openxmlformats.org/markup-compatibility/2006" xmlns:a14="http://schemas.microsoft.com/office/drawing/2010/main">
          <mc:Choice Requires="a14">
            <p:sp>
              <p:nvSpPr>
                <p:cNvPr id="81" name="Text Box 24">
                  <a:extLst>
                    <a:ext uri="{FF2B5EF4-FFF2-40B4-BE49-F238E27FC236}">
                      <a16:creationId xmlns:a16="http://schemas.microsoft.com/office/drawing/2014/main" xmlns="" id="{C78DCA97-BEAA-4A71-97CE-702CD1C56866}"/>
                    </a:ext>
                  </a:extLst>
                </p:cNvPr>
                <p:cNvSpPr txBox="1">
                  <a:spLocks noChangeArrowheads="1"/>
                </p:cNvSpPr>
                <p:nvPr/>
              </p:nvSpPr>
              <p:spPr bwMode="auto">
                <a:xfrm>
                  <a:off x="2385386" y="4013357"/>
                  <a:ext cx="1638708" cy="523220"/>
                </a:xfrm>
                <a:prstGeom prst="rect">
                  <a:avLst/>
                </a:prstGeom>
                <a:solidFill>
                  <a:schemeClr val="bg1"/>
                </a:solidFill>
                <a:ln>
                  <a:noFill/>
                </a:ln>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spcBef>
                      <a:spcPct val="50000"/>
                    </a:spcBef>
                    <a:defRPr/>
                  </a:pPr>
                  <a:r>
                    <a:rPr kumimoji="0" lang="en-US" altLang="en-US" sz="2800" b="0" i="0" u="none" strike="noStrike" kern="1200" cap="none" spc="0" normalizeH="0" baseline="0" noProof="0" dirty="0">
                      <a:ln>
                        <a:noFill/>
                      </a:ln>
                      <a:solidFill>
                        <a:prstClr val="black"/>
                      </a:solidFill>
                      <a:effectLst/>
                      <a:uLnTx/>
                      <a:uFillTx/>
                      <a:latin typeface="Symbol" pitchFamily="18" charset="2"/>
                      <a:ea typeface="+mn-ea"/>
                      <a:cs typeface="Arial" pitchFamily="34" charset="0"/>
                    </a:rPr>
                    <a:t>w</a:t>
                  </a:r>
                  <a14:m>
                    <m:oMath xmlns:m="http://schemas.openxmlformats.org/officeDocument/2006/math">
                      <m:r>
                        <a:rPr kumimoji="0" lang="en-US" alt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a14:m>
                  <a:r>
                    <a:rPr kumimoji="0" lang="en-US" altLang="en-US" sz="2800" b="0" i="0" u="none" strike="noStrike" kern="1200" cap="none" spc="0" normalizeH="0" baseline="0" noProof="0" dirty="0">
                      <a:ln>
                        <a:noFill/>
                      </a:ln>
                      <a:solidFill>
                        <a:prstClr val="black"/>
                      </a:solidFill>
                      <a:effectLst/>
                      <a:uLnTx/>
                      <a:uFillTx/>
                      <a:latin typeface="Symbol" pitchFamily="18" charset="2"/>
                      <a:ea typeface="+mn-ea"/>
                      <a:cs typeface="Arial" pitchFamily="34" charset="0"/>
                    </a:rPr>
                    <a:t>w</a:t>
                  </a:r>
                  <a:r>
                    <a:rPr kumimoji="0" lang="en-US" altLang="en-US" sz="2800" b="0" i="0" u="none" strike="noStrike" kern="1200" cap="none" spc="0" normalizeH="0" baseline="-25000" noProof="0" dirty="0">
                      <a:ln>
                        <a:noFill/>
                      </a:ln>
                      <a:solidFill>
                        <a:prstClr val="black"/>
                      </a:solidFill>
                      <a:effectLst/>
                      <a:uLnTx/>
                      <a:uFillTx/>
                      <a:latin typeface="Symbol" pitchFamily="18" charset="2"/>
                      <a:ea typeface="+mn-ea"/>
                      <a:cs typeface="Arial" pitchFamily="34" charset="0"/>
                    </a:rPr>
                    <a:t>0</a:t>
                  </a:r>
                  <a:endParaRPr kumimoji="0" lang="en-US" altLang="en-US" sz="2800" b="1" i="0" u="none" strike="noStrike" kern="1200" cap="none" spc="0" normalizeH="0" baseline="-25000" noProof="0" dirty="0">
                    <a:ln>
                      <a:noFill/>
                    </a:ln>
                    <a:solidFill>
                      <a:prstClr val="black"/>
                    </a:solidFill>
                    <a:effectLst/>
                    <a:uLnTx/>
                    <a:uFillTx/>
                    <a:latin typeface="Times" charset="0"/>
                    <a:ea typeface="+mn-ea"/>
                    <a:cs typeface="Arial" pitchFamily="34" charset="0"/>
                  </a:endParaRPr>
                </a:p>
              </p:txBody>
            </p:sp>
          </mc:Choice>
          <mc:Fallback xmlns="">
            <p:sp>
              <p:nvSpPr>
                <p:cNvPr id="81" name="Text Box 24">
                  <a:extLst>
                    <a:ext uri="{FF2B5EF4-FFF2-40B4-BE49-F238E27FC236}">
                      <a16:creationId xmlns:a16="http://schemas.microsoft.com/office/drawing/2014/main" id="{C78DCA97-BEAA-4A71-97CE-702CD1C56866}"/>
                    </a:ext>
                  </a:extLst>
                </p:cNvPr>
                <p:cNvSpPr txBox="1">
                  <a:spLocks noRot="1" noChangeAspect="1" noMove="1" noResize="1" noEditPoints="1" noAdjustHandles="1" noChangeArrowheads="1" noChangeShapeType="1" noTextEdit="1"/>
                </p:cNvSpPr>
                <p:nvPr/>
              </p:nvSpPr>
              <p:spPr bwMode="auto">
                <a:xfrm>
                  <a:off x="2385386" y="4013357"/>
                  <a:ext cx="1638708" cy="523220"/>
                </a:xfrm>
                <a:prstGeom prst="rect">
                  <a:avLst/>
                </a:prstGeom>
                <a:blipFill>
                  <a:blip r:embed="rId4"/>
                  <a:stretch>
                    <a:fillRect l="-7435" t="-11628" b="-31395"/>
                  </a:stretch>
                </a:blipFill>
                <a:ln>
                  <a:noFill/>
                </a:ln>
              </p:spPr>
              <p:txBody>
                <a:bodyPr/>
                <a:lstStyle/>
                <a:p>
                  <a:r>
                    <a:rPr lang="en-US">
                      <a:noFill/>
                    </a:rPr>
                    <a:t> </a:t>
                  </a:r>
                </a:p>
              </p:txBody>
            </p:sp>
          </mc:Fallback>
        </mc:AlternateContent>
      </p:grpSp>
      <p:sp>
        <p:nvSpPr>
          <p:cNvPr id="33" name="Rectangle 2"/>
          <p:cNvSpPr txBox="1">
            <a:spLocks noChangeArrowheads="1"/>
          </p:cNvSpPr>
          <p:nvPr/>
        </p:nvSpPr>
        <p:spPr>
          <a:xfrm>
            <a:off x="1524001" y="-120022"/>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DILEMMA</a:t>
            </a:r>
          </a:p>
        </p:txBody>
      </p:sp>
      <p:sp>
        <p:nvSpPr>
          <p:cNvPr id="6" name="Rectangle 5"/>
          <p:cNvSpPr/>
          <p:nvPr/>
        </p:nvSpPr>
        <p:spPr>
          <a:xfrm>
            <a:off x="3880478" y="1109792"/>
            <a:ext cx="2335466" cy="1463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194" name="Group 193">
            <a:extLst>
              <a:ext uri="{FF2B5EF4-FFF2-40B4-BE49-F238E27FC236}">
                <a16:creationId xmlns:a16="http://schemas.microsoft.com/office/drawing/2014/main" xmlns="" id="{C7A5AB44-2723-45C0-8550-F214610B07FE}"/>
              </a:ext>
            </a:extLst>
          </p:cNvPr>
          <p:cNvGrpSpPr/>
          <p:nvPr/>
        </p:nvGrpSpPr>
        <p:grpSpPr>
          <a:xfrm>
            <a:off x="6035606" y="878266"/>
            <a:ext cx="4526671" cy="1667419"/>
            <a:chOff x="4507345" y="1131199"/>
            <a:chExt cx="4066597" cy="1667419"/>
          </a:xfrm>
        </p:grpSpPr>
        <p:sp>
          <p:nvSpPr>
            <p:cNvPr id="197" name="Rounded Rectangle 4">
              <a:extLst>
                <a:ext uri="{FF2B5EF4-FFF2-40B4-BE49-F238E27FC236}">
                  <a16:creationId xmlns:a16="http://schemas.microsoft.com/office/drawing/2014/main" xmlns="" id="{FD2F1FD9-3913-4529-90C5-74B7EAF4207B}"/>
                </a:ext>
              </a:extLst>
            </p:cNvPr>
            <p:cNvSpPr/>
            <p:nvPr/>
          </p:nvSpPr>
          <p:spPr bwMode="auto">
            <a:xfrm>
              <a:off x="4507345" y="1131199"/>
              <a:ext cx="4066597" cy="1667419"/>
            </a:xfrm>
            <a:prstGeom prst="roundRect">
              <a:avLst/>
            </a:prstGeom>
            <a:solidFill>
              <a:srgbClr val="92D05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Lucida Sans" pitchFamily="34" charset="0"/>
              </a:endParaRPr>
            </a:p>
          </p:txBody>
        </p:sp>
        <p:sp>
          <p:nvSpPr>
            <p:cNvPr id="198" name="TextBox 197">
              <a:extLst>
                <a:ext uri="{FF2B5EF4-FFF2-40B4-BE49-F238E27FC236}">
                  <a16:creationId xmlns:a16="http://schemas.microsoft.com/office/drawing/2014/main" xmlns="" id="{45A3EACB-3848-4037-BFEB-E5DB086203DE}"/>
                </a:ext>
              </a:extLst>
            </p:cNvPr>
            <p:cNvSpPr txBox="1"/>
            <p:nvPr/>
          </p:nvSpPr>
          <p:spPr>
            <a:xfrm>
              <a:off x="4639062" y="1294368"/>
              <a:ext cx="3922183" cy="120032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rPr>
                <a:t>Atomic collisions  change the frequency. Packing more atoms makes the error worse</a:t>
              </a:r>
            </a:p>
          </p:txBody>
        </p:sp>
      </p:grpSp>
      <p:grpSp>
        <p:nvGrpSpPr>
          <p:cNvPr id="199" name="Group 198">
            <a:extLst>
              <a:ext uri="{FF2B5EF4-FFF2-40B4-BE49-F238E27FC236}">
                <a16:creationId xmlns:a16="http://schemas.microsoft.com/office/drawing/2014/main" xmlns="" id="{48B51001-18FE-40F8-ACA0-E399DCDCB69B}"/>
              </a:ext>
            </a:extLst>
          </p:cNvPr>
          <p:cNvGrpSpPr/>
          <p:nvPr/>
        </p:nvGrpSpPr>
        <p:grpSpPr>
          <a:xfrm>
            <a:off x="1556496" y="851950"/>
            <a:ext cx="3759199" cy="1681019"/>
            <a:chOff x="304801" y="1131199"/>
            <a:chExt cx="3759199" cy="1681019"/>
          </a:xfrm>
        </p:grpSpPr>
        <p:sp>
          <p:nvSpPr>
            <p:cNvPr id="200" name="Rounded Rectangle 7">
              <a:extLst>
                <a:ext uri="{FF2B5EF4-FFF2-40B4-BE49-F238E27FC236}">
                  <a16:creationId xmlns:a16="http://schemas.microsoft.com/office/drawing/2014/main" xmlns="" id="{3E88684D-70DB-410B-B808-678037EC5D1A}"/>
                </a:ext>
              </a:extLst>
            </p:cNvPr>
            <p:cNvSpPr/>
            <p:nvPr/>
          </p:nvSpPr>
          <p:spPr bwMode="auto">
            <a:xfrm>
              <a:off x="304801" y="1131199"/>
              <a:ext cx="3759199" cy="1681019"/>
            </a:xfrm>
            <a:prstGeom prst="roundRect">
              <a:avLst/>
            </a:prstGeom>
            <a:solidFill>
              <a:srgbClr val="4F81B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Lucida Sans" pitchFamily="34" charset="0"/>
              </a:endParaRPr>
            </a:p>
          </p:txBody>
        </p:sp>
        <p:sp>
          <p:nvSpPr>
            <p:cNvPr id="202" name="TextBox 201">
              <a:extLst>
                <a:ext uri="{FF2B5EF4-FFF2-40B4-BE49-F238E27FC236}">
                  <a16:creationId xmlns:a16="http://schemas.microsoft.com/office/drawing/2014/main" xmlns="" id="{8A4A5275-DAE8-442C-B7F1-FAD95F09F57F}"/>
                </a:ext>
              </a:extLst>
            </p:cNvPr>
            <p:cNvSpPr txBox="1"/>
            <p:nvPr/>
          </p:nvSpPr>
          <p:spPr>
            <a:xfrm>
              <a:off x="544946" y="1315865"/>
              <a:ext cx="3158836"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rPr>
                <a:t>More atoms better signal to noise</a:t>
              </a:r>
            </a:p>
          </p:txBody>
        </p:sp>
      </p:grpSp>
      <p:grpSp>
        <p:nvGrpSpPr>
          <p:cNvPr id="9" name="Group 8">
            <a:extLst>
              <a:ext uri="{FF2B5EF4-FFF2-40B4-BE49-F238E27FC236}">
                <a16:creationId xmlns:a16="http://schemas.microsoft.com/office/drawing/2014/main" xmlns="" id="{D8DCCDB9-3782-4017-904E-0DFA33D5817F}"/>
              </a:ext>
            </a:extLst>
          </p:cNvPr>
          <p:cNvGrpSpPr/>
          <p:nvPr/>
        </p:nvGrpSpPr>
        <p:grpSpPr>
          <a:xfrm>
            <a:off x="9811308" y="2356811"/>
            <a:ext cx="2641000" cy="2923487"/>
            <a:chOff x="9811308" y="2356811"/>
            <a:chExt cx="2641000" cy="2923487"/>
          </a:xfrm>
        </p:grpSpPr>
        <p:pic>
          <p:nvPicPr>
            <p:cNvPr id="203" name="Picture 202">
              <a:extLst>
                <a:ext uri="{FF2B5EF4-FFF2-40B4-BE49-F238E27FC236}">
                  <a16:creationId xmlns:a16="http://schemas.microsoft.com/office/drawing/2014/main" xmlns="" id="{B6A28DA9-84F6-4F93-9C53-154082550AC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917" b="76458" l="30869" r="66432">
                          <a14:foregroundMark x1="46714" y1="71042" x2="46714" y2="71042"/>
                          <a14:foregroundMark x1="46831" y1="70417" x2="46831" y2="70417"/>
                        </a14:backgroundRemoval>
                      </a14:imgEffect>
                    </a14:imgLayer>
                  </a14:imgProps>
                </a:ext>
              </a:extLst>
            </a:blip>
            <a:srcRect l="26465" t="16704" r="29109" b="19575"/>
            <a:stretch/>
          </p:blipFill>
          <p:spPr>
            <a:xfrm>
              <a:off x="9811308" y="2356811"/>
              <a:ext cx="2065411" cy="1808060"/>
            </a:xfrm>
            <a:prstGeom prst="ellipse">
              <a:avLst/>
            </a:prstGeom>
          </p:spPr>
        </p:pic>
        <p:sp>
          <p:nvSpPr>
            <p:cNvPr id="83" name="TextBox 82">
              <a:extLst>
                <a:ext uri="{FF2B5EF4-FFF2-40B4-BE49-F238E27FC236}">
                  <a16:creationId xmlns:a16="http://schemas.microsoft.com/office/drawing/2014/main" xmlns="" id="{420DA549-108C-4FCD-BE0C-EC0C6CDCA59F}"/>
                </a:ext>
              </a:extLst>
            </p:cNvPr>
            <p:cNvSpPr txBox="1"/>
            <p:nvPr/>
          </p:nvSpPr>
          <p:spPr>
            <a:xfrm>
              <a:off x="10116842" y="4079969"/>
              <a:ext cx="2335466" cy="1200329"/>
            </a:xfrm>
            <a:prstGeom prst="rect">
              <a:avLst/>
            </a:prstGeom>
            <a:noFill/>
          </p:spPr>
          <p:txBody>
            <a:bodyPr wrap="square" rtlCol="0">
              <a:spAutoFit/>
            </a:bodyPr>
            <a:lstStyle/>
            <a:p>
              <a:r>
                <a:rPr lang="en-US" sz="2400" dirty="0">
                  <a:latin typeface="+mn-lt"/>
                  <a:cs typeface="Calibri" panose="020F0502020204030204" pitchFamily="34" charset="0"/>
                </a:rPr>
                <a:t>Need to understand interactions</a:t>
              </a:r>
            </a:p>
          </p:txBody>
        </p:sp>
      </p:grpSp>
    </p:spTree>
    <p:extLst>
      <p:ext uri="{BB962C8B-B14F-4D97-AF65-F5344CB8AC3E}">
        <p14:creationId xmlns:p14="http://schemas.microsoft.com/office/powerpoint/2010/main" val="283947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2181758" y="-40107"/>
            <a:ext cx="7847124" cy="611187"/>
          </a:xfrm>
          <a:prstGeom prst="rect">
            <a:avLst/>
          </a:prstGeom>
        </p:spPr>
        <p:txBody>
          <a:bodyPr anchor="ctr">
            <a:normAutofit fontScale="90000" lnSpcReduction="20000"/>
          </a:bodyPr>
          <a:lstStyle/>
          <a:p>
            <a:pPr algn="ctr" eaLnBrk="0" fontAlgn="auto" hangingPunct="0">
              <a:spcBef>
                <a:spcPct val="50000"/>
              </a:spcBef>
              <a:spcAft>
                <a:spcPts val="0"/>
              </a:spcAft>
              <a:defRPr/>
            </a:pPr>
            <a:r>
              <a:rPr lang="en-US" sz="4400" dirty="0">
                <a:ln>
                  <a:solidFill>
                    <a:srgbClr val="FF0000"/>
                  </a:solidFill>
                </a:ln>
                <a:latin typeface="Berlin Sans FB" pitchFamily="34" charset="0"/>
                <a:ea typeface="+mj-ea"/>
                <a:cs typeface="+mj-cs"/>
              </a:rPr>
              <a:t>Why alkaline-earth (like)  atoms?</a:t>
            </a:r>
          </a:p>
        </p:txBody>
      </p:sp>
      <p:pic>
        <p:nvPicPr>
          <p:cNvPr id="2" name="Picture 1"/>
          <p:cNvPicPr>
            <a:picLocks noChangeAspect="1"/>
          </p:cNvPicPr>
          <p:nvPr/>
        </p:nvPicPr>
        <p:blipFill>
          <a:blip r:embed="rId2"/>
          <a:stretch>
            <a:fillRect/>
          </a:stretch>
        </p:blipFill>
        <p:spPr>
          <a:xfrm>
            <a:off x="74883" y="963566"/>
            <a:ext cx="5078408" cy="3316511"/>
          </a:xfrm>
          <a:prstGeom prst="rect">
            <a:avLst/>
          </a:prstGeom>
        </p:spPr>
      </p:pic>
      <p:grpSp>
        <p:nvGrpSpPr>
          <p:cNvPr id="27" name="Group 44"/>
          <p:cNvGrpSpPr>
            <a:grpSpLocks/>
          </p:cNvGrpSpPr>
          <p:nvPr/>
        </p:nvGrpSpPr>
        <p:grpSpPr bwMode="auto">
          <a:xfrm>
            <a:off x="3557773" y="3138286"/>
            <a:ext cx="2600325" cy="1206500"/>
            <a:chOff x="47" y="2241"/>
            <a:chExt cx="2016" cy="760"/>
          </a:xfrm>
          <a:solidFill>
            <a:srgbClr val="00B050"/>
          </a:solidFill>
        </p:grpSpPr>
        <p:sp>
          <p:nvSpPr>
            <p:cNvPr id="28" name="AutoShape 16"/>
            <p:cNvSpPr>
              <a:spLocks noChangeArrowheads="1"/>
            </p:cNvSpPr>
            <p:nvPr/>
          </p:nvSpPr>
          <p:spPr bwMode="auto">
            <a:xfrm>
              <a:off x="47" y="2241"/>
              <a:ext cx="2016" cy="760"/>
            </a:xfrm>
            <a:prstGeom prst="bevel">
              <a:avLst>
                <a:gd name="adj" fmla="val 12500"/>
              </a:avLst>
            </a:prstGeom>
            <a:grpFill/>
            <a:ln w="12700">
              <a:solidFill>
                <a:srgbClr val="336600"/>
              </a:solidFill>
              <a:miter lim="800000"/>
              <a:headEnd/>
              <a:tailEnd/>
            </a:ln>
          </p:spPr>
          <p:txBody>
            <a:bodyPr anchor="ctr">
              <a:spAutoFit/>
            </a:bodyPr>
            <a:lstStyle/>
            <a:p>
              <a:pPr marL="0" marR="0" lvl="0" indent="0" defTabSz="914400" eaLnBrk="0" fontAlgn="auto" latinLnBrk="0" hangingPunct="0">
                <a:lnSpc>
                  <a:spcPct val="100000"/>
                </a:lnSpc>
                <a:spcBef>
                  <a:spcPct val="5000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 name="Text Box 17"/>
            <p:cNvSpPr txBox="1">
              <a:spLocks noChangeArrowheads="1"/>
            </p:cNvSpPr>
            <p:nvPr/>
          </p:nvSpPr>
          <p:spPr bwMode="auto">
            <a:xfrm>
              <a:off x="243" y="2401"/>
              <a:ext cx="1609" cy="407"/>
            </a:xfrm>
            <a:prstGeom prst="rect">
              <a:avLst/>
            </a:prstGeom>
            <a:grpFill/>
            <a:ln w="9525" algn="ctr">
              <a:noFill/>
              <a:miter lim="800000"/>
              <a:headEnd/>
              <a:tailEnd/>
            </a:ln>
          </p:spPr>
          <p:txBody>
            <a:bodyP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rPr>
                <a:t>Many-Body</a:t>
              </a:r>
              <a:r>
                <a:rPr kumimoji="0" lang="en-US" sz="1800" b="1" i="0" u="none" strike="noStrike" kern="0" cap="none" spc="0" normalizeH="0" noProof="0" dirty="0">
                  <a:ln>
                    <a:noFill/>
                  </a:ln>
                  <a:solidFill>
                    <a:prstClr val="white"/>
                  </a:solidFill>
                  <a:effectLst/>
                  <a:uLnTx/>
                  <a:uFillTx/>
                  <a:latin typeface="Arial"/>
                </a:rPr>
                <a:t> Physics</a:t>
              </a:r>
              <a:endParaRPr kumimoji="0" lang="en-US" sz="1800" b="1" i="0" u="none" strike="noStrike" kern="0" cap="none" spc="0" normalizeH="0" baseline="0" noProof="0" dirty="0">
                <a:ln>
                  <a:noFill/>
                </a:ln>
                <a:solidFill>
                  <a:prstClr val="white"/>
                </a:solidFill>
                <a:effectLst/>
                <a:uLnTx/>
                <a:uFillTx/>
                <a:latin typeface="Arial"/>
              </a:endParaRPr>
            </a:p>
          </p:txBody>
        </p:sp>
      </p:grpSp>
      <p:cxnSp>
        <p:nvCxnSpPr>
          <p:cNvPr id="30" name="Straight Arrow Connector 29"/>
          <p:cNvCxnSpPr>
            <a:cxnSpLocks noChangeShapeType="1"/>
          </p:cNvCxnSpPr>
          <p:nvPr/>
        </p:nvCxnSpPr>
        <p:spPr bwMode="auto">
          <a:xfrm rot="16200000" flipH="1">
            <a:off x="3841894" y="2367585"/>
            <a:ext cx="1116012" cy="515937"/>
          </a:xfrm>
          <a:prstGeom prst="straightConnector1">
            <a:avLst/>
          </a:prstGeom>
          <a:noFill/>
          <a:ln w="76200"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sp>
        <p:nvSpPr>
          <p:cNvPr id="31" name="Oval 30"/>
          <p:cNvSpPr/>
          <p:nvPr/>
        </p:nvSpPr>
        <p:spPr>
          <a:xfrm>
            <a:off x="8956229" y="2671496"/>
            <a:ext cx="1768103" cy="1635013"/>
          </a:xfrm>
          <a:prstGeom prst="ellipse">
            <a:avLst/>
          </a:prstGeom>
          <a:solidFill>
            <a:srgbClr val="9900FF">
              <a:alpha val="63137"/>
            </a:srgbClr>
          </a:solidFill>
          <a:ln>
            <a:noFill/>
          </a:ln>
          <a:scene3d>
            <a:camera prst="perspectiveLef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a:ea typeface="+mn-ea"/>
              <a:cs typeface="Arial"/>
            </a:endParaRPr>
          </a:p>
        </p:txBody>
      </p:sp>
      <p:sp>
        <p:nvSpPr>
          <p:cNvPr id="32" name="Rectangle 24"/>
          <p:cNvSpPr>
            <a:spLocks noChangeArrowheads="1"/>
          </p:cNvSpPr>
          <p:nvPr/>
        </p:nvSpPr>
        <p:spPr bwMode="auto">
          <a:xfrm>
            <a:off x="7467428" y="3196119"/>
            <a:ext cx="3628399" cy="4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Arial"/>
            </a:endParaRPr>
          </a:p>
        </p:txBody>
      </p:sp>
      <p:grpSp>
        <p:nvGrpSpPr>
          <p:cNvPr id="33" name="Group 32"/>
          <p:cNvGrpSpPr/>
          <p:nvPr/>
        </p:nvGrpSpPr>
        <p:grpSpPr>
          <a:xfrm>
            <a:off x="7671809" y="2621526"/>
            <a:ext cx="2803299" cy="2582176"/>
            <a:chOff x="4867776" y="912167"/>
            <a:chExt cx="2803299" cy="2582176"/>
          </a:xfrm>
        </p:grpSpPr>
        <p:sp>
          <p:nvSpPr>
            <p:cNvPr id="48" name="Oval 47"/>
            <p:cNvSpPr/>
            <p:nvPr/>
          </p:nvSpPr>
          <p:spPr>
            <a:xfrm>
              <a:off x="4867776" y="912167"/>
              <a:ext cx="1768103" cy="1648429"/>
            </a:xfrm>
            <a:prstGeom prst="ellipse">
              <a:avLst/>
            </a:prstGeom>
            <a:solidFill>
              <a:srgbClr val="00B0F0">
                <a:alpha val="58039"/>
              </a:srgbClr>
            </a:solidFill>
            <a:scene3d>
              <a:camera prst="perspectiveLef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a:ea typeface="+mn-ea"/>
                <a:cs typeface="Arial"/>
              </a:endParaRPr>
            </a:p>
          </p:txBody>
        </p:sp>
        <p:sp>
          <p:nvSpPr>
            <p:cNvPr id="49" name="Oval 48"/>
            <p:cNvSpPr/>
            <p:nvPr/>
          </p:nvSpPr>
          <p:spPr>
            <a:xfrm>
              <a:off x="5570759" y="1921183"/>
              <a:ext cx="1768103" cy="1573160"/>
            </a:xfrm>
            <a:prstGeom prst="ellipse">
              <a:avLst/>
            </a:prstGeom>
            <a:solidFill>
              <a:srgbClr val="FFFF00">
                <a:alpha val="54902"/>
              </a:srgbClr>
            </a:solidFill>
            <a:scene3d>
              <a:camera prst="perspectiveLef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a:ea typeface="+mn-ea"/>
                <a:cs typeface="Arial"/>
              </a:endParaRPr>
            </a:p>
          </p:txBody>
        </p:sp>
        <p:sp>
          <p:nvSpPr>
            <p:cNvPr id="50" name="Rectangle 49"/>
            <p:cNvSpPr/>
            <p:nvPr/>
          </p:nvSpPr>
          <p:spPr>
            <a:xfrm>
              <a:off x="6081257" y="2558634"/>
              <a:ext cx="1143592" cy="400110"/>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Sans" pitchFamily="34" charset="0"/>
                  <a:ea typeface="+mn-ea"/>
                  <a:cs typeface="Arial"/>
                </a:rPr>
                <a:t>Spin</a:t>
              </a:r>
            </a:p>
          </p:txBody>
        </p:sp>
        <p:sp>
          <p:nvSpPr>
            <p:cNvPr id="51" name="Rectangle 50"/>
            <p:cNvSpPr/>
            <p:nvPr/>
          </p:nvSpPr>
          <p:spPr>
            <a:xfrm>
              <a:off x="6527483" y="1552429"/>
              <a:ext cx="1143592" cy="400110"/>
            </a:xfrm>
            <a:prstGeom prst="rect">
              <a:avLst/>
            </a:prstGeom>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Sans" pitchFamily="34" charset="0"/>
                  <a:ea typeface="+mn-ea"/>
                  <a:cs typeface="Arial"/>
                </a:rPr>
                <a:t>orbital</a:t>
              </a:r>
            </a:p>
          </p:txBody>
        </p:sp>
        <p:sp>
          <p:nvSpPr>
            <p:cNvPr id="52" name="Rectangle 51"/>
            <p:cNvSpPr/>
            <p:nvPr/>
          </p:nvSpPr>
          <p:spPr>
            <a:xfrm>
              <a:off x="5134667" y="1424832"/>
              <a:ext cx="1143592" cy="400110"/>
            </a:xfrm>
            <a:prstGeom prst="rect">
              <a:avLst/>
            </a:prstGeom>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Sans" pitchFamily="34" charset="0"/>
                  <a:ea typeface="+mn-ea"/>
                  <a:cs typeface="Arial"/>
                </a:rPr>
                <a:t>Charge</a:t>
              </a:r>
            </a:p>
          </p:txBody>
        </p:sp>
      </p:grpSp>
      <p:grpSp>
        <p:nvGrpSpPr>
          <p:cNvPr id="53" name="Group 52"/>
          <p:cNvGrpSpPr/>
          <p:nvPr/>
        </p:nvGrpSpPr>
        <p:grpSpPr>
          <a:xfrm>
            <a:off x="10050562" y="4470177"/>
            <a:ext cx="1658498" cy="814260"/>
            <a:chOff x="2870472" y="2816593"/>
            <a:chExt cx="1658498" cy="814260"/>
          </a:xfrm>
        </p:grpSpPr>
        <p:cxnSp>
          <p:nvCxnSpPr>
            <p:cNvPr id="54" name="Straight Arrow Connector 53"/>
            <p:cNvCxnSpPr/>
            <p:nvPr/>
          </p:nvCxnSpPr>
          <p:spPr>
            <a:xfrm rot="21300000" flipH="1" flipV="1">
              <a:off x="3110441" y="2816593"/>
              <a:ext cx="292557" cy="367564"/>
            </a:xfrm>
            <a:prstGeom prst="straightConnector1">
              <a:avLst/>
            </a:prstGeom>
            <a:ln w="5715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3"/>
            <a:stretch>
              <a:fillRect/>
            </a:stretch>
          </p:blipFill>
          <p:spPr>
            <a:xfrm>
              <a:off x="3095783" y="2872700"/>
              <a:ext cx="372080" cy="362327"/>
            </a:xfrm>
            <a:prstGeom prst="rect">
              <a:avLst/>
            </a:prstGeom>
          </p:spPr>
        </p:pic>
        <p:sp>
          <p:nvSpPr>
            <p:cNvPr id="56" name="TextBox 55"/>
            <p:cNvSpPr txBox="1"/>
            <p:nvPr/>
          </p:nvSpPr>
          <p:spPr>
            <a:xfrm>
              <a:off x="2870472" y="3292299"/>
              <a:ext cx="165849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Lucida Sans" pitchFamily="34" charset="0"/>
                  <a:ea typeface="+mn-ea"/>
                  <a:cs typeface="Arial"/>
                </a:rPr>
                <a:t>Nuclear spins</a:t>
              </a:r>
            </a:p>
          </p:txBody>
        </p:sp>
      </p:grpSp>
      <p:sp>
        <p:nvSpPr>
          <p:cNvPr id="57" name="TextBox 56"/>
          <p:cNvSpPr txBox="1"/>
          <p:nvPr/>
        </p:nvSpPr>
        <p:spPr>
          <a:xfrm>
            <a:off x="6608412" y="2836399"/>
            <a:ext cx="150301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Arial"/>
              </a:rPr>
              <a:t>Spin-orbit coupling </a:t>
            </a:r>
          </a:p>
        </p:txBody>
      </p:sp>
      <p:grpSp>
        <p:nvGrpSpPr>
          <p:cNvPr id="58" name="Group 57"/>
          <p:cNvGrpSpPr/>
          <p:nvPr/>
        </p:nvGrpSpPr>
        <p:grpSpPr>
          <a:xfrm>
            <a:off x="10432351" y="2782089"/>
            <a:ext cx="1276709" cy="1572447"/>
            <a:chOff x="3252261" y="1128505"/>
            <a:chExt cx="1276709" cy="1572447"/>
          </a:xfrm>
        </p:grpSpPr>
        <p:pic>
          <p:nvPicPr>
            <p:cNvPr id="59"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333" r="90000"/>
                      </a14:imgEffect>
                    </a14:imgLayer>
                  </a14:imgProps>
                </a:ext>
                <a:ext uri="{28A0092B-C50C-407E-A947-70E740481C1C}">
                  <a14:useLocalDpi xmlns:a14="http://schemas.microsoft.com/office/drawing/2010/main" val="0"/>
                </a:ext>
              </a:extLst>
            </a:blip>
            <a:srcRect/>
            <a:stretch>
              <a:fillRect/>
            </a:stretch>
          </p:blipFill>
          <p:spPr bwMode="auto">
            <a:xfrm>
              <a:off x="3418460" y="1128505"/>
              <a:ext cx="595661" cy="49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a:xfrm>
              <a:off x="3252261" y="2331620"/>
              <a:ext cx="127670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Lucida Sans" pitchFamily="34" charset="0"/>
                  <a:ea typeface="+mn-ea"/>
                  <a:cs typeface="Arial"/>
                </a:rPr>
                <a:t>3</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Arial"/>
                </a:rPr>
                <a:t>P</a:t>
              </a:r>
              <a:r>
                <a:rPr kumimoji="0" lang="en-US" sz="1800" b="0" i="0" u="none" strike="noStrike" kern="1200" cap="none" spc="0" normalizeH="0" baseline="-25000" noProof="0" dirty="0">
                  <a:ln>
                    <a:noFill/>
                  </a:ln>
                  <a:solidFill>
                    <a:prstClr val="black"/>
                  </a:solidFill>
                  <a:effectLst/>
                  <a:uLnTx/>
                  <a:uFillTx/>
                  <a:latin typeface="Lucida Sans" pitchFamily="34" charset="0"/>
                  <a:ea typeface="+mn-ea"/>
                  <a:cs typeface="Arial"/>
                </a:rPr>
                <a:t>0</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Arial"/>
                </a:rPr>
                <a:t>,</a:t>
              </a:r>
              <a:r>
                <a:rPr kumimoji="0" lang="en-US" sz="1800" b="0" i="0" u="none" strike="noStrike" kern="1200" cap="none" spc="0" normalizeH="0" baseline="30000" noProof="0" dirty="0">
                  <a:ln>
                    <a:noFill/>
                  </a:ln>
                  <a:solidFill>
                    <a:prstClr val="black"/>
                  </a:solidFill>
                  <a:effectLst/>
                  <a:uLnTx/>
                  <a:uFillTx/>
                  <a:latin typeface="Lucida Sans" pitchFamily="34" charset="0"/>
                  <a:ea typeface="+mn-ea"/>
                  <a:cs typeface="Arial"/>
                </a:rPr>
                <a:t>1</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Arial"/>
                </a:rPr>
                <a:t>S</a:t>
              </a:r>
              <a:r>
                <a:rPr kumimoji="0" lang="en-US" sz="1800" b="0" i="0" u="none" strike="noStrike" kern="1200" cap="none" spc="0" normalizeH="0" baseline="-25000" noProof="0" dirty="0">
                  <a:ln>
                    <a:noFill/>
                  </a:ln>
                  <a:solidFill>
                    <a:prstClr val="black"/>
                  </a:solidFill>
                  <a:effectLst/>
                  <a:uLnTx/>
                  <a:uFillTx/>
                  <a:latin typeface="Lucida Sans" pitchFamily="34" charset="0"/>
                  <a:ea typeface="+mn-ea"/>
                  <a:cs typeface="Arial"/>
                </a:rPr>
                <a:t>0</a:t>
              </a:r>
            </a:p>
          </p:txBody>
        </p:sp>
        <p:pic>
          <p:nvPicPr>
            <p:cNvPr id="6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333" r="90000"/>
                      </a14:imgEffect>
                    </a14:imgLayer>
                  </a14:imgProps>
                </a:ext>
                <a:ext uri="{28A0092B-C50C-407E-A947-70E740481C1C}">
                  <a14:useLocalDpi xmlns:a14="http://schemas.microsoft.com/office/drawing/2010/main" val="0"/>
                </a:ext>
              </a:extLst>
            </a:blip>
            <a:srcRect/>
            <a:stretch>
              <a:fillRect/>
            </a:stretch>
          </p:blipFill>
          <p:spPr bwMode="auto">
            <a:xfrm rot="5400000">
              <a:off x="3429687" y="1732608"/>
              <a:ext cx="595661" cy="49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2" name="Picture 61"/>
          <p:cNvPicPr>
            <a:picLocks noChangeAspect="1"/>
          </p:cNvPicPr>
          <p:nvPr/>
        </p:nvPicPr>
        <p:blipFill>
          <a:blip r:embed="rId6">
            <a:clrChange>
              <a:clrFrom>
                <a:srgbClr val="FFFFFF"/>
              </a:clrFrom>
              <a:clrTo>
                <a:srgbClr val="FFFFFF">
                  <a:alpha val="0"/>
                </a:srgbClr>
              </a:clrTo>
            </a:clrChange>
          </a:blip>
          <a:stretch>
            <a:fillRect/>
          </a:stretch>
        </p:blipFill>
        <p:spPr>
          <a:xfrm>
            <a:off x="1434276" y="4569787"/>
            <a:ext cx="4665080" cy="2089442"/>
          </a:xfrm>
          <a:prstGeom prst="rect">
            <a:avLst/>
          </a:prstGeom>
        </p:spPr>
      </p:pic>
      <p:sp>
        <p:nvSpPr>
          <p:cNvPr id="63" name="TextBox 62"/>
          <p:cNvSpPr txBox="1"/>
          <p:nvPr/>
        </p:nvSpPr>
        <p:spPr>
          <a:xfrm>
            <a:off x="7438639" y="1939829"/>
            <a:ext cx="604654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9B2D1F"/>
                </a:solidFill>
                <a:effectLst/>
                <a:uLnTx/>
                <a:uFillTx/>
                <a:latin typeface="Lucida Sans" pitchFamily="34" charset="0"/>
                <a:ea typeface="+mn-ea"/>
                <a:cs typeface="Arial"/>
              </a:rPr>
              <a:t>Strongly correlated materials</a:t>
            </a:r>
          </a:p>
        </p:txBody>
      </p:sp>
    </p:spTree>
    <p:extLst>
      <p:ext uri="{BB962C8B-B14F-4D97-AF65-F5344CB8AC3E}">
        <p14:creationId xmlns:p14="http://schemas.microsoft.com/office/powerpoint/2010/main" val="274219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nodeType="click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p:tgtEl>
                                          <p:spTgt spid="62"/>
                                        </p:tgtEl>
                                        <p:attrNameLst>
                                          <p:attrName>ppt_y</p:attrName>
                                        </p:attrNameLst>
                                      </p:cBhvr>
                                      <p:tavLst>
                                        <p:tav tm="0">
                                          <p:val>
                                            <p:strVal val="#ppt_y-#ppt_h*1.125000"/>
                                          </p:val>
                                        </p:tav>
                                        <p:tav tm="100000">
                                          <p:val>
                                            <p:strVal val="#ppt_y"/>
                                          </p:val>
                                        </p:tav>
                                      </p:tavLst>
                                    </p:anim>
                                    <p:animEffect transition="in" filter="wipe(down)">
                                      <p:cBhvr>
                                        <p:cTn id="4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animBg="1"/>
      <p:bldP spid="31" grpId="2" animBg="1"/>
      <p:bldP spid="57" grpId="0"/>
      <p:bldP spid="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2346925" y="1"/>
            <a:ext cx="7112000" cy="611187"/>
          </a:xfrm>
          <a:prstGeom prst="rect">
            <a:avLst/>
          </a:prstGeom>
        </p:spPr>
        <p:txBody>
          <a:bodyPr>
            <a:normAutofit fontScale="82500" lnSpcReduction="10000"/>
          </a:bodyPr>
          <a:lstStyle/>
          <a:p>
            <a:pPr eaLnBrk="0" hangingPunct="0">
              <a:defRPr/>
            </a:pPr>
            <a:r>
              <a:rPr lang="en-US" sz="4000" dirty="0">
                <a:ln>
                  <a:solidFill>
                    <a:prstClr val="black"/>
                  </a:solidFill>
                </a:ln>
                <a:solidFill>
                  <a:srgbClr val="FF0000"/>
                </a:solidFill>
                <a:latin typeface="Berlin Sans FB" pitchFamily="34" charset="0"/>
              </a:rPr>
              <a:t> Basic Scattering in quantum mechanics</a:t>
            </a:r>
          </a:p>
        </p:txBody>
      </p:sp>
      <p:pic>
        <p:nvPicPr>
          <p:cNvPr id="10" name="Picture 9"/>
          <p:cNvPicPr>
            <a:picLocks noChangeAspect="1"/>
          </p:cNvPicPr>
          <p:nvPr/>
        </p:nvPicPr>
        <p:blipFill>
          <a:blip r:embed="rId3"/>
          <a:stretch>
            <a:fillRect/>
          </a:stretch>
        </p:blipFill>
        <p:spPr>
          <a:xfrm>
            <a:off x="4445263" y="587718"/>
            <a:ext cx="7447455" cy="2787403"/>
          </a:xfrm>
          <a:prstGeom prst="rect">
            <a:avLst/>
          </a:prstGeom>
        </p:spPr>
      </p:pic>
      <mc:AlternateContent xmlns:mc="http://schemas.openxmlformats.org/markup-compatibility/2006" xmlns:a14="http://schemas.microsoft.com/office/drawing/2010/main">
        <mc:Choice Requires="a14">
          <p:sp>
            <p:nvSpPr>
              <p:cNvPr id="13" name="Rectangle 3"/>
              <p:cNvSpPr>
                <a:spLocks noChangeArrowheads="1"/>
              </p:cNvSpPr>
              <p:nvPr/>
            </p:nvSpPr>
            <p:spPr bwMode="auto">
              <a:xfrm>
                <a:off x="3734179" y="3457052"/>
                <a:ext cx="8158539" cy="68621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r>
                  <a:rPr lang="en-US" sz="2400" dirty="0">
                    <a:solidFill>
                      <a:srgbClr val="0000BD"/>
                    </a:solidFill>
                    <a:latin typeface="Symbol" pitchFamily="16" charset="2"/>
                    <a:sym typeface="Symbol" pitchFamily="16" charset="2"/>
                  </a:rPr>
                  <a:t>𝜓(</a:t>
                </a:r>
                <a:r>
                  <a:rPr lang="en-US" sz="2400" b="1" dirty="0">
                    <a:solidFill>
                      <a:srgbClr val="0000BD"/>
                    </a:solidFill>
                    <a:latin typeface="+mn-lt"/>
                    <a:sym typeface="Symbol" pitchFamily="16" charset="2"/>
                  </a:rPr>
                  <a:t>r</a:t>
                </a:r>
                <a:r>
                  <a:rPr lang="en-US" sz="2400" dirty="0">
                    <a:solidFill>
                      <a:srgbClr val="0000BD"/>
                    </a:solidFill>
                    <a:latin typeface="Symbol" pitchFamily="16" charset="2"/>
                    <a:sym typeface="Symbol" pitchFamily="16" charset="2"/>
                  </a:rPr>
                  <a:t>)</a:t>
                </a:r>
                <a14:m>
                  <m:oMath xmlns:m="http://schemas.openxmlformats.org/officeDocument/2006/math">
                    <m:r>
                      <a:rPr lang="en-US" sz="2400" b="0" i="0" smtClean="0">
                        <a:solidFill>
                          <a:srgbClr val="0000BD"/>
                        </a:solidFill>
                        <a:latin typeface="Cambria Math" panose="02040503050406030204" pitchFamily="18" charset="0"/>
                        <a:ea typeface="Cambria Math" panose="02040503050406030204" pitchFamily="18" charset="0"/>
                        <a:sym typeface="Symbol" pitchFamily="16" charset="2"/>
                      </a:rPr>
                      <m:t> </m:t>
                    </m:r>
                    <m:r>
                      <a:rPr lang="en-US" sz="2400" i="1">
                        <a:solidFill>
                          <a:srgbClr val="0000BD"/>
                        </a:solidFill>
                        <a:latin typeface="Cambria Math" panose="02040503050406030204" pitchFamily="18" charset="0"/>
                        <a:ea typeface="Cambria Math" panose="02040503050406030204" pitchFamily="18" charset="0"/>
                        <a:sym typeface="Symbol" pitchFamily="16" charset="2"/>
                      </a:rPr>
                      <m:t>∝</m:t>
                    </m:r>
                  </m:oMath>
                </a14:m>
                <a:r>
                  <a:rPr lang="en-US" sz="2400" dirty="0">
                    <a:solidFill>
                      <a:srgbClr val="0000BD"/>
                    </a:solidFill>
                    <a:latin typeface="Chalkboard" pitchFamily="16" charset="0"/>
                  </a:rPr>
                  <a:t> </a:t>
                </a:r>
                <a14:m>
                  <m:oMath xmlns:m="http://schemas.openxmlformats.org/officeDocument/2006/math">
                    <m:sSup>
                      <m:sSupPr>
                        <m:ctrlPr>
                          <a:rPr lang="en-US" sz="2400" i="1">
                            <a:solidFill>
                              <a:srgbClr val="0000BD"/>
                            </a:solidFill>
                            <a:latin typeface="Cambria Math"/>
                          </a:rPr>
                        </m:ctrlPr>
                      </m:sSupPr>
                      <m:e>
                        <m:r>
                          <a:rPr lang="en-US" sz="2400" i="1">
                            <a:solidFill>
                              <a:srgbClr val="0000BD"/>
                            </a:solidFill>
                            <a:latin typeface="Cambria Math" panose="02040503050406030204" pitchFamily="18" charset="0"/>
                          </a:rPr>
                          <m:t>𝑒</m:t>
                        </m:r>
                      </m:e>
                      <m:sup>
                        <m:r>
                          <a:rPr lang="en-US" sz="2400" i="1">
                            <a:solidFill>
                              <a:srgbClr val="0000BD"/>
                            </a:solidFill>
                            <a:latin typeface="Cambria Math" panose="02040503050406030204" pitchFamily="18" charset="0"/>
                          </a:rPr>
                          <m:t>𝑖𝑘𝑧</m:t>
                        </m:r>
                      </m:sup>
                    </m:sSup>
                    <m:r>
                      <a:rPr lang="en-US" sz="2400" i="1">
                        <a:solidFill>
                          <a:srgbClr val="0000BD"/>
                        </a:solidFill>
                        <a:latin typeface="Cambria Math" panose="02040503050406030204" pitchFamily="18" charset="0"/>
                      </a:rPr>
                      <m:t>+</m:t>
                    </m:r>
                    <m:r>
                      <a:rPr lang="en-US" sz="2400" i="1">
                        <a:solidFill>
                          <a:srgbClr val="0000BD"/>
                        </a:solidFill>
                        <a:latin typeface="Cambria Math" panose="02040503050406030204" pitchFamily="18" charset="0"/>
                      </a:rPr>
                      <m:t>𝑓</m:t>
                    </m:r>
                    <m:r>
                      <a:rPr lang="en-US" sz="2400" i="1">
                        <a:solidFill>
                          <a:srgbClr val="0000BD"/>
                        </a:solidFill>
                        <a:latin typeface="Cambria Math" panose="02040503050406030204" pitchFamily="18" charset="0"/>
                      </a:rPr>
                      <m:t>(</m:t>
                    </m:r>
                    <m:r>
                      <a:rPr lang="en-US" sz="2400" i="1" smtClean="0">
                        <a:solidFill>
                          <a:srgbClr val="0000BD"/>
                        </a:solidFill>
                        <a:latin typeface="Cambria Math" panose="02040503050406030204" pitchFamily="18" charset="0"/>
                        <a:ea typeface="Cambria Math" panose="02040503050406030204" pitchFamily="18" charset="0"/>
                      </a:rPr>
                      <m:t>𝜃</m:t>
                    </m:r>
                    <m:r>
                      <a:rPr lang="en-US" sz="2400" i="1">
                        <a:solidFill>
                          <a:srgbClr val="0000BD"/>
                        </a:solidFill>
                        <a:latin typeface="Cambria Math" panose="02040503050406030204" pitchFamily="18" charset="0"/>
                        <a:ea typeface="Cambria Math" panose="02040503050406030204" pitchFamily="18" charset="0"/>
                      </a:rPr>
                      <m:t>)</m:t>
                    </m:r>
                    <m:f>
                      <m:fPr>
                        <m:ctrlPr>
                          <a:rPr lang="en-US" sz="2400" i="1">
                            <a:solidFill>
                              <a:srgbClr val="0000BD"/>
                            </a:solidFill>
                            <a:latin typeface="Cambria Math"/>
                            <a:ea typeface="Cambria Math" panose="02040503050406030204" pitchFamily="18" charset="0"/>
                          </a:rPr>
                        </m:ctrlPr>
                      </m:fPr>
                      <m:num>
                        <m:sSup>
                          <m:sSupPr>
                            <m:ctrlPr>
                              <a:rPr lang="en-US" sz="2400" i="1">
                                <a:solidFill>
                                  <a:srgbClr val="0000BD"/>
                                </a:solidFill>
                                <a:latin typeface="Cambria Math"/>
                              </a:rPr>
                            </m:ctrlPr>
                          </m:sSupPr>
                          <m:e>
                            <m:r>
                              <a:rPr lang="en-US" sz="2400" i="1">
                                <a:solidFill>
                                  <a:srgbClr val="0000BD"/>
                                </a:solidFill>
                                <a:latin typeface="Cambria Math" panose="02040503050406030204" pitchFamily="18" charset="0"/>
                              </a:rPr>
                              <m:t>𝑒</m:t>
                            </m:r>
                          </m:e>
                          <m:sup>
                            <m:r>
                              <a:rPr lang="en-US" sz="2400" i="1">
                                <a:solidFill>
                                  <a:srgbClr val="0000BD"/>
                                </a:solidFill>
                                <a:latin typeface="Cambria Math" panose="02040503050406030204" pitchFamily="18" charset="0"/>
                              </a:rPr>
                              <m:t>𝑖𝑘𝑟</m:t>
                            </m:r>
                          </m:sup>
                        </m:sSup>
                      </m:num>
                      <m:den>
                        <m:r>
                          <a:rPr lang="en-US" sz="2400" i="1">
                            <a:solidFill>
                              <a:srgbClr val="0000BD"/>
                            </a:solidFill>
                            <a:latin typeface="Cambria Math" panose="02040503050406030204" pitchFamily="18" charset="0"/>
                            <a:ea typeface="Cambria Math" panose="02040503050406030204" pitchFamily="18" charset="0"/>
                          </a:rPr>
                          <m:t>𝑟</m:t>
                        </m:r>
                      </m:den>
                    </m:f>
                  </m:oMath>
                </a14:m>
                <a:endParaRPr lang="en-US" sz="2400" dirty="0">
                  <a:solidFill>
                    <a:srgbClr val="0000BD"/>
                  </a:solidFill>
                  <a:latin typeface="Chalkboard" pitchFamily="16" charset="0"/>
                </a:endParaRPr>
              </a:p>
            </p:txBody>
          </p:sp>
        </mc:Choice>
        <mc:Fallback xmlns="">
          <p:sp>
            <p:nvSpPr>
              <p:cNvPr id="13" name="Rectangle 3"/>
              <p:cNvSpPr>
                <a:spLocks noRot="1" noChangeAspect="1" noMove="1" noResize="1" noEditPoints="1" noAdjustHandles="1" noChangeArrowheads="1" noChangeShapeType="1" noTextEdit="1"/>
              </p:cNvSpPr>
              <p:nvPr/>
            </p:nvSpPr>
            <p:spPr bwMode="auto">
              <a:xfrm>
                <a:off x="3734179" y="3457052"/>
                <a:ext cx="8158539" cy="686213"/>
              </a:xfrm>
              <a:prstGeom prst="rect">
                <a:avLst/>
              </a:prstGeom>
              <a:blipFill>
                <a:blip r:embed="rId4"/>
                <a:stretch>
                  <a:fillRect l="-1196" b="-796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4" name="TextBox 13"/>
          <p:cNvSpPr txBox="1"/>
          <p:nvPr/>
        </p:nvSpPr>
        <p:spPr>
          <a:xfrm>
            <a:off x="65813" y="3638305"/>
            <a:ext cx="5184675" cy="461665"/>
          </a:xfrm>
          <a:prstGeom prst="rect">
            <a:avLst/>
          </a:prstGeom>
          <a:noFill/>
        </p:spPr>
        <p:txBody>
          <a:bodyPr wrap="square" rtlCol="0">
            <a:spAutoFit/>
          </a:bodyPr>
          <a:lstStyle/>
          <a:p>
            <a:r>
              <a:rPr lang="en-US" sz="2400" b="1" dirty="0">
                <a:latin typeface="+mn-lt"/>
              </a:rPr>
              <a:t>Goal: find scattered wave</a:t>
            </a:r>
          </a:p>
        </p:txBody>
      </p:sp>
      <p:sp>
        <p:nvSpPr>
          <p:cNvPr id="15" name="TextBox 14"/>
          <p:cNvSpPr txBox="1"/>
          <p:nvPr/>
        </p:nvSpPr>
        <p:spPr>
          <a:xfrm>
            <a:off x="6871981" y="3608273"/>
            <a:ext cx="3226020" cy="461665"/>
          </a:xfrm>
          <a:prstGeom prst="rect">
            <a:avLst/>
          </a:prstGeom>
          <a:noFill/>
        </p:spPr>
        <p:txBody>
          <a:bodyPr wrap="square" rtlCol="0">
            <a:spAutoFit/>
          </a:bodyPr>
          <a:lstStyle/>
          <a:p>
            <a:r>
              <a:rPr lang="en-US" sz="2400" dirty="0">
                <a:latin typeface="+mj-lt"/>
              </a:rPr>
              <a:t>f: scattering amplitude</a:t>
            </a:r>
          </a:p>
        </p:txBody>
      </p:sp>
      <p:sp>
        <p:nvSpPr>
          <p:cNvPr id="11" name="TextBox 10">
            <a:extLst>
              <a:ext uri="{FF2B5EF4-FFF2-40B4-BE49-F238E27FC236}">
                <a16:creationId xmlns:a16="http://schemas.microsoft.com/office/drawing/2014/main" xmlns="" id="{7F5FEFB3-F1FC-4F4C-BFA6-9AB02376936A}"/>
              </a:ext>
            </a:extLst>
          </p:cNvPr>
          <p:cNvSpPr txBox="1"/>
          <p:nvPr/>
        </p:nvSpPr>
        <p:spPr>
          <a:xfrm>
            <a:off x="153375" y="4388170"/>
            <a:ext cx="4809286" cy="461665"/>
          </a:xfrm>
          <a:prstGeom prst="rect">
            <a:avLst/>
          </a:prstGeom>
          <a:noFill/>
        </p:spPr>
        <p:txBody>
          <a:bodyPr wrap="square" rtlCol="0">
            <a:spAutoFit/>
          </a:bodyPr>
          <a:lstStyle/>
          <a:p>
            <a:pPr fontAlgn="auto">
              <a:spcBef>
                <a:spcPts val="0"/>
              </a:spcBef>
              <a:spcAft>
                <a:spcPts val="0"/>
              </a:spcAft>
              <a:defRPr/>
            </a:pPr>
            <a:r>
              <a:rPr lang="en-US" altLang="en-US" sz="2400" dirty="0">
                <a:latin typeface="+mn-lt"/>
              </a:rPr>
              <a:t>Solve Schrödinger</a:t>
            </a:r>
            <a:endParaRPr lang="en-US" sz="2400" kern="0" dirty="0">
              <a:solidFill>
                <a:prstClr val="black"/>
              </a:solidFill>
              <a:latin typeface="+mn-lt"/>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FFB061CF-B865-4F91-80A2-9EC19BE0970C}"/>
                  </a:ext>
                </a:extLst>
              </p:cNvPr>
              <p:cNvSpPr txBox="1"/>
              <p:nvPr/>
            </p:nvSpPr>
            <p:spPr>
              <a:xfrm>
                <a:off x="79393" y="4910416"/>
                <a:ext cx="4809286" cy="710194"/>
              </a:xfrm>
              <a:prstGeom prst="rect">
                <a:avLst/>
              </a:prstGeom>
              <a:noFill/>
            </p:spPr>
            <p:txBody>
              <a:bodyPr wrap="square" rtlCol="0">
                <a:spAutoFit/>
              </a:bodyPr>
              <a:lstStyle/>
              <a:p>
                <a:pPr fontAlgn="auto">
                  <a:spcBef>
                    <a:spcPts val="0"/>
                  </a:spcBef>
                  <a:spcAft>
                    <a:spcPts val="0"/>
                  </a:spcAft>
                  <a:defRPr/>
                </a:pPr>
                <a14:m>
                  <m:oMath xmlns:m="http://schemas.openxmlformats.org/officeDocument/2006/math">
                    <m:r>
                      <a:rPr lang="en-US" sz="2400" i="1" kern="0" smtClean="0">
                        <a:solidFill>
                          <a:prstClr val="black"/>
                        </a:solidFill>
                        <a:latin typeface="Cambria Math"/>
                      </a:rPr>
                      <m:t>−</m:t>
                    </m:r>
                    <m:f>
                      <m:fPr>
                        <m:ctrlPr>
                          <a:rPr lang="en-US" sz="2400" i="1" kern="0">
                            <a:solidFill>
                              <a:prstClr val="black"/>
                            </a:solidFill>
                            <a:latin typeface="Cambria Math"/>
                          </a:rPr>
                        </m:ctrlPr>
                      </m:fPr>
                      <m:num>
                        <m:sSup>
                          <m:sSupPr>
                            <m:ctrlPr>
                              <a:rPr lang="en-US" sz="2400" i="1" kern="0">
                                <a:solidFill>
                                  <a:prstClr val="black"/>
                                </a:solidFill>
                                <a:latin typeface="Cambria Math"/>
                              </a:rPr>
                            </m:ctrlPr>
                          </m:sSupPr>
                          <m:e>
                            <m:r>
                              <a:rPr lang="en-US" sz="2400" i="1" kern="0">
                                <a:solidFill>
                                  <a:prstClr val="black"/>
                                </a:solidFill>
                                <a:latin typeface="Cambria Math"/>
                                <a:ea typeface="Cambria Math"/>
                              </a:rPr>
                              <m:t>ℏ</m:t>
                            </m:r>
                          </m:e>
                          <m:sup>
                            <m:r>
                              <a:rPr lang="en-US" sz="2400" i="1" kern="0">
                                <a:solidFill>
                                  <a:prstClr val="black"/>
                                </a:solidFill>
                                <a:latin typeface="Cambria Math"/>
                              </a:rPr>
                              <m:t>2</m:t>
                            </m:r>
                          </m:sup>
                        </m:sSup>
                      </m:num>
                      <m:den>
                        <m:r>
                          <a:rPr lang="en-US" sz="2400" i="1" kern="0">
                            <a:solidFill>
                              <a:prstClr val="black"/>
                            </a:solidFill>
                            <a:latin typeface="Cambria Math"/>
                          </a:rPr>
                          <m:t>2</m:t>
                        </m:r>
                        <m:r>
                          <a:rPr lang="en-US" sz="2400" b="0" i="1" kern="0" smtClean="0">
                            <a:solidFill>
                              <a:prstClr val="black"/>
                            </a:solidFill>
                            <a:latin typeface="Cambria Math" panose="02040503050406030204" pitchFamily="18" charset="0"/>
                            <a:ea typeface="Cambria Math" panose="02040503050406030204" pitchFamily="18" charset="0"/>
                          </a:rPr>
                          <m:t>𝑀</m:t>
                        </m:r>
                      </m:den>
                    </m:f>
                    <m:sSubSup>
                      <m:sSubSupPr>
                        <m:ctrlPr>
                          <a:rPr lang="en-US" sz="2400" i="1" kern="0">
                            <a:solidFill>
                              <a:prstClr val="black"/>
                            </a:solidFill>
                            <a:latin typeface="Cambria Math"/>
                            <a:ea typeface="Cambria Math" panose="02040503050406030204" pitchFamily="18" charset="0"/>
                          </a:rPr>
                        </m:ctrlPr>
                      </m:sSubSupPr>
                      <m:e>
                        <m:r>
                          <a:rPr lang="en-US" sz="2400" i="1" kern="0">
                            <a:solidFill>
                              <a:prstClr val="black"/>
                            </a:solidFill>
                            <a:latin typeface="Cambria Math" panose="02040503050406030204" pitchFamily="18" charset="0"/>
                            <a:ea typeface="Cambria Math" panose="02040503050406030204" pitchFamily="18" charset="0"/>
                          </a:rPr>
                          <m:t>𝛻</m:t>
                        </m:r>
                      </m:e>
                      <m:sub>
                        <m:r>
                          <a:rPr lang="en-US" sz="2400" b="1" i="1" kern="0" smtClean="0">
                            <a:solidFill>
                              <a:prstClr val="black"/>
                            </a:solidFill>
                            <a:latin typeface="Cambria Math" panose="02040503050406030204" pitchFamily="18" charset="0"/>
                            <a:ea typeface="Cambria Math" panose="02040503050406030204" pitchFamily="18" charset="0"/>
                          </a:rPr>
                          <m:t>𝑹</m:t>
                        </m:r>
                      </m:sub>
                      <m:sup>
                        <m:r>
                          <a:rPr lang="en-US" sz="2400" i="1" kern="0">
                            <a:solidFill>
                              <a:prstClr val="black"/>
                            </a:solidFill>
                            <a:latin typeface="Cambria Math" panose="02040503050406030204" pitchFamily="18" charset="0"/>
                            <a:ea typeface="Cambria Math" panose="02040503050406030204" pitchFamily="18" charset="0"/>
                          </a:rPr>
                          <m:t>2</m:t>
                        </m:r>
                      </m:sup>
                    </m:sSubSup>
                    <m:r>
                      <a:rPr lang="en-US" sz="2400" i="1" kern="0">
                        <a:solidFill>
                          <a:prstClr val="black"/>
                        </a:solidFill>
                        <a:latin typeface="Cambria Math" panose="02040503050406030204" pitchFamily="18" charset="0"/>
                        <a:ea typeface="Cambria Math" panose="02040503050406030204" pitchFamily="18" charset="0"/>
                      </a:rPr>
                      <m:t>𝜓</m:t>
                    </m:r>
                    <m:r>
                      <a:rPr lang="en-US" sz="2400" i="1" kern="0" smtClean="0">
                        <a:solidFill>
                          <a:prstClr val="black"/>
                        </a:solidFill>
                        <a:latin typeface="Cambria Math"/>
                      </a:rPr>
                      <m:t>−</m:t>
                    </m:r>
                    <m:f>
                      <m:fPr>
                        <m:ctrlPr>
                          <a:rPr lang="en-US" sz="2400" i="1" kern="0">
                            <a:solidFill>
                              <a:prstClr val="black"/>
                            </a:solidFill>
                            <a:latin typeface="Cambria Math"/>
                          </a:rPr>
                        </m:ctrlPr>
                      </m:fPr>
                      <m:num>
                        <m:sSup>
                          <m:sSupPr>
                            <m:ctrlPr>
                              <a:rPr lang="en-US" sz="2400" i="1" kern="0">
                                <a:solidFill>
                                  <a:prstClr val="black"/>
                                </a:solidFill>
                                <a:latin typeface="Cambria Math"/>
                              </a:rPr>
                            </m:ctrlPr>
                          </m:sSupPr>
                          <m:e>
                            <m:r>
                              <a:rPr lang="en-US" sz="2400" i="1" kern="0">
                                <a:solidFill>
                                  <a:prstClr val="black"/>
                                </a:solidFill>
                                <a:latin typeface="Cambria Math"/>
                                <a:ea typeface="Cambria Math"/>
                              </a:rPr>
                              <m:t>ℏ</m:t>
                            </m:r>
                          </m:e>
                          <m:sup>
                            <m:r>
                              <a:rPr lang="en-US" sz="2400" i="1" kern="0">
                                <a:solidFill>
                                  <a:prstClr val="black"/>
                                </a:solidFill>
                                <a:latin typeface="Cambria Math"/>
                              </a:rPr>
                              <m:t>2</m:t>
                            </m:r>
                          </m:sup>
                        </m:sSup>
                      </m:num>
                      <m:den>
                        <m:r>
                          <a:rPr lang="en-US" sz="2400" i="1" kern="0">
                            <a:solidFill>
                              <a:prstClr val="black"/>
                            </a:solidFill>
                            <a:latin typeface="Cambria Math"/>
                          </a:rPr>
                          <m:t>2</m:t>
                        </m:r>
                        <m:r>
                          <a:rPr lang="en-US" sz="2400" i="1" kern="0">
                            <a:solidFill>
                              <a:prstClr val="black"/>
                            </a:solidFill>
                            <a:latin typeface="Cambria Math" panose="02040503050406030204" pitchFamily="18" charset="0"/>
                            <a:ea typeface="Cambria Math" panose="02040503050406030204" pitchFamily="18" charset="0"/>
                          </a:rPr>
                          <m:t>𝜇</m:t>
                        </m:r>
                      </m:den>
                    </m:f>
                    <m:sSubSup>
                      <m:sSubSupPr>
                        <m:ctrlPr>
                          <a:rPr lang="en-US" sz="2400" i="1" kern="0" smtClean="0">
                            <a:solidFill>
                              <a:prstClr val="black"/>
                            </a:solidFill>
                            <a:latin typeface="Cambria Math"/>
                            <a:ea typeface="Cambria Math" panose="02040503050406030204" pitchFamily="18" charset="0"/>
                          </a:rPr>
                        </m:ctrlPr>
                      </m:sSubSupPr>
                      <m:e>
                        <m:r>
                          <a:rPr lang="en-US" sz="2400" i="1" kern="0" smtClean="0">
                            <a:solidFill>
                              <a:prstClr val="black"/>
                            </a:solidFill>
                            <a:latin typeface="Cambria Math" panose="02040503050406030204" pitchFamily="18" charset="0"/>
                            <a:ea typeface="Cambria Math" panose="02040503050406030204" pitchFamily="18" charset="0"/>
                          </a:rPr>
                          <m:t>𝛻</m:t>
                        </m:r>
                      </m:e>
                      <m:sub>
                        <m:r>
                          <a:rPr lang="en-US" sz="2400" b="1" i="1" kern="0" smtClean="0">
                            <a:solidFill>
                              <a:prstClr val="black"/>
                            </a:solidFill>
                            <a:latin typeface="Cambria Math" panose="02040503050406030204" pitchFamily="18" charset="0"/>
                            <a:ea typeface="Cambria Math" panose="02040503050406030204" pitchFamily="18" charset="0"/>
                          </a:rPr>
                          <m:t>𝒓</m:t>
                        </m:r>
                      </m:sub>
                      <m:sup>
                        <m:r>
                          <a:rPr lang="en-US" sz="2400" b="0" i="1" kern="0" smtClean="0">
                            <a:solidFill>
                              <a:prstClr val="black"/>
                            </a:solidFill>
                            <a:latin typeface="Cambria Math" panose="02040503050406030204" pitchFamily="18" charset="0"/>
                            <a:ea typeface="Cambria Math" panose="02040503050406030204" pitchFamily="18" charset="0"/>
                          </a:rPr>
                          <m:t>2</m:t>
                        </m:r>
                      </m:sup>
                    </m:sSubSup>
                    <m:r>
                      <a:rPr lang="en-US" sz="2400" i="1" kern="0">
                        <a:solidFill>
                          <a:prstClr val="black"/>
                        </a:solidFill>
                        <a:latin typeface="Cambria Math" panose="02040503050406030204" pitchFamily="18" charset="0"/>
                        <a:ea typeface="Cambria Math" panose="02040503050406030204" pitchFamily="18" charset="0"/>
                      </a:rPr>
                      <m:t>𝜓</m:t>
                    </m:r>
                    <m:r>
                      <a:rPr lang="en-US" sz="2400" i="1" kern="0">
                        <a:solidFill>
                          <a:prstClr val="black"/>
                        </a:solidFill>
                        <a:latin typeface="Cambria Math"/>
                        <a:ea typeface="Cambria Math"/>
                      </a:rPr>
                      <m:t>+</m:t>
                    </m:r>
                    <m:r>
                      <a:rPr lang="en-US" sz="2400" i="1" kern="0">
                        <a:solidFill>
                          <a:prstClr val="black"/>
                        </a:solidFill>
                        <a:latin typeface="Cambria Math"/>
                        <a:ea typeface="Cambria Math"/>
                      </a:rPr>
                      <m:t>𝑉</m:t>
                    </m:r>
                    <m:r>
                      <a:rPr lang="en-US" sz="2400" i="1" kern="0">
                        <a:solidFill>
                          <a:prstClr val="black"/>
                        </a:solidFill>
                        <a:latin typeface="Cambria Math"/>
                        <a:ea typeface="Cambria Math"/>
                      </a:rPr>
                      <m:t>(</m:t>
                    </m:r>
                    <m:r>
                      <a:rPr lang="en-US" sz="2400" i="1" kern="0">
                        <a:solidFill>
                          <a:prstClr val="black"/>
                        </a:solidFill>
                        <a:latin typeface="Cambria Math" panose="02040503050406030204" pitchFamily="18" charset="0"/>
                        <a:ea typeface="Cambria Math"/>
                      </a:rPr>
                      <m:t>𝑟</m:t>
                    </m:r>
                    <m:r>
                      <a:rPr lang="en-US" sz="2400" i="1" kern="0">
                        <a:solidFill>
                          <a:prstClr val="black"/>
                        </a:solidFill>
                        <a:latin typeface="Cambria Math"/>
                        <a:ea typeface="Cambria Math"/>
                      </a:rPr>
                      <m:t>)</m:t>
                    </m:r>
                    <m:r>
                      <a:rPr lang="en-US" sz="2400" i="1" kern="0">
                        <a:solidFill>
                          <a:prstClr val="black"/>
                        </a:solidFill>
                        <a:latin typeface="Cambria Math" panose="02040503050406030204" pitchFamily="18" charset="0"/>
                        <a:ea typeface="Cambria Math" panose="02040503050406030204" pitchFamily="18" charset="0"/>
                      </a:rPr>
                      <m:t>𝜓</m:t>
                    </m:r>
                  </m:oMath>
                </a14:m>
                <a:r>
                  <a:rPr lang="en-US" sz="2400" kern="0" dirty="0">
                    <a:solidFill>
                      <a:prstClr val="black"/>
                    </a:solidFill>
                  </a:rPr>
                  <a:t>=</a:t>
                </a:r>
                <a:r>
                  <a:rPr lang="en-US" sz="2400" kern="0" dirty="0">
                    <a:solidFill>
                      <a:prstClr val="black"/>
                    </a:solidFill>
                    <a:latin typeface="Times New Roman"/>
                  </a:rPr>
                  <a:t>E</a:t>
                </a:r>
                <a14:m>
                  <m:oMath xmlns:m="http://schemas.openxmlformats.org/officeDocument/2006/math">
                    <m:r>
                      <a:rPr lang="en-US" sz="2400" i="1" kern="0">
                        <a:solidFill>
                          <a:prstClr val="black"/>
                        </a:solidFill>
                        <a:latin typeface="Cambria Math" panose="02040503050406030204" pitchFamily="18" charset="0"/>
                        <a:ea typeface="Cambria Math" panose="02040503050406030204" pitchFamily="18" charset="0"/>
                      </a:rPr>
                      <m:t>𝜓</m:t>
                    </m:r>
                  </m:oMath>
                </a14:m>
                <a:endParaRPr lang="en-US" sz="2400" kern="0" dirty="0">
                  <a:solidFill>
                    <a:prstClr val="black"/>
                  </a:solidFill>
                </a:endParaRPr>
              </a:p>
            </p:txBody>
          </p:sp>
        </mc:Choice>
        <mc:Fallback xmlns="">
          <p:sp>
            <p:nvSpPr>
              <p:cNvPr id="12" name="TextBox 11">
                <a:extLst>
                  <a:ext uri="{FF2B5EF4-FFF2-40B4-BE49-F238E27FC236}">
                    <a16:creationId xmlns:a16="http://schemas.microsoft.com/office/drawing/2014/main" id="{FFB061CF-B865-4F91-80A2-9EC19BE0970C}"/>
                  </a:ext>
                </a:extLst>
              </p:cNvPr>
              <p:cNvSpPr txBox="1">
                <a:spLocks noRot="1" noChangeAspect="1" noMove="1" noResize="1" noEditPoints="1" noAdjustHandles="1" noChangeArrowheads="1" noChangeShapeType="1" noTextEdit="1"/>
              </p:cNvSpPr>
              <p:nvPr/>
            </p:nvSpPr>
            <p:spPr>
              <a:xfrm>
                <a:off x="79393" y="4910416"/>
                <a:ext cx="4809286" cy="710194"/>
              </a:xfrm>
              <a:prstGeom prst="rect">
                <a:avLst/>
              </a:prstGeom>
              <a:blipFill>
                <a:blip r:embed="rId5"/>
                <a:stretch>
                  <a:fillRect b="-2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7F4BF40F-386A-428A-A98B-C873F9B89907}"/>
                  </a:ext>
                </a:extLst>
              </p:cNvPr>
              <p:cNvSpPr txBox="1"/>
              <p:nvPr/>
            </p:nvSpPr>
            <p:spPr>
              <a:xfrm>
                <a:off x="136647" y="5657157"/>
                <a:ext cx="6625215" cy="400110"/>
              </a:xfrm>
              <a:prstGeom prst="rect">
                <a:avLst/>
              </a:prstGeom>
              <a:noFill/>
            </p:spPr>
            <p:txBody>
              <a:bodyPr wrap="square" rtlCol="0">
                <a:spAutoFit/>
              </a:bodyPr>
              <a:lstStyle/>
              <a:p>
                <a:r>
                  <a:rPr lang="en-US" b="1" dirty="0">
                    <a:latin typeface="+mn-lt"/>
                  </a:rPr>
                  <a:t>r</a:t>
                </a:r>
                <a:r>
                  <a:rPr lang="en-US" dirty="0">
                    <a:latin typeface="+mn-lt"/>
                  </a:rPr>
                  <a:t>=</a:t>
                </a:r>
                <a:r>
                  <a:rPr lang="en-US" b="1" dirty="0">
                    <a:latin typeface="+mn-lt"/>
                  </a:rPr>
                  <a:t>r</a:t>
                </a:r>
                <a:r>
                  <a:rPr lang="en-US" baseline="-25000" dirty="0">
                    <a:latin typeface="+mn-lt"/>
                  </a:rPr>
                  <a:t>1</a:t>
                </a:r>
                <a:r>
                  <a:rPr lang="en-US" dirty="0">
                    <a:latin typeface="+mn-lt"/>
                  </a:rPr>
                  <a:t>-</a:t>
                </a:r>
                <a:r>
                  <a:rPr lang="en-US" b="1" dirty="0">
                    <a:latin typeface="+mn-lt"/>
                  </a:rPr>
                  <a:t>r</a:t>
                </a:r>
                <a:r>
                  <a:rPr lang="en-US" baseline="-25000" dirty="0">
                    <a:latin typeface="+mn-lt"/>
                  </a:rPr>
                  <a:t>2 </a:t>
                </a:r>
                <a:r>
                  <a:rPr lang="en-US" dirty="0">
                    <a:latin typeface="+mn-lt"/>
                  </a:rPr>
                  <a:t>relative coordinate, </a:t>
                </a:r>
                <a:r>
                  <a:rPr lang="en-US" dirty="0">
                    <a:latin typeface="Symbol" panose="05050102010706020507" pitchFamily="18" charset="2"/>
                  </a:rPr>
                  <a:t>m=</a:t>
                </a:r>
                <a14:m>
                  <m:oMath xmlns:m="http://schemas.openxmlformats.org/officeDocument/2006/math">
                    <m:r>
                      <a:rPr lang="en-US" i="1" dirty="0" smtClean="0">
                        <a:latin typeface="Cambria Math" panose="02040503050406030204" pitchFamily="18" charset="0"/>
                      </a:rPr>
                      <m:t>𝑚</m:t>
                    </m:r>
                  </m:oMath>
                </a14:m>
                <a:r>
                  <a:rPr lang="en-US" dirty="0">
                    <a:latin typeface="Symbol" panose="05050102010706020507" pitchFamily="18" charset="2"/>
                  </a:rPr>
                  <a:t>/2</a:t>
                </a:r>
                <a:r>
                  <a:rPr lang="en-US" dirty="0">
                    <a:latin typeface="+mn-lt"/>
                  </a:rPr>
                  <a:t>: reduced mass </a:t>
                </a:r>
              </a:p>
            </p:txBody>
          </p:sp>
        </mc:Choice>
        <mc:Fallback xmlns="">
          <p:sp>
            <p:nvSpPr>
              <p:cNvPr id="16" name="TextBox 15">
                <a:extLst>
                  <a:ext uri="{FF2B5EF4-FFF2-40B4-BE49-F238E27FC236}">
                    <a16:creationId xmlns:a16="http://schemas.microsoft.com/office/drawing/2014/main" id="{7F4BF40F-386A-428A-A98B-C873F9B89907}"/>
                  </a:ext>
                </a:extLst>
              </p:cNvPr>
              <p:cNvSpPr txBox="1">
                <a:spLocks noRot="1" noChangeAspect="1" noMove="1" noResize="1" noEditPoints="1" noAdjustHandles="1" noChangeArrowheads="1" noChangeShapeType="1" noTextEdit="1"/>
              </p:cNvSpPr>
              <p:nvPr/>
            </p:nvSpPr>
            <p:spPr>
              <a:xfrm>
                <a:off x="136647" y="5657157"/>
                <a:ext cx="6625215" cy="400110"/>
              </a:xfrm>
              <a:prstGeom prst="rect">
                <a:avLst/>
              </a:prstGeom>
              <a:blipFill>
                <a:blip r:embed="rId6"/>
                <a:stretch>
                  <a:fillRect l="-920" t="-1060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6A9E91FC-6155-438B-8680-50E9F8C29845}"/>
                  </a:ext>
                </a:extLst>
              </p:cNvPr>
              <p:cNvSpPr txBox="1"/>
              <p:nvPr/>
            </p:nvSpPr>
            <p:spPr>
              <a:xfrm>
                <a:off x="164056" y="6094058"/>
                <a:ext cx="7642595" cy="400110"/>
              </a:xfrm>
              <a:prstGeom prst="rect">
                <a:avLst/>
              </a:prstGeom>
              <a:noFill/>
            </p:spPr>
            <p:txBody>
              <a:bodyPr wrap="square" rtlCol="0">
                <a:spAutoFit/>
              </a:bodyPr>
              <a:lstStyle/>
              <a:p>
                <a:r>
                  <a:rPr lang="en-US" b="1" dirty="0">
                    <a:latin typeface="+mn-lt"/>
                  </a:rPr>
                  <a:t>R</a:t>
                </a:r>
                <a:r>
                  <a:rPr lang="en-US" dirty="0">
                    <a:latin typeface="+mn-lt"/>
                  </a:rPr>
                  <a:t>=(</a:t>
                </a:r>
                <a:r>
                  <a:rPr lang="en-US" b="1" dirty="0">
                    <a:latin typeface="+mn-lt"/>
                  </a:rPr>
                  <a:t>r</a:t>
                </a:r>
                <a:r>
                  <a:rPr lang="en-US" baseline="-25000" dirty="0">
                    <a:latin typeface="+mn-lt"/>
                  </a:rPr>
                  <a:t>1</a:t>
                </a:r>
                <a:r>
                  <a:rPr lang="en-US" dirty="0">
                    <a:latin typeface="+mn-lt"/>
                  </a:rPr>
                  <a:t>+</a:t>
                </a:r>
                <a:r>
                  <a:rPr lang="en-US" b="1" dirty="0">
                    <a:latin typeface="+mn-lt"/>
                  </a:rPr>
                  <a:t>r</a:t>
                </a:r>
                <a:r>
                  <a:rPr lang="en-US" baseline="-25000" dirty="0">
                    <a:latin typeface="+mn-lt"/>
                  </a:rPr>
                  <a:t>2</a:t>
                </a:r>
                <a:r>
                  <a:rPr lang="en-US" dirty="0">
                    <a:latin typeface="+mn-lt"/>
                  </a:rPr>
                  <a:t>)/2 </a:t>
                </a:r>
                <a:r>
                  <a:rPr lang="en-US" baseline="-25000" dirty="0">
                    <a:latin typeface="+mn-lt"/>
                  </a:rPr>
                  <a:t>  </a:t>
                </a:r>
                <a:r>
                  <a:rPr lang="en-US" dirty="0">
                    <a:latin typeface="+mn-lt"/>
                  </a:rPr>
                  <a:t>Center of Mass coordinate, </a:t>
                </a:r>
                <a14:m>
                  <m:oMath xmlns:m="http://schemas.openxmlformats.org/officeDocument/2006/math">
                    <m:r>
                      <a:rPr lang="en-US" i="1" dirty="0">
                        <a:latin typeface="Cambria Math" panose="02040503050406030204" pitchFamily="18" charset="0"/>
                      </a:rPr>
                      <m:t>𝑀</m:t>
                    </m:r>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rPr>
                      <m:t>, </m:t>
                    </m:r>
                  </m:oMath>
                </a14:m>
                <a:r>
                  <a:rPr lang="en-US" dirty="0">
                    <a:latin typeface="+mn-lt"/>
                  </a:rPr>
                  <a:t> Total mass </a:t>
                </a:r>
              </a:p>
            </p:txBody>
          </p:sp>
        </mc:Choice>
        <mc:Fallback xmlns="">
          <p:sp>
            <p:nvSpPr>
              <p:cNvPr id="17" name="TextBox 16">
                <a:extLst>
                  <a:ext uri="{FF2B5EF4-FFF2-40B4-BE49-F238E27FC236}">
                    <a16:creationId xmlns:a16="http://schemas.microsoft.com/office/drawing/2014/main" id="{6A9E91FC-6155-438B-8680-50E9F8C29845}"/>
                  </a:ext>
                </a:extLst>
              </p:cNvPr>
              <p:cNvSpPr txBox="1">
                <a:spLocks noRot="1" noChangeAspect="1" noMove="1" noResize="1" noEditPoints="1" noAdjustHandles="1" noChangeArrowheads="1" noChangeShapeType="1" noTextEdit="1"/>
              </p:cNvSpPr>
              <p:nvPr/>
            </p:nvSpPr>
            <p:spPr>
              <a:xfrm>
                <a:off x="164056" y="6094058"/>
                <a:ext cx="7642595" cy="400110"/>
              </a:xfrm>
              <a:prstGeom prst="rect">
                <a:avLst/>
              </a:prstGeom>
              <a:blipFill>
                <a:blip r:embed="rId7"/>
                <a:stretch>
                  <a:fillRect l="-877"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3F6D641C-46AB-43DB-9E63-746F5CC9ECB3}"/>
                  </a:ext>
                </a:extLst>
              </p:cNvPr>
              <p:cNvSpPr txBox="1"/>
              <p:nvPr/>
            </p:nvSpPr>
            <p:spPr>
              <a:xfrm>
                <a:off x="4888679" y="4972433"/>
                <a:ext cx="4809286" cy="469872"/>
              </a:xfrm>
              <a:prstGeom prst="rect">
                <a:avLst/>
              </a:prstGeom>
              <a:noFill/>
            </p:spPr>
            <p:txBody>
              <a:bodyPr wrap="square" rtlCol="0">
                <a:spAutoFit/>
              </a:bodyPr>
              <a:lstStyle/>
              <a:p>
                <a:pPr fontAlgn="auto">
                  <a:spcBef>
                    <a:spcPts val="0"/>
                  </a:spcBef>
                  <a:spcAft>
                    <a:spcPts val="0"/>
                  </a:spcAft>
                  <a:defRPr/>
                </a:pPr>
                <a14:m>
                  <m:oMath xmlns:m="http://schemas.openxmlformats.org/officeDocument/2006/math">
                    <m:r>
                      <a:rPr lang="en-US" sz="2400" i="1" kern="0">
                        <a:solidFill>
                          <a:prstClr val="black"/>
                        </a:solidFill>
                        <a:latin typeface="Cambria Math" panose="02040503050406030204" pitchFamily="18" charset="0"/>
                        <a:ea typeface="Cambria Math" panose="02040503050406030204" pitchFamily="18" charset="0"/>
                      </a:rPr>
                      <m:t>𝜓</m:t>
                    </m:r>
                    <m:d>
                      <m:dPr>
                        <m:ctrlPr>
                          <a:rPr lang="en-US" sz="2400" b="0" i="1" kern="0" smtClean="0">
                            <a:solidFill>
                              <a:prstClr val="black"/>
                            </a:solidFill>
                            <a:latin typeface="Cambria Math"/>
                            <a:ea typeface="Cambria Math"/>
                          </a:rPr>
                        </m:ctrlPr>
                      </m:dPr>
                      <m:e>
                        <m:r>
                          <a:rPr lang="en-US" sz="2400" b="1" i="1" kern="0" smtClean="0">
                            <a:solidFill>
                              <a:prstClr val="black"/>
                            </a:solidFill>
                            <a:latin typeface="Cambria Math" panose="02040503050406030204" pitchFamily="18" charset="0"/>
                            <a:ea typeface="Cambria Math"/>
                          </a:rPr>
                          <m:t>𝑹</m:t>
                        </m:r>
                        <m:r>
                          <a:rPr lang="en-US" sz="2400" b="0" i="1" kern="0" smtClean="0">
                            <a:solidFill>
                              <a:prstClr val="black"/>
                            </a:solidFill>
                            <a:latin typeface="Cambria Math" panose="02040503050406030204" pitchFamily="18" charset="0"/>
                            <a:ea typeface="Cambria Math"/>
                          </a:rPr>
                          <m:t>,</m:t>
                        </m:r>
                        <m:r>
                          <a:rPr lang="en-US" sz="2400" b="1" i="1" kern="0" smtClean="0">
                            <a:solidFill>
                              <a:prstClr val="black"/>
                            </a:solidFill>
                            <a:latin typeface="Cambria Math" panose="02040503050406030204" pitchFamily="18" charset="0"/>
                            <a:ea typeface="Cambria Math"/>
                          </a:rPr>
                          <m:t>𝒓</m:t>
                        </m:r>
                      </m:e>
                    </m:d>
                    <m:r>
                      <a:rPr lang="en-US" sz="2400" b="0" i="1" kern="0" smtClean="0">
                        <a:solidFill>
                          <a:prstClr val="black"/>
                        </a:solidFill>
                        <a:latin typeface="Cambria Math" panose="02040503050406030204" pitchFamily="18" charset="0"/>
                        <a:ea typeface="Cambria Math"/>
                      </a:rPr>
                      <m:t>=</m:t>
                    </m:r>
                  </m:oMath>
                </a14:m>
                <a:r>
                  <a:rPr lang="en-US" sz="2400" kern="0" dirty="0">
                    <a:solidFill>
                      <a:prstClr val="black"/>
                    </a:solidFill>
                    <a:ea typeface="Cambria Math" panose="02040503050406030204" pitchFamily="18" charset="0"/>
                  </a:rPr>
                  <a:t> </a:t>
                </a:r>
                <a14:m>
                  <m:oMath xmlns:m="http://schemas.openxmlformats.org/officeDocument/2006/math">
                    <m:sSubSup>
                      <m:sSubSupPr>
                        <m:ctrlPr>
                          <a:rPr lang="en-US" sz="2400" i="1" kern="0">
                            <a:solidFill>
                              <a:prstClr val="black"/>
                            </a:solidFill>
                            <a:latin typeface="Cambria Math"/>
                            <a:ea typeface="Cambria Math" panose="02040503050406030204" pitchFamily="18" charset="0"/>
                          </a:rPr>
                        </m:ctrlPr>
                      </m:sSubSupPr>
                      <m:e>
                        <m:r>
                          <m:rPr>
                            <m:sty m:val="p"/>
                          </m:rPr>
                          <a:rPr lang="el-GR" sz="2400" i="1" kern="0">
                            <a:solidFill>
                              <a:prstClr val="black"/>
                            </a:solidFill>
                            <a:latin typeface="Cambria Math"/>
                            <a:ea typeface="Cambria Math"/>
                          </a:rPr>
                          <m:t>Ψ</m:t>
                        </m:r>
                      </m:e>
                      <m:sub>
                        <m:r>
                          <a:rPr lang="en-US" sz="2400" b="1" i="1" kern="0" smtClean="0">
                            <a:solidFill>
                              <a:prstClr val="black"/>
                            </a:solidFill>
                            <a:latin typeface="Cambria Math" panose="02040503050406030204" pitchFamily="18" charset="0"/>
                            <a:ea typeface="Cambria Math" panose="02040503050406030204" pitchFamily="18" charset="0"/>
                          </a:rPr>
                          <m:t>𝑪𝑴</m:t>
                        </m:r>
                      </m:sub>
                      <m:sup>
                        <m:r>
                          <a:rPr lang="en-US" sz="2400" b="0" i="1" kern="0" smtClean="0">
                            <a:solidFill>
                              <a:prstClr val="black"/>
                            </a:solidFill>
                            <a:latin typeface="Cambria Math" panose="02040503050406030204" pitchFamily="18" charset="0"/>
                            <a:ea typeface="Cambria Math" panose="02040503050406030204" pitchFamily="18" charset="0"/>
                          </a:rPr>
                          <m:t> </m:t>
                        </m:r>
                      </m:sup>
                    </m:sSubSup>
                    <m:r>
                      <a:rPr lang="en-US" sz="2400" b="0" i="0" kern="0" smtClean="0">
                        <a:solidFill>
                          <a:prstClr val="black"/>
                        </a:solidFill>
                        <a:latin typeface="Cambria Math" panose="02040503050406030204" pitchFamily="18" charset="0"/>
                        <a:ea typeface="Cambria Math" panose="02040503050406030204" pitchFamily="18" charset="0"/>
                      </a:rPr>
                      <m:t>(</m:t>
                    </m:r>
                    <m:r>
                      <a:rPr lang="en-US" sz="2400" b="1" i="0" kern="0" smtClean="0">
                        <a:solidFill>
                          <a:prstClr val="black"/>
                        </a:solidFill>
                        <a:latin typeface="Cambria Math" panose="02040503050406030204" pitchFamily="18" charset="0"/>
                        <a:ea typeface="Cambria Math" panose="02040503050406030204" pitchFamily="18" charset="0"/>
                      </a:rPr>
                      <m:t>𝐑</m:t>
                    </m:r>
                    <m:r>
                      <a:rPr lang="en-US" sz="2400" b="0" i="0" kern="0" smtClean="0">
                        <a:solidFill>
                          <a:prstClr val="black"/>
                        </a:solidFill>
                        <a:latin typeface="Cambria Math" panose="02040503050406030204" pitchFamily="18" charset="0"/>
                        <a:ea typeface="Cambria Math" panose="02040503050406030204" pitchFamily="18" charset="0"/>
                      </a:rPr>
                      <m:t>)</m:t>
                    </m:r>
                    <m:sSubSup>
                      <m:sSubSupPr>
                        <m:ctrlPr>
                          <a:rPr lang="en-US" sz="2400" i="1" kern="0">
                            <a:solidFill>
                              <a:prstClr val="black"/>
                            </a:solidFill>
                            <a:latin typeface="Cambria Math"/>
                            <a:ea typeface="Cambria Math" panose="02040503050406030204" pitchFamily="18" charset="0"/>
                          </a:rPr>
                        </m:ctrlPr>
                      </m:sSubSupPr>
                      <m:e>
                        <m:r>
                          <m:rPr>
                            <m:sty m:val="p"/>
                          </m:rPr>
                          <a:rPr lang="el-GR" sz="2400" i="1" kern="0">
                            <a:solidFill>
                              <a:prstClr val="black"/>
                            </a:solidFill>
                            <a:latin typeface="Cambria Math"/>
                            <a:ea typeface="Cambria Math"/>
                          </a:rPr>
                          <m:t>Ψ</m:t>
                        </m:r>
                      </m:e>
                      <m:sub>
                        <m:r>
                          <a:rPr lang="en-US" sz="2400" b="1" i="1" kern="0" smtClean="0">
                            <a:solidFill>
                              <a:prstClr val="black"/>
                            </a:solidFill>
                            <a:latin typeface="Cambria Math" panose="02040503050406030204" pitchFamily="18" charset="0"/>
                            <a:ea typeface="Cambria Math"/>
                          </a:rPr>
                          <m:t> </m:t>
                        </m:r>
                      </m:sub>
                      <m:sup>
                        <m:r>
                          <a:rPr lang="en-US" sz="2400" i="1" kern="0">
                            <a:solidFill>
                              <a:prstClr val="black"/>
                            </a:solidFill>
                            <a:latin typeface="Cambria Math" panose="02040503050406030204" pitchFamily="18" charset="0"/>
                            <a:ea typeface="Cambria Math" panose="02040503050406030204" pitchFamily="18" charset="0"/>
                          </a:rPr>
                          <m:t> </m:t>
                        </m:r>
                      </m:sup>
                    </m:sSubSup>
                    <m:r>
                      <a:rPr lang="en-US" sz="2400" kern="0">
                        <a:solidFill>
                          <a:prstClr val="black"/>
                        </a:solidFill>
                        <a:latin typeface="Cambria Math" panose="02040503050406030204" pitchFamily="18" charset="0"/>
                        <a:ea typeface="Cambria Math" panose="02040503050406030204" pitchFamily="18" charset="0"/>
                      </a:rPr>
                      <m:t>(</m:t>
                    </m:r>
                    <m:r>
                      <a:rPr lang="en-US" sz="2400" b="1" i="0" kern="0" smtClean="0">
                        <a:solidFill>
                          <a:prstClr val="black"/>
                        </a:solidFill>
                        <a:latin typeface="Cambria Math" panose="02040503050406030204" pitchFamily="18" charset="0"/>
                        <a:ea typeface="Cambria Math" panose="02040503050406030204" pitchFamily="18" charset="0"/>
                      </a:rPr>
                      <m:t>𝐫</m:t>
                    </m:r>
                    <m:r>
                      <a:rPr lang="en-US" sz="2400" kern="0">
                        <a:solidFill>
                          <a:prstClr val="black"/>
                        </a:solidFill>
                        <a:latin typeface="Cambria Math" panose="02040503050406030204" pitchFamily="18" charset="0"/>
                        <a:ea typeface="Cambria Math" panose="02040503050406030204" pitchFamily="18" charset="0"/>
                      </a:rPr>
                      <m:t>)</m:t>
                    </m:r>
                  </m:oMath>
                </a14:m>
                <a:endParaRPr lang="en-US" sz="2400" kern="0" dirty="0">
                  <a:solidFill>
                    <a:prstClr val="black"/>
                  </a:solidFill>
                </a:endParaRPr>
              </a:p>
            </p:txBody>
          </p:sp>
        </mc:Choice>
        <mc:Fallback xmlns="">
          <p:sp>
            <p:nvSpPr>
              <p:cNvPr id="18" name="TextBox 17">
                <a:extLst>
                  <a:ext uri="{FF2B5EF4-FFF2-40B4-BE49-F238E27FC236}">
                    <a16:creationId xmlns:a16="http://schemas.microsoft.com/office/drawing/2014/main" id="{3F6D641C-46AB-43DB-9E63-746F5CC9ECB3}"/>
                  </a:ext>
                </a:extLst>
              </p:cNvPr>
              <p:cNvSpPr txBox="1">
                <a:spLocks noRot="1" noChangeAspect="1" noMove="1" noResize="1" noEditPoints="1" noAdjustHandles="1" noChangeArrowheads="1" noChangeShapeType="1" noTextEdit="1"/>
              </p:cNvSpPr>
              <p:nvPr/>
            </p:nvSpPr>
            <p:spPr>
              <a:xfrm>
                <a:off x="4888679" y="4972433"/>
                <a:ext cx="4809286" cy="469872"/>
              </a:xfrm>
              <a:prstGeom prst="rect">
                <a:avLst/>
              </a:prstGeom>
              <a:blipFill>
                <a:blip r:embed="rId8"/>
                <a:stretch>
                  <a:fillRect l="-1014" b="-15584"/>
                </a:stretch>
              </a:blipFill>
            </p:spPr>
            <p:txBody>
              <a:bodyPr/>
              <a:lstStyle/>
              <a:p>
                <a:r>
                  <a:rPr lang="en-US">
                    <a:noFill/>
                  </a:rPr>
                  <a:t> </a:t>
                </a:r>
              </a:p>
            </p:txBody>
          </p:sp>
        </mc:Fallback>
      </mc:AlternateContent>
      <p:pic>
        <p:nvPicPr>
          <p:cNvPr id="20" name="Picture 125" descr="image-183">
            <a:extLst>
              <a:ext uri="{FF2B5EF4-FFF2-40B4-BE49-F238E27FC236}">
                <a16:creationId xmlns:a16="http://schemas.microsoft.com/office/drawing/2014/main" xmlns="" id="{6912DC51-3347-4841-B6B0-6D3E6B16AE0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608" r="-3024"/>
          <a:stretch/>
        </p:blipFill>
        <p:spPr bwMode="auto">
          <a:xfrm>
            <a:off x="9914397" y="3414395"/>
            <a:ext cx="2271165" cy="771525"/>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34">
            <a:extLst>
              <a:ext uri="{FF2B5EF4-FFF2-40B4-BE49-F238E27FC236}">
                <a16:creationId xmlns:a16="http://schemas.microsoft.com/office/drawing/2014/main" xmlns="" id="{E7819CA1-EDBF-4CAB-8DA7-5780073B8627}"/>
              </a:ext>
            </a:extLst>
          </p:cNvPr>
          <p:cNvSpPr>
            <a:spLocks noChangeArrowheads="1"/>
          </p:cNvSpPr>
          <p:nvPr/>
        </p:nvSpPr>
        <p:spPr bwMode="auto">
          <a:xfrm>
            <a:off x="10222556" y="5074005"/>
            <a:ext cx="1568450" cy="368300"/>
          </a:xfrm>
          <a:prstGeom prst="roundRect">
            <a:avLst>
              <a:gd name="adj" fmla="val 43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ＭＳ Ｐゴシック" panose="020B0600070205080204" pitchFamily="34" charset="-128"/>
              </a:defRPr>
            </a:lvl9pPr>
          </a:lstStyle>
          <a:p>
            <a:pPr eaLnBrk="1">
              <a:buClr>
                <a:srgbClr val="000000"/>
              </a:buClr>
              <a:buSzPct val="45000"/>
              <a:buFont typeface="StarSymbol"/>
              <a:buNone/>
            </a:pPr>
            <a:r>
              <a:rPr lang="en-GB" altLang="en-US" dirty="0">
                <a:solidFill>
                  <a:srgbClr val="0000FF"/>
                </a:solidFill>
                <a:latin typeface="Times New Roman" panose="02020603050405020304" pitchFamily="18" charset="0"/>
              </a:rPr>
              <a:t>cross section</a:t>
            </a:r>
          </a:p>
        </p:txBody>
      </p:sp>
      <p:sp>
        <p:nvSpPr>
          <p:cNvPr id="22" name="Line 136">
            <a:extLst>
              <a:ext uri="{FF2B5EF4-FFF2-40B4-BE49-F238E27FC236}">
                <a16:creationId xmlns:a16="http://schemas.microsoft.com/office/drawing/2014/main" xmlns="" id="{59413DBC-8D08-40DE-A6C5-DD7160ACB9C3}"/>
              </a:ext>
            </a:extLst>
          </p:cNvPr>
          <p:cNvSpPr>
            <a:spLocks noChangeShapeType="1"/>
          </p:cNvSpPr>
          <p:nvPr/>
        </p:nvSpPr>
        <p:spPr bwMode="auto">
          <a:xfrm flipH="1" flipV="1">
            <a:off x="10743004" y="4030699"/>
            <a:ext cx="38405" cy="941734"/>
          </a:xfrm>
          <a:prstGeom prst="line">
            <a:avLst/>
          </a:prstGeom>
          <a:noFill/>
          <a:ln w="127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0" name="Group 39">
            <a:extLst>
              <a:ext uri="{FF2B5EF4-FFF2-40B4-BE49-F238E27FC236}">
                <a16:creationId xmlns:a16="http://schemas.microsoft.com/office/drawing/2014/main" xmlns="" id="{AE5C21C9-F4B9-4025-83CC-D798D8BC5F97}"/>
              </a:ext>
            </a:extLst>
          </p:cNvPr>
          <p:cNvGrpSpPr/>
          <p:nvPr/>
        </p:nvGrpSpPr>
        <p:grpSpPr>
          <a:xfrm>
            <a:off x="414033" y="1437251"/>
            <a:ext cx="3865783" cy="1460500"/>
            <a:chOff x="2338169" y="677401"/>
            <a:chExt cx="3865783" cy="1460500"/>
          </a:xfrm>
        </p:grpSpPr>
        <p:sp>
          <p:nvSpPr>
            <p:cNvPr id="41" name="Freeform 61">
              <a:extLst>
                <a:ext uri="{FF2B5EF4-FFF2-40B4-BE49-F238E27FC236}">
                  <a16:creationId xmlns:a16="http://schemas.microsoft.com/office/drawing/2014/main" xmlns="" id="{03D1DF5D-78F4-431A-AFF1-D8E3BCE22DEB}"/>
                </a:ext>
              </a:extLst>
            </p:cNvPr>
            <p:cNvSpPr>
              <a:spLocks noChangeArrowheads="1"/>
            </p:cNvSpPr>
            <p:nvPr/>
          </p:nvSpPr>
          <p:spPr bwMode="auto">
            <a:xfrm>
              <a:off x="5136401" y="1044160"/>
              <a:ext cx="1067551" cy="582613"/>
            </a:xfrm>
            <a:custGeom>
              <a:avLst/>
              <a:gdLst>
                <a:gd name="T0" fmla="*/ 0 w 7157457"/>
                <a:gd name="T1" fmla="*/ 0 h 1023105"/>
                <a:gd name="T2" fmla="*/ 0 w 7157457"/>
                <a:gd name="T3" fmla="*/ 0 h 1023105"/>
                <a:gd name="T4" fmla="*/ 0 w 7157457"/>
                <a:gd name="T5" fmla="*/ 0 h 1023105"/>
                <a:gd name="T6" fmla="*/ 0 w 7157457"/>
                <a:gd name="T7" fmla="*/ 0 h 1023105"/>
                <a:gd name="T8" fmla="*/ 0 w 7157457"/>
                <a:gd name="T9" fmla="*/ 0 h 1023105"/>
                <a:gd name="T10" fmla="*/ 0 w 7157457"/>
                <a:gd name="T11" fmla="*/ 0 h 1023105"/>
                <a:gd name="T12" fmla="*/ 0 w 7157457"/>
                <a:gd name="T13" fmla="*/ 0 h 1023105"/>
                <a:gd name="T14" fmla="*/ 0 w 7157457"/>
                <a:gd name="T15" fmla="*/ 0 h 1023105"/>
                <a:gd name="T16" fmla="*/ 0 w 7157457"/>
                <a:gd name="T17" fmla="*/ 0 h 1023105"/>
                <a:gd name="T18" fmla="*/ 0 w 7157457"/>
                <a:gd name="T19" fmla="*/ 0 h 1023105"/>
                <a:gd name="T20" fmla="*/ 0 w 7157457"/>
                <a:gd name="T21" fmla="*/ 0 h 1023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7457"/>
                <a:gd name="T34" fmla="*/ 0 h 1023105"/>
                <a:gd name="T35" fmla="*/ 7157457 w 7157457"/>
                <a:gd name="T36" fmla="*/ 1023105 h 1023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7457" h="1023105">
                  <a:moveTo>
                    <a:pt x="0" y="996646"/>
                  </a:moveTo>
                  <a:cubicBezTo>
                    <a:pt x="196246" y="1002158"/>
                    <a:pt x="392492" y="1007671"/>
                    <a:pt x="608583" y="970186"/>
                  </a:cubicBezTo>
                  <a:cubicBezTo>
                    <a:pt x="824674" y="932702"/>
                    <a:pt x="1067224" y="851118"/>
                    <a:pt x="1296545" y="771739"/>
                  </a:cubicBezTo>
                  <a:cubicBezTo>
                    <a:pt x="1525866" y="692360"/>
                    <a:pt x="1766212" y="579907"/>
                    <a:pt x="1984508" y="493913"/>
                  </a:cubicBezTo>
                  <a:cubicBezTo>
                    <a:pt x="2202804" y="407919"/>
                    <a:pt x="2365974" y="332951"/>
                    <a:pt x="2606320" y="255777"/>
                  </a:cubicBezTo>
                  <a:cubicBezTo>
                    <a:pt x="2846666" y="178603"/>
                    <a:pt x="3122292" y="61740"/>
                    <a:pt x="3426583" y="30870"/>
                  </a:cubicBezTo>
                  <a:cubicBezTo>
                    <a:pt x="3730874" y="0"/>
                    <a:pt x="4156441" y="26460"/>
                    <a:pt x="4432067" y="70559"/>
                  </a:cubicBezTo>
                  <a:cubicBezTo>
                    <a:pt x="4707693" y="114658"/>
                    <a:pt x="4844404" y="207267"/>
                    <a:pt x="5080340" y="295466"/>
                  </a:cubicBezTo>
                  <a:cubicBezTo>
                    <a:pt x="5316276" y="383665"/>
                    <a:pt x="5563237" y="496118"/>
                    <a:pt x="5847683" y="599752"/>
                  </a:cubicBezTo>
                  <a:cubicBezTo>
                    <a:pt x="6132129" y="703386"/>
                    <a:pt x="6568720" y="846708"/>
                    <a:pt x="6787016" y="917267"/>
                  </a:cubicBezTo>
                  <a:cubicBezTo>
                    <a:pt x="7005312" y="987826"/>
                    <a:pt x="7081384" y="1005465"/>
                    <a:pt x="7157457" y="1023105"/>
                  </a:cubicBezTo>
                </a:path>
              </a:pathLst>
            </a:custGeom>
            <a:solidFill>
              <a:srgbClr val="99CCFF">
                <a:alpha val="18039"/>
              </a:srgbClr>
            </a:solidFill>
            <a:ln w="6350">
              <a:solidFill>
                <a:srgbClr val="0000FF"/>
              </a:solidFill>
              <a:round/>
              <a:headEnd/>
              <a:tailEnd/>
            </a:ln>
            <a:effectLst>
              <a:glow rad="101600">
                <a:srgbClr val="0070C0">
                  <a:alpha val="60000"/>
                </a:srgbClr>
              </a:glow>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42" name="Freeform 61">
              <a:extLst>
                <a:ext uri="{FF2B5EF4-FFF2-40B4-BE49-F238E27FC236}">
                  <a16:creationId xmlns:a16="http://schemas.microsoft.com/office/drawing/2014/main" xmlns="" id="{B26EE2C8-056D-4BC5-94EE-B773F7E291A1}"/>
                </a:ext>
              </a:extLst>
            </p:cNvPr>
            <p:cNvSpPr>
              <a:spLocks noChangeArrowheads="1"/>
            </p:cNvSpPr>
            <p:nvPr/>
          </p:nvSpPr>
          <p:spPr bwMode="auto">
            <a:xfrm>
              <a:off x="2338169" y="1065172"/>
              <a:ext cx="1067551" cy="582613"/>
            </a:xfrm>
            <a:custGeom>
              <a:avLst/>
              <a:gdLst>
                <a:gd name="T0" fmla="*/ 0 w 7157457"/>
                <a:gd name="T1" fmla="*/ 0 h 1023105"/>
                <a:gd name="T2" fmla="*/ 0 w 7157457"/>
                <a:gd name="T3" fmla="*/ 0 h 1023105"/>
                <a:gd name="T4" fmla="*/ 0 w 7157457"/>
                <a:gd name="T5" fmla="*/ 0 h 1023105"/>
                <a:gd name="T6" fmla="*/ 0 w 7157457"/>
                <a:gd name="T7" fmla="*/ 0 h 1023105"/>
                <a:gd name="T8" fmla="*/ 0 w 7157457"/>
                <a:gd name="T9" fmla="*/ 0 h 1023105"/>
                <a:gd name="T10" fmla="*/ 0 w 7157457"/>
                <a:gd name="T11" fmla="*/ 0 h 1023105"/>
                <a:gd name="T12" fmla="*/ 0 w 7157457"/>
                <a:gd name="T13" fmla="*/ 0 h 1023105"/>
                <a:gd name="T14" fmla="*/ 0 w 7157457"/>
                <a:gd name="T15" fmla="*/ 0 h 1023105"/>
                <a:gd name="T16" fmla="*/ 0 w 7157457"/>
                <a:gd name="T17" fmla="*/ 0 h 1023105"/>
                <a:gd name="T18" fmla="*/ 0 w 7157457"/>
                <a:gd name="T19" fmla="*/ 0 h 1023105"/>
                <a:gd name="T20" fmla="*/ 0 w 7157457"/>
                <a:gd name="T21" fmla="*/ 0 h 1023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7457"/>
                <a:gd name="T34" fmla="*/ 0 h 1023105"/>
                <a:gd name="T35" fmla="*/ 7157457 w 7157457"/>
                <a:gd name="T36" fmla="*/ 1023105 h 1023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7457" h="1023105">
                  <a:moveTo>
                    <a:pt x="0" y="996646"/>
                  </a:moveTo>
                  <a:cubicBezTo>
                    <a:pt x="196246" y="1002158"/>
                    <a:pt x="392492" y="1007671"/>
                    <a:pt x="608583" y="970186"/>
                  </a:cubicBezTo>
                  <a:cubicBezTo>
                    <a:pt x="824674" y="932702"/>
                    <a:pt x="1067224" y="851118"/>
                    <a:pt x="1296545" y="771739"/>
                  </a:cubicBezTo>
                  <a:cubicBezTo>
                    <a:pt x="1525866" y="692360"/>
                    <a:pt x="1766212" y="579907"/>
                    <a:pt x="1984508" y="493913"/>
                  </a:cubicBezTo>
                  <a:cubicBezTo>
                    <a:pt x="2202804" y="407919"/>
                    <a:pt x="2365974" y="332951"/>
                    <a:pt x="2606320" y="255777"/>
                  </a:cubicBezTo>
                  <a:cubicBezTo>
                    <a:pt x="2846666" y="178603"/>
                    <a:pt x="3122292" y="61740"/>
                    <a:pt x="3426583" y="30870"/>
                  </a:cubicBezTo>
                  <a:cubicBezTo>
                    <a:pt x="3730874" y="0"/>
                    <a:pt x="4156441" y="26460"/>
                    <a:pt x="4432067" y="70559"/>
                  </a:cubicBezTo>
                  <a:cubicBezTo>
                    <a:pt x="4707693" y="114658"/>
                    <a:pt x="4844404" y="207267"/>
                    <a:pt x="5080340" y="295466"/>
                  </a:cubicBezTo>
                  <a:cubicBezTo>
                    <a:pt x="5316276" y="383665"/>
                    <a:pt x="5563237" y="496118"/>
                    <a:pt x="5847683" y="599752"/>
                  </a:cubicBezTo>
                  <a:cubicBezTo>
                    <a:pt x="6132129" y="703386"/>
                    <a:pt x="6568720" y="846708"/>
                    <a:pt x="6787016" y="917267"/>
                  </a:cubicBezTo>
                  <a:cubicBezTo>
                    <a:pt x="7005312" y="987826"/>
                    <a:pt x="7081384" y="1005465"/>
                    <a:pt x="7157457" y="1023105"/>
                  </a:cubicBezTo>
                </a:path>
              </a:pathLst>
            </a:custGeom>
            <a:solidFill>
              <a:srgbClr val="99CCFF">
                <a:alpha val="18039"/>
              </a:srgbClr>
            </a:solidFill>
            <a:ln w="6350">
              <a:solidFill>
                <a:srgbClr val="0000FF"/>
              </a:solidFill>
              <a:round/>
              <a:headEnd/>
              <a:tailEnd/>
            </a:ln>
            <a:effectLst>
              <a:glow rad="101600">
                <a:srgbClr val="0070C0">
                  <a:alpha val="60000"/>
                </a:srgbClr>
              </a:glow>
            </a:effectLst>
          </p:spPr>
          <p:txBody>
            <a:bodyPr wrap="none" anchor="ctr"/>
            <a:lstStyle/>
            <a:p>
              <a:pPr>
                <a:spcBef>
                  <a:spcPct val="50000"/>
                </a:spcBef>
              </a:pPr>
              <a:endParaRPr lang="en-US" sz="2400">
                <a:solidFill>
                  <a:srgbClr val="000000"/>
                </a:solidFill>
                <a:latin typeface="Lucida Sans" pitchFamily="34" charset="0"/>
                <a:cs typeface="+mn-cs"/>
              </a:endParaRPr>
            </a:p>
          </p:txBody>
        </p:sp>
        <p:grpSp>
          <p:nvGrpSpPr>
            <p:cNvPr id="43" name="Group 16">
              <a:extLst>
                <a:ext uri="{FF2B5EF4-FFF2-40B4-BE49-F238E27FC236}">
                  <a16:creationId xmlns:a16="http://schemas.microsoft.com/office/drawing/2014/main" xmlns="" id="{D39C8DBD-BC02-4892-B6B7-7D42ED10B155}"/>
                </a:ext>
              </a:extLst>
            </p:cNvPr>
            <p:cNvGrpSpPr>
              <a:grpSpLocks/>
            </p:cNvGrpSpPr>
            <p:nvPr/>
          </p:nvGrpSpPr>
          <p:grpSpPr bwMode="auto">
            <a:xfrm>
              <a:off x="3388842" y="859170"/>
              <a:ext cx="1801813" cy="1096963"/>
              <a:chOff x="1868" y="1642"/>
              <a:chExt cx="1135" cy="691"/>
            </a:xfrm>
          </p:grpSpPr>
          <p:grpSp>
            <p:nvGrpSpPr>
              <p:cNvPr id="49" name="Group 17">
                <a:extLst>
                  <a:ext uri="{FF2B5EF4-FFF2-40B4-BE49-F238E27FC236}">
                    <a16:creationId xmlns:a16="http://schemas.microsoft.com/office/drawing/2014/main" xmlns="" id="{551047F9-4C15-4891-B712-B1F263364FC6}"/>
                  </a:ext>
                </a:extLst>
              </p:cNvPr>
              <p:cNvGrpSpPr>
                <a:grpSpLocks/>
              </p:cNvGrpSpPr>
              <p:nvPr/>
            </p:nvGrpSpPr>
            <p:grpSpPr bwMode="auto">
              <a:xfrm>
                <a:off x="1868" y="1978"/>
                <a:ext cx="615" cy="355"/>
                <a:chOff x="1868" y="1978"/>
                <a:chExt cx="615" cy="355"/>
              </a:xfrm>
            </p:grpSpPr>
            <p:sp>
              <p:nvSpPr>
                <p:cNvPr id="54" name="Arc 18">
                  <a:extLst>
                    <a:ext uri="{FF2B5EF4-FFF2-40B4-BE49-F238E27FC236}">
                      <a16:creationId xmlns:a16="http://schemas.microsoft.com/office/drawing/2014/main" xmlns="" id="{30303A47-CC19-40B3-9D4A-B4C8E6759EBD}"/>
                    </a:ext>
                  </a:extLst>
                </p:cNvPr>
                <p:cNvSpPr>
                  <a:spLocks/>
                </p:cNvSpPr>
                <p:nvPr/>
              </p:nvSpPr>
              <p:spPr bwMode="auto">
                <a:xfrm rot="-842175">
                  <a:off x="1868" y="1996"/>
                  <a:ext cx="427" cy="69"/>
                </a:xfrm>
                <a:custGeom>
                  <a:avLst/>
                  <a:gdLst>
                    <a:gd name="T0" fmla="*/ 0 w 19348"/>
                    <a:gd name="T1" fmla="*/ 0 h 21600"/>
                    <a:gd name="T2" fmla="*/ 0 w 19348"/>
                    <a:gd name="T3" fmla="*/ 0 h 21600"/>
                    <a:gd name="T4" fmla="*/ 0 w 19348"/>
                    <a:gd name="T5" fmla="*/ 0 h 21600"/>
                    <a:gd name="T6" fmla="*/ 0 60000 65536"/>
                    <a:gd name="T7" fmla="*/ 0 60000 65536"/>
                    <a:gd name="T8" fmla="*/ 0 60000 65536"/>
                  </a:gdLst>
                  <a:ahLst/>
                  <a:cxnLst>
                    <a:cxn ang="T6">
                      <a:pos x="T0" y="T1"/>
                    </a:cxn>
                    <a:cxn ang="T7">
                      <a:pos x="T2" y="T3"/>
                    </a:cxn>
                    <a:cxn ang="T8">
                      <a:pos x="T4" y="T5"/>
                    </a:cxn>
                  </a:cxnLst>
                  <a:rect l="0" t="0" r="r" b="b"/>
                  <a:pathLst>
                    <a:path w="19348" h="21600" fill="none" extrusionOk="0">
                      <a:moveTo>
                        <a:pt x="-1" y="0"/>
                      </a:moveTo>
                      <a:cubicBezTo>
                        <a:pt x="8204" y="0"/>
                        <a:pt x="15700" y="4648"/>
                        <a:pt x="19347" y="11997"/>
                      </a:cubicBezTo>
                    </a:path>
                    <a:path w="19348" h="21600" stroke="0" extrusionOk="0">
                      <a:moveTo>
                        <a:pt x="-1" y="0"/>
                      </a:moveTo>
                      <a:cubicBezTo>
                        <a:pt x="8204" y="0"/>
                        <a:pt x="15700" y="4648"/>
                        <a:pt x="19347" y="11997"/>
                      </a:cubicBezTo>
                      <a:lnTo>
                        <a:pt x="0" y="21600"/>
                      </a:lnTo>
                      <a:lnTo>
                        <a:pt x="-1" y="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55" name="Arc 19">
                  <a:extLst>
                    <a:ext uri="{FF2B5EF4-FFF2-40B4-BE49-F238E27FC236}">
                      <a16:creationId xmlns:a16="http://schemas.microsoft.com/office/drawing/2014/main" xmlns="" id="{2824AC22-4CBF-4BB8-A20C-4FF1F5F9B43C}"/>
                    </a:ext>
                  </a:extLst>
                </p:cNvPr>
                <p:cNvSpPr>
                  <a:spLocks/>
                </p:cNvSpPr>
                <p:nvPr/>
              </p:nvSpPr>
              <p:spPr bwMode="auto">
                <a:xfrm rot="20319789" flipV="1">
                  <a:off x="1928" y="2128"/>
                  <a:ext cx="555" cy="205"/>
                </a:xfrm>
                <a:custGeom>
                  <a:avLst/>
                  <a:gdLst>
                    <a:gd name="T0" fmla="*/ 0 w 21600"/>
                    <a:gd name="T1" fmla="*/ 0 h 20331"/>
                    <a:gd name="T2" fmla="*/ 0 w 21600"/>
                    <a:gd name="T3" fmla="*/ 0 h 20331"/>
                    <a:gd name="T4" fmla="*/ 0 w 21600"/>
                    <a:gd name="T5" fmla="*/ 0 h 20331"/>
                    <a:gd name="T6" fmla="*/ 0 60000 65536"/>
                    <a:gd name="T7" fmla="*/ 0 60000 65536"/>
                    <a:gd name="T8" fmla="*/ 0 60000 65536"/>
                  </a:gdLst>
                  <a:ahLst/>
                  <a:cxnLst>
                    <a:cxn ang="T6">
                      <a:pos x="T0" y="T1"/>
                    </a:cxn>
                    <a:cxn ang="T7">
                      <a:pos x="T2" y="T3"/>
                    </a:cxn>
                    <a:cxn ang="T8">
                      <a:pos x="T4" y="T5"/>
                    </a:cxn>
                  </a:cxnLst>
                  <a:rect l="0" t="0" r="r" b="b"/>
                  <a:pathLst>
                    <a:path w="21600" h="20331" fill="none" extrusionOk="0">
                      <a:moveTo>
                        <a:pt x="7295" y="0"/>
                      </a:moveTo>
                      <a:cubicBezTo>
                        <a:pt x="15876" y="3079"/>
                        <a:pt x="21600" y="11214"/>
                        <a:pt x="21600" y="20331"/>
                      </a:cubicBezTo>
                    </a:path>
                    <a:path w="21600" h="20331" stroke="0" extrusionOk="0">
                      <a:moveTo>
                        <a:pt x="7295" y="0"/>
                      </a:moveTo>
                      <a:cubicBezTo>
                        <a:pt x="15876" y="3079"/>
                        <a:pt x="21600" y="11214"/>
                        <a:pt x="21600" y="20331"/>
                      </a:cubicBezTo>
                      <a:lnTo>
                        <a:pt x="0" y="20331"/>
                      </a:lnTo>
                      <a:lnTo>
                        <a:pt x="7295" y="0"/>
                      </a:lnTo>
                      <a:close/>
                    </a:path>
                  </a:pathLst>
                </a:custGeom>
                <a:noFill/>
                <a:ln w="28575">
                  <a:solidFill>
                    <a:schemeClr val="tx1"/>
                  </a:solidFill>
                  <a:round/>
                  <a:headEnd type="arrow"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56" name="Freeform 20">
                  <a:extLst>
                    <a:ext uri="{FF2B5EF4-FFF2-40B4-BE49-F238E27FC236}">
                      <a16:creationId xmlns:a16="http://schemas.microsoft.com/office/drawing/2014/main" xmlns="" id="{A5EB06F1-F3F2-4AED-AC14-B3A373C2CA6A}"/>
                    </a:ext>
                  </a:extLst>
                </p:cNvPr>
                <p:cNvSpPr>
                  <a:spLocks/>
                </p:cNvSpPr>
                <p:nvPr/>
              </p:nvSpPr>
              <p:spPr bwMode="auto">
                <a:xfrm rot="2007198">
                  <a:off x="2263" y="1978"/>
                  <a:ext cx="190" cy="61"/>
                </a:xfrm>
                <a:custGeom>
                  <a:avLst/>
                  <a:gdLst>
                    <a:gd name="T0" fmla="*/ 0 w 208"/>
                    <a:gd name="T1" fmla="*/ 1 h 92"/>
                    <a:gd name="T2" fmla="*/ 23 w 208"/>
                    <a:gd name="T3" fmla="*/ 1 h 92"/>
                    <a:gd name="T4" fmla="*/ 48 w 208"/>
                    <a:gd name="T5" fmla="*/ 1 h 92"/>
                    <a:gd name="T6" fmla="*/ 53 w 208"/>
                    <a:gd name="T7" fmla="*/ 1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 h="92">
                      <a:moveTo>
                        <a:pt x="0" y="92"/>
                      </a:moveTo>
                      <a:cubicBezTo>
                        <a:pt x="28" y="62"/>
                        <a:pt x="57" y="33"/>
                        <a:pt x="88" y="20"/>
                      </a:cubicBezTo>
                      <a:cubicBezTo>
                        <a:pt x="119" y="7"/>
                        <a:pt x="164" y="0"/>
                        <a:pt x="184" y="12"/>
                      </a:cubicBezTo>
                      <a:cubicBezTo>
                        <a:pt x="204" y="24"/>
                        <a:pt x="206" y="58"/>
                        <a:pt x="208" y="9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endParaRPr lang="en-US" sz="2400">
                    <a:solidFill>
                      <a:srgbClr val="000000"/>
                    </a:solidFill>
                    <a:latin typeface="Lucida Sans" pitchFamily="34" charset="0"/>
                    <a:cs typeface="+mn-cs"/>
                  </a:endParaRPr>
                </a:p>
              </p:txBody>
            </p:sp>
          </p:grpSp>
          <p:grpSp>
            <p:nvGrpSpPr>
              <p:cNvPr id="50" name="Group 21">
                <a:extLst>
                  <a:ext uri="{FF2B5EF4-FFF2-40B4-BE49-F238E27FC236}">
                    <a16:creationId xmlns:a16="http://schemas.microsoft.com/office/drawing/2014/main" xmlns="" id="{7F03D24E-A33B-4353-81E2-1C3DDFB33D68}"/>
                  </a:ext>
                </a:extLst>
              </p:cNvPr>
              <p:cNvGrpSpPr>
                <a:grpSpLocks/>
              </p:cNvGrpSpPr>
              <p:nvPr/>
            </p:nvGrpSpPr>
            <p:grpSpPr bwMode="auto">
              <a:xfrm flipH="1" flipV="1">
                <a:off x="2388" y="1642"/>
                <a:ext cx="615" cy="355"/>
                <a:chOff x="1868" y="1978"/>
                <a:chExt cx="615" cy="355"/>
              </a:xfrm>
            </p:grpSpPr>
            <p:sp>
              <p:nvSpPr>
                <p:cNvPr id="51" name="Arc 22">
                  <a:extLst>
                    <a:ext uri="{FF2B5EF4-FFF2-40B4-BE49-F238E27FC236}">
                      <a16:creationId xmlns:a16="http://schemas.microsoft.com/office/drawing/2014/main" xmlns="" id="{AF7E3881-513F-436D-B390-C5A6A335A8F9}"/>
                    </a:ext>
                  </a:extLst>
                </p:cNvPr>
                <p:cNvSpPr>
                  <a:spLocks/>
                </p:cNvSpPr>
                <p:nvPr/>
              </p:nvSpPr>
              <p:spPr bwMode="auto">
                <a:xfrm rot="-842175">
                  <a:off x="1868" y="1996"/>
                  <a:ext cx="427" cy="69"/>
                </a:xfrm>
                <a:custGeom>
                  <a:avLst/>
                  <a:gdLst>
                    <a:gd name="T0" fmla="*/ 0 w 19348"/>
                    <a:gd name="T1" fmla="*/ 0 h 21600"/>
                    <a:gd name="T2" fmla="*/ 0 w 19348"/>
                    <a:gd name="T3" fmla="*/ 0 h 21600"/>
                    <a:gd name="T4" fmla="*/ 0 w 19348"/>
                    <a:gd name="T5" fmla="*/ 0 h 21600"/>
                    <a:gd name="T6" fmla="*/ 0 60000 65536"/>
                    <a:gd name="T7" fmla="*/ 0 60000 65536"/>
                    <a:gd name="T8" fmla="*/ 0 60000 65536"/>
                  </a:gdLst>
                  <a:ahLst/>
                  <a:cxnLst>
                    <a:cxn ang="T6">
                      <a:pos x="T0" y="T1"/>
                    </a:cxn>
                    <a:cxn ang="T7">
                      <a:pos x="T2" y="T3"/>
                    </a:cxn>
                    <a:cxn ang="T8">
                      <a:pos x="T4" y="T5"/>
                    </a:cxn>
                  </a:cxnLst>
                  <a:rect l="0" t="0" r="r" b="b"/>
                  <a:pathLst>
                    <a:path w="19348" h="21600" fill="none" extrusionOk="0">
                      <a:moveTo>
                        <a:pt x="-1" y="0"/>
                      </a:moveTo>
                      <a:cubicBezTo>
                        <a:pt x="8204" y="0"/>
                        <a:pt x="15700" y="4648"/>
                        <a:pt x="19347" y="11997"/>
                      </a:cubicBezTo>
                    </a:path>
                    <a:path w="19348" h="21600" stroke="0" extrusionOk="0">
                      <a:moveTo>
                        <a:pt x="-1" y="0"/>
                      </a:moveTo>
                      <a:cubicBezTo>
                        <a:pt x="8204" y="0"/>
                        <a:pt x="15700" y="4648"/>
                        <a:pt x="19347" y="11997"/>
                      </a:cubicBezTo>
                      <a:lnTo>
                        <a:pt x="0" y="21600"/>
                      </a:lnTo>
                      <a:lnTo>
                        <a:pt x="-1" y="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52" name="Arc 23">
                  <a:extLst>
                    <a:ext uri="{FF2B5EF4-FFF2-40B4-BE49-F238E27FC236}">
                      <a16:creationId xmlns:a16="http://schemas.microsoft.com/office/drawing/2014/main" xmlns="" id="{3D61C7F6-3418-4225-90D4-123A2C58E5B4}"/>
                    </a:ext>
                  </a:extLst>
                </p:cNvPr>
                <p:cNvSpPr>
                  <a:spLocks/>
                </p:cNvSpPr>
                <p:nvPr/>
              </p:nvSpPr>
              <p:spPr bwMode="auto">
                <a:xfrm rot="20319789" flipV="1">
                  <a:off x="1928" y="2128"/>
                  <a:ext cx="555" cy="205"/>
                </a:xfrm>
                <a:custGeom>
                  <a:avLst/>
                  <a:gdLst>
                    <a:gd name="T0" fmla="*/ 0 w 21600"/>
                    <a:gd name="T1" fmla="*/ 0 h 20331"/>
                    <a:gd name="T2" fmla="*/ 0 w 21600"/>
                    <a:gd name="T3" fmla="*/ 0 h 20331"/>
                    <a:gd name="T4" fmla="*/ 0 w 21600"/>
                    <a:gd name="T5" fmla="*/ 0 h 20331"/>
                    <a:gd name="T6" fmla="*/ 0 60000 65536"/>
                    <a:gd name="T7" fmla="*/ 0 60000 65536"/>
                    <a:gd name="T8" fmla="*/ 0 60000 65536"/>
                  </a:gdLst>
                  <a:ahLst/>
                  <a:cxnLst>
                    <a:cxn ang="T6">
                      <a:pos x="T0" y="T1"/>
                    </a:cxn>
                    <a:cxn ang="T7">
                      <a:pos x="T2" y="T3"/>
                    </a:cxn>
                    <a:cxn ang="T8">
                      <a:pos x="T4" y="T5"/>
                    </a:cxn>
                  </a:cxnLst>
                  <a:rect l="0" t="0" r="r" b="b"/>
                  <a:pathLst>
                    <a:path w="21600" h="20331" fill="none" extrusionOk="0">
                      <a:moveTo>
                        <a:pt x="7295" y="0"/>
                      </a:moveTo>
                      <a:cubicBezTo>
                        <a:pt x="15876" y="3079"/>
                        <a:pt x="21600" y="11214"/>
                        <a:pt x="21600" y="20331"/>
                      </a:cubicBezTo>
                    </a:path>
                    <a:path w="21600" h="20331" stroke="0" extrusionOk="0">
                      <a:moveTo>
                        <a:pt x="7295" y="0"/>
                      </a:moveTo>
                      <a:cubicBezTo>
                        <a:pt x="15876" y="3079"/>
                        <a:pt x="21600" y="11214"/>
                        <a:pt x="21600" y="20331"/>
                      </a:cubicBezTo>
                      <a:lnTo>
                        <a:pt x="0" y="20331"/>
                      </a:lnTo>
                      <a:lnTo>
                        <a:pt x="7295" y="0"/>
                      </a:lnTo>
                      <a:close/>
                    </a:path>
                  </a:pathLst>
                </a:custGeom>
                <a:noFill/>
                <a:ln w="28575">
                  <a:solidFill>
                    <a:schemeClr val="tx1"/>
                  </a:solidFill>
                  <a:round/>
                  <a:headEnd type="arrow"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53" name="Freeform 24">
                  <a:extLst>
                    <a:ext uri="{FF2B5EF4-FFF2-40B4-BE49-F238E27FC236}">
                      <a16:creationId xmlns:a16="http://schemas.microsoft.com/office/drawing/2014/main" xmlns="" id="{4E61F893-3319-4394-85A7-A3AFD2418416}"/>
                    </a:ext>
                  </a:extLst>
                </p:cNvPr>
                <p:cNvSpPr>
                  <a:spLocks/>
                </p:cNvSpPr>
                <p:nvPr/>
              </p:nvSpPr>
              <p:spPr bwMode="auto">
                <a:xfrm rot="2007198">
                  <a:off x="2263" y="1978"/>
                  <a:ext cx="190" cy="61"/>
                </a:xfrm>
                <a:custGeom>
                  <a:avLst/>
                  <a:gdLst>
                    <a:gd name="T0" fmla="*/ 0 w 208"/>
                    <a:gd name="T1" fmla="*/ 1 h 92"/>
                    <a:gd name="T2" fmla="*/ 23 w 208"/>
                    <a:gd name="T3" fmla="*/ 1 h 92"/>
                    <a:gd name="T4" fmla="*/ 48 w 208"/>
                    <a:gd name="T5" fmla="*/ 1 h 92"/>
                    <a:gd name="T6" fmla="*/ 53 w 208"/>
                    <a:gd name="T7" fmla="*/ 1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 h="92">
                      <a:moveTo>
                        <a:pt x="0" y="92"/>
                      </a:moveTo>
                      <a:cubicBezTo>
                        <a:pt x="28" y="62"/>
                        <a:pt x="57" y="33"/>
                        <a:pt x="88" y="20"/>
                      </a:cubicBezTo>
                      <a:cubicBezTo>
                        <a:pt x="119" y="7"/>
                        <a:pt x="164" y="0"/>
                        <a:pt x="184" y="12"/>
                      </a:cubicBezTo>
                      <a:cubicBezTo>
                        <a:pt x="204" y="24"/>
                        <a:pt x="206" y="58"/>
                        <a:pt x="208" y="9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endParaRPr lang="en-US" sz="2400">
                    <a:solidFill>
                      <a:srgbClr val="000000"/>
                    </a:solidFill>
                    <a:latin typeface="Lucida Sans" pitchFamily="34" charset="0"/>
                    <a:cs typeface="+mn-cs"/>
                  </a:endParaRPr>
                </a:p>
              </p:txBody>
            </p:sp>
          </p:grpSp>
        </p:grpSp>
        <p:grpSp>
          <p:nvGrpSpPr>
            <p:cNvPr id="44" name="Group 25">
              <a:extLst>
                <a:ext uri="{FF2B5EF4-FFF2-40B4-BE49-F238E27FC236}">
                  <a16:creationId xmlns:a16="http://schemas.microsoft.com/office/drawing/2014/main" xmlns="" id="{5D0D5AEE-4F57-4350-84AC-4F1F50A01284}"/>
                </a:ext>
              </a:extLst>
            </p:cNvPr>
            <p:cNvGrpSpPr>
              <a:grpSpLocks/>
            </p:cNvGrpSpPr>
            <p:nvPr/>
          </p:nvGrpSpPr>
          <p:grpSpPr bwMode="auto">
            <a:xfrm>
              <a:off x="3388842" y="677401"/>
              <a:ext cx="1779588" cy="1460500"/>
              <a:chOff x="1870" y="1537"/>
              <a:chExt cx="1121" cy="920"/>
            </a:xfrm>
          </p:grpSpPr>
          <p:sp>
            <p:nvSpPr>
              <p:cNvPr id="47" name="Arc 26">
                <a:extLst>
                  <a:ext uri="{FF2B5EF4-FFF2-40B4-BE49-F238E27FC236}">
                    <a16:creationId xmlns:a16="http://schemas.microsoft.com/office/drawing/2014/main" xmlns="" id="{F496A4A3-A149-4DBF-995B-91B85D4D368F}"/>
                  </a:ext>
                </a:extLst>
              </p:cNvPr>
              <p:cNvSpPr>
                <a:spLocks/>
              </p:cNvSpPr>
              <p:nvPr/>
            </p:nvSpPr>
            <p:spPr bwMode="auto">
              <a:xfrm flipH="1">
                <a:off x="2334" y="2017"/>
                <a:ext cx="657" cy="440"/>
              </a:xfrm>
              <a:custGeom>
                <a:avLst/>
                <a:gdLst>
                  <a:gd name="T0" fmla="*/ 0 w 21378"/>
                  <a:gd name="T1" fmla="*/ 0 h 21600"/>
                  <a:gd name="T2" fmla="*/ 0 w 21378"/>
                  <a:gd name="T3" fmla="*/ 0 h 21600"/>
                  <a:gd name="T4" fmla="*/ 0 w 21378"/>
                  <a:gd name="T5" fmla="*/ 0 h 21600"/>
                  <a:gd name="T6" fmla="*/ 0 60000 65536"/>
                  <a:gd name="T7" fmla="*/ 0 60000 65536"/>
                  <a:gd name="T8" fmla="*/ 0 60000 65536"/>
                </a:gdLst>
                <a:ahLst/>
                <a:cxnLst>
                  <a:cxn ang="T6">
                    <a:pos x="T0" y="T1"/>
                  </a:cxn>
                  <a:cxn ang="T7">
                    <a:pos x="T2" y="T3"/>
                  </a:cxn>
                  <a:cxn ang="T8">
                    <a:pos x="T4" y="T5"/>
                  </a:cxn>
                </a:cxnLst>
                <a:rect l="0" t="0" r="r" b="b"/>
                <a:pathLst>
                  <a:path w="21378" h="21600" fill="none" extrusionOk="0">
                    <a:moveTo>
                      <a:pt x="-1" y="0"/>
                    </a:moveTo>
                    <a:cubicBezTo>
                      <a:pt x="10736" y="0"/>
                      <a:pt x="19842" y="7885"/>
                      <a:pt x="21377" y="18511"/>
                    </a:cubicBezTo>
                  </a:path>
                  <a:path w="21378" h="21600" stroke="0" extrusionOk="0">
                    <a:moveTo>
                      <a:pt x="-1" y="0"/>
                    </a:moveTo>
                    <a:cubicBezTo>
                      <a:pt x="10736" y="0"/>
                      <a:pt x="19842" y="7885"/>
                      <a:pt x="21377" y="18511"/>
                    </a:cubicBezTo>
                    <a:lnTo>
                      <a:pt x="0" y="21600"/>
                    </a:lnTo>
                    <a:lnTo>
                      <a:pt x="-1" y="0"/>
                    </a:lnTo>
                    <a:close/>
                  </a:path>
                </a:pathLst>
              </a:custGeom>
              <a:noFill/>
              <a:ln w="28575">
                <a:solidFill>
                  <a:srgbClr val="0000FF"/>
                </a:solidFill>
                <a:round/>
                <a:headEnd/>
                <a:tail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48" name="Arc 27">
                <a:extLst>
                  <a:ext uri="{FF2B5EF4-FFF2-40B4-BE49-F238E27FC236}">
                    <a16:creationId xmlns:a16="http://schemas.microsoft.com/office/drawing/2014/main" xmlns="" id="{7EB94F47-4D3D-4DC1-898A-BAA7F13D95F1}"/>
                  </a:ext>
                </a:extLst>
              </p:cNvPr>
              <p:cNvSpPr>
                <a:spLocks/>
              </p:cNvSpPr>
              <p:nvPr/>
            </p:nvSpPr>
            <p:spPr bwMode="auto">
              <a:xfrm flipV="1">
                <a:off x="1870" y="1537"/>
                <a:ext cx="657" cy="440"/>
              </a:xfrm>
              <a:custGeom>
                <a:avLst/>
                <a:gdLst>
                  <a:gd name="T0" fmla="*/ 0 w 21378"/>
                  <a:gd name="T1" fmla="*/ 0 h 21600"/>
                  <a:gd name="T2" fmla="*/ 0 w 21378"/>
                  <a:gd name="T3" fmla="*/ 0 h 21600"/>
                  <a:gd name="T4" fmla="*/ 0 w 21378"/>
                  <a:gd name="T5" fmla="*/ 0 h 21600"/>
                  <a:gd name="T6" fmla="*/ 0 60000 65536"/>
                  <a:gd name="T7" fmla="*/ 0 60000 65536"/>
                  <a:gd name="T8" fmla="*/ 0 60000 65536"/>
                </a:gdLst>
                <a:ahLst/>
                <a:cxnLst>
                  <a:cxn ang="T6">
                    <a:pos x="T0" y="T1"/>
                  </a:cxn>
                  <a:cxn ang="T7">
                    <a:pos x="T2" y="T3"/>
                  </a:cxn>
                  <a:cxn ang="T8">
                    <a:pos x="T4" y="T5"/>
                  </a:cxn>
                </a:cxnLst>
                <a:rect l="0" t="0" r="r" b="b"/>
                <a:pathLst>
                  <a:path w="21378" h="21600" fill="none" extrusionOk="0">
                    <a:moveTo>
                      <a:pt x="-1" y="0"/>
                    </a:moveTo>
                    <a:cubicBezTo>
                      <a:pt x="10736" y="0"/>
                      <a:pt x="19842" y="7885"/>
                      <a:pt x="21377" y="18511"/>
                    </a:cubicBezTo>
                  </a:path>
                  <a:path w="21378" h="21600" stroke="0" extrusionOk="0">
                    <a:moveTo>
                      <a:pt x="-1" y="0"/>
                    </a:moveTo>
                    <a:cubicBezTo>
                      <a:pt x="10736" y="0"/>
                      <a:pt x="19842" y="7885"/>
                      <a:pt x="21377" y="18511"/>
                    </a:cubicBezTo>
                    <a:lnTo>
                      <a:pt x="0" y="21600"/>
                    </a:lnTo>
                    <a:lnTo>
                      <a:pt x="-1" y="0"/>
                    </a:lnTo>
                    <a:close/>
                  </a:path>
                </a:pathLst>
              </a:custGeom>
              <a:noFill/>
              <a:ln w="28575">
                <a:solidFill>
                  <a:srgbClr val="0000FF"/>
                </a:solidFill>
                <a:round/>
                <a:headEnd/>
                <a:tail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endParaRPr lang="en-US" sz="2400">
                  <a:solidFill>
                    <a:srgbClr val="000000"/>
                  </a:solidFill>
                  <a:latin typeface="Lucida Sans" pitchFamily="34" charset="0"/>
                  <a:cs typeface="+mn-cs"/>
                </a:endParaRPr>
              </a:p>
            </p:txBody>
          </p:sp>
        </p:grpSp>
        <p:pic>
          <p:nvPicPr>
            <p:cNvPr id="45" name="Picture 44">
              <a:extLst>
                <a:ext uri="{FF2B5EF4-FFF2-40B4-BE49-F238E27FC236}">
                  <a16:creationId xmlns:a16="http://schemas.microsoft.com/office/drawing/2014/main" xmlns="" id="{54054A05-588C-4113-AB85-06FD18FC15EA}"/>
                </a:ext>
              </a:extLst>
            </p:cNvPr>
            <p:cNvPicPr>
              <a:picLocks noChangeAspect="1"/>
            </p:cNvPicPr>
            <p:nvPr/>
          </p:nvPicPr>
          <p:blipFill>
            <a:blip r:embed="rId10">
              <a:duotone>
                <a:prstClr val="black"/>
                <a:srgbClr val="0070C0">
                  <a:tint val="45000"/>
                  <a:satMod val="400000"/>
                </a:srgbClr>
              </a:duotone>
              <a:extLst>
                <a:ext uri="{BEBA8EAE-BF5A-486C-A8C5-ECC9F3942E4B}">
                  <a14:imgProps xmlns:a14="http://schemas.microsoft.com/office/drawing/2010/main">
                    <a14:imgLayer r:embed="rId11">
                      <a14:imgEffect>
                        <a14:backgroundRemoval t="0" b="100000" l="8387" r="100000"/>
                      </a14:imgEffect>
                    </a14:imgLayer>
                  </a14:imgProps>
                </a:ext>
              </a:extLst>
            </a:blip>
            <a:stretch>
              <a:fillRect/>
            </a:stretch>
          </p:blipFill>
          <p:spPr>
            <a:xfrm rot="16200000">
              <a:off x="2731288" y="1281789"/>
              <a:ext cx="411995" cy="333311"/>
            </a:xfrm>
            <a:prstGeom prst="rect">
              <a:avLst/>
            </a:prstGeom>
            <a:ln>
              <a:noFill/>
            </a:ln>
            <a:effectLst>
              <a:outerShdw blurRad="292100" dist="139700" dir="2700000" algn="tl" rotWithShape="0">
                <a:srgbClr val="333333">
                  <a:alpha val="65000"/>
                </a:srgbClr>
              </a:outerShdw>
            </a:effectLst>
          </p:spPr>
        </p:pic>
        <p:pic>
          <p:nvPicPr>
            <p:cNvPr id="46" name="Picture 45">
              <a:extLst>
                <a:ext uri="{FF2B5EF4-FFF2-40B4-BE49-F238E27FC236}">
                  <a16:creationId xmlns:a16="http://schemas.microsoft.com/office/drawing/2014/main" xmlns="" id="{9E495A66-F552-4573-8F92-60B44496E724}"/>
                </a:ext>
              </a:extLst>
            </p:cNvPr>
            <p:cNvPicPr>
              <a:picLocks noChangeAspect="1"/>
            </p:cNvPicPr>
            <p:nvPr/>
          </p:nvPicPr>
          <p:blipFill>
            <a:blip r:embed="rId10">
              <a:duotone>
                <a:prstClr val="black"/>
                <a:srgbClr val="0070C0">
                  <a:tint val="45000"/>
                  <a:satMod val="400000"/>
                </a:srgbClr>
              </a:duotone>
              <a:extLst>
                <a:ext uri="{BEBA8EAE-BF5A-486C-A8C5-ECC9F3942E4B}">
                  <a14:imgProps xmlns:a14="http://schemas.microsoft.com/office/drawing/2010/main">
                    <a14:imgLayer r:embed="rId11">
                      <a14:imgEffect>
                        <a14:backgroundRemoval t="0" b="100000" l="8387" r="100000"/>
                      </a14:imgEffect>
                    </a14:imgLayer>
                  </a14:imgProps>
                </a:ext>
              </a:extLst>
            </a:blip>
            <a:stretch>
              <a:fillRect/>
            </a:stretch>
          </p:blipFill>
          <p:spPr>
            <a:xfrm>
              <a:off x="5475069" y="1209245"/>
              <a:ext cx="411995" cy="33331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80769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1" grpId="0"/>
      <p:bldP spid="12" grpId="0"/>
      <p:bldP spid="16" grpId="0"/>
      <p:bldP spid="17" grpId="0"/>
      <p:bldP spid="18" grpId="0"/>
      <p:bldP spid="21"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xmlns="" id="{CE7AF376-2D71-401C-B09D-C38469D26FEF}"/>
              </a:ext>
            </a:extLst>
          </p:cNvPr>
          <p:cNvSpPr txBox="1">
            <a:spLocks noChangeArrowheads="1"/>
          </p:cNvSpPr>
          <p:nvPr/>
        </p:nvSpPr>
        <p:spPr>
          <a:xfrm>
            <a:off x="3023600" y="30308"/>
            <a:ext cx="7112000" cy="611187"/>
          </a:xfrm>
          <a:prstGeom prst="rect">
            <a:avLst/>
          </a:prstGeom>
        </p:spPr>
        <p:txBody>
          <a:bodyPr>
            <a:normAutofit fontScale="90000" lnSpcReduction="10000"/>
          </a:bodyPr>
          <a:lstStyle/>
          <a:p>
            <a:pPr eaLnBrk="0" hangingPunct="0">
              <a:defRPr/>
            </a:pPr>
            <a:r>
              <a:rPr lang="en-US" sz="4000" dirty="0">
                <a:ln>
                  <a:solidFill>
                    <a:prstClr val="black"/>
                  </a:solidFill>
                </a:ln>
                <a:solidFill>
                  <a:srgbClr val="FF0000"/>
                </a:solidFill>
                <a:latin typeface="Berlin Sans FB" pitchFamily="34" charset="0"/>
              </a:rPr>
              <a:t>Partial Wave Expansion  </a:t>
            </a:r>
          </a:p>
        </p:txBody>
      </p:sp>
      <mc:AlternateContent xmlns:mc="http://schemas.openxmlformats.org/markup-compatibility/2006" xmlns:a14="http://schemas.microsoft.com/office/drawing/2010/main">
        <mc:Choice Requires="a14">
          <p:sp>
            <p:nvSpPr>
              <p:cNvPr id="24" name="Rectangle 3">
                <a:extLst>
                  <a:ext uri="{FF2B5EF4-FFF2-40B4-BE49-F238E27FC236}">
                    <a16:creationId xmlns:a16="http://schemas.microsoft.com/office/drawing/2014/main" xmlns="" id="{25107DAF-3D8A-4A4B-966E-909437C6ED21}"/>
                  </a:ext>
                </a:extLst>
              </p:cNvPr>
              <p:cNvSpPr>
                <a:spLocks noChangeArrowheads="1"/>
              </p:cNvSpPr>
              <p:nvPr/>
            </p:nvSpPr>
            <p:spPr bwMode="auto">
              <a:xfrm>
                <a:off x="770417" y="1364570"/>
                <a:ext cx="4604606" cy="49090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r>
                  <a:rPr lang="en-US" sz="2400" dirty="0">
                    <a:solidFill>
                      <a:srgbClr val="0000BD"/>
                    </a:solidFill>
                    <a:latin typeface="Symbol" pitchFamily="16" charset="2"/>
                    <a:sym typeface="Symbol" pitchFamily="16" charset="2"/>
                  </a:rPr>
                  <a:t></a:t>
                </a:r>
                <a:r>
                  <a:rPr lang="en-US" sz="2400" dirty="0">
                    <a:solidFill>
                      <a:srgbClr val="0000BD"/>
                    </a:solidFill>
                    <a:latin typeface="Chalkboard" pitchFamily="16" charset="0"/>
                  </a:rPr>
                  <a:t>(</a:t>
                </a:r>
                <a:r>
                  <a:rPr lang="en-US" sz="2400" i="1" dirty="0">
                    <a:solidFill>
                      <a:srgbClr val="0000BD"/>
                    </a:solidFill>
                    <a:latin typeface="Chalkboard" pitchFamily="16" charset="0"/>
                  </a:rPr>
                  <a:t>r</a:t>
                </a:r>
                <a:r>
                  <a:rPr lang="en-US" sz="2400" dirty="0">
                    <a:solidFill>
                      <a:srgbClr val="0000BD"/>
                    </a:solidFill>
                    <a:latin typeface="Chalkboard" pitchFamily="16" charset="0"/>
                  </a:rPr>
                  <a:t>) =</a:t>
                </a:r>
                <a14:m>
                  <m:oMath xmlns:m="http://schemas.openxmlformats.org/officeDocument/2006/math">
                    <m:nary>
                      <m:naryPr>
                        <m:chr m:val="∑"/>
                        <m:ctrlPr>
                          <a:rPr lang="en-US" sz="2400" i="1">
                            <a:solidFill>
                              <a:srgbClr val="0000BD"/>
                            </a:solidFill>
                            <a:latin typeface="Cambria Math"/>
                          </a:rPr>
                        </m:ctrlPr>
                      </m:naryPr>
                      <m:sub>
                        <m:r>
                          <m:rPr>
                            <m:brk m:alnAt="23"/>
                          </m:rPr>
                          <a:rPr lang="en-US" sz="2400" i="1">
                            <a:solidFill>
                              <a:srgbClr val="0000BD"/>
                            </a:solidFill>
                            <a:latin typeface="Cambria Math" panose="02040503050406030204" pitchFamily="18" charset="0"/>
                            <a:ea typeface="Cambria Math" panose="02040503050406030204" pitchFamily="18" charset="0"/>
                          </a:rPr>
                          <m:t>ℓ</m:t>
                        </m:r>
                        <m:r>
                          <a:rPr lang="en-US" sz="2400" b="0" i="1" smtClean="0">
                            <a:solidFill>
                              <a:srgbClr val="0000BD"/>
                            </a:solidFill>
                            <a:latin typeface="Cambria Math" panose="02040503050406030204" pitchFamily="18" charset="0"/>
                            <a:ea typeface="Cambria Math" panose="02040503050406030204" pitchFamily="18" charset="0"/>
                          </a:rPr>
                          <m:t>,</m:t>
                        </m:r>
                        <m:r>
                          <a:rPr lang="en-US" sz="2400" b="0" i="1" smtClean="0">
                            <a:solidFill>
                              <a:srgbClr val="0000BD"/>
                            </a:solidFill>
                            <a:latin typeface="Cambria Math" panose="02040503050406030204" pitchFamily="18" charset="0"/>
                            <a:ea typeface="Cambria Math" panose="02040503050406030204" pitchFamily="18" charset="0"/>
                          </a:rPr>
                          <m:t>𝑚</m:t>
                        </m:r>
                      </m:sub>
                      <m:sup>
                        <m:r>
                          <a:rPr lang="en-US" sz="2400" i="1">
                            <a:solidFill>
                              <a:srgbClr val="0000BD"/>
                            </a:solidFill>
                            <a:latin typeface="Cambria Math" panose="02040503050406030204" pitchFamily="18" charset="0"/>
                          </a:rPr>
                          <m:t> </m:t>
                        </m:r>
                      </m:sup>
                      <m:e>
                        <m:sSub>
                          <m:sSubPr>
                            <m:ctrlPr>
                              <a:rPr lang="en-US" sz="2400" i="1">
                                <a:solidFill>
                                  <a:srgbClr val="0000BD"/>
                                </a:solidFill>
                                <a:latin typeface="Cambria Math"/>
                              </a:rPr>
                            </m:ctrlPr>
                          </m:sSubPr>
                          <m:e>
                            <m:r>
                              <a:rPr lang="en-US" sz="2400" i="1">
                                <a:solidFill>
                                  <a:srgbClr val="0000BD"/>
                                </a:solidFill>
                                <a:latin typeface="Cambria Math" panose="02040503050406030204" pitchFamily="18" charset="0"/>
                              </a:rPr>
                              <m:t>𝑅</m:t>
                            </m:r>
                          </m:e>
                          <m:sub>
                            <m:r>
                              <m:rPr>
                                <m:brk m:alnAt="23"/>
                              </m:rPr>
                              <a:rPr lang="en-US" sz="2400" i="1">
                                <a:solidFill>
                                  <a:srgbClr val="0000BD"/>
                                </a:solidFill>
                                <a:latin typeface="Cambria Math" panose="02040503050406030204" pitchFamily="18" charset="0"/>
                                <a:ea typeface="Cambria Math" panose="02040503050406030204" pitchFamily="18" charset="0"/>
                              </a:rPr>
                              <m:t>ℓ</m:t>
                            </m:r>
                            <m:r>
                              <a:rPr lang="en-US" sz="2400" b="0" i="1" smtClean="0">
                                <a:solidFill>
                                  <a:srgbClr val="0000BD"/>
                                </a:solidFill>
                                <a:latin typeface="Cambria Math" panose="02040503050406030204" pitchFamily="18" charset="0"/>
                                <a:ea typeface="Cambria Math" panose="02040503050406030204" pitchFamily="18" charset="0"/>
                              </a:rPr>
                              <m:t>,</m:t>
                            </m:r>
                            <m:r>
                              <a:rPr lang="en-US" sz="2400" b="0" i="1" smtClean="0">
                                <a:solidFill>
                                  <a:srgbClr val="0000BD"/>
                                </a:solidFill>
                                <a:latin typeface="Cambria Math" panose="02040503050406030204" pitchFamily="18" charset="0"/>
                                <a:ea typeface="Cambria Math" panose="02040503050406030204" pitchFamily="18" charset="0"/>
                              </a:rPr>
                              <m:t>𝑚</m:t>
                            </m:r>
                          </m:sub>
                        </m:sSub>
                        <m:sSub>
                          <m:sSubPr>
                            <m:ctrlPr>
                              <a:rPr lang="en-US" sz="2400" i="1">
                                <a:solidFill>
                                  <a:srgbClr val="0000BD"/>
                                </a:solidFill>
                                <a:latin typeface="Cambria Math"/>
                              </a:rPr>
                            </m:ctrlPr>
                          </m:sSubPr>
                          <m:e>
                            <m:d>
                              <m:dPr>
                                <m:ctrlPr>
                                  <a:rPr lang="en-US" sz="2400" i="1">
                                    <a:solidFill>
                                      <a:srgbClr val="0000BD"/>
                                    </a:solidFill>
                                    <a:latin typeface="Cambria Math"/>
                                  </a:rPr>
                                </m:ctrlPr>
                              </m:dPr>
                              <m:e>
                                <m:r>
                                  <a:rPr lang="en-US" sz="2400" i="1">
                                    <a:solidFill>
                                      <a:srgbClr val="0000BD"/>
                                    </a:solidFill>
                                    <a:latin typeface="Cambria Math" panose="02040503050406030204" pitchFamily="18" charset="0"/>
                                  </a:rPr>
                                  <m:t>𝑟</m:t>
                                </m:r>
                                <m:r>
                                  <a:rPr lang="en-US" sz="2400" i="1">
                                    <a:solidFill>
                                      <a:srgbClr val="0000BD"/>
                                    </a:solidFill>
                                    <a:latin typeface="Cambria Math" panose="02040503050406030204" pitchFamily="18" charset="0"/>
                                  </a:rPr>
                                  <m:t>,</m:t>
                                </m:r>
                                <m:r>
                                  <a:rPr lang="en-US" sz="2400" i="1">
                                    <a:solidFill>
                                      <a:srgbClr val="0000BD"/>
                                    </a:solidFill>
                                    <a:latin typeface="Cambria Math" panose="02040503050406030204" pitchFamily="18" charset="0"/>
                                  </a:rPr>
                                  <m:t>𝐸</m:t>
                                </m:r>
                              </m:e>
                            </m:d>
                            <m:r>
                              <a:rPr lang="en-US" sz="2400" b="0" i="1" smtClean="0">
                                <a:solidFill>
                                  <a:srgbClr val="0000BD"/>
                                </a:solidFill>
                                <a:latin typeface="Cambria Math" panose="02040503050406030204" pitchFamily="18" charset="0"/>
                              </a:rPr>
                              <m:t>𝑌</m:t>
                            </m:r>
                          </m:e>
                          <m:sub>
                            <m:r>
                              <m:rPr>
                                <m:brk m:alnAt="23"/>
                              </m:rPr>
                              <a:rPr lang="en-US" sz="2400" i="1">
                                <a:solidFill>
                                  <a:srgbClr val="0000BD"/>
                                </a:solidFill>
                                <a:latin typeface="Cambria Math" panose="02040503050406030204" pitchFamily="18" charset="0"/>
                                <a:ea typeface="Cambria Math" panose="02040503050406030204" pitchFamily="18" charset="0"/>
                              </a:rPr>
                              <m:t>ℓ</m:t>
                            </m:r>
                            <m:r>
                              <a:rPr lang="en-US" sz="2400" b="0" i="1" smtClean="0">
                                <a:solidFill>
                                  <a:srgbClr val="0000BD"/>
                                </a:solidFill>
                                <a:latin typeface="Cambria Math" panose="02040503050406030204" pitchFamily="18" charset="0"/>
                                <a:ea typeface="Cambria Math" panose="02040503050406030204" pitchFamily="18" charset="0"/>
                              </a:rPr>
                              <m:t>,</m:t>
                            </m:r>
                            <m:r>
                              <a:rPr lang="en-US" sz="2400" b="0" i="1" smtClean="0">
                                <a:solidFill>
                                  <a:srgbClr val="0000BD"/>
                                </a:solidFill>
                                <a:latin typeface="Cambria Math" panose="02040503050406030204" pitchFamily="18" charset="0"/>
                                <a:ea typeface="Cambria Math" panose="02040503050406030204" pitchFamily="18" charset="0"/>
                              </a:rPr>
                              <m:t>𝑚</m:t>
                            </m:r>
                          </m:sub>
                        </m:sSub>
                        <m:func>
                          <m:funcPr>
                            <m:ctrlPr>
                              <a:rPr lang="en-US" sz="2400" i="1">
                                <a:solidFill>
                                  <a:srgbClr val="0000BD"/>
                                </a:solidFill>
                                <a:latin typeface="Cambria Math"/>
                              </a:rPr>
                            </m:ctrlPr>
                          </m:funcPr>
                          <m:fName>
                            <m:r>
                              <a:rPr lang="en-US" sz="2400" i="1">
                                <a:solidFill>
                                  <a:srgbClr val="0000BD"/>
                                </a:solidFill>
                                <a:latin typeface="Cambria Math" panose="02040503050406030204" pitchFamily="18" charset="0"/>
                              </a:rPr>
                              <m:t> </m:t>
                            </m:r>
                          </m:fName>
                          <m:e>
                            <m:r>
                              <a:rPr lang="en-US" sz="2400" i="1">
                                <a:solidFill>
                                  <a:srgbClr val="0000BD"/>
                                </a:solidFill>
                                <a:latin typeface="Cambria Math" panose="02040503050406030204" pitchFamily="18" charset="0"/>
                              </a:rPr>
                              <m:t>(</m:t>
                            </m:r>
                            <m:r>
                              <a:rPr lang="en-US" sz="2400" i="1">
                                <a:solidFill>
                                  <a:srgbClr val="0000BD"/>
                                </a:solidFill>
                                <a:latin typeface="Cambria Math" panose="02040503050406030204" pitchFamily="18" charset="0"/>
                                <a:ea typeface="Cambria Math" panose="02040503050406030204" pitchFamily="18" charset="0"/>
                              </a:rPr>
                              <m:t>𝜃</m:t>
                            </m:r>
                            <m:r>
                              <a:rPr lang="en-US" sz="2400" i="1">
                                <a:solidFill>
                                  <a:srgbClr val="0000BD"/>
                                </a:solidFill>
                                <a:latin typeface="Cambria Math" panose="02040503050406030204" pitchFamily="18" charset="0"/>
                                <a:ea typeface="Cambria Math" panose="02040503050406030204" pitchFamily="18" charset="0"/>
                              </a:rPr>
                              <m:t>, </m:t>
                            </m:r>
                            <m:r>
                              <a:rPr lang="en-US" sz="2400" i="1">
                                <a:solidFill>
                                  <a:srgbClr val="0000BD"/>
                                </a:solidFill>
                                <a:latin typeface="Cambria Math" panose="02040503050406030204" pitchFamily="18" charset="0"/>
                                <a:ea typeface="Cambria Math" panose="02040503050406030204" pitchFamily="18" charset="0"/>
                              </a:rPr>
                              <m:t>𝜑</m:t>
                            </m:r>
                            <m:r>
                              <a:rPr lang="en-US" sz="2400" i="1">
                                <a:solidFill>
                                  <a:srgbClr val="0000BD"/>
                                </a:solidFill>
                                <a:latin typeface="Cambria Math" panose="02040503050406030204" pitchFamily="18" charset="0"/>
                                <a:ea typeface="Cambria Math" panose="02040503050406030204" pitchFamily="18" charset="0"/>
                              </a:rPr>
                              <m:t>)</m:t>
                            </m:r>
                          </m:e>
                        </m:func>
                      </m:e>
                    </m:nary>
                  </m:oMath>
                </a14:m>
                <a:endParaRPr lang="en-US" sz="2400" dirty="0">
                  <a:solidFill>
                    <a:srgbClr val="0000BD"/>
                  </a:solidFill>
                  <a:latin typeface="Chalkboard" pitchFamily="16" charset="0"/>
                </a:endParaRPr>
              </a:p>
            </p:txBody>
          </p:sp>
        </mc:Choice>
        <mc:Fallback xmlns="">
          <p:sp>
            <p:nvSpPr>
              <p:cNvPr id="24" name="Rectangle 3">
                <a:extLst>
                  <a:ext uri="{FF2B5EF4-FFF2-40B4-BE49-F238E27FC236}">
                    <a16:creationId xmlns:a16="http://schemas.microsoft.com/office/drawing/2014/main" id="{25107DAF-3D8A-4A4B-966E-909437C6ED21}"/>
                  </a:ext>
                </a:extLst>
              </p:cNvPr>
              <p:cNvSpPr>
                <a:spLocks noRot="1" noChangeAspect="1" noMove="1" noResize="1" noEditPoints="1" noAdjustHandles="1" noChangeArrowheads="1" noChangeShapeType="1" noTextEdit="1"/>
              </p:cNvSpPr>
              <p:nvPr/>
            </p:nvSpPr>
            <p:spPr bwMode="auto">
              <a:xfrm>
                <a:off x="770417" y="1364570"/>
                <a:ext cx="4604606" cy="490904"/>
              </a:xfrm>
              <a:prstGeom prst="rect">
                <a:avLst/>
              </a:prstGeom>
              <a:blipFill>
                <a:blip r:embed="rId2"/>
                <a:stretch>
                  <a:fillRect l="-1984" t="-122500" b="-1812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5" name="TextBox 24">
            <a:extLst>
              <a:ext uri="{FF2B5EF4-FFF2-40B4-BE49-F238E27FC236}">
                <a16:creationId xmlns:a16="http://schemas.microsoft.com/office/drawing/2014/main" xmlns="" id="{C1B3E31A-C92F-42DB-900D-E6DDC4D41A9D}"/>
              </a:ext>
            </a:extLst>
          </p:cNvPr>
          <p:cNvSpPr txBox="1"/>
          <p:nvPr/>
        </p:nvSpPr>
        <p:spPr>
          <a:xfrm>
            <a:off x="652146" y="4167822"/>
            <a:ext cx="6626210" cy="461665"/>
          </a:xfrm>
          <a:prstGeom prst="rect">
            <a:avLst/>
          </a:prstGeom>
          <a:noFill/>
        </p:spPr>
        <p:txBody>
          <a:bodyPr wrap="square" rtlCol="0">
            <a:spAutoFit/>
          </a:bodyPr>
          <a:lstStyle/>
          <a:p>
            <a:r>
              <a:rPr lang="en-US" sz="2400" dirty="0">
                <a:solidFill>
                  <a:srgbClr val="FF0000"/>
                </a:solidFill>
                <a:latin typeface="+mn-lt"/>
              </a:rPr>
              <a:t>There is only a phase shift at long range!!</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10631DD4-3A0C-484C-ABDD-65FC93529CC7}"/>
                  </a:ext>
                </a:extLst>
              </p:cNvPr>
              <p:cNvSpPr txBox="1"/>
              <p:nvPr/>
            </p:nvSpPr>
            <p:spPr>
              <a:xfrm>
                <a:off x="318418" y="2094665"/>
                <a:ext cx="6425214" cy="710194"/>
              </a:xfrm>
              <a:prstGeom prst="rect">
                <a:avLst/>
              </a:prstGeom>
              <a:noFill/>
            </p:spPr>
            <p:txBody>
              <a:bodyPr wrap="square" rtlCol="0">
                <a:spAutoFit/>
              </a:bodyPr>
              <a:lstStyle/>
              <a:p>
                <a:pPr fontAlgn="auto">
                  <a:spcBef>
                    <a:spcPts val="0"/>
                  </a:spcBef>
                  <a:spcAft>
                    <a:spcPts val="0"/>
                  </a:spcAft>
                  <a:defRPr/>
                </a:pPr>
                <a14:m>
                  <m:oMath xmlns:m="http://schemas.openxmlformats.org/officeDocument/2006/math">
                    <m:f>
                      <m:fPr>
                        <m:ctrlPr>
                          <a:rPr lang="en-US" sz="2400" i="1" kern="0" smtClean="0">
                            <a:solidFill>
                              <a:schemeClr val="tx1"/>
                            </a:solidFill>
                            <a:latin typeface="Cambria Math"/>
                          </a:rPr>
                        </m:ctrlPr>
                      </m:fPr>
                      <m:num>
                        <m:sSup>
                          <m:sSupPr>
                            <m:ctrlPr>
                              <a:rPr lang="en-US" sz="2400" i="1" kern="0">
                                <a:solidFill>
                                  <a:schemeClr val="tx1"/>
                                </a:solidFill>
                                <a:latin typeface="Cambria Math"/>
                              </a:rPr>
                            </m:ctrlPr>
                          </m:sSupPr>
                          <m:e>
                            <m:r>
                              <a:rPr lang="en-US" sz="2400" i="1" kern="0">
                                <a:solidFill>
                                  <a:schemeClr val="tx1"/>
                                </a:solidFill>
                                <a:latin typeface="Cambria Math"/>
                                <a:ea typeface="Cambria Math"/>
                              </a:rPr>
                              <m:t>ℏ</m:t>
                            </m:r>
                          </m:e>
                          <m:sup>
                            <m:r>
                              <a:rPr lang="en-US" sz="2400" i="1" kern="0">
                                <a:solidFill>
                                  <a:schemeClr val="tx1"/>
                                </a:solidFill>
                                <a:latin typeface="Cambria Math"/>
                              </a:rPr>
                              <m:t>2</m:t>
                            </m:r>
                          </m:sup>
                        </m:sSup>
                      </m:num>
                      <m:den>
                        <m:r>
                          <a:rPr lang="en-US" sz="2400" i="1" kern="0">
                            <a:solidFill>
                              <a:schemeClr val="tx1"/>
                            </a:solidFill>
                            <a:latin typeface="Cambria Math"/>
                          </a:rPr>
                          <m:t>2</m:t>
                        </m:r>
                        <m:r>
                          <a:rPr lang="en-US" sz="2400" i="1" kern="0">
                            <a:solidFill>
                              <a:schemeClr val="tx1"/>
                            </a:solidFill>
                            <a:latin typeface="Cambria Math" panose="02040503050406030204" pitchFamily="18" charset="0"/>
                            <a:ea typeface="Cambria Math" panose="02040503050406030204" pitchFamily="18" charset="0"/>
                          </a:rPr>
                          <m:t>𝜇</m:t>
                        </m:r>
                      </m:den>
                    </m:f>
                    <m:d>
                      <m:dPr>
                        <m:ctrlPr>
                          <a:rPr lang="en-US" sz="2400" i="1" kern="0" smtClean="0">
                            <a:solidFill>
                              <a:schemeClr val="tx1"/>
                            </a:solidFill>
                            <a:latin typeface="Cambria Math"/>
                            <a:ea typeface="Cambria Math" panose="02040503050406030204" pitchFamily="18" charset="0"/>
                          </a:rPr>
                        </m:ctrlPr>
                      </m:dPr>
                      <m:e>
                        <m:f>
                          <m:fPr>
                            <m:ctrlPr>
                              <a:rPr lang="en-US" sz="2400" i="1" kern="0">
                                <a:solidFill>
                                  <a:schemeClr val="tx1"/>
                                </a:solidFill>
                                <a:latin typeface="Cambria Math"/>
                              </a:rPr>
                            </m:ctrlPr>
                          </m:fPr>
                          <m:num>
                            <m:r>
                              <a:rPr lang="en-US" sz="2400" i="1" kern="0">
                                <a:solidFill>
                                  <a:schemeClr val="tx1"/>
                                </a:solidFill>
                                <a:latin typeface="Cambria Math" panose="02040503050406030204" pitchFamily="18" charset="0"/>
                              </a:rPr>
                              <m:t>1</m:t>
                            </m:r>
                          </m:num>
                          <m:den>
                            <m:sSup>
                              <m:sSupPr>
                                <m:ctrlPr>
                                  <a:rPr lang="en-US" sz="2400" i="1" kern="0">
                                    <a:solidFill>
                                      <a:schemeClr val="tx1"/>
                                    </a:solidFill>
                                    <a:latin typeface="Cambria Math"/>
                                    <a:ea typeface="Cambria Math" panose="02040503050406030204" pitchFamily="18" charset="0"/>
                                  </a:rPr>
                                </m:ctrlPr>
                              </m:sSupPr>
                              <m:e>
                                <m:r>
                                  <a:rPr lang="en-US" sz="2400" i="1" kern="0">
                                    <a:solidFill>
                                      <a:schemeClr val="tx1"/>
                                    </a:solidFill>
                                    <a:latin typeface="Cambria Math" panose="02040503050406030204" pitchFamily="18" charset="0"/>
                                    <a:ea typeface="Cambria Math" panose="02040503050406030204" pitchFamily="18" charset="0"/>
                                  </a:rPr>
                                  <m:t>𝑟</m:t>
                                </m:r>
                              </m:e>
                              <m:sup>
                                <m:r>
                                  <a:rPr lang="en-US" sz="2400" i="1" kern="0">
                                    <a:solidFill>
                                      <a:schemeClr val="tx1"/>
                                    </a:solidFill>
                                    <a:latin typeface="Cambria Math" panose="02040503050406030204" pitchFamily="18" charset="0"/>
                                    <a:ea typeface="Cambria Math" panose="02040503050406030204" pitchFamily="18" charset="0"/>
                                  </a:rPr>
                                  <m:t>2</m:t>
                                </m:r>
                              </m:sup>
                            </m:sSup>
                          </m:den>
                        </m:f>
                        <m:d>
                          <m:dPr>
                            <m:ctrlPr>
                              <a:rPr lang="en-US" sz="2400" i="1" kern="0">
                                <a:solidFill>
                                  <a:schemeClr val="tx1"/>
                                </a:solidFill>
                                <a:latin typeface="Cambria Math"/>
                                <a:ea typeface="Cambria Math" panose="02040503050406030204" pitchFamily="18" charset="0"/>
                              </a:rPr>
                            </m:ctrlPr>
                          </m:dPr>
                          <m:e>
                            <m:sSup>
                              <m:sSupPr>
                                <m:ctrlPr>
                                  <a:rPr lang="en-US" sz="2400" i="1" kern="0">
                                    <a:solidFill>
                                      <a:schemeClr val="tx1"/>
                                    </a:solidFill>
                                    <a:latin typeface="Cambria Math"/>
                                    <a:ea typeface="Cambria Math" panose="02040503050406030204" pitchFamily="18" charset="0"/>
                                  </a:rPr>
                                </m:ctrlPr>
                              </m:sSupPr>
                              <m:e>
                                <m:r>
                                  <a:rPr lang="en-US" sz="2400" i="1" kern="0">
                                    <a:solidFill>
                                      <a:schemeClr val="tx1"/>
                                    </a:solidFill>
                                    <a:latin typeface="Cambria Math" panose="02040503050406030204" pitchFamily="18" charset="0"/>
                                    <a:ea typeface="Cambria Math" panose="02040503050406030204" pitchFamily="18" charset="0"/>
                                  </a:rPr>
                                  <m:t>𝑟</m:t>
                                </m:r>
                              </m:e>
                              <m:sup>
                                <m:r>
                                  <a:rPr lang="en-US" sz="2400" i="1" kern="0">
                                    <a:solidFill>
                                      <a:schemeClr val="tx1"/>
                                    </a:solidFill>
                                    <a:latin typeface="Cambria Math" panose="02040503050406030204" pitchFamily="18" charset="0"/>
                                    <a:ea typeface="Cambria Math" panose="02040503050406030204" pitchFamily="18" charset="0"/>
                                  </a:rPr>
                                  <m:t>2</m:t>
                                </m:r>
                              </m:sup>
                            </m:sSup>
                            <m:box>
                              <m:boxPr>
                                <m:ctrlPr>
                                  <a:rPr lang="en-US" sz="2400" i="1" kern="0">
                                    <a:solidFill>
                                      <a:schemeClr val="tx1"/>
                                    </a:solidFill>
                                    <a:latin typeface="Cambria Math"/>
                                    <a:ea typeface="Cambria Math" panose="02040503050406030204" pitchFamily="18" charset="0"/>
                                  </a:rPr>
                                </m:ctrlPr>
                              </m:boxPr>
                              <m:e>
                                <m:argPr>
                                  <m:argSz m:val="-1"/>
                                </m:argPr>
                                <m:f>
                                  <m:fPr>
                                    <m:ctrlPr>
                                      <a:rPr lang="en-US" sz="2400" i="1" kern="0">
                                        <a:solidFill>
                                          <a:schemeClr val="tx1"/>
                                        </a:solidFill>
                                        <a:latin typeface="Cambria Math"/>
                                        <a:ea typeface="Cambria Math" panose="02040503050406030204" pitchFamily="18" charset="0"/>
                                      </a:rPr>
                                    </m:ctrlPr>
                                  </m:fPr>
                                  <m:num>
                                    <m:r>
                                      <a:rPr lang="en-US" sz="2400" i="1" kern="0">
                                        <a:solidFill>
                                          <a:schemeClr val="tx1"/>
                                        </a:solidFill>
                                        <a:latin typeface="Cambria Math" panose="02040503050406030204" pitchFamily="18" charset="0"/>
                                        <a:ea typeface="Cambria Math" panose="02040503050406030204" pitchFamily="18" charset="0"/>
                                      </a:rPr>
                                      <m:t>𝑑</m:t>
                                    </m:r>
                                  </m:num>
                                  <m:den>
                                    <m:r>
                                      <a:rPr lang="en-US" sz="2400" i="1" kern="0">
                                        <a:solidFill>
                                          <a:schemeClr val="tx1"/>
                                        </a:solidFill>
                                        <a:latin typeface="Cambria Math" panose="02040503050406030204" pitchFamily="18" charset="0"/>
                                        <a:ea typeface="Cambria Math" panose="02040503050406030204" pitchFamily="18" charset="0"/>
                                      </a:rPr>
                                      <m:t>𝑑𝑟</m:t>
                                    </m:r>
                                  </m:den>
                                </m:f>
                              </m:e>
                            </m:box>
                          </m:e>
                        </m:d>
                        <m:r>
                          <a:rPr lang="en-US" sz="2400" i="1" kern="0">
                            <a:solidFill>
                              <a:schemeClr val="tx1"/>
                            </a:solidFill>
                            <a:latin typeface="Cambria Math"/>
                            <a:ea typeface="Cambria Math"/>
                          </a:rPr>
                          <m:t>+</m:t>
                        </m:r>
                        <m:sSup>
                          <m:sSupPr>
                            <m:ctrlPr>
                              <a:rPr lang="en-US" sz="2400" i="1" kern="0">
                                <a:solidFill>
                                  <a:schemeClr val="tx1"/>
                                </a:solidFill>
                                <a:latin typeface="Cambria Math"/>
                              </a:rPr>
                            </m:ctrlPr>
                          </m:sSupPr>
                          <m:e>
                            <m:r>
                              <a:rPr lang="en-US" sz="2400" i="1" kern="0">
                                <a:solidFill>
                                  <a:schemeClr val="tx1"/>
                                </a:solidFill>
                                <a:latin typeface="Cambria Math" panose="02040503050406030204" pitchFamily="18" charset="0"/>
                                <a:ea typeface="Cambria Math"/>
                              </a:rPr>
                              <m:t>𝑘</m:t>
                            </m:r>
                          </m:e>
                          <m:sup>
                            <m:r>
                              <a:rPr lang="en-US" sz="2400" i="1" kern="0">
                                <a:solidFill>
                                  <a:schemeClr val="tx1"/>
                                </a:solidFill>
                                <a:latin typeface="Cambria Math"/>
                              </a:rPr>
                              <m:t>2</m:t>
                            </m:r>
                          </m:sup>
                        </m:sSup>
                        <m:r>
                          <a:rPr lang="en-US" sz="2400" i="1" kern="0">
                            <a:solidFill>
                              <a:schemeClr val="tx1"/>
                            </a:solidFill>
                            <a:latin typeface="Cambria Math" panose="02040503050406030204" pitchFamily="18" charset="0"/>
                          </a:rPr>
                          <m:t>−</m:t>
                        </m:r>
                        <m:f>
                          <m:fPr>
                            <m:ctrlPr>
                              <a:rPr lang="en-US" sz="2400" i="1" kern="0">
                                <a:solidFill>
                                  <a:schemeClr val="tx1"/>
                                </a:solidFill>
                                <a:latin typeface="Cambria Math"/>
                                <a:ea typeface="Cambria Math"/>
                              </a:rPr>
                            </m:ctrlPr>
                          </m:fPr>
                          <m:num>
                            <m:r>
                              <a:rPr lang="en-US" sz="2400" i="1" kern="0">
                                <a:solidFill>
                                  <a:schemeClr val="tx1"/>
                                </a:solidFill>
                                <a:latin typeface="Cambria Math" panose="02040503050406030204" pitchFamily="18" charset="0"/>
                                <a:ea typeface="Cambria Math" panose="02040503050406030204" pitchFamily="18" charset="0"/>
                              </a:rPr>
                              <m:t>ℓ(ℓ+1)</m:t>
                            </m:r>
                          </m:num>
                          <m:den>
                            <m:sSup>
                              <m:sSupPr>
                                <m:ctrlPr>
                                  <a:rPr lang="en-US" sz="2400" i="1" kern="0">
                                    <a:solidFill>
                                      <a:schemeClr val="tx1"/>
                                    </a:solidFill>
                                    <a:latin typeface="Cambria Math"/>
                                    <a:ea typeface="Cambria Math" panose="02040503050406030204" pitchFamily="18" charset="0"/>
                                  </a:rPr>
                                </m:ctrlPr>
                              </m:sSupPr>
                              <m:e>
                                <m:r>
                                  <a:rPr lang="en-US" sz="2400" i="1" kern="0">
                                    <a:solidFill>
                                      <a:schemeClr val="tx1"/>
                                    </a:solidFill>
                                    <a:latin typeface="Cambria Math" panose="02040503050406030204" pitchFamily="18" charset="0"/>
                                    <a:ea typeface="Cambria Math" panose="02040503050406030204" pitchFamily="18" charset="0"/>
                                  </a:rPr>
                                  <m:t>𝑟</m:t>
                                </m:r>
                              </m:e>
                              <m:sup>
                                <m:r>
                                  <a:rPr lang="en-US" sz="2400" i="1" kern="0">
                                    <a:solidFill>
                                      <a:schemeClr val="tx1"/>
                                    </a:solidFill>
                                    <a:latin typeface="Cambria Math" panose="02040503050406030204" pitchFamily="18" charset="0"/>
                                    <a:ea typeface="Cambria Math" panose="02040503050406030204" pitchFamily="18" charset="0"/>
                                  </a:rPr>
                                  <m:t>2</m:t>
                                </m:r>
                              </m:sup>
                            </m:sSup>
                          </m:den>
                        </m:f>
                      </m:e>
                    </m:d>
                    <m:sSub>
                      <m:sSubPr>
                        <m:ctrlPr>
                          <a:rPr lang="en-US" sz="2400" i="1">
                            <a:solidFill>
                              <a:schemeClr val="tx1"/>
                            </a:solidFill>
                            <a:latin typeface="Cambria Math"/>
                          </a:rPr>
                        </m:ctrlPr>
                      </m:sSubPr>
                      <m:e>
                        <m:r>
                          <a:rPr lang="en-US" sz="2400" i="1">
                            <a:solidFill>
                              <a:schemeClr val="tx1"/>
                            </a:solidFill>
                            <a:latin typeface="Cambria Math" panose="02040503050406030204" pitchFamily="18" charset="0"/>
                          </a:rPr>
                          <m:t>𝑅</m:t>
                        </m:r>
                      </m:e>
                      <m:sub>
                        <m:r>
                          <m:rPr>
                            <m:brk m:alnAt="23"/>
                          </m:rPr>
                          <a:rPr lang="en-US" sz="2400" i="1">
                            <a:solidFill>
                              <a:schemeClr val="tx1"/>
                            </a:solidFill>
                            <a:latin typeface="Cambria Math" panose="02040503050406030204" pitchFamily="18" charset="0"/>
                            <a:ea typeface="Cambria Math" panose="02040503050406030204" pitchFamily="18" charset="0"/>
                          </a:rPr>
                          <m:t>ℓ</m:t>
                        </m:r>
                        <m: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𝑚</m:t>
                        </m:r>
                      </m:sub>
                    </m:sSub>
                  </m:oMath>
                </a14:m>
                <a:r>
                  <a:rPr lang="en-US" sz="2400" kern="0" dirty="0">
                    <a:solidFill>
                      <a:schemeClr val="tx1"/>
                    </a:solidFill>
                  </a:rPr>
                  <a:t>=</a:t>
                </a:r>
                <a:r>
                  <a:rPr lang="en-US" sz="2400" kern="0" dirty="0">
                    <a:solidFill>
                      <a:schemeClr val="tx1"/>
                    </a:solidFill>
                    <a:ea typeface="Cambria Math"/>
                  </a:rPr>
                  <a:t> </a:t>
                </a:r>
                <a14:m>
                  <m:oMath xmlns:m="http://schemas.openxmlformats.org/officeDocument/2006/math">
                    <m:r>
                      <a:rPr lang="en-US" sz="2400" i="1" kern="0">
                        <a:solidFill>
                          <a:schemeClr val="tx1"/>
                        </a:solidFill>
                        <a:latin typeface="Cambria Math"/>
                        <a:ea typeface="Cambria Math"/>
                      </a:rPr>
                      <m:t>𝑉</m:t>
                    </m:r>
                    <m:r>
                      <a:rPr lang="en-US" sz="2400" i="1" kern="0">
                        <a:solidFill>
                          <a:schemeClr val="tx1"/>
                        </a:solidFill>
                        <a:latin typeface="Cambria Math"/>
                        <a:ea typeface="Cambria Math"/>
                      </a:rPr>
                      <m:t>(</m:t>
                    </m:r>
                    <m:r>
                      <a:rPr lang="en-US" sz="2400" i="1" kern="0">
                        <a:solidFill>
                          <a:schemeClr val="tx1"/>
                        </a:solidFill>
                        <a:latin typeface="Cambria Math" panose="02040503050406030204" pitchFamily="18" charset="0"/>
                        <a:ea typeface="Cambria Math"/>
                      </a:rPr>
                      <m:t>𝑟</m:t>
                    </m:r>
                    <m:r>
                      <a:rPr lang="en-US" sz="2400" i="1" kern="0">
                        <a:solidFill>
                          <a:schemeClr val="tx1"/>
                        </a:solidFill>
                        <a:latin typeface="Cambria Math"/>
                        <a:ea typeface="Cambria Math"/>
                      </a:rPr>
                      <m:t>)</m:t>
                    </m:r>
                    <m:sSub>
                      <m:sSubPr>
                        <m:ctrlPr>
                          <a:rPr lang="en-US" sz="2400" i="1">
                            <a:solidFill>
                              <a:schemeClr val="tx1"/>
                            </a:solidFill>
                            <a:latin typeface="Cambria Math"/>
                          </a:rPr>
                        </m:ctrlPr>
                      </m:sSubPr>
                      <m:e>
                        <m:r>
                          <a:rPr lang="en-US" sz="2400" i="1">
                            <a:solidFill>
                              <a:schemeClr val="tx1"/>
                            </a:solidFill>
                            <a:latin typeface="Cambria Math" panose="02040503050406030204" pitchFamily="18" charset="0"/>
                          </a:rPr>
                          <m:t>𝑅</m:t>
                        </m:r>
                      </m:e>
                      <m:sub>
                        <m:r>
                          <m:rPr>
                            <m:brk m:alnAt="23"/>
                          </m:rPr>
                          <a:rPr lang="en-US" sz="2400" i="1">
                            <a:solidFill>
                              <a:schemeClr val="tx1"/>
                            </a:solidFill>
                            <a:latin typeface="Cambria Math" panose="02040503050406030204" pitchFamily="18" charset="0"/>
                            <a:ea typeface="Cambria Math" panose="02040503050406030204" pitchFamily="18" charset="0"/>
                          </a:rPr>
                          <m:t>ℓ</m:t>
                        </m:r>
                        <m: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𝑚</m:t>
                        </m:r>
                      </m:sub>
                    </m:sSub>
                  </m:oMath>
                </a14:m>
                <a:endParaRPr lang="en-US" sz="2400" kern="0" dirty="0">
                  <a:solidFill>
                    <a:prstClr val="black"/>
                  </a:solidFill>
                </a:endParaRPr>
              </a:p>
            </p:txBody>
          </p:sp>
        </mc:Choice>
        <mc:Fallback xmlns="">
          <p:sp>
            <p:nvSpPr>
              <p:cNvPr id="26" name="TextBox 25">
                <a:extLst>
                  <a:ext uri="{FF2B5EF4-FFF2-40B4-BE49-F238E27FC236}">
                    <a16:creationId xmlns:a16="http://schemas.microsoft.com/office/drawing/2014/main" id="{10631DD4-3A0C-484C-ABDD-65FC93529CC7}"/>
                  </a:ext>
                </a:extLst>
              </p:cNvPr>
              <p:cNvSpPr txBox="1">
                <a:spLocks noRot="1" noChangeAspect="1" noMove="1" noResize="1" noEditPoints="1" noAdjustHandles="1" noChangeArrowheads="1" noChangeShapeType="1" noTextEdit="1"/>
              </p:cNvSpPr>
              <p:nvPr/>
            </p:nvSpPr>
            <p:spPr>
              <a:xfrm>
                <a:off x="318418" y="2094665"/>
                <a:ext cx="6425214" cy="710194"/>
              </a:xfrm>
              <a:prstGeom prst="rect">
                <a:avLst/>
              </a:prstGeom>
              <a:blipFill>
                <a:blip r:embed="rId3"/>
                <a:stretch>
                  <a:fillRect b="-2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E1A6F4FB-3DA7-40A1-BFA5-DF6C9F74F25C}"/>
                  </a:ext>
                </a:extLst>
              </p:cNvPr>
              <p:cNvSpPr txBox="1"/>
              <p:nvPr/>
            </p:nvSpPr>
            <p:spPr>
              <a:xfrm>
                <a:off x="4538844" y="1234749"/>
                <a:ext cx="2993313" cy="7580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kern="0" smtClean="0">
                              <a:solidFill>
                                <a:prstClr val="black"/>
                              </a:solidFill>
                              <a:latin typeface="Cambria Math"/>
                            </a:rPr>
                          </m:ctrlPr>
                        </m:fPr>
                        <m:num>
                          <m:sSup>
                            <m:sSupPr>
                              <m:ctrlPr>
                                <a:rPr lang="en-US" sz="2000" i="1" kern="0">
                                  <a:solidFill>
                                    <a:prstClr val="black"/>
                                  </a:solidFill>
                                  <a:latin typeface="Cambria Math"/>
                                </a:rPr>
                              </m:ctrlPr>
                            </m:sSupPr>
                            <m:e>
                              <m:r>
                                <a:rPr lang="en-US" sz="2000" i="1" kern="0">
                                  <a:solidFill>
                                    <a:prstClr val="black"/>
                                  </a:solidFill>
                                  <a:latin typeface="Cambria Math"/>
                                  <a:ea typeface="Cambria Math"/>
                                </a:rPr>
                                <m:t>ℏ</m:t>
                              </m:r>
                            </m:e>
                            <m:sup>
                              <m:r>
                                <a:rPr lang="en-US" sz="2000" i="1" kern="0">
                                  <a:solidFill>
                                    <a:prstClr val="black"/>
                                  </a:solidFill>
                                  <a:latin typeface="Cambria Math"/>
                                </a:rPr>
                                <m:t>2</m:t>
                              </m:r>
                            </m:sup>
                          </m:sSup>
                          <m:sSup>
                            <m:sSupPr>
                              <m:ctrlPr>
                                <a:rPr lang="en-US" i="1" kern="0">
                                  <a:solidFill>
                                    <a:prstClr val="black"/>
                                  </a:solidFill>
                                  <a:latin typeface="Cambria Math"/>
                                </a:rPr>
                              </m:ctrlPr>
                            </m:sSupPr>
                            <m:e>
                              <m:r>
                                <a:rPr lang="en-US" i="1" kern="0">
                                  <a:solidFill>
                                    <a:prstClr val="black"/>
                                  </a:solidFill>
                                  <a:latin typeface="Cambria Math" panose="02040503050406030204" pitchFamily="18" charset="0"/>
                                  <a:ea typeface="Cambria Math"/>
                                </a:rPr>
                                <m:t>𝑘</m:t>
                              </m:r>
                            </m:e>
                            <m:sup>
                              <m:r>
                                <a:rPr lang="en-US" i="1" kern="0">
                                  <a:solidFill>
                                    <a:prstClr val="black"/>
                                  </a:solidFill>
                                  <a:latin typeface="Cambria Math"/>
                                </a:rPr>
                                <m:t>2</m:t>
                              </m:r>
                            </m:sup>
                          </m:sSup>
                        </m:num>
                        <m:den>
                          <m:r>
                            <a:rPr lang="en-US" sz="2000" i="1" kern="0">
                              <a:solidFill>
                                <a:prstClr val="black"/>
                              </a:solidFill>
                              <a:latin typeface="Cambria Math"/>
                            </a:rPr>
                            <m:t>2</m:t>
                          </m:r>
                          <m:r>
                            <a:rPr lang="en-US" sz="2000" i="1" kern="0">
                              <a:solidFill>
                                <a:prstClr val="black"/>
                              </a:solidFill>
                              <a:latin typeface="Cambria Math" panose="02040503050406030204" pitchFamily="18" charset="0"/>
                              <a:ea typeface="Cambria Math" panose="02040503050406030204" pitchFamily="18" charset="0"/>
                            </a:rPr>
                            <m:t>𝜇</m:t>
                          </m:r>
                        </m:den>
                      </m:f>
                      <m:r>
                        <a:rPr lang="en-US" sz="2000" b="0" i="1" kern="0" smtClean="0">
                          <a:solidFill>
                            <a:prstClr val="black"/>
                          </a:solidFill>
                          <a:latin typeface="Cambria Math" panose="02040503050406030204" pitchFamily="18" charset="0"/>
                          <a:ea typeface="Cambria Math" panose="02040503050406030204" pitchFamily="18" charset="0"/>
                        </a:rPr>
                        <m:t>=</m:t>
                      </m:r>
                      <m:r>
                        <a:rPr lang="en-US" sz="2000" b="0" i="1" kern="0" smtClean="0">
                          <a:solidFill>
                            <a:prstClr val="black"/>
                          </a:solidFill>
                          <a:latin typeface="Cambria Math" panose="02040503050406030204" pitchFamily="18" charset="0"/>
                          <a:ea typeface="Cambria Math" panose="02040503050406030204" pitchFamily="18" charset="0"/>
                        </a:rPr>
                        <m:t>𝐸</m:t>
                      </m:r>
                    </m:oMath>
                  </m:oMathPara>
                </a14:m>
                <a:endParaRPr lang="en-US" dirty="0"/>
              </a:p>
            </p:txBody>
          </p:sp>
        </mc:Choice>
        <mc:Fallback xmlns="">
          <p:sp>
            <p:nvSpPr>
              <p:cNvPr id="27" name="TextBox 26">
                <a:extLst>
                  <a:ext uri="{FF2B5EF4-FFF2-40B4-BE49-F238E27FC236}">
                    <a16:creationId xmlns:a16="http://schemas.microsoft.com/office/drawing/2014/main" id="{E1A6F4FB-3DA7-40A1-BFA5-DF6C9F74F25C}"/>
                  </a:ext>
                </a:extLst>
              </p:cNvPr>
              <p:cNvSpPr txBox="1">
                <a:spLocks noRot="1" noChangeAspect="1" noMove="1" noResize="1" noEditPoints="1" noAdjustHandles="1" noChangeArrowheads="1" noChangeShapeType="1" noTextEdit="1"/>
              </p:cNvSpPr>
              <p:nvPr/>
            </p:nvSpPr>
            <p:spPr>
              <a:xfrm>
                <a:off x="4538844" y="1234749"/>
                <a:ext cx="2993313" cy="75809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7">
                <a:extLst>
                  <a:ext uri="{FF2B5EF4-FFF2-40B4-BE49-F238E27FC236}">
                    <a16:creationId xmlns:a16="http://schemas.microsoft.com/office/drawing/2014/main" xmlns="" id="{0BB4E6C6-9B72-4EC6-975E-4DBD1A904751}"/>
                  </a:ext>
                </a:extLst>
              </p:cNvPr>
              <p:cNvSpPr>
                <a:spLocks noChangeArrowheads="1"/>
              </p:cNvSpPr>
              <p:nvPr/>
            </p:nvSpPr>
            <p:spPr bwMode="auto">
              <a:xfrm>
                <a:off x="457343" y="4837736"/>
                <a:ext cx="6930680" cy="47788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r>
                  <a:rPr lang="en-US" altLang="en-US" sz="2400" dirty="0">
                    <a:latin typeface="+mn-lt"/>
                  </a:rPr>
                  <a:t>Solve Schrödinger equation for each </a:t>
                </a:r>
                <a:r>
                  <a:rPr lang="en-US" altLang="en-US" sz="2400" dirty="0">
                    <a:latin typeface="French Script MT" panose="03020402040607040605" pitchFamily="66" charset="0"/>
                  </a:rPr>
                  <a:t>l</a:t>
                </a:r>
                <a:r>
                  <a:rPr lang="en-US" altLang="en-US" sz="2400" dirty="0">
                    <a:latin typeface="Chalkboard"/>
                  </a:rPr>
                  <a:t>  to  get </a:t>
                </a:r>
                <a14:m>
                  <m:oMath xmlns:m="http://schemas.openxmlformats.org/officeDocument/2006/math">
                    <m:sSub>
                      <m:sSubPr>
                        <m:ctrlPr>
                          <a:rPr lang="en-US" sz="2400" i="1" smtClean="0">
                            <a:solidFill>
                              <a:schemeClr val="tx1"/>
                            </a:solidFill>
                            <a:latin typeface="Cambria Math"/>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𝛿</m:t>
                        </m:r>
                      </m:e>
                      <m:sub>
                        <m:r>
                          <m:rPr>
                            <m:brk m:alnAt="23"/>
                          </m:rPr>
                          <a:rPr lang="en-US" sz="2400" i="1">
                            <a:solidFill>
                              <a:schemeClr val="tx1"/>
                            </a:solidFill>
                            <a:latin typeface="Cambria Math" panose="02040503050406030204" pitchFamily="18" charset="0"/>
                            <a:ea typeface="Cambria Math" panose="02040503050406030204" pitchFamily="18" charset="0"/>
                          </a:rPr>
                          <m:t>ℓ</m:t>
                        </m:r>
                      </m:sub>
                    </m:sSub>
                  </m:oMath>
                </a14:m>
                <a:r>
                  <a:rPr lang="en-US" altLang="en-US" sz="2400" dirty="0">
                    <a:solidFill>
                      <a:schemeClr val="tx1"/>
                    </a:solidFill>
                    <a:latin typeface="Chalkboard"/>
                  </a:rPr>
                  <a:t>, </a:t>
                </a:r>
                <a14:m>
                  <m:oMath xmlns:m="http://schemas.openxmlformats.org/officeDocument/2006/math">
                    <m:sSub>
                      <m:sSubPr>
                        <m:ctrlPr>
                          <a:rPr lang="en-US" sz="2400" i="1" smtClean="0">
                            <a:solidFill>
                              <a:schemeClr val="tx1"/>
                            </a:solidFill>
                            <a:latin typeface="Cambria Math"/>
                          </a:rPr>
                        </m:ctrlPr>
                      </m:sSubPr>
                      <m:e>
                        <m:r>
                          <a:rPr lang="en-US" sz="2400" b="0" i="1" smtClean="0">
                            <a:solidFill>
                              <a:schemeClr val="tx1"/>
                            </a:solidFill>
                            <a:latin typeface="Cambria Math" panose="02040503050406030204" pitchFamily="18" charset="0"/>
                          </a:rPr>
                          <m:t>𝐶</m:t>
                        </m:r>
                      </m:e>
                      <m:sub>
                        <m:r>
                          <m:rPr>
                            <m:brk m:alnAt="23"/>
                          </m:rPr>
                          <a:rPr lang="en-US" sz="2400" i="1">
                            <a:solidFill>
                              <a:schemeClr val="tx1"/>
                            </a:solidFill>
                            <a:latin typeface="Cambria Math" panose="02040503050406030204" pitchFamily="18" charset="0"/>
                            <a:ea typeface="Cambria Math" panose="02040503050406030204" pitchFamily="18" charset="0"/>
                          </a:rPr>
                          <m:t>ℓ</m:t>
                        </m:r>
                        <m: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𝑚</m:t>
                        </m:r>
                      </m:sub>
                    </m:sSub>
                  </m:oMath>
                </a14:m>
                <a:r>
                  <a:rPr lang="en-US" altLang="en-US" sz="2400" dirty="0">
                    <a:solidFill>
                      <a:schemeClr val="tx1"/>
                    </a:solidFill>
                    <a:latin typeface="Chalkboard"/>
                  </a:rPr>
                  <a:t>  </a:t>
                </a:r>
                <a:endParaRPr lang="en-US" altLang="en-US" sz="2400" dirty="0">
                  <a:latin typeface="Times" panose="02020603050405020304" pitchFamily="18" charset="0"/>
                </a:endParaRPr>
              </a:p>
            </p:txBody>
          </p:sp>
        </mc:Choice>
        <mc:Fallback xmlns="">
          <p:sp>
            <p:nvSpPr>
              <p:cNvPr id="28" name="Rectangle 7">
                <a:extLst>
                  <a:ext uri="{FF2B5EF4-FFF2-40B4-BE49-F238E27FC236}">
                    <a16:creationId xmlns:a16="http://schemas.microsoft.com/office/drawing/2014/main" id="{0BB4E6C6-9B72-4EC6-975E-4DBD1A904751}"/>
                  </a:ext>
                </a:extLst>
              </p:cNvPr>
              <p:cNvSpPr>
                <a:spLocks noRot="1" noChangeAspect="1" noMove="1" noResize="1" noEditPoints="1" noAdjustHandles="1" noChangeArrowheads="1" noChangeShapeType="1" noTextEdit="1"/>
              </p:cNvSpPr>
              <p:nvPr/>
            </p:nvSpPr>
            <p:spPr bwMode="auto">
              <a:xfrm>
                <a:off x="457343" y="4837736"/>
                <a:ext cx="6930680" cy="477888"/>
              </a:xfrm>
              <a:prstGeom prst="rect">
                <a:avLst/>
              </a:prstGeom>
              <a:blipFill>
                <a:blip r:embed="rId5"/>
                <a:stretch>
                  <a:fillRect l="-1319" t="-12821" b="-2948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3">
                <a:extLst>
                  <a:ext uri="{FF2B5EF4-FFF2-40B4-BE49-F238E27FC236}">
                    <a16:creationId xmlns:a16="http://schemas.microsoft.com/office/drawing/2014/main" xmlns="" id="{49EEF9BB-E932-4434-BAF1-1F7E923E9FC9}"/>
                  </a:ext>
                </a:extLst>
              </p:cNvPr>
              <p:cNvSpPr>
                <a:spLocks noChangeArrowheads="1"/>
              </p:cNvSpPr>
              <p:nvPr/>
            </p:nvSpPr>
            <p:spPr bwMode="auto">
              <a:xfrm>
                <a:off x="4258444" y="5470884"/>
                <a:ext cx="4169455" cy="85222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00BD"/>
                              </a:solidFill>
                              <a:latin typeface="Cambria Math"/>
                              <a:ea typeface="Cambria Math" panose="02040503050406030204" pitchFamily="18" charset="0"/>
                            </a:rPr>
                          </m:ctrlPr>
                        </m:sSubPr>
                        <m:e>
                          <m:r>
                            <a:rPr lang="en-US" sz="2400" b="0" i="1" smtClean="0">
                              <a:solidFill>
                                <a:srgbClr val="0000BD"/>
                              </a:solidFill>
                              <a:latin typeface="Cambria Math" panose="02040503050406030204" pitchFamily="18" charset="0"/>
                              <a:ea typeface="Cambria Math" panose="02040503050406030204" pitchFamily="18" charset="0"/>
                            </a:rPr>
                            <m:t>𝑓</m:t>
                          </m:r>
                        </m:e>
                        <m:sub>
                          <m:r>
                            <m:rPr>
                              <m:brk m:alnAt="23"/>
                            </m:rPr>
                            <a:rPr lang="en-US" sz="2400" i="1">
                              <a:solidFill>
                                <a:srgbClr val="0000BD"/>
                              </a:solidFill>
                              <a:latin typeface="Cambria Math" panose="02040503050406030204" pitchFamily="18" charset="0"/>
                              <a:ea typeface="Cambria Math" panose="02040503050406030204" pitchFamily="18" charset="0"/>
                            </a:rPr>
                            <m:t>ℓ</m:t>
                          </m:r>
                        </m:sub>
                      </m:sSub>
                      <m:r>
                        <a:rPr lang="en-US" sz="2400" b="0" i="1" smtClean="0">
                          <a:solidFill>
                            <a:srgbClr val="0000BD"/>
                          </a:solidFill>
                          <a:latin typeface="Cambria Math" panose="02040503050406030204" pitchFamily="18" charset="0"/>
                          <a:ea typeface="Cambria Math" panose="02040503050406030204" pitchFamily="18" charset="0"/>
                        </a:rPr>
                        <m:t>=</m:t>
                      </m:r>
                      <m:f>
                        <m:fPr>
                          <m:ctrlPr>
                            <a:rPr lang="en-US" sz="2400" i="1">
                              <a:solidFill>
                                <a:srgbClr val="0000BD"/>
                              </a:solidFill>
                              <a:latin typeface="Cambria Math"/>
                              <a:ea typeface="Cambria Math" panose="02040503050406030204" pitchFamily="18" charset="0"/>
                            </a:rPr>
                          </m:ctrlPr>
                        </m:fPr>
                        <m:num>
                          <m:r>
                            <a:rPr lang="en-US" sz="2400" i="1">
                              <a:solidFill>
                                <a:srgbClr val="0000BD"/>
                              </a:solidFill>
                              <a:latin typeface="Cambria Math" panose="02040503050406030204" pitchFamily="18" charset="0"/>
                              <a:ea typeface="Cambria Math" panose="02040503050406030204" pitchFamily="18" charset="0"/>
                            </a:rPr>
                            <m:t>(</m:t>
                          </m:r>
                          <m:sSup>
                            <m:sSupPr>
                              <m:ctrlPr>
                                <a:rPr lang="en-US" sz="2400" i="1">
                                  <a:solidFill>
                                    <a:srgbClr val="0000BD"/>
                                  </a:solidFill>
                                  <a:latin typeface="Cambria Math"/>
                                  <a:ea typeface="Cambria Math" panose="02040503050406030204" pitchFamily="18" charset="0"/>
                                </a:rPr>
                              </m:ctrlPr>
                            </m:sSupPr>
                            <m:e>
                              <m:r>
                                <a:rPr lang="en-US" sz="2400" i="1">
                                  <a:solidFill>
                                    <a:srgbClr val="0000BD"/>
                                  </a:solidFill>
                                  <a:latin typeface="Cambria Math" panose="02040503050406030204" pitchFamily="18" charset="0"/>
                                  <a:ea typeface="Cambria Math" panose="02040503050406030204" pitchFamily="18" charset="0"/>
                                </a:rPr>
                                <m:t>𝑒</m:t>
                              </m:r>
                            </m:e>
                            <m:sup>
                              <m:r>
                                <a:rPr lang="en-US" sz="2400" i="1">
                                  <a:solidFill>
                                    <a:srgbClr val="0000BD"/>
                                  </a:solidFill>
                                  <a:latin typeface="Cambria Math" panose="02040503050406030204" pitchFamily="18" charset="0"/>
                                  <a:ea typeface="Cambria Math" panose="02040503050406030204" pitchFamily="18" charset="0"/>
                                </a:rPr>
                                <m:t>2</m:t>
                              </m:r>
                              <m:r>
                                <a:rPr lang="en-US" sz="2400" i="1">
                                  <a:solidFill>
                                    <a:srgbClr val="0000BD"/>
                                  </a:solidFill>
                                  <a:latin typeface="Cambria Math" panose="02040503050406030204" pitchFamily="18" charset="0"/>
                                  <a:ea typeface="Cambria Math" panose="02040503050406030204" pitchFamily="18" charset="0"/>
                                </a:rPr>
                                <m:t>𝑖</m:t>
                              </m:r>
                              <m:sSub>
                                <m:sSubPr>
                                  <m:ctrlPr>
                                    <a:rPr lang="en-US" sz="2400" i="1">
                                      <a:solidFill>
                                        <a:srgbClr val="0000BD"/>
                                      </a:solidFill>
                                      <a:latin typeface="Cambria Math"/>
                                      <a:ea typeface="Cambria Math" panose="02040503050406030204" pitchFamily="18" charset="0"/>
                                    </a:rPr>
                                  </m:ctrlPr>
                                </m:sSubPr>
                                <m:e>
                                  <m:r>
                                    <a:rPr lang="en-US" sz="2400" i="1">
                                      <a:solidFill>
                                        <a:srgbClr val="0000BD"/>
                                      </a:solidFill>
                                      <a:latin typeface="Cambria Math" panose="02040503050406030204" pitchFamily="18" charset="0"/>
                                      <a:ea typeface="Cambria Math" panose="02040503050406030204" pitchFamily="18" charset="0"/>
                                    </a:rPr>
                                    <m:t>𝛿</m:t>
                                  </m:r>
                                </m:e>
                                <m:sub>
                                  <m:r>
                                    <m:rPr>
                                      <m:brk m:alnAt="23"/>
                                    </m:rPr>
                                    <a:rPr lang="en-US" sz="2400" i="1">
                                      <a:solidFill>
                                        <a:srgbClr val="0000BD"/>
                                      </a:solidFill>
                                      <a:latin typeface="Cambria Math" panose="02040503050406030204" pitchFamily="18" charset="0"/>
                                      <a:ea typeface="Cambria Math" panose="02040503050406030204" pitchFamily="18" charset="0"/>
                                    </a:rPr>
                                    <m:t>ℓ</m:t>
                                  </m:r>
                                </m:sub>
                              </m:sSub>
                            </m:sup>
                          </m:sSup>
                          <m:r>
                            <a:rPr lang="en-US" sz="2400" i="1">
                              <a:solidFill>
                                <a:srgbClr val="0000BD"/>
                              </a:solidFill>
                              <a:latin typeface="Cambria Math" panose="02040503050406030204" pitchFamily="18" charset="0"/>
                              <a:ea typeface="Cambria Math" panose="02040503050406030204" pitchFamily="18" charset="0"/>
                            </a:rPr>
                            <m:t>−1)</m:t>
                          </m:r>
                        </m:num>
                        <m:den>
                          <m:r>
                            <a:rPr lang="en-US" sz="2400" b="0" i="1" smtClean="0">
                              <a:solidFill>
                                <a:srgbClr val="0000BD"/>
                              </a:solidFill>
                              <a:latin typeface="Cambria Math" panose="02040503050406030204" pitchFamily="18" charset="0"/>
                              <a:ea typeface="Cambria Math" panose="02040503050406030204" pitchFamily="18" charset="0"/>
                            </a:rPr>
                            <m:t>2</m:t>
                          </m:r>
                          <m:r>
                            <a:rPr lang="en-US" sz="2400" b="0" i="1" smtClean="0">
                              <a:solidFill>
                                <a:srgbClr val="0000BD"/>
                              </a:solidFill>
                              <a:latin typeface="Cambria Math" panose="02040503050406030204" pitchFamily="18" charset="0"/>
                              <a:ea typeface="Cambria Math" panose="02040503050406030204" pitchFamily="18" charset="0"/>
                            </a:rPr>
                            <m:t>𝑖𝑘</m:t>
                          </m:r>
                        </m:den>
                      </m:f>
                    </m:oMath>
                  </m:oMathPara>
                </a14:m>
                <a:endParaRPr lang="en-US" sz="2400" dirty="0">
                  <a:solidFill>
                    <a:srgbClr val="0000BD"/>
                  </a:solidFill>
                  <a:latin typeface="Chalkboard" pitchFamily="16" charset="0"/>
                </a:endParaRPr>
              </a:p>
            </p:txBody>
          </p:sp>
        </mc:Choice>
        <mc:Fallback xmlns="">
          <p:sp>
            <p:nvSpPr>
              <p:cNvPr id="29" name="Rectangle 3">
                <a:extLst>
                  <a:ext uri="{FF2B5EF4-FFF2-40B4-BE49-F238E27FC236}">
                    <a16:creationId xmlns:a16="http://schemas.microsoft.com/office/drawing/2014/main" id="{49EEF9BB-E932-4434-BAF1-1F7E923E9FC9}"/>
                  </a:ext>
                </a:extLst>
              </p:cNvPr>
              <p:cNvSpPr>
                <a:spLocks noRot="1" noChangeAspect="1" noMove="1" noResize="1" noEditPoints="1" noAdjustHandles="1" noChangeArrowheads="1" noChangeShapeType="1" noTextEdit="1"/>
              </p:cNvSpPr>
              <p:nvPr/>
            </p:nvSpPr>
            <p:spPr bwMode="auto">
              <a:xfrm>
                <a:off x="4258444" y="5470884"/>
                <a:ext cx="4169455" cy="852221"/>
              </a:xfrm>
              <a:prstGeom prst="rect">
                <a:avLst/>
              </a:prstGeom>
              <a:blipFill>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
                <a:extLst>
                  <a:ext uri="{FF2B5EF4-FFF2-40B4-BE49-F238E27FC236}">
                    <a16:creationId xmlns:a16="http://schemas.microsoft.com/office/drawing/2014/main" xmlns="" id="{E6162C97-9720-4201-9892-675F22701E24}"/>
                  </a:ext>
                </a:extLst>
              </p:cNvPr>
              <p:cNvSpPr>
                <a:spLocks noChangeArrowheads="1"/>
              </p:cNvSpPr>
              <p:nvPr/>
            </p:nvSpPr>
            <p:spPr bwMode="auto">
              <a:xfrm>
                <a:off x="-2276290" y="5458405"/>
                <a:ext cx="10369350" cy="9882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0000BD"/>
                          </a:solidFill>
                          <a:latin typeface="Cambria Math" panose="02040503050406030204" pitchFamily="18" charset="0"/>
                        </a:rPr>
                        <m:t>𝑓</m:t>
                      </m:r>
                      <m:d>
                        <m:dPr>
                          <m:ctrlPr>
                            <a:rPr lang="en-US" sz="2400" i="1">
                              <a:solidFill>
                                <a:srgbClr val="0000BD"/>
                              </a:solidFill>
                              <a:latin typeface="Cambria Math"/>
                              <a:ea typeface="Cambria Math" panose="02040503050406030204" pitchFamily="18" charset="0"/>
                            </a:rPr>
                          </m:ctrlPr>
                        </m:dPr>
                        <m:e>
                          <m:r>
                            <m:rPr>
                              <m:sty m:val="p"/>
                            </m:rPr>
                            <a:rPr lang="el-GR" sz="2400" i="1" dirty="0" smtClean="0">
                              <a:solidFill>
                                <a:srgbClr val="0000BD"/>
                              </a:solidFill>
                              <a:latin typeface="Cambria Math" panose="02040503050406030204" pitchFamily="18" charset="0"/>
                              <a:ea typeface="Cambria Math" panose="02040503050406030204" pitchFamily="18" charset="0"/>
                            </a:rPr>
                            <m:t>θ</m:t>
                          </m:r>
                        </m:e>
                      </m:d>
                      <m:r>
                        <a:rPr lang="en-US" sz="2400" b="0" i="1" smtClean="0">
                          <a:solidFill>
                            <a:srgbClr val="0000BD"/>
                          </a:solidFill>
                          <a:latin typeface="Cambria Math" panose="02040503050406030204" pitchFamily="18" charset="0"/>
                          <a:ea typeface="Cambria Math" panose="02040503050406030204" pitchFamily="18" charset="0"/>
                        </a:rPr>
                        <m:t>=</m:t>
                      </m:r>
                      <m:nary>
                        <m:naryPr>
                          <m:chr m:val="∑"/>
                          <m:ctrlPr>
                            <a:rPr lang="en-US" sz="2400" b="0" i="1" smtClean="0">
                              <a:solidFill>
                                <a:srgbClr val="0000BD"/>
                              </a:solidFill>
                              <a:latin typeface="Cambria Math"/>
                              <a:ea typeface="Cambria Math" panose="02040503050406030204" pitchFamily="18" charset="0"/>
                            </a:rPr>
                          </m:ctrlPr>
                        </m:naryPr>
                        <m:sub>
                          <m:r>
                            <m:rPr>
                              <m:brk m:alnAt="23"/>
                            </m:rPr>
                            <a:rPr lang="en-US" sz="2400" i="1">
                              <a:solidFill>
                                <a:srgbClr val="0000BD"/>
                              </a:solidFill>
                              <a:latin typeface="Cambria Math" panose="02040503050406030204" pitchFamily="18" charset="0"/>
                              <a:ea typeface="Cambria Math" panose="02040503050406030204" pitchFamily="18" charset="0"/>
                            </a:rPr>
                            <m:t>ℓ</m:t>
                          </m:r>
                        </m:sub>
                        <m:sup>
                          <m:r>
                            <a:rPr lang="en-US" sz="2400" b="0" i="1" smtClean="0">
                              <a:solidFill>
                                <a:srgbClr val="0000BD"/>
                              </a:solidFill>
                              <a:latin typeface="Cambria Math" panose="02040503050406030204" pitchFamily="18" charset="0"/>
                              <a:ea typeface="Cambria Math" panose="02040503050406030204" pitchFamily="18" charset="0"/>
                            </a:rPr>
                            <m:t> </m:t>
                          </m:r>
                        </m:sup>
                        <m:e>
                          <m:sSub>
                            <m:sSubPr>
                              <m:ctrlPr>
                                <a:rPr lang="en-US" sz="2400" i="1">
                                  <a:solidFill>
                                    <a:srgbClr val="0000BD"/>
                                  </a:solidFill>
                                  <a:latin typeface="Cambria Math"/>
                                </a:rPr>
                              </m:ctrlPr>
                            </m:sSubPr>
                            <m:e>
                              <m:r>
                                <a:rPr lang="en-US" sz="2400" b="0" i="1" smtClean="0">
                                  <a:solidFill>
                                    <a:srgbClr val="0000BD"/>
                                  </a:solidFill>
                                  <a:latin typeface="Cambria Math" panose="02040503050406030204" pitchFamily="18" charset="0"/>
                                </a:rPr>
                                <m:t>(2</m:t>
                              </m:r>
                              <m:r>
                                <m:rPr>
                                  <m:brk m:alnAt="23"/>
                                </m:rPr>
                                <a:rPr lang="en-US" sz="2400" i="1">
                                  <a:solidFill>
                                    <a:srgbClr val="0000BD"/>
                                  </a:solidFill>
                                  <a:latin typeface="Cambria Math" panose="02040503050406030204" pitchFamily="18" charset="0"/>
                                  <a:ea typeface="Cambria Math" panose="02040503050406030204" pitchFamily="18" charset="0"/>
                                </a:rPr>
                                <m:t>ℓ</m:t>
                              </m:r>
                              <m:r>
                                <a:rPr lang="en-US" sz="2400" b="0" i="1" smtClean="0">
                                  <a:solidFill>
                                    <a:srgbClr val="0000BD"/>
                                  </a:solidFill>
                                  <a:latin typeface="Cambria Math" panose="02040503050406030204" pitchFamily="18" charset="0"/>
                                </a:rPr>
                                <m:t>+1)</m:t>
                              </m:r>
                              <m:r>
                                <a:rPr lang="en-US" sz="2400" b="0" i="1" smtClean="0">
                                  <a:solidFill>
                                    <a:srgbClr val="0000BD"/>
                                  </a:solidFill>
                                  <a:latin typeface="Cambria Math" panose="02040503050406030204" pitchFamily="18" charset="0"/>
                                </a:rPr>
                                <m:t>𝑃</m:t>
                              </m:r>
                            </m:e>
                            <m:sub>
                              <m:r>
                                <m:rPr>
                                  <m:brk m:alnAt="23"/>
                                </m:rPr>
                                <a:rPr lang="en-US" sz="2400" i="1">
                                  <a:solidFill>
                                    <a:srgbClr val="0000BD"/>
                                  </a:solidFill>
                                  <a:latin typeface="Cambria Math" panose="02040503050406030204" pitchFamily="18" charset="0"/>
                                  <a:ea typeface="Cambria Math" panose="02040503050406030204" pitchFamily="18" charset="0"/>
                                </a:rPr>
                                <m:t>ℓ</m:t>
                              </m:r>
                            </m:sub>
                          </m:sSub>
                          <m:r>
                            <a:rPr lang="en-US" sz="2400" i="1">
                              <a:solidFill>
                                <a:srgbClr val="0000BD"/>
                              </a:solidFill>
                              <a:latin typeface="Cambria Math" panose="02040503050406030204" pitchFamily="18" charset="0"/>
                            </a:rPr>
                            <m:t>(</m:t>
                          </m:r>
                          <m:func>
                            <m:funcPr>
                              <m:ctrlPr>
                                <a:rPr lang="en-US" sz="2400" i="1">
                                  <a:solidFill>
                                    <a:srgbClr val="0000BD"/>
                                  </a:solidFill>
                                  <a:latin typeface="Cambria Math"/>
                                </a:rPr>
                              </m:ctrlPr>
                            </m:funcPr>
                            <m:fName>
                              <m:r>
                                <a:rPr lang="en-US" sz="2400" i="1">
                                  <a:solidFill>
                                    <a:srgbClr val="0000BD"/>
                                  </a:solidFill>
                                  <a:latin typeface="Cambria Math" panose="02040503050406030204" pitchFamily="18" charset="0"/>
                                </a:rPr>
                                <m:t> </m:t>
                              </m:r>
                            </m:fName>
                            <m:e>
                              <m:func>
                                <m:funcPr>
                                  <m:ctrlPr>
                                    <a:rPr lang="en-US" sz="2400" b="0" i="1" smtClean="0">
                                      <a:solidFill>
                                        <a:srgbClr val="0000BD"/>
                                      </a:solidFill>
                                      <a:latin typeface="Cambria Math"/>
                                    </a:rPr>
                                  </m:ctrlPr>
                                </m:funcPr>
                                <m:fName>
                                  <m:r>
                                    <m:rPr>
                                      <m:sty m:val="p"/>
                                    </m:rPr>
                                    <a:rPr lang="en-US" sz="2400" b="0" i="0" smtClean="0">
                                      <a:solidFill>
                                        <a:srgbClr val="0000BD"/>
                                      </a:solidFill>
                                      <a:latin typeface="Cambria Math" panose="02040503050406030204" pitchFamily="18" charset="0"/>
                                    </a:rPr>
                                    <m:t>cos</m:t>
                                  </m:r>
                                </m:fName>
                                <m:e>
                                  <m:r>
                                    <a:rPr lang="en-US" sz="2400" i="1">
                                      <a:solidFill>
                                        <a:srgbClr val="0000BD"/>
                                      </a:solidFill>
                                      <a:latin typeface="Cambria Math" panose="02040503050406030204" pitchFamily="18" charset="0"/>
                                      <a:ea typeface="Cambria Math" panose="02040503050406030204" pitchFamily="18" charset="0"/>
                                    </a:rPr>
                                    <m:t>𝜃</m:t>
                                  </m:r>
                                </m:e>
                              </m:func>
                              <m:r>
                                <a:rPr lang="en-US" sz="2400" i="1">
                                  <a:solidFill>
                                    <a:srgbClr val="0000BD"/>
                                  </a:solidFill>
                                  <a:latin typeface="Cambria Math" panose="02040503050406030204" pitchFamily="18" charset="0"/>
                                  <a:ea typeface="Cambria Math" panose="02040503050406030204" pitchFamily="18" charset="0"/>
                                </a:rPr>
                                <m:t>)</m:t>
                              </m:r>
                            </m:e>
                          </m:func>
                        </m:e>
                      </m:nary>
                      <m:func>
                        <m:funcPr>
                          <m:ctrlPr>
                            <a:rPr lang="en-US" sz="2400" i="1">
                              <a:solidFill>
                                <a:srgbClr val="0000BD"/>
                              </a:solidFill>
                              <a:latin typeface="Cambria Math"/>
                              <a:ea typeface="Cambria Math" panose="02040503050406030204" pitchFamily="18" charset="0"/>
                            </a:rPr>
                          </m:ctrlPr>
                        </m:funcPr>
                        <m:fName>
                          <m:sSub>
                            <m:sSubPr>
                              <m:ctrlPr>
                                <a:rPr lang="en-US" sz="2400" i="1">
                                  <a:solidFill>
                                    <a:srgbClr val="0000BD"/>
                                  </a:solidFill>
                                  <a:latin typeface="Cambria Math"/>
                                </a:rPr>
                              </m:ctrlPr>
                            </m:sSubPr>
                            <m:e>
                              <m:r>
                                <a:rPr lang="en-US" sz="2400" b="0" i="1" smtClean="0">
                                  <a:solidFill>
                                    <a:srgbClr val="0000BD"/>
                                  </a:solidFill>
                                  <a:latin typeface="Cambria Math" panose="02040503050406030204" pitchFamily="18" charset="0"/>
                                </a:rPr>
                                <m:t>𝑓</m:t>
                              </m:r>
                            </m:e>
                            <m:sub>
                              <m:r>
                                <m:rPr>
                                  <m:brk m:alnAt="23"/>
                                </m:rPr>
                                <a:rPr lang="en-US" sz="2400" i="1">
                                  <a:solidFill>
                                    <a:srgbClr val="0000BD"/>
                                  </a:solidFill>
                                  <a:latin typeface="Cambria Math" panose="02040503050406030204" pitchFamily="18" charset="0"/>
                                  <a:ea typeface="Cambria Math" panose="02040503050406030204" pitchFamily="18" charset="0"/>
                                </a:rPr>
                                <m:t>ℓ</m:t>
                              </m:r>
                            </m:sub>
                          </m:sSub>
                        </m:fName>
                        <m:e>
                          <m:r>
                            <a:rPr lang="en-US" sz="2400" b="0" i="1" smtClean="0">
                              <a:solidFill>
                                <a:srgbClr val="0000BD"/>
                              </a:solidFill>
                              <a:latin typeface="Cambria Math" panose="02040503050406030204" pitchFamily="18" charset="0"/>
                              <a:ea typeface="Cambria Math" panose="02040503050406030204" pitchFamily="18" charset="0"/>
                            </a:rPr>
                            <m:t> </m:t>
                          </m:r>
                        </m:e>
                      </m:func>
                    </m:oMath>
                  </m:oMathPara>
                </a14:m>
                <a:endParaRPr lang="en-US" sz="2400" dirty="0">
                  <a:solidFill>
                    <a:srgbClr val="0000BD"/>
                  </a:solidFill>
                  <a:latin typeface="Chalkboard" pitchFamily="16" charset="0"/>
                </a:endParaRPr>
              </a:p>
            </p:txBody>
          </p:sp>
        </mc:Choice>
        <mc:Fallback xmlns="">
          <p:sp>
            <p:nvSpPr>
              <p:cNvPr id="33" name="Rectangle 3">
                <a:extLst>
                  <a:ext uri="{FF2B5EF4-FFF2-40B4-BE49-F238E27FC236}">
                    <a16:creationId xmlns:a16="http://schemas.microsoft.com/office/drawing/2014/main" id="{E6162C97-9720-4201-9892-675F22701E24}"/>
                  </a:ext>
                </a:extLst>
              </p:cNvPr>
              <p:cNvSpPr>
                <a:spLocks noRot="1" noChangeAspect="1" noMove="1" noResize="1" noEditPoints="1" noAdjustHandles="1" noChangeArrowheads="1" noChangeShapeType="1" noTextEdit="1"/>
              </p:cNvSpPr>
              <p:nvPr/>
            </p:nvSpPr>
            <p:spPr bwMode="auto">
              <a:xfrm>
                <a:off x="-2276290" y="5458405"/>
                <a:ext cx="10369350" cy="988284"/>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
                <a:extLst>
                  <a:ext uri="{FF2B5EF4-FFF2-40B4-BE49-F238E27FC236}">
                    <a16:creationId xmlns:a16="http://schemas.microsoft.com/office/drawing/2014/main" xmlns="" id="{E6C92C03-14EB-4F5F-9C65-DEBD2834BBB8}"/>
                  </a:ext>
                </a:extLst>
              </p:cNvPr>
              <p:cNvSpPr>
                <a:spLocks noChangeArrowheads="1"/>
              </p:cNvSpPr>
              <p:nvPr/>
            </p:nvSpPr>
            <p:spPr bwMode="auto">
              <a:xfrm>
                <a:off x="-1099549" y="3170676"/>
                <a:ext cx="8158539" cy="79611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00BD"/>
                              </a:solidFill>
                              <a:latin typeface="Cambria Math"/>
                            </a:rPr>
                          </m:ctrlPr>
                        </m:sSubPr>
                        <m:e>
                          <m:r>
                            <a:rPr lang="en-US" sz="2400" i="1">
                              <a:solidFill>
                                <a:srgbClr val="0000BD"/>
                              </a:solidFill>
                              <a:latin typeface="Cambria Math" panose="02040503050406030204" pitchFamily="18" charset="0"/>
                            </a:rPr>
                            <m:t>𝑅</m:t>
                          </m:r>
                        </m:e>
                        <m:sub>
                          <m:r>
                            <m:rPr>
                              <m:brk m:alnAt="23"/>
                            </m:rPr>
                            <a:rPr lang="en-US" sz="2400" i="1">
                              <a:solidFill>
                                <a:srgbClr val="0000BD"/>
                              </a:solidFill>
                              <a:latin typeface="Cambria Math" panose="02040503050406030204" pitchFamily="18" charset="0"/>
                              <a:ea typeface="Cambria Math" panose="02040503050406030204" pitchFamily="18" charset="0"/>
                            </a:rPr>
                            <m:t>ℓ</m:t>
                          </m:r>
                          <m:r>
                            <a:rPr lang="en-US" sz="2400" b="0" i="1" smtClean="0">
                              <a:solidFill>
                                <a:srgbClr val="0000BD"/>
                              </a:solidFill>
                              <a:latin typeface="Cambria Math" panose="02040503050406030204" pitchFamily="18" charset="0"/>
                              <a:ea typeface="Cambria Math" panose="02040503050406030204" pitchFamily="18" charset="0"/>
                            </a:rPr>
                            <m:t>,</m:t>
                          </m:r>
                          <m:r>
                            <a:rPr lang="en-US" sz="2400" b="0" i="1" smtClean="0">
                              <a:solidFill>
                                <a:srgbClr val="0000BD"/>
                              </a:solidFill>
                              <a:latin typeface="Cambria Math" panose="02040503050406030204" pitchFamily="18" charset="0"/>
                              <a:ea typeface="Cambria Math" panose="02040503050406030204" pitchFamily="18" charset="0"/>
                            </a:rPr>
                            <m:t>𝑚</m:t>
                          </m:r>
                        </m:sub>
                      </m:sSub>
                      <m:r>
                        <a:rPr lang="en-US" sz="2400" i="1">
                          <a:solidFill>
                            <a:srgbClr val="0000BD"/>
                          </a:solidFill>
                          <a:latin typeface="Cambria Math" panose="02040503050406030204" pitchFamily="18" charset="0"/>
                          <a:ea typeface="Cambria Math" panose="02040503050406030204" pitchFamily="18" charset="0"/>
                        </a:rPr>
                        <m:t>(</m:t>
                      </m:r>
                      <m:r>
                        <a:rPr lang="en-US" sz="2400" i="1">
                          <a:solidFill>
                            <a:srgbClr val="0000BD"/>
                          </a:solidFill>
                          <a:latin typeface="Cambria Math" panose="02040503050406030204" pitchFamily="18" charset="0"/>
                          <a:ea typeface="Cambria Math" panose="02040503050406030204" pitchFamily="18" charset="0"/>
                        </a:rPr>
                        <m:t>𝑟</m:t>
                      </m:r>
                      <m:r>
                        <a:rPr lang="en-US" sz="2400" i="1">
                          <a:solidFill>
                            <a:srgbClr val="0000BD"/>
                          </a:solidFill>
                          <a:latin typeface="Cambria Math" panose="02040503050406030204" pitchFamily="18" charset="0"/>
                          <a:ea typeface="Cambria Math" panose="02040503050406030204" pitchFamily="18" charset="0"/>
                        </a:rPr>
                        <m:t>→∞)→</m:t>
                      </m:r>
                      <m:f>
                        <m:fPr>
                          <m:ctrlPr>
                            <a:rPr lang="en-US" sz="2400" i="1">
                              <a:solidFill>
                                <a:srgbClr val="0000BD"/>
                              </a:solidFill>
                              <a:latin typeface="Cambria Math"/>
                              <a:ea typeface="Cambria Math" panose="02040503050406030204" pitchFamily="18" charset="0"/>
                            </a:rPr>
                          </m:ctrlPr>
                        </m:fPr>
                        <m:num>
                          <m:sSub>
                            <m:sSubPr>
                              <m:ctrlPr>
                                <a:rPr lang="en-US" sz="2400" i="1">
                                  <a:solidFill>
                                    <a:srgbClr val="0000BD"/>
                                  </a:solidFill>
                                  <a:latin typeface="Cambria Math"/>
                                </a:rPr>
                              </m:ctrlPr>
                            </m:sSubPr>
                            <m:e>
                              <m:r>
                                <a:rPr lang="en-US" sz="2400" b="0" i="1" smtClean="0">
                                  <a:solidFill>
                                    <a:srgbClr val="0000BD"/>
                                  </a:solidFill>
                                  <a:latin typeface="Cambria Math" panose="02040503050406030204" pitchFamily="18" charset="0"/>
                                </a:rPr>
                                <m:t>𝐶</m:t>
                              </m:r>
                            </m:e>
                            <m:sub>
                              <m:r>
                                <m:rPr>
                                  <m:brk m:alnAt="23"/>
                                </m:rPr>
                                <a:rPr lang="en-US" sz="2400" i="1">
                                  <a:solidFill>
                                    <a:srgbClr val="0000BD"/>
                                  </a:solidFill>
                                  <a:latin typeface="Cambria Math" panose="02040503050406030204" pitchFamily="18" charset="0"/>
                                  <a:ea typeface="Cambria Math" panose="02040503050406030204" pitchFamily="18" charset="0"/>
                                </a:rPr>
                                <m:t>ℓ</m:t>
                              </m:r>
                              <m:r>
                                <a:rPr lang="en-US" sz="2400" i="1">
                                  <a:solidFill>
                                    <a:srgbClr val="0000BD"/>
                                  </a:solidFill>
                                  <a:latin typeface="Cambria Math" panose="02040503050406030204" pitchFamily="18" charset="0"/>
                                  <a:ea typeface="Cambria Math" panose="02040503050406030204" pitchFamily="18" charset="0"/>
                                </a:rPr>
                                <m:t>,</m:t>
                              </m:r>
                              <m:r>
                                <a:rPr lang="en-US" sz="2400" i="1">
                                  <a:solidFill>
                                    <a:srgbClr val="0000BD"/>
                                  </a:solidFill>
                                  <a:latin typeface="Cambria Math" panose="02040503050406030204" pitchFamily="18" charset="0"/>
                                  <a:ea typeface="Cambria Math" panose="02040503050406030204" pitchFamily="18" charset="0"/>
                                </a:rPr>
                                <m:t>𝑚</m:t>
                              </m:r>
                            </m:sub>
                          </m:sSub>
                        </m:num>
                        <m:den>
                          <m:r>
                            <a:rPr lang="en-US" sz="2400" i="1">
                              <a:solidFill>
                                <a:srgbClr val="0000BD"/>
                              </a:solidFill>
                              <a:latin typeface="Cambria Math" panose="02040503050406030204" pitchFamily="18" charset="0"/>
                              <a:ea typeface="Cambria Math" panose="02040503050406030204" pitchFamily="18" charset="0"/>
                            </a:rPr>
                            <m:t>𝑘𝑟</m:t>
                          </m:r>
                        </m:den>
                      </m:f>
                      <m:func>
                        <m:funcPr>
                          <m:ctrlPr>
                            <a:rPr lang="en-US" sz="2400" i="1">
                              <a:solidFill>
                                <a:srgbClr val="0000BD"/>
                              </a:solidFill>
                              <a:latin typeface="Cambria Math"/>
                              <a:ea typeface="Cambria Math" panose="02040503050406030204" pitchFamily="18" charset="0"/>
                            </a:rPr>
                          </m:ctrlPr>
                        </m:funcPr>
                        <m:fName>
                          <m:r>
                            <m:rPr>
                              <m:sty m:val="p"/>
                            </m:rPr>
                            <a:rPr lang="en-US" sz="2400">
                              <a:solidFill>
                                <a:srgbClr val="0000BD"/>
                              </a:solidFill>
                              <a:latin typeface="Cambria Math" panose="02040503050406030204" pitchFamily="18" charset="0"/>
                              <a:ea typeface="Cambria Math" panose="02040503050406030204" pitchFamily="18" charset="0"/>
                            </a:rPr>
                            <m:t>sin</m:t>
                          </m:r>
                        </m:fName>
                        <m:e>
                          <m:d>
                            <m:dPr>
                              <m:begChr m:val="["/>
                              <m:endChr m:val="]"/>
                              <m:ctrlPr>
                                <a:rPr lang="en-US" sz="2400" i="1">
                                  <a:solidFill>
                                    <a:srgbClr val="0000BD"/>
                                  </a:solidFill>
                                  <a:latin typeface="Cambria Math"/>
                                  <a:ea typeface="Cambria Math" panose="02040503050406030204" pitchFamily="18" charset="0"/>
                                </a:rPr>
                              </m:ctrlPr>
                            </m:dPr>
                            <m:e>
                              <m:r>
                                <a:rPr lang="en-US" sz="2400" i="1">
                                  <a:solidFill>
                                    <a:srgbClr val="0000BD"/>
                                  </a:solidFill>
                                  <a:latin typeface="Cambria Math" panose="02040503050406030204" pitchFamily="18" charset="0"/>
                                  <a:ea typeface="Cambria Math" panose="02040503050406030204" pitchFamily="18" charset="0"/>
                                </a:rPr>
                                <m:t>𝑘𝑟</m:t>
                              </m:r>
                              <m:r>
                                <a:rPr lang="en-US" sz="2400" i="1">
                                  <a:solidFill>
                                    <a:srgbClr val="0000BD"/>
                                  </a:solidFill>
                                  <a:latin typeface="Cambria Math" panose="02040503050406030204" pitchFamily="18" charset="0"/>
                                  <a:ea typeface="Cambria Math" panose="02040503050406030204" pitchFamily="18" charset="0"/>
                                </a:rPr>
                                <m:t>−</m:t>
                              </m:r>
                              <m:r>
                                <m:rPr>
                                  <m:brk m:alnAt="23"/>
                                </m:rPr>
                                <a:rPr lang="en-US" sz="2400" i="1">
                                  <a:solidFill>
                                    <a:srgbClr val="0000BD"/>
                                  </a:solidFill>
                                  <a:latin typeface="Cambria Math" panose="02040503050406030204" pitchFamily="18" charset="0"/>
                                  <a:ea typeface="Cambria Math" panose="02040503050406030204" pitchFamily="18" charset="0"/>
                                </a:rPr>
                                <m:t>ℓ</m:t>
                              </m:r>
                              <m:f>
                                <m:fPr>
                                  <m:ctrlPr>
                                    <a:rPr lang="en-US" sz="2400" i="1">
                                      <a:solidFill>
                                        <a:srgbClr val="0000BD"/>
                                      </a:solidFill>
                                      <a:latin typeface="Cambria Math"/>
                                      <a:ea typeface="Cambria Math" panose="02040503050406030204" pitchFamily="18" charset="0"/>
                                    </a:rPr>
                                  </m:ctrlPr>
                                </m:fPr>
                                <m:num>
                                  <m:r>
                                    <a:rPr lang="en-US" sz="2400" i="1">
                                      <a:solidFill>
                                        <a:srgbClr val="0000BD"/>
                                      </a:solidFill>
                                      <a:latin typeface="Cambria Math" panose="02040503050406030204" pitchFamily="18" charset="0"/>
                                      <a:ea typeface="Cambria Math" panose="02040503050406030204" pitchFamily="18" charset="0"/>
                                    </a:rPr>
                                    <m:t>𝜋</m:t>
                                  </m:r>
                                </m:num>
                                <m:den>
                                  <m:r>
                                    <a:rPr lang="en-US" sz="2400" i="1">
                                      <a:solidFill>
                                        <a:srgbClr val="0000BD"/>
                                      </a:solidFill>
                                      <a:latin typeface="Cambria Math" panose="02040503050406030204" pitchFamily="18" charset="0"/>
                                      <a:ea typeface="Cambria Math" panose="02040503050406030204" pitchFamily="18" charset="0"/>
                                    </a:rPr>
                                    <m:t>2</m:t>
                                  </m:r>
                                </m:den>
                              </m:f>
                              <m:r>
                                <a:rPr lang="en-US" sz="2400" i="1">
                                  <a:solidFill>
                                    <a:srgbClr val="0000BD"/>
                                  </a:solidFill>
                                  <a:latin typeface="Cambria Math" panose="02040503050406030204" pitchFamily="18" charset="0"/>
                                  <a:ea typeface="Cambria Math" panose="02040503050406030204" pitchFamily="18" charset="0"/>
                                </a:rPr>
                                <m:t>−</m:t>
                              </m:r>
                              <m:sSub>
                                <m:sSubPr>
                                  <m:ctrlPr>
                                    <a:rPr lang="en-US" sz="2400" i="1" smtClean="0">
                                      <a:solidFill>
                                        <a:srgbClr val="FF0000"/>
                                      </a:solidFill>
                                      <a:latin typeface="Cambria Math"/>
                                      <a:ea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𝛿</m:t>
                                  </m:r>
                                </m:e>
                                <m:sub>
                                  <m:r>
                                    <m:rPr>
                                      <m:brk m:alnAt="23"/>
                                    </m:rPr>
                                    <a:rPr lang="en-US" sz="2400" i="1">
                                      <a:solidFill>
                                        <a:srgbClr val="FF0000"/>
                                      </a:solidFill>
                                      <a:latin typeface="Cambria Math" panose="02040503050406030204" pitchFamily="18" charset="0"/>
                                      <a:ea typeface="Cambria Math" panose="02040503050406030204" pitchFamily="18" charset="0"/>
                                    </a:rPr>
                                    <m:t>ℓ</m:t>
                                  </m:r>
                                </m:sub>
                              </m:sSub>
                            </m:e>
                          </m:d>
                        </m:e>
                      </m:func>
                    </m:oMath>
                  </m:oMathPara>
                </a14:m>
                <a:endParaRPr lang="en-US" sz="2400" dirty="0">
                  <a:solidFill>
                    <a:srgbClr val="0000BD"/>
                  </a:solidFill>
                  <a:latin typeface="Chalkboard" pitchFamily="16" charset="0"/>
                </a:endParaRPr>
              </a:p>
            </p:txBody>
          </p:sp>
        </mc:Choice>
        <mc:Fallback xmlns="">
          <p:sp>
            <p:nvSpPr>
              <p:cNvPr id="34" name="Rectangle 3">
                <a:extLst>
                  <a:ext uri="{FF2B5EF4-FFF2-40B4-BE49-F238E27FC236}">
                    <a16:creationId xmlns:a16="http://schemas.microsoft.com/office/drawing/2014/main" id="{E6C92C03-14EB-4F5F-9C65-DEBD2834BBB8}"/>
                  </a:ext>
                </a:extLst>
              </p:cNvPr>
              <p:cNvSpPr>
                <a:spLocks noRot="1" noChangeAspect="1" noMove="1" noResize="1" noEditPoints="1" noAdjustHandles="1" noChangeArrowheads="1" noChangeShapeType="1" noTextEdit="1"/>
              </p:cNvSpPr>
              <p:nvPr/>
            </p:nvSpPr>
            <p:spPr bwMode="auto">
              <a:xfrm>
                <a:off x="-1099549" y="3170676"/>
                <a:ext cx="8158539" cy="796115"/>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02" name="Text Box 12">
            <a:extLst>
              <a:ext uri="{FF2B5EF4-FFF2-40B4-BE49-F238E27FC236}">
                <a16:creationId xmlns:a16="http://schemas.microsoft.com/office/drawing/2014/main" xmlns="" id="{DE97A283-486A-4DE5-89B6-CF8CDBDD10F2}"/>
              </a:ext>
            </a:extLst>
          </p:cNvPr>
          <p:cNvSpPr txBox="1">
            <a:spLocks noChangeArrowheads="1"/>
          </p:cNvSpPr>
          <p:nvPr/>
        </p:nvSpPr>
        <p:spPr bwMode="auto">
          <a:xfrm>
            <a:off x="170492" y="707289"/>
            <a:ext cx="49100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sz="2400" dirty="0">
                <a:solidFill>
                  <a:srgbClr val="000000"/>
                </a:solidFill>
                <a:latin typeface="+mn-lt"/>
              </a:rPr>
              <a:t>Angular momentum is quantized:</a:t>
            </a:r>
            <a:endParaRPr lang="en-US" sz="2400" dirty="0">
              <a:solidFill>
                <a:prstClr val="black"/>
              </a:solidFill>
              <a:latin typeface="+mn-lt"/>
            </a:endParaRPr>
          </a:p>
        </p:txBody>
      </p:sp>
      <p:grpSp>
        <p:nvGrpSpPr>
          <p:cNvPr id="106" name="Group 105">
            <a:extLst>
              <a:ext uri="{FF2B5EF4-FFF2-40B4-BE49-F238E27FC236}">
                <a16:creationId xmlns:a16="http://schemas.microsoft.com/office/drawing/2014/main" xmlns="" id="{0FE6E50A-871A-4695-8246-5A60C68B1A4A}"/>
              </a:ext>
            </a:extLst>
          </p:cNvPr>
          <p:cNvGrpSpPr/>
          <p:nvPr/>
        </p:nvGrpSpPr>
        <p:grpSpPr>
          <a:xfrm>
            <a:off x="6839573" y="1045990"/>
            <a:ext cx="5063055" cy="3502828"/>
            <a:chOff x="6839573" y="1045990"/>
            <a:chExt cx="5063055" cy="3502828"/>
          </a:xfrm>
        </p:grpSpPr>
        <p:grpSp>
          <p:nvGrpSpPr>
            <p:cNvPr id="7" name="Group 6">
              <a:extLst>
                <a:ext uri="{FF2B5EF4-FFF2-40B4-BE49-F238E27FC236}">
                  <a16:creationId xmlns:a16="http://schemas.microsoft.com/office/drawing/2014/main" xmlns="" id="{13C86A28-4407-49C4-AC5F-1183899CA083}"/>
                </a:ext>
              </a:extLst>
            </p:cNvPr>
            <p:cNvGrpSpPr/>
            <p:nvPr/>
          </p:nvGrpSpPr>
          <p:grpSpPr>
            <a:xfrm>
              <a:off x="6839573" y="1527595"/>
              <a:ext cx="5063055" cy="3021223"/>
              <a:chOff x="6716885" y="495477"/>
              <a:chExt cx="5063055" cy="3021223"/>
            </a:xfrm>
          </p:grpSpPr>
          <p:grpSp>
            <p:nvGrpSpPr>
              <p:cNvPr id="85" name="Group 84">
                <a:extLst>
                  <a:ext uri="{FF2B5EF4-FFF2-40B4-BE49-F238E27FC236}">
                    <a16:creationId xmlns:a16="http://schemas.microsoft.com/office/drawing/2014/main" xmlns="" id="{BC92ACDD-2B3E-44BF-88A9-FEE64150D40D}"/>
                  </a:ext>
                </a:extLst>
              </p:cNvPr>
              <p:cNvGrpSpPr/>
              <p:nvPr/>
            </p:nvGrpSpPr>
            <p:grpSpPr>
              <a:xfrm>
                <a:off x="6716885" y="495477"/>
                <a:ext cx="5063055" cy="3021223"/>
                <a:chOff x="0" y="2815424"/>
                <a:chExt cx="5574330" cy="3763643"/>
              </a:xfrm>
            </p:grpSpPr>
            <p:grpSp>
              <p:nvGrpSpPr>
                <p:cNvPr id="86" name="Group 85">
                  <a:extLst>
                    <a:ext uri="{FF2B5EF4-FFF2-40B4-BE49-F238E27FC236}">
                      <a16:creationId xmlns:a16="http://schemas.microsoft.com/office/drawing/2014/main" xmlns="" id="{D5E7E9AE-8AB5-4263-A51D-26C18D80E08D}"/>
                    </a:ext>
                  </a:extLst>
                </p:cNvPr>
                <p:cNvGrpSpPr/>
                <p:nvPr/>
              </p:nvGrpSpPr>
              <p:grpSpPr>
                <a:xfrm>
                  <a:off x="0" y="2815424"/>
                  <a:ext cx="5574330" cy="3763643"/>
                  <a:chOff x="-15201" y="2838614"/>
                  <a:chExt cx="5574330" cy="3763643"/>
                </a:xfrm>
              </p:grpSpPr>
              <p:pic>
                <p:nvPicPr>
                  <p:cNvPr id="88" name="Picture 87">
                    <a:extLst>
                      <a:ext uri="{FF2B5EF4-FFF2-40B4-BE49-F238E27FC236}">
                        <a16:creationId xmlns:a16="http://schemas.microsoft.com/office/drawing/2014/main" xmlns="" id="{CC7BC4C3-1FDD-4451-BF99-A6C051EE341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5201" y="2838614"/>
                    <a:ext cx="5574330" cy="3763643"/>
                  </a:xfrm>
                  <a:prstGeom prst="rect">
                    <a:avLst/>
                  </a:prstGeom>
                </p:spPr>
              </p:pic>
              <p:cxnSp>
                <p:nvCxnSpPr>
                  <p:cNvPr id="89" name="Straight Arrow Connector 88">
                    <a:extLst>
                      <a:ext uri="{FF2B5EF4-FFF2-40B4-BE49-F238E27FC236}">
                        <a16:creationId xmlns:a16="http://schemas.microsoft.com/office/drawing/2014/main" xmlns="" id="{806BAF24-A8EF-498E-A73F-D565F5BF27E0}"/>
                      </a:ext>
                    </a:extLst>
                  </p:cNvPr>
                  <p:cNvCxnSpPr/>
                  <p:nvPr/>
                </p:nvCxnSpPr>
                <p:spPr bwMode="auto">
                  <a:xfrm>
                    <a:off x="3287254" y="3837117"/>
                    <a:ext cx="1" cy="244990"/>
                  </a:xfrm>
                  <a:prstGeom prst="straightConnector1">
                    <a:avLst/>
                  </a:prstGeom>
                  <a:noFill/>
                  <a:ln w="952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xmlns="" id="{9912823D-6D34-4946-836C-30AC89152FC0}"/>
                          </a:ext>
                        </a:extLst>
                      </p:cNvPr>
                      <p:cNvSpPr txBox="1"/>
                      <p:nvPr/>
                    </p:nvSpPr>
                    <p:spPr>
                      <a:xfrm rot="16200000">
                        <a:off x="-513489" y="4388848"/>
                        <a:ext cx="1833808" cy="461665"/>
                      </a:xfrm>
                      <a:prstGeom prst="rect">
                        <a:avLst/>
                      </a:prstGeom>
                      <a:noFill/>
                    </p:spPr>
                    <p:txBody>
                      <a:bodyPr wrap="square" rtlCol="0">
                        <a:spAutoFit/>
                      </a:body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2400" i="1" kern="0" smtClean="0">
                                  <a:solidFill>
                                    <a:schemeClr val="bg2">
                                      <a:lumMod val="25000"/>
                                    </a:schemeClr>
                                  </a:solidFill>
                                  <a:latin typeface="Cambria Math" panose="02040503050406030204" pitchFamily="18" charset="0"/>
                                  <a:ea typeface="Cambria Math"/>
                                </a:rPr>
                                <m:t>𝑉</m:t>
                              </m:r>
                              <m:r>
                                <a:rPr lang="en-US" sz="2400" i="1" kern="0" baseline="-25000">
                                  <a:solidFill>
                                    <a:schemeClr val="bg2">
                                      <a:lumMod val="25000"/>
                                    </a:schemeClr>
                                  </a:solidFill>
                                  <a:latin typeface="Cambria Math" panose="02040503050406030204" pitchFamily="18" charset="0"/>
                                  <a:ea typeface="Cambria Math"/>
                                </a:rPr>
                                <m:t>𝑇</m:t>
                              </m:r>
                              <m:d>
                                <m:dPr>
                                  <m:ctrlPr>
                                    <a:rPr lang="en-US" sz="2400" i="1" kern="0">
                                      <a:solidFill>
                                        <a:schemeClr val="bg2">
                                          <a:lumMod val="25000"/>
                                        </a:schemeClr>
                                      </a:solidFill>
                                      <a:latin typeface="Cambria Math"/>
                                      <a:ea typeface="Cambria Math"/>
                                    </a:rPr>
                                  </m:ctrlPr>
                                </m:dPr>
                                <m:e>
                                  <m:r>
                                    <a:rPr lang="en-US" sz="2400" i="1" kern="0">
                                      <a:solidFill>
                                        <a:schemeClr val="bg2">
                                          <a:lumMod val="25000"/>
                                        </a:schemeClr>
                                      </a:solidFill>
                                      <a:latin typeface="Cambria Math" panose="02040503050406030204" pitchFamily="18" charset="0"/>
                                      <a:ea typeface="Cambria Math"/>
                                    </a:rPr>
                                    <m:t>𝑟</m:t>
                                  </m:r>
                                </m:e>
                              </m:d>
                              <m:r>
                                <a:rPr lang="en-US" sz="2400" b="0" i="1" kern="0" smtClean="0">
                                  <a:solidFill>
                                    <a:schemeClr val="bg2">
                                      <a:lumMod val="25000"/>
                                    </a:schemeClr>
                                  </a:solidFill>
                                  <a:latin typeface="Cambria Math" panose="02040503050406030204" pitchFamily="18" charset="0"/>
                                  <a:ea typeface="Cambria Math"/>
                                </a:rPr>
                                <m:t>(</m:t>
                              </m:r>
                              <m:r>
                                <a:rPr lang="en-US" sz="2400" b="0" i="1" kern="0" smtClean="0">
                                  <a:solidFill>
                                    <a:schemeClr val="bg2">
                                      <a:lumMod val="25000"/>
                                    </a:schemeClr>
                                  </a:solidFill>
                                  <a:latin typeface="Cambria Math" panose="02040503050406030204" pitchFamily="18" charset="0"/>
                                  <a:ea typeface="Cambria Math"/>
                                </a:rPr>
                                <m:t>𝑎</m:t>
                              </m:r>
                              <m:r>
                                <a:rPr lang="en-US" sz="2400" b="0" i="1" kern="0" smtClean="0">
                                  <a:solidFill>
                                    <a:schemeClr val="bg2">
                                      <a:lumMod val="25000"/>
                                    </a:schemeClr>
                                  </a:solidFill>
                                  <a:latin typeface="Cambria Math" panose="02040503050406030204" pitchFamily="18" charset="0"/>
                                  <a:ea typeface="Cambria Math"/>
                                </a:rPr>
                                <m:t>.</m:t>
                              </m:r>
                              <m:r>
                                <a:rPr lang="en-US" sz="2400" b="0" i="1" kern="0" smtClean="0">
                                  <a:solidFill>
                                    <a:schemeClr val="bg2">
                                      <a:lumMod val="25000"/>
                                    </a:schemeClr>
                                  </a:solidFill>
                                  <a:latin typeface="Cambria Math" panose="02040503050406030204" pitchFamily="18" charset="0"/>
                                  <a:ea typeface="Cambria Math"/>
                                </a:rPr>
                                <m:t>𝑢</m:t>
                              </m:r>
                              <m:r>
                                <a:rPr lang="en-US" sz="2400" b="0" i="1" kern="0" smtClean="0">
                                  <a:solidFill>
                                    <a:schemeClr val="bg2">
                                      <a:lumMod val="25000"/>
                                    </a:schemeClr>
                                  </a:solidFill>
                                  <a:latin typeface="Cambria Math" panose="02040503050406030204" pitchFamily="18" charset="0"/>
                                  <a:ea typeface="Cambria Math"/>
                                </a:rPr>
                                <m:t>)</m:t>
                              </m:r>
                            </m:oMath>
                          </m:oMathPara>
                        </a14:m>
                        <a:endParaRPr lang="en-US" sz="2400" kern="0" dirty="0">
                          <a:solidFill>
                            <a:schemeClr val="bg2">
                              <a:lumMod val="25000"/>
                            </a:schemeClr>
                          </a:solidFill>
                        </a:endParaRPr>
                      </a:p>
                    </p:txBody>
                  </p:sp>
                </mc:Choice>
                <mc:Fallback xmlns="">
                  <p:sp>
                    <p:nvSpPr>
                      <p:cNvPr id="90" name="TextBox 89">
                        <a:extLst>
                          <a:ext uri="{FF2B5EF4-FFF2-40B4-BE49-F238E27FC236}">
                            <a16:creationId xmlns:a16="http://schemas.microsoft.com/office/drawing/2014/main" id="{9912823D-6D34-4946-836C-30AC89152FC0}"/>
                          </a:ext>
                        </a:extLst>
                      </p:cNvPr>
                      <p:cNvSpPr txBox="1">
                        <a:spLocks noRot="1" noChangeAspect="1" noMove="1" noResize="1" noEditPoints="1" noAdjustHandles="1" noChangeArrowheads="1" noChangeShapeType="1" noTextEdit="1"/>
                      </p:cNvSpPr>
                      <p:nvPr/>
                    </p:nvSpPr>
                    <p:spPr>
                      <a:xfrm rot="16200000">
                        <a:off x="-513489" y="4388848"/>
                        <a:ext cx="1833808" cy="461665"/>
                      </a:xfrm>
                      <a:prstGeom prst="rect">
                        <a:avLst/>
                      </a:prstGeom>
                      <a:blipFill>
                        <a:blip r:embed="rId10"/>
                        <a:stretch>
                          <a:fillRect t="-14463" r="-28986" b="-826"/>
                        </a:stretch>
                      </a:blipFill>
                    </p:spPr>
                    <p:txBody>
                      <a:bodyPr/>
                      <a:lstStyle/>
                      <a:p>
                        <a:r>
                          <a:rPr lang="en-US">
                            <a:noFill/>
                          </a:rPr>
                          <a:t> </a:t>
                        </a:r>
                      </a:p>
                    </p:txBody>
                  </p:sp>
                </mc:Fallback>
              </mc:AlternateContent>
              <p:sp>
                <p:nvSpPr>
                  <p:cNvPr id="91" name="Rectangle 90">
                    <a:extLst>
                      <a:ext uri="{FF2B5EF4-FFF2-40B4-BE49-F238E27FC236}">
                        <a16:creationId xmlns:a16="http://schemas.microsoft.com/office/drawing/2014/main" xmlns="" id="{9D124474-FFCE-4EB1-BF5E-7046FC2064B1}"/>
                      </a:ext>
                    </a:extLst>
                  </p:cNvPr>
                  <p:cNvSpPr/>
                  <p:nvPr/>
                </p:nvSpPr>
                <p:spPr>
                  <a:xfrm>
                    <a:off x="2313820" y="4543731"/>
                    <a:ext cx="2457920" cy="1075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 Box 24">
                    <a:extLst>
                      <a:ext uri="{FF2B5EF4-FFF2-40B4-BE49-F238E27FC236}">
                        <a16:creationId xmlns:a16="http://schemas.microsoft.com/office/drawing/2014/main" xmlns="" id="{87A59F91-AAA0-43CD-84C4-16CE2CFA5958}"/>
                      </a:ext>
                    </a:extLst>
                  </p:cNvPr>
                  <p:cNvSpPr txBox="1">
                    <a:spLocks noChangeArrowheads="1"/>
                  </p:cNvSpPr>
                  <p:nvPr/>
                </p:nvSpPr>
                <p:spPr bwMode="auto">
                  <a:xfrm>
                    <a:off x="1567122" y="4553457"/>
                    <a:ext cx="3526888" cy="88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en-US" dirty="0">
                        <a:solidFill>
                          <a:srgbClr val="0000FF"/>
                        </a:solidFill>
                        <a:latin typeface="Chalkboard"/>
                      </a:rPr>
                      <a:t>Van der Waals</a:t>
                    </a:r>
                  </a:p>
                  <a:p>
                    <a:pPr algn="ctr"/>
                    <a:r>
                      <a:rPr lang="en-US" altLang="en-US" dirty="0">
                        <a:solidFill>
                          <a:srgbClr val="0000FF"/>
                        </a:solidFill>
                        <a:latin typeface="Chalkboard"/>
                      </a:rPr>
                      <a:t>-C</a:t>
                    </a:r>
                    <a:r>
                      <a:rPr lang="en-US" altLang="en-US" baseline="-25000" dirty="0">
                        <a:solidFill>
                          <a:srgbClr val="0000FF"/>
                        </a:solidFill>
                        <a:latin typeface="Chalkboard"/>
                      </a:rPr>
                      <a:t>6</a:t>
                    </a:r>
                    <a:r>
                      <a:rPr lang="en-US" altLang="en-US" dirty="0">
                        <a:solidFill>
                          <a:srgbClr val="0000FF"/>
                        </a:solidFill>
                        <a:latin typeface="Chalkboard"/>
                      </a:rPr>
                      <a:t>/r</a:t>
                    </a:r>
                    <a:r>
                      <a:rPr lang="en-US" altLang="en-US" baseline="30000" dirty="0">
                        <a:solidFill>
                          <a:srgbClr val="0000FF"/>
                        </a:solidFill>
                        <a:latin typeface="Chalkboard"/>
                      </a:rPr>
                      <a:t>6</a:t>
                    </a:r>
                    <a:endParaRPr lang="en-US" altLang="en-US" dirty="0">
                      <a:solidFill>
                        <a:srgbClr val="0000FF"/>
                      </a:solidFill>
                      <a:latin typeface="Chalkboard"/>
                    </a:endParaRPr>
                  </a:p>
                </p:txBody>
              </p:sp>
              <p:sp>
                <p:nvSpPr>
                  <p:cNvPr id="93" name="Rectangle 92">
                    <a:extLst>
                      <a:ext uri="{FF2B5EF4-FFF2-40B4-BE49-F238E27FC236}">
                        <a16:creationId xmlns:a16="http://schemas.microsoft.com/office/drawing/2014/main" xmlns="" id="{E44E7B2E-4AE3-4211-9258-5FB26471CF47}"/>
                      </a:ext>
                    </a:extLst>
                  </p:cNvPr>
                  <p:cNvSpPr/>
                  <p:nvPr/>
                </p:nvSpPr>
                <p:spPr>
                  <a:xfrm>
                    <a:off x="516172" y="6194160"/>
                    <a:ext cx="1969758" cy="408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 Box 20">
                    <a:extLst>
                      <a:ext uri="{FF2B5EF4-FFF2-40B4-BE49-F238E27FC236}">
                        <a16:creationId xmlns:a16="http://schemas.microsoft.com/office/drawing/2014/main" xmlns="" id="{3815D947-AD8C-43E2-BA1A-E5144C87CCC9}"/>
                      </a:ext>
                    </a:extLst>
                  </p:cNvPr>
                  <p:cNvSpPr txBox="1">
                    <a:spLocks noChangeArrowheads="1"/>
                  </p:cNvSpPr>
                  <p:nvPr/>
                </p:nvSpPr>
                <p:spPr bwMode="auto">
                  <a:xfrm>
                    <a:off x="612735" y="6107748"/>
                    <a:ext cx="2239541" cy="399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Lst>
                </p:spPr>
                <p:txBody>
                  <a:bodyPr wrap="none">
                    <a:spAutoFit/>
                  </a:bodyPr>
                  <a:lstStyle/>
                  <a:p>
                    <a:r>
                      <a:rPr lang="en-US" altLang="en-US" dirty="0">
                        <a:solidFill>
                          <a:srgbClr val="0000FF"/>
                        </a:solidFill>
                        <a:latin typeface="Chalkboard"/>
                      </a:rPr>
                      <a:t>Chemical bonding</a:t>
                    </a:r>
                  </a:p>
                </p:txBody>
              </p:sp>
              <p:sp>
                <p:nvSpPr>
                  <p:cNvPr id="95" name="Rectangle 94">
                    <a:extLst>
                      <a:ext uri="{FF2B5EF4-FFF2-40B4-BE49-F238E27FC236}">
                        <a16:creationId xmlns:a16="http://schemas.microsoft.com/office/drawing/2014/main" xmlns="" id="{6FE1FE0B-4569-43A8-9A0B-467B67149F17}"/>
                      </a:ext>
                    </a:extLst>
                  </p:cNvPr>
                  <p:cNvSpPr/>
                  <p:nvPr/>
                </p:nvSpPr>
                <p:spPr>
                  <a:xfrm>
                    <a:off x="1984331" y="3047097"/>
                    <a:ext cx="2918780" cy="475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Box 20">
                    <a:extLst>
                      <a:ext uri="{FF2B5EF4-FFF2-40B4-BE49-F238E27FC236}">
                        <a16:creationId xmlns:a16="http://schemas.microsoft.com/office/drawing/2014/main" xmlns="" id="{8F5208FE-8F18-426F-A9EA-470409025574}"/>
                      </a:ext>
                    </a:extLst>
                  </p:cNvPr>
                  <p:cNvSpPr txBox="1">
                    <a:spLocks noChangeArrowheads="1"/>
                  </p:cNvSpPr>
                  <p:nvPr/>
                </p:nvSpPr>
                <p:spPr bwMode="auto">
                  <a:xfrm>
                    <a:off x="2441194" y="3038669"/>
                    <a:ext cx="2518267" cy="49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Lst>
                </p:spPr>
                <p:txBody>
                  <a:bodyPr wrap="none">
                    <a:spAutoFit/>
                  </a:bodyPr>
                  <a:lstStyle/>
                  <a:p>
                    <a:r>
                      <a:rPr lang="en-US" altLang="en-US" dirty="0">
                        <a:solidFill>
                          <a:schemeClr val="accent2">
                            <a:lumMod val="75000"/>
                          </a:schemeClr>
                        </a:solidFill>
                        <a:latin typeface="Chalkboard"/>
                      </a:rPr>
                      <a:t>Centrifugal barrier </a:t>
                    </a:r>
                  </a:p>
                </p:txBody>
              </p:sp>
              <p:sp>
                <p:nvSpPr>
                  <p:cNvPr id="97" name="Rectangle 96">
                    <a:extLst>
                      <a:ext uri="{FF2B5EF4-FFF2-40B4-BE49-F238E27FC236}">
                        <a16:creationId xmlns:a16="http://schemas.microsoft.com/office/drawing/2014/main" xmlns="" id="{556F18E8-0E19-4D31-938C-F6A3EC9856B1}"/>
                      </a:ext>
                    </a:extLst>
                  </p:cNvPr>
                  <p:cNvSpPr/>
                  <p:nvPr/>
                </p:nvSpPr>
                <p:spPr>
                  <a:xfrm>
                    <a:off x="3904581" y="3518236"/>
                    <a:ext cx="577789" cy="212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DDB74EC4-C949-4A48-923A-BC1C0975F6DB}"/>
                      </a:ext>
                    </a:extLst>
                  </p:cNvPr>
                  <p:cNvSpPr/>
                  <p:nvPr/>
                </p:nvSpPr>
                <p:spPr>
                  <a:xfrm>
                    <a:off x="385073" y="3158995"/>
                    <a:ext cx="577789" cy="475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xmlns="" id="{B1EF05A0-2E44-4E19-B187-2FA39FC562A4}"/>
                      </a:ext>
                    </a:extLst>
                  </p:cNvPr>
                  <p:cNvSpPr txBox="1"/>
                  <p:nvPr/>
                </p:nvSpPr>
                <p:spPr>
                  <a:xfrm>
                    <a:off x="2537143" y="3509023"/>
                    <a:ext cx="1005637" cy="400110"/>
                  </a:xfrm>
                  <a:prstGeom prst="rect">
                    <a:avLst/>
                  </a:prstGeom>
                  <a:noFill/>
                </p:spPr>
                <p:txBody>
                  <a:bodyPr wrap="square">
                    <a:spAutoFit/>
                  </a:bodyPr>
                  <a:lstStyle/>
                  <a:p>
                    <a:r>
                      <a:rPr lang="en-US" b="1" dirty="0">
                        <a:solidFill>
                          <a:prstClr val="black"/>
                        </a:solidFill>
                        <a:latin typeface="French Script MT" panose="03020402040607040605" pitchFamily="66" charset="0"/>
                        <a:cs typeface="Times New Roman" panose="02020603050405020304" pitchFamily="18" charset="0"/>
                      </a:rPr>
                      <a:t>l</a:t>
                    </a:r>
                    <a:r>
                      <a:rPr lang="en-US" b="1" dirty="0">
                        <a:solidFill>
                          <a:prstClr val="black"/>
                        </a:solidFill>
                        <a:latin typeface="Times New Roman" panose="02020603050405020304" pitchFamily="18" charset="0"/>
                        <a:cs typeface="Times New Roman" panose="02020603050405020304" pitchFamily="18" charset="0"/>
                      </a:rPr>
                      <a:t>=1</a:t>
                    </a:r>
                    <a:endParaRPr lang="en-US" dirty="0"/>
                  </a:p>
                </p:txBody>
              </p:sp>
            </p:grpSp>
            <p:sp>
              <p:nvSpPr>
                <p:cNvPr id="87" name="TextBox 86">
                  <a:extLst>
                    <a:ext uri="{FF2B5EF4-FFF2-40B4-BE49-F238E27FC236}">
                      <a16:creationId xmlns:a16="http://schemas.microsoft.com/office/drawing/2014/main" xmlns="" id="{44DEC810-8FDA-488C-B193-B56D3396BA9D}"/>
                    </a:ext>
                  </a:extLst>
                </p:cNvPr>
                <p:cNvSpPr txBox="1"/>
                <p:nvPr/>
              </p:nvSpPr>
              <p:spPr>
                <a:xfrm>
                  <a:off x="2346925" y="4048285"/>
                  <a:ext cx="1095990" cy="400110"/>
                </a:xfrm>
                <a:prstGeom prst="rect">
                  <a:avLst/>
                </a:prstGeom>
                <a:noFill/>
              </p:spPr>
              <p:txBody>
                <a:bodyPr wrap="square">
                  <a:spAutoFit/>
                </a:bodyPr>
                <a:lstStyle/>
                <a:p>
                  <a:r>
                    <a:rPr lang="en-US" b="1" dirty="0">
                      <a:solidFill>
                        <a:prstClr val="black"/>
                      </a:solidFill>
                      <a:latin typeface="French Script MT" panose="03020402040607040605" pitchFamily="66" charset="0"/>
                      <a:cs typeface="Times New Roman" panose="02020603050405020304" pitchFamily="18" charset="0"/>
                    </a:rPr>
                    <a:t>l</a:t>
                  </a:r>
                  <a:r>
                    <a:rPr lang="en-US" b="1" dirty="0">
                      <a:solidFill>
                        <a:prstClr val="black"/>
                      </a:solidFill>
                      <a:latin typeface="Times New Roman" panose="02020603050405020304" pitchFamily="18" charset="0"/>
                      <a:cs typeface="Times New Roman" panose="02020603050405020304" pitchFamily="18" charset="0"/>
                    </a:rPr>
                    <a:t>=0</a:t>
                  </a:r>
                  <a:endParaRPr lang="en-US" dirty="0"/>
                </a:p>
              </p:txBody>
            </p:sp>
          </p:grpSp>
          <p:sp>
            <p:nvSpPr>
              <p:cNvPr id="6" name="TextBox 5">
                <a:extLst>
                  <a:ext uri="{FF2B5EF4-FFF2-40B4-BE49-F238E27FC236}">
                    <a16:creationId xmlns:a16="http://schemas.microsoft.com/office/drawing/2014/main" xmlns="" id="{FDA683AA-583D-4A23-893C-11CD127FC2E8}"/>
                  </a:ext>
                </a:extLst>
              </p:cNvPr>
              <p:cNvSpPr txBox="1"/>
              <p:nvPr/>
            </p:nvSpPr>
            <p:spPr>
              <a:xfrm>
                <a:off x="10544133" y="1528229"/>
                <a:ext cx="1132377" cy="400110"/>
              </a:xfrm>
              <a:prstGeom prst="rect">
                <a:avLst/>
              </a:prstGeom>
              <a:solidFill>
                <a:schemeClr val="bg1"/>
              </a:solidFill>
            </p:spPr>
            <p:txBody>
              <a:bodyPr wrap="square" rtlCol="0">
                <a:spAutoFit/>
              </a:bodyPr>
              <a:lstStyle/>
              <a:p>
                <a:r>
                  <a:rPr lang="en-US" dirty="0">
                    <a:latin typeface="+mj-lt"/>
                  </a:rPr>
                  <a:t>r</a:t>
                </a:r>
              </a:p>
            </p:txBody>
          </p:sp>
        </p:gr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xmlns="" id="{1DB820B7-6A4B-4851-A68A-6C0C536E7DA3}"/>
                    </a:ext>
                  </a:extLst>
                </p:cNvPr>
                <p:cNvSpPr txBox="1"/>
                <p:nvPr/>
              </p:nvSpPr>
              <p:spPr>
                <a:xfrm>
                  <a:off x="7960448" y="1045990"/>
                  <a:ext cx="3901499" cy="723275"/>
                </a:xfrm>
                <a:prstGeom prst="rect">
                  <a:avLst/>
                </a:prstGeom>
                <a:noFill/>
              </p:spPr>
              <p:txBody>
                <a:bodyPr wrap="square" rtlCol="0">
                  <a:spAutoFit/>
                </a:bodyPr>
                <a:lstStyle/>
                <a:p>
                  <a:pPr fontAlgn="auto">
                    <a:spcBef>
                      <a:spcPts val="0"/>
                    </a:spcBef>
                    <a:spcAft>
                      <a:spcPts val="0"/>
                    </a:spcAft>
                    <a:defRPr/>
                  </a:pPr>
                  <a14:m>
                    <m:oMath xmlns:m="http://schemas.openxmlformats.org/officeDocument/2006/math">
                      <m:r>
                        <a:rPr lang="en-US" sz="2400" b="0" i="1" kern="0" smtClean="0">
                          <a:solidFill>
                            <a:schemeClr val="bg2">
                              <a:lumMod val="25000"/>
                            </a:schemeClr>
                          </a:solidFill>
                          <a:latin typeface="Cambria Math" panose="02040503050406030204" pitchFamily="18" charset="0"/>
                          <a:ea typeface="Cambria Math"/>
                        </a:rPr>
                        <m:t>𝑉</m:t>
                      </m:r>
                      <m:r>
                        <a:rPr lang="en-US" sz="2400" b="0" i="1" kern="0" baseline="-25000" smtClean="0">
                          <a:solidFill>
                            <a:schemeClr val="bg2">
                              <a:lumMod val="25000"/>
                            </a:schemeClr>
                          </a:solidFill>
                          <a:latin typeface="Cambria Math" panose="02040503050406030204" pitchFamily="18" charset="0"/>
                          <a:ea typeface="Cambria Math"/>
                        </a:rPr>
                        <m:t>𝑇</m:t>
                      </m:r>
                      <m:d>
                        <m:dPr>
                          <m:ctrlPr>
                            <a:rPr lang="en-US" sz="2400" b="0" i="1" kern="0" smtClean="0">
                              <a:solidFill>
                                <a:schemeClr val="bg2">
                                  <a:lumMod val="25000"/>
                                </a:schemeClr>
                              </a:solidFill>
                              <a:latin typeface="Cambria Math"/>
                              <a:ea typeface="Cambria Math"/>
                            </a:rPr>
                          </m:ctrlPr>
                        </m:dPr>
                        <m:e>
                          <m:r>
                            <a:rPr lang="en-US" sz="2400" b="0" i="1" kern="0" smtClean="0">
                              <a:solidFill>
                                <a:schemeClr val="bg2">
                                  <a:lumMod val="25000"/>
                                </a:schemeClr>
                              </a:solidFill>
                              <a:latin typeface="Cambria Math" panose="02040503050406030204" pitchFamily="18" charset="0"/>
                              <a:ea typeface="Cambria Math"/>
                            </a:rPr>
                            <m:t>𝑟</m:t>
                          </m:r>
                        </m:e>
                      </m:d>
                      <m:r>
                        <a:rPr lang="en-US" sz="2400" b="0" i="1" kern="0" smtClean="0">
                          <a:solidFill>
                            <a:schemeClr val="bg2">
                              <a:lumMod val="25000"/>
                            </a:schemeClr>
                          </a:solidFill>
                          <a:latin typeface="Cambria Math" panose="02040503050406030204" pitchFamily="18" charset="0"/>
                          <a:ea typeface="Cambria Math"/>
                        </a:rPr>
                        <m:t>=</m:t>
                      </m:r>
                      <m:r>
                        <a:rPr lang="en-US" sz="2400" i="1" kern="0">
                          <a:solidFill>
                            <a:schemeClr val="bg2">
                              <a:lumMod val="25000"/>
                            </a:schemeClr>
                          </a:solidFill>
                          <a:latin typeface="Cambria Math"/>
                          <a:ea typeface="Cambria Math"/>
                        </a:rPr>
                        <m:t>𝑉</m:t>
                      </m:r>
                      <m:r>
                        <a:rPr lang="en-US" sz="2400" i="1" kern="0">
                          <a:solidFill>
                            <a:schemeClr val="bg2">
                              <a:lumMod val="25000"/>
                            </a:schemeClr>
                          </a:solidFill>
                          <a:latin typeface="Cambria Math"/>
                          <a:ea typeface="Cambria Math"/>
                        </a:rPr>
                        <m:t>(</m:t>
                      </m:r>
                      <m:r>
                        <a:rPr lang="en-US" sz="2400" i="1" kern="0">
                          <a:solidFill>
                            <a:schemeClr val="bg2">
                              <a:lumMod val="25000"/>
                            </a:schemeClr>
                          </a:solidFill>
                          <a:latin typeface="Cambria Math" panose="02040503050406030204" pitchFamily="18" charset="0"/>
                          <a:ea typeface="Cambria Math"/>
                        </a:rPr>
                        <m:t>𝑟</m:t>
                      </m:r>
                      <m:r>
                        <a:rPr lang="en-US" sz="2400" i="1" kern="0">
                          <a:solidFill>
                            <a:schemeClr val="bg2">
                              <a:lumMod val="25000"/>
                            </a:schemeClr>
                          </a:solidFill>
                          <a:latin typeface="Cambria Math"/>
                          <a:ea typeface="Cambria Math"/>
                        </a:rPr>
                        <m:t>)</m:t>
                      </m:r>
                    </m:oMath>
                  </a14:m>
                  <a:r>
                    <a:rPr lang="el-GR" sz="2400" kern="0" dirty="0">
                      <a:solidFill>
                        <a:schemeClr val="bg2">
                          <a:lumMod val="25000"/>
                        </a:schemeClr>
                      </a:solidFill>
                      <a:ea typeface="Cambria Math"/>
                    </a:rPr>
                    <a:t> </a:t>
                  </a:r>
                  <a14:m>
                    <m:oMath xmlns:m="http://schemas.openxmlformats.org/officeDocument/2006/math">
                      <m:r>
                        <a:rPr lang="en-US" sz="2400" i="1" kern="0">
                          <a:solidFill>
                            <a:schemeClr val="bg2">
                              <a:lumMod val="25000"/>
                            </a:schemeClr>
                          </a:solidFill>
                          <a:latin typeface="Cambria Math" panose="02040503050406030204" pitchFamily="18" charset="0"/>
                          <a:ea typeface="Cambria Math"/>
                        </a:rPr>
                        <m:t>+</m:t>
                      </m:r>
                      <m:f>
                        <m:fPr>
                          <m:ctrlPr>
                            <a:rPr lang="en-US" sz="2400" b="1" i="1" kern="0" smtClean="0">
                              <a:solidFill>
                                <a:schemeClr val="accent2">
                                  <a:lumMod val="75000"/>
                                </a:schemeClr>
                              </a:solidFill>
                              <a:latin typeface="Cambria Math"/>
                              <a:ea typeface="Cambria Math"/>
                            </a:rPr>
                          </m:ctrlPr>
                        </m:fPr>
                        <m:num>
                          <m:sSup>
                            <m:sSupPr>
                              <m:ctrlPr>
                                <a:rPr lang="en-US" sz="2400" b="1" i="1" kern="0">
                                  <a:solidFill>
                                    <a:schemeClr val="accent2">
                                      <a:lumMod val="75000"/>
                                    </a:schemeClr>
                                  </a:solidFill>
                                  <a:latin typeface="Cambria Math"/>
                                  <a:ea typeface="Cambria Math" panose="02040503050406030204" pitchFamily="18" charset="0"/>
                                </a:rPr>
                              </m:ctrlPr>
                            </m:sSupPr>
                            <m:e>
                              <m:r>
                                <a:rPr lang="en-US" sz="2400" b="1" i="1" kern="0">
                                  <a:solidFill>
                                    <a:schemeClr val="accent2">
                                      <a:lumMod val="75000"/>
                                    </a:schemeClr>
                                  </a:solidFill>
                                  <a:latin typeface="Cambria Math" panose="02040503050406030204" pitchFamily="18" charset="0"/>
                                  <a:ea typeface="Cambria Math" panose="02040503050406030204" pitchFamily="18" charset="0"/>
                                </a:rPr>
                                <m:t>ℏ</m:t>
                              </m:r>
                            </m:e>
                            <m:sup>
                              <m:r>
                                <a:rPr lang="en-US" sz="2400" b="1" i="1" kern="0">
                                  <a:solidFill>
                                    <a:schemeClr val="accent2">
                                      <a:lumMod val="75000"/>
                                    </a:schemeClr>
                                  </a:solidFill>
                                  <a:latin typeface="Cambria Math" panose="02040503050406030204" pitchFamily="18" charset="0"/>
                                  <a:ea typeface="Cambria Math" panose="02040503050406030204" pitchFamily="18" charset="0"/>
                                </a:rPr>
                                <m:t>𝟐</m:t>
                              </m:r>
                            </m:sup>
                          </m:sSup>
                          <m:r>
                            <a:rPr lang="en-US" sz="2400" b="1" i="1" kern="0">
                              <a:solidFill>
                                <a:schemeClr val="accent2">
                                  <a:lumMod val="75000"/>
                                </a:schemeClr>
                              </a:solidFill>
                              <a:latin typeface="Cambria Math" panose="02040503050406030204" pitchFamily="18" charset="0"/>
                              <a:ea typeface="Cambria Math" panose="02040503050406030204" pitchFamily="18" charset="0"/>
                            </a:rPr>
                            <m:t>ℓ(ℓ+</m:t>
                          </m:r>
                          <m:r>
                            <a:rPr lang="en-US" sz="2400" b="1" i="1" kern="0">
                              <a:solidFill>
                                <a:schemeClr val="accent2">
                                  <a:lumMod val="75000"/>
                                </a:schemeClr>
                              </a:solidFill>
                              <a:latin typeface="Cambria Math" panose="02040503050406030204" pitchFamily="18" charset="0"/>
                              <a:ea typeface="Cambria Math" panose="02040503050406030204" pitchFamily="18" charset="0"/>
                            </a:rPr>
                            <m:t>𝟏</m:t>
                          </m:r>
                          <m:r>
                            <a:rPr lang="en-US" sz="2400" b="1" i="1" kern="0">
                              <a:solidFill>
                                <a:schemeClr val="accent2">
                                  <a:lumMod val="75000"/>
                                </a:schemeClr>
                              </a:solidFill>
                              <a:latin typeface="Cambria Math" panose="02040503050406030204" pitchFamily="18" charset="0"/>
                              <a:ea typeface="Cambria Math" panose="02040503050406030204" pitchFamily="18" charset="0"/>
                            </a:rPr>
                            <m:t>)</m:t>
                          </m:r>
                        </m:num>
                        <m:den>
                          <m:r>
                            <a:rPr lang="en-US" sz="2400" b="1" i="1" kern="0">
                              <a:solidFill>
                                <a:schemeClr val="accent2">
                                  <a:lumMod val="75000"/>
                                </a:schemeClr>
                              </a:solidFill>
                              <a:latin typeface="Cambria Math" panose="02040503050406030204" pitchFamily="18" charset="0"/>
                              <a:ea typeface="Cambria Math"/>
                            </a:rPr>
                            <m:t>𝟐</m:t>
                          </m:r>
                          <m:r>
                            <a:rPr lang="en-US" sz="2400" b="1" i="1" kern="0">
                              <a:solidFill>
                                <a:schemeClr val="accent2">
                                  <a:lumMod val="75000"/>
                                </a:schemeClr>
                              </a:solidFill>
                              <a:latin typeface="Cambria Math" panose="02040503050406030204" pitchFamily="18" charset="0"/>
                              <a:ea typeface="Cambria Math" panose="02040503050406030204" pitchFamily="18" charset="0"/>
                            </a:rPr>
                            <m:t>𝝁</m:t>
                          </m:r>
                          <m:sSup>
                            <m:sSupPr>
                              <m:ctrlPr>
                                <a:rPr lang="en-US" sz="2400" b="1" i="1" kern="0">
                                  <a:solidFill>
                                    <a:schemeClr val="accent2">
                                      <a:lumMod val="75000"/>
                                    </a:schemeClr>
                                  </a:solidFill>
                                  <a:latin typeface="Cambria Math"/>
                                  <a:ea typeface="Cambria Math" panose="02040503050406030204" pitchFamily="18" charset="0"/>
                                </a:rPr>
                              </m:ctrlPr>
                            </m:sSupPr>
                            <m:e>
                              <m:r>
                                <a:rPr lang="en-US" sz="2400" b="1" i="1" kern="0">
                                  <a:solidFill>
                                    <a:schemeClr val="accent2">
                                      <a:lumMod val="75000"/>
                                    </a:schemeClr>
                                  </a:solidFill>
                                  <a:latin typeface="Cambria Math" panose="02040503050406030204" pitchFamily="18" charset="0"/>
                                  <a:ea typeface="Cambria Math" panose="02040503050406030204" pitchFamily="18" charset="0"/>
                                </a:rPr>
                                <m:t>𝒓</m:t>
                              </m:r>
                            </m:e>
                            <m:sup>
                              <m:r>
                                <a:rPr lang="en-US" sz="2400" b="1" i="1" kern="0">
                                  <a:solidFill>
                                    <a:schemeClr val="accent2">
                                      <a:lumMod val="75000"/>
                                    </a:schemeClr>
                                  </a:solidFill>
                                  <a:latin typeface="Cambria Math" panose="02040503050406030204" pitchFamily="18" charset="0"/>
                                  <a:ea typeface="Cambria Math" panose="02040503050406030204" pitchFamily="18" charset="0"/>
                                </a:rPr>
                                <m:t>𝟐</m:t>
                              </m:r>
                            </m:sup>
                          </m:sSup>
                        </m:den>
                      </m:f>
                    </m:oMath>
                  </a14:m>
                  <a:endParaRPr lang="en-US" sz="2400" b="1" kern="0" dirty="0">
                    <a:solidFill>
                      <a:schemeClr val="accent6">
                        <a:lumMod val="75000"/>
                      </a:schemeClr>
                    </a:solidFill>
                  </a:endParaRPr>
                </a:p>
              </p:txBody>
            </p:sp>
          </mc:Choice>
          <mc:Fallback xmlns="">
            <p:sp>
              <p:nvSpPr>
                <p:cNvPr id="103" name="TextBox 102">
                  <a:extLst>
                    <a:ext uri="{FF2B5EF4-FFF2-40B4-BE49-F238E27FC236}">
                      <a16:creationId xmlns:a16="http://schemas.microsoft.com/office/drawing/2014/main" id="{1DB820B7-6A4B-4851-A68A-6C0C536E7DA3}"/>
                    </a:ext>
                  </a:extLst>
                </p:cNvPr>
                <p:cNvSpPr txBox="1">
                  <a:spLocks noRot="1" noChangeAspect="1" noMove="1" noResize="1" noEditPoints="1" noAdjustHandles="1" noChangeArrowheads="1" noChangeShapeType="1" noTextEdit="1"/>
                </p:cNvSpPr>
                <p:nvPr/>
              </p:nvSpPr>
              <p:spPr>
                <a:xfrm>
                  <a:off x="7960448" y="1045990"/>
                  <a:ext cx="3901499" cy="723275"/>
                </a:xfrm>
                <a:prstGeom prst="rect">
                  <a:avLst/>
                </a:prstGeom>
                <a:blipFill>
                  <a:blip r:embed="rId11"/>
                  <a:stretch>
                    <a:fillRect/>
                  </a:stretch>
                </a:blipFill>
              </p:spPr>
              <p:txBody>
                <a:bodyPr/>
                <a:lstStyle/>
                <a:p>
                  <a:r>
                    <a:rPr lang="en-US">
                      <a:noFill/>
                    </a:rPr>
                    <a:t> </a:t>
                  </a:r>
                </a:p>
              </p:txBody>
            </p:sp>
          </mc:Fallback>
        </mc:AlternateContent>
      </p:grpSp>
      <p:sp>
        <p:nvSpPr>
          <p:cNvPr id="105" name="TextBox 104">
            <a:extLst>
              <a:ext uri="{FF2B5EF4-FFF2-40B4-BE49-F238E27FC236}">
                <a16:creationId xmlns:a16="http://schemas.microsoft.com/office/drawing/2014/main" xmlns="" id="{8ECD406D-4BBD-48CF-BFB7-5F88CE2CC861}"/>
              </a:ext>
            </a:extLst>
          </p:cNvPr>
          <p:cNvSpPr txBox="1"/>
          <p:nvPr/>
        </p:nvSpPr>
        <p:spPr>
          <a:xfrm>
            <a:off x="4551009" y="702872"/>
            <a:ext cx="7402918" cy="461665"/>
          </a:xfrm>
          <a:prstGeom prst="rect">
            <a:avLst/>
          </a:prstGeom>
          <a:noFill/>
        </p:spPr>
        <p:txBody>
          <a:bodyPr wrap="square">
            <a:spAutoFit/>
          </a:bodyPr>
          <a:lstStyle/>
          <a:p>
            <a:r>
              <a:rPr lang="en-US" sz="2400" i="1" dirty="0">
                <a:latin typeface="Brush Script MT" panose="03060802040406070304" pitchFamily="66" charset="0"/>
              </a:rPr>
              <a:t>l</a:t>
            </a:r>
            <a:r>
              <a:rPr lang="en-US" sz="2400" dirty="0">
                <a:latin typeface="Chalkboard" pitchFamily="16" charset="0"/>
              </a:rPr>
              <a:t> = </a:t>
            </a:r>
            <a:r>
              <a:rPr lang="en-US" sz="2000" dirty="0">
                <a:latin typeface="Chalkboard" pitchFamily="16" charset="0"/>
              </a:rPr>
              <a:t>0, 1, 2… </a:t>
            </a:r>
            <a:r>
              <a:rPr lang="en-US" sz="2400" i="1" dirty="0">
                <a:latin typeface="+mn-lt"/>
              </a:rPr>
              <a:t>s</a:t>
            </a:r>
            <a:r>
              <a:rPr lang="en-US" sz="2400" dirty="0">
                <a:latin typeface="+mn-lt"/>
              </a:rPr>
              <a:t>-, </a:t>
            </a:r>
            <a:r>
              <a:rPr lang="en-US" sz="2400" i="1" dirty="0">
                <a:latin typeface="+mn-lt"/>
              </a:rPr>
              <a:t>p</a:t>
            </a:r>
            <a:r>
              <a:rPr lang="en-US" sz="2400" dirty="0">
                <a:latin typeface="+mn-lt"/>
              </a:rPr>
              <a:t>-, waves, …</a:t>
            </a:r>
          </a:p>
        </p:txBody>
      </p:sp>
    </p:spTree>
    <p:extLst>
      <p:ext uri="{BB962C8B-B14F-4D97-AF65-F5344CB8AC3E}">
        <p14:creationId xmlns:p14="http://schemas.microsoft.com/office/powerpoint/2010/main" val="40450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3" grpId="0"/>
      <p:bldP spid="34" grpId="0"/>
      <p:bldP spid="102" grpId="0"/>
      <p:bldP spid="10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a:xfrm>
            <a:off x="3452870" y="-57280"/>
            <a:ext cx="7112000" cy="611187"/>
          </a:xfrm>
          <a:prstGeom prst="rect">
            <a:avLst/>
          </a:prstGeom>
        </p:spPr>
        <p:txBody>
          <a:bodyPr>
            <a:normAutofit fontScale="90000" lnSpcReduction="10000"/>
          </a:bodyPr>
          <a:lstStyle/>
          <a:p>
            <a:pPr eaLnBrk="0" hangingPunct="0">
              <a:defRPr/>
            </a:pPr>
            <a:r>
              <a:rPr lang="en-US" sz="4000" dirty="0">
                <a:ln>
                  <a:solidFill>
                    <a:prstClr val="black"/>
                  </a:solidFill>
                </a:ln>
                <a:solidFill>
                  <a:srgbClr val="FF0000"/>
                </a:solidFill>
                <a:latin typeface="Berlin Sans FB" pitchFamily="34" charset="0"/>
              </a:rPr>
              <a:t>Low Energy Collisions </a:t>
            </a:r>
          </a:p>
        </p:txBody>
      </p:sp>
      <mc:AlternateContent xmlns:mc="http://schemas.openxmlformats.org/markup-compatibility/2006" xmlns:a14="http://schemas.microsoft.com/office/drawing/2010/main">
        <mc:Choice Requires="a14">
          <p:sp>
            <p:nvSpPr>
              <p:cNvPr id="53" name="Rectangle 3">
                <a:extLst>
                  <a:ext uri="{FF2B5EF4-FFF2-40B4-BE49-F238E27FC236}">
                    <a16:creationId xmlns:a16="http://schemas.microsoft.com/office/drawing/2014/main" xmlns="" id="{4B805E10-2F66-4B53-9FC2-DE2E8B9A386E}"/>
                  </a:ext>
                </a:extLst>
              </p:cNvPr>
              <p:cNvSpPr>
                <a:spLocks noChangeArrowheads="1"/>
              </p:cNvSpPr>
              <p:nvPr/>
            </p:nvSpPr>
            <p:spPr bwMode="auto">
              <a:xfrm>
                <a:off x="85330" y="1074306"/>
                <a:ext cx="3484931" cy="794448"/>
              </a:xfrm>
              <a:prstGeom prst="rect">
                <a:avLst/>
              </a:prstGeom>
              <a:solidFill>
                <a:schemeClr val="bg1"/>
              </a:solidFill>
              <a:ln>
                <a:noFill/>
              </a:ln>
              <a:effectLst/>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a:ea typeface="Cambria Math" panose="02040503050406030204" pitchFamily="18" charset="0"/>
                            </a:rPr>
                          </m:ctrlPr>
                        </m:fPr>
                        <m:num>
                          <m:sSub>
                            <m:sSubPr>
                              <m:ctrlPr>
                                <a:rPr lang="en-US" sz="2400" i="1">
                                  <a:latin typeface="Cambria Math"/>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𝛿</m:t>
                              </m:r>
                            </m:e>
                            <m:sub>
                              <m:r>
                                <m:rPr>
                                  <m:brk m:alnAt="23"/>
                                </m:rPr>
                                <a:rPr lang="en-US" sz="2400" i="1">
                                  <a:latin typeface="Cambria Math" panose="02040503050406030204" pitchFamily="18" charset="0"/>
                                  <a:ea typeface="Cambria Math" panose="02040503050406030204" pitchFamily="18" charset="0"/>
                                </a:rPr>
                                <m:t>ℓ</m:t>
                              </m:r>
                            </m:sub>
                          </m:sSub>
                        </m:num>
                        <m:den>
                          <m:r>
                            <a:rPr lang="en-US" sz="2400" i="1">
                              <a:latin typeface="Cambria Math" panose="02040503050406030204" pitchFamily="18" charset="0"/>
                              <a:ea typeface="Cambria Math" panose="02040503050406030204" pitchFamily="18" charset="0"/>
                            </a:rPr>
                            <m:t>𝑘</m:t>
                          </m:r>
                        </m:den>
                      </m:f>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m:t>
                      </m:r>
                      <m:sSub>
                        <m:sSubPr>
                          <m:ctrlPr>
                            <a:rPr lang="en-US" sz="2400" i="1">
                              <a:latin typeface="Cambria Math"/>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𝐴</m:t>
                          </m:r>
                        </m:e>
                        <m:sub>
                          <m:r>
                            <m:rPr>
                              <m:brk m:alnAt="23"/>
                            </m:rPr>
                            <a:rPr lang="en-US" sz="2400" i="1">
                              <a:latin typeface="Cambria Math" panose="02040503050406030204" pitchFamily="18" charset="0"/>
                              <a:ea typeface="Cambria Math" panose="02040503050406030204" pitchFamily="18" charset="0"/>
                            </a:rPr>
                            <m:t>ℓ</m:t>
                          </m:r>
                        </m:sub>
                      </m:sSub>
                      <m:sSup>
                        <m:sSupPr>
                          <m:ctrlPr>
                            <a:rPr lang="en-US" sz="2400" i="1">
                              <a:latin typeface="Cambria Math"/>
                              <a:ea typeface="Cambria Math" panose="02040503050406030204" pitchFamily="18" charset="0"/>
                            </a:rPr>
                          </m:ctrlPr>
                        </m:sSupPr>
                        <m:e>
                          <m:r>
                            <a:rPr lang="en-US" sz="2400">
                              <a:latin typeface="Cambria Math" panose="02040503050406030204" pitchFamily="18" charset="0"/>
                              <a:ea typeface="Cambria Math" panose="02040503050406030204" pitchFamily="18" charset="0"/>
                            </a:rPr>
                            <m:t>(</m:t>
                          </m:r>
                          <m:sSub>
                            <m:sSubPr>
                              <m:ctrlPr>
                                <a:rPr lang="en-US" sz="2400" i="1">
                                  <a:latin typeface="Cambria Math"/>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𝐴</m:t>
                              </m:r>
                            </m:e>
                            <m:sub>
                              <m:r>
                                <m:rPr>
                                  <m:brk m:alnAt="23"/>
                                </m:rPr>
                                <a:rPr lang="en-US" sz="2400" i="1">
                                  <a:latin typeface="Cambria Math" panose="02040503050406030204" pitchFamily="18" charset="0"/>
                                  <a:ea typeface="Cambria Math" panose="02040503050406030204" pitchFamily="18" charset="0"/>
                                </a:rPr>
                                <m:t>ℓ</m:t>
                              </m:r>
                            </m:sub>
                          </m:sSub>
                          <m:r>
                            <a:rPr lang="en-US" sz="2400" i="1">
                              <a:latin typeface="Cambria Math" panose="02040503050406030204" pitchFamily="18" charset="0"/>
                              <a:ea typeface="Cambria Math" panose="02040503050406030204" pitchFamily="18" charset="0"/>
                            </a:rPr>
                            <m:t>𝑘</m:t>
                          </m:r>
                          <m:r>
                            <a:rPr lang="en-US" sz="2400" i="1">
                              <a:latin typeface="Cambria Math" panose="02040503050406030204" pitchFamily="18" charset="0"/>
                              <a:ea typeface="Cambria Math" panose="02040503050406030204" pitchFamily="18" charset="0"/>
                            </a:rPr>
                            <m:t>)</m:t>
                          </m:r>
                          <m:r>
                            <m:rPr>
                              <m:nor/>
                            </m:rPr>
                            <a:rPr lang="en-US" sz="2400" dirty="0">
                              <a:latin typeface="Chalkboard" pitchFamily="16" charset="0"/>
                            </a:rPr>
                            <m:t> </m:t>
                          </m:r>
                        </m:e>
                        <m:sup>
                          <m:r>
                            <a:rPr lang="en-US" sz="2400" i="1">
                              <a:latin typeface="Cambria Math" panose="02040503050406030204" pitchFamily="18" charset="0"/>
                              <a:ea typeface="Cambria Math" panose="02040503050406030204" pitchFamily="18" charset="0"/>
                            </a:rPr>
                            <m:t>2</m:t>
                          </m:r>
                          <m:r>
                            <m:rPr>
                              <m:brk m:alnAt="23"/>
                            </m:rPr>
                            <a:rPr lang="en-US" sz="2400" i="1">
                              <a:latin typeface="Cambria Math" panose="02040503050406030204" pitchFamily="18" charset="0"/>
                              <a:ea typeface="Cambria Math" panose="02040503050406030204" pitchFamily="18" charset="0"/>
                            </a:rPr>
                            <m:t>ℓ</m:t>
                          </m:r>
                        </m:sup>
                      </m:sSup>
                    </m:oMath>
                  </m:oMathPara>
                </a14:m>
                <a:endParaRPr lang="en-US" sz="2400" dirty="0">
                  <a:latin typeface="Chalkboard" pitchFamily="16" charset="0"/>
                </a:endParaRPr>
              </a:p>
            </p:txBody>
          </p:sp>
        </mc:Choice>
        <mc:Fallback xmlns="">
          <p:sp>
            <p:nvSpPr>
              <p:cNvPr id="53" name="Rectangle 3">
                <a:extLst>
                  <a:ext uri="{FF2B5EF4-FFF2-40B4-BE49-F238E27FC236}">
                    <a16:creationId xmlns:a16="http://schemas.microsoft.com/office/drawing/2014/main" id="{4B805E10-2F66-4B53-9FC2-DE2E8B9A386E}"/>
                  </a:ext>
                </a:extLst>
              </p:cNvPr>
              <p:cNvSpPr>
                <a:spLocks noRot="1" noChangeAspect="1" noMove="1" noResize="1" noEditPoints="1" noAdjustHandles="1" noChangeArrowheads="1" noChangeShapeType="1" noTextEdit="1"/>
              </p:cNvSpPr>
              <p:nvPr/>
            </p:nvSpPr>
            <p:spPr bwMode="auto">
              <a:xfrm>
                <a:off x="85330" y="1074306"/>
                <a:ext cx="3484931" cy="794448"/>
              </a:xfrm>
              <a:prstGeom prst="rect">
                <a:avLst/>
              </a:prstGeom>
              <a:blipFill>
                <a:blip r:embed="rId3"/>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xmlns="" id="{FFD5AC53-BA9E-42E0-9BC2-91CF787FC092}"/>
                  </a:ext>
                </a:extLst>
              </p:cNvPr>
              <p:cNvSpPr txBox="1"/>
              <p:nvPr/>
            </p:nvSpPr>
            <p:spPr>
              <a:xfrm>
                <a:off x="526963" y="601346"/>
                <a:ext cx="4916152"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At ultra-cold temperatures </a:t>
                </a:r>
                <a14:m>
                  <m:oMath xmlns:m="http://schemas.openxmlformats.org/officeDocument/2006/math">
                    <m:r>
                      <a:rPr lang="en-US" sz="2400" i="1" smtClean="0">
                        <a:latin typeface="Cambria Math" panose="02040503050406030204" pitchFamily="18" charset="0"/>
                        <a:ea typeface="Cambria Math" panose="02040503050406030204" pitchFamily="18" charset="0"/>
                      </a:rPr>
                      <m:t>𝑘</m:t>
                    </m:r>
                    <m:r>
                      <a:rPr lang="en-US" sz="2400" i="1" smtClean="0">
                        <a:latin typeface="Cambria Math" panose="02040503050406030204" pitchFamily="18" charset="0"/>
                        <a:ea typeface="Cambria Math" panose="02040503050406030204" pitchFamily="18" charset="0"/>
                      </a:rPr>
                      <m:t>→0</m:t>
                    </m:r>
                  </m:oMath>
                </a14:m>
                <a:endParaRPr lang="en-US" sz="2400" dirty="0">
                  <a:latin typeface="Chalkboard" pitchFamily="16" charset="0"/>
                </a:endParaRPr>
              </a:p>
              <a:p>
                <a:endParaRPr lang="en-US" sz="2400" dirty="0">
                  <a:latin typeface="Times New Roman" panose="02020603050405020304" pitchFamily="18" charset="0"/>
                  <a:cs typeface="Times New Roman" panose="02020603050405020304" pitchFamily="18" charset="0"/>
                </a:endParaRPr>
              </a:p>
            </p:txBody>
          </p:sp>
        </mc:Choice>
        <mc:Fallback xmlns="">
          <p:sp>
            <p:nvSpPr>
              <p:cNvPr id="55" name="TextBox 54">
                <a:extLst>
                  <a:ext uri="{FF2B5EF4-FFF2-40B4-BE49-F238E27FC236}">
                    <a16:creationId xmlns:a16="http://schemas.microsoft.com/office/drawing/2014/main" id="{FFD5AC53-BA9E-42E0-9BC2-91CF787FC092}"/>
                  </a:ext>
                </a:extLst>
              </p:cNvPr>
              <p:cNvSpPr txBox="1">
                <a:spLocks noRot="1" noChangeAspect="1" noMove="1" noResize="1" noEditPoints="1" noAdjustHandles="1" noChangeArrowheads="1" noChangeShapeType="1" noTextEdit="1"/>
              </p:cNvSpPr>
              <p:nvPr/>
            </p:nvSpPr>
            <p:spPr>
              <a:xfrm>
                <a:off x="526963" y="601346"/>
                <a:ext cx="4916152" cy="830997"/>
              </a:xfrm>
              <a:prstGeom prst="rect">
                <a:avLst/>
              </a:prstGeom>
              <a:blipFill>
                <a:blip r:embed="rId4"/>
                <a:stretch>
                  <a:fillRect l="-1859" t="-5882"/>
                </a:stretch>
              </a:blipFill>
            </p:spPr>
            <p:txBody>
              <a:bodyPr/>
              <a:lstStyle/>
              <a:p>
                <a:r>
                  <a:rPr lang="en-US">
                    <a:noFill/>
                  </a:rPr>
                  <a:t> </a:t>
                </a:r>
              </a:p>
            </p:txBody>
          </p:sp>
        </mc:Fallback>
      </mc:AlternateContent>
      <p:sp>
        <p:nvSpPr>
          <p:cNvPr id="56" name="TextBox 55">
            <a:extLst>
              <a:ext uri="{FF2B5EF4-FFF2-40B4-BE49-F238E27FC236}">
                <a16:creationId xmlns:a16="http://schemas.microsoft.com/office/drawing/2014/main" xmlns="" id="{D7C35F5E-CB74-4B17-8F24-C19355A6380B}"/>
              </a:ext>
            </a:extLst>
          </p:cNvPr>
          <p:cNvSpPr txBox="1"/>
          <p:nvPr/>
        </p:nvSpPr>
        <p:spPr>
          <a:xfrm>
            <a:off x="5327900" y="654063"/>
            <a:ext cx="7735186" cy="461665"/>
          </a:xfrm>
          <a:prstGeom prst="rect">
            <a:avLst/>
          </a:prstGeom>
          <a:noFill/>
        </p:spPr>
        <p:txBody>
          <a:bodyPr wrap="square">
            <a:spAutoFit/>
          </a:bodyPr>
          <a:lstStyle/>
          <a:p>
            <a:r>
              <a:rPr lang="en-US" sz="2400" b="1" dirty="0">
                <a:solidFill>
                  <a:prstClr val="black"/>
                </a:solidFill>
                <a:latin typeface="French Script MT" panose="03020402040607040605" pitchFamily="66" charset="0"/>
                <a:cs typeface="Times New Roman" panose="02020603050405020304" pitchFamily="18" charset="0"/>
              </a:rPr>
              <a:t>l </a:t>
            </a:r>
            <a:r>
              <a:rPr lang="en-US" sz="2400" dirty="0">
                <a:latin typeface="Times New Roman" panose="02020603050405020304" pitchFamily="18" charset="0"/>
                <a:cs typeface="Times New Roman" panose="02020603050405020304" pitchFamily="18" charset="0"/>
              </a:rPr>
              <a:t>=0 collisions dominate!!</a:t>
            </a:r>
            <a:endParaRPr lang="en-US" sz="2400" dirty="0"/>
          </a:p>
        </p:txBody>
      </p: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xmlns="" id="{28D0A100-6587-41D1-ACF5-390BF302E0D8}"/>
                  </a:ext>
                </a:extLst>
              </p:cNvPr>
              <p:cNvSpPr/>
              <p:nvPr/>
            </p:nvSpPr>
            <p:spPr>
              <a:xfrm>
                <a:off x="555431" y="1906720"/>
                <a:ext cx="140140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𝐴</m:t>
                          </m:r>
                        </m:e>
                        <m:sub>
                          <m:r>
                            <a:rPr lang="en-US" sz="2800" b="0" i="1" smtClean="0">
                              <a:latin typeface="Cambria Math" panose="02040503050406030204" pitchFamily="18" charset="0"/>
                              <a:ea typeface="Cambria Math" panose="02040503050406030204" pitchFamily="18" charset="0"/>
                            </a:rPr>
                            <m:t>0</m:t>
                          </m:r>
                        </m:sub>
                      </m:sSub>
                      <m:r>
                        <a:rPr lang="en-US" sz="2800" b="0" i="1" smtClean="0">
                          <a:latin typeface="Cambria Math" panose="02040503050406030204" pitchFamily="18" charset="0"/>
                          <a:ea typeface="Cambria Math" panose="02040503050406030204" pitchFamily="18" charset="0"/>
                        </a:rPr>
                        <m:t>=</m:t>
                      </m:r>
                      <m:sSub>
                        <m:sSubPr>
                          <m:ctrlPr>
                            <a:rPr lang="en-US" sz="2800" i="1">
                              <a:latin typeface="Cambria Math"/>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𝑎</m:t>
                          </m:r>
                        </m:e>
                        <m:sub>
                          <m:r>
                            <a:rPr lang="en-US" sz="2800" b="0" i="1" smtClean="0">
                              <a:latin typeface="Cambria Math" panose="02040503050406030204" pitchFamily="18" charset="0"/>
                              <a:ea typeface="Cambria Math" panose="02040503050406030204" pitchFamily="18" charset="0"/>
                            </a:rPr>
                            <m:t> </m:t>
                          </m:r>
                        </m:sub>
                      </m:sSub>
                    </m:oMath>
                  </m:oMathPara>
                </a14:m>
                <a:endParaRPr lang="en-US" sz="2800" dirty="0">
                  <a:latin typeface="+mn-lt"/>
                </a:endParaRPr>
              </a:p>
            </p:txBody>
          </p:sp>
        </mc:Choice>
        <mc:Fallback xmlns="">
          <p:sp>
            <p:nvSpPr>
              <p:cNvPr id="57" name="Rectangle 56">
                <a:extLst>
                  <a:ext uri="{FF2B5EF4-FFF2-40B4-BE49-F238E27FC236}">
                    <a16:creationId xmlns:a16="http://schemas.microsoft.com/office/drawing/2014/main" id="{28D0A100-6587-41D1-ACF5-390BF302E0D8}"/>
                  </a:ext>
                </a:extLst>
              </p:cNvPr>
              <p:cNvSpPr>
                <a:spLocks noRot="1" noChangeAspect="1" noMove="1" noResize="1" noEditPoints="1" noAdjustHandles="1" noChangeArrowheads="1" noChangeShapeType="1" noTextEdit="1"/>
              </p:cNvSpPr>
              <p:nvPr/>
            </p:nvSpPr>
            <p:spPr>
              <a:xfrm>
                <a:off x="555431" y="1906720"/>
                <a:ext cx="1401409" cy="523220"/>
              </a:xfrm>
              <a:prstGeom prst="rect">
                <a:avLst/>
              </a:prstGeom>
              <a:blipFill>
                <a:blip r:embed="rId5"/>
                <a:stretch>
                  <a:fillRect/>
                </a:stretch>
              </a:blipFill>
            </p:spPr>
            <p:txBody>
              <a:bodyPr/>
              <a:lstStyle/>
              <a:p>
                <a:r>
                  <a:rPr lang="en-US">
                    <a:noFill/>
                  </a:rPr>
                  <a:t> </a:t>
                </a:r>
              </a:p>
            </p:txBody>
          </p:sp>
        </mc:Fallback>
      </mc:AlternateContent>
      <p:sp>
        <p:nvSpPr>
          <p:cNvPr id="58" name="Rectangle 57">
            <a:extLst>
              <a:ext uri="{FF2B5EF4-FFF2-40B4-BE49-F238E27FC236}">
                <a16:creationId xmlns:a16="http://schemas.microsoft.com/office/drawing/2014/main" xmlns="" id="{F4C7C921-43B6-4226-BF80-5D442A3D1622}"/>
              </a:ext>
            </a:extLst>
          </p:cNvPr>
          <p:cNvSpPr/>
          <p:nvPr/>
        </p:nvSpPr>
        <p:spPr>
          <a:xfrm>
            <a:off x="2037747" y="1910931"/>
            <a:ext cx="249619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“scattering length”</a:t>
            </a:r>
            <a:endParaRPr lang="en-US" sz="2400" u="sng"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xmlns="" id="{3005776B-40E8-4E3C-A66D-575E600D81A4}"/>
              </a:ext>
            </a:extLst>
          </p:cNvPr>
          <p:cNvSpPr txBox="1"/>
          <p:nvPr/>
        </p:nvSpPr>
        <p:spPr>
          <a:xfrm>
            <a:off x="4614850" y="1868411"/>
            <a:ext cx="426807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Characterize </a:t>
            </a:r>
            <a:r>
              <a:rPr lang="en-US" sz="2400" i="1" dirty="0">
                <a:latin typeface="Times New Roman" panose="02020603050405020304" pitchFamily="18" charset="0"/>
                <a:cs typeface="Times New Roman" panose="02020603050405020304" pitchFamily="18" charset="0"/>
              </a:rPr>
              <a:t>s</a:t>
            </a:r>
            <a:r>
              <a:rPr lang="en-US" sz="2400" dirty="0">
                <a:latin typeface="Times New Roman" panose="02020603050405020304" pitchFamily="18" charset="0"/>
                <a:cs typeface="Times New Roman" panose="02020603050405020304" pitchFamily="18" charset="0"/>
              </a:rPr>
              <a:t>-wave  collisions</a:t>
            </a:r>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xmlns="" id="{E4EF10B7-C7C6-4023-9013-ECF0EF2EA4DC}"/>
                  </a:ext>
                </a:extLst>
              </p:cNvPr>
              <p:cNvSpPr/>
              <p:nvPr/>
            </p:nvSpPr>
            <p:spPr>
              <a:xfrm>
                <a:off x="579216" y="2462173"/>
                <a:ext cx="149271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𝐴</m:t>
                          </m:r>
                        </m:e>
                        <m:sub>
                          <m:r>
                            <a:rPr lang="en-US" sz="2800" i="1">
                              <a:latin typeface="Cambria Math" panose="02040503050406030204" pitchFamily="18" charset="0"/>
                              <a:ea typeface="Cambria Math" panose="02040503050406030204" pitchFamily="18" charset="0"/>
                            </a:rPr>
                            <m:t>1</m:t>
                          </m:r>
                        </m:sub>
                      </m:sSub>
                      <m:r>
                        <a:rPr lang="en-US" sz="2800" b="0" i="0" smtClean="0">
                          <a:latin typeface="Cambria Math" panose="02040503050406030204" pitchFamily="18" charset="0"/>
                          <a:ea typeface="Cambria Math" panose="02040503050406030204" pitchFamily="18" charset="0"/>
                        </a:rPr>
                        <m:t>=</m:t>
                      </m:r>
                      <m:sSup>
                        <m:sSupPr>
                          <m:ctrlPr>
                            <a:rPr lang="en-US" sz="2800" b="0" i="1" smtClean="0">
                              <a:latin typeface="Cambria Math"/>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𝑏</m:t>
                          </m:r>
                        </m:e>
                        <m:sup>
                          <m:r>
                            <a:rPr lang="en-US" sz="2800" b="0" i="1" smtClean="0">
                              <a:latin typeface="Cambria Math" panose="02040503050406030204" pitchFamily="18" charset="0"/>
                              <a:ea typeface="Cambria Math" panose="02040503050406030204" pitchFamily="18" charset="0"/>
                            </a:rPr>
                            <m:t>3</m:t>
                          </m:r>
                        </m:sup>
                      </m:sSup>
                    </m:oMath>
                  </m:oMathPara>
                </a14:m>
                <a:endParaRPr lang="en-US" sz="2800" dirty="0">
                  <a:latin typeface="+mn-lt"/>
                </a:endParaRPr>
              </a:p>
            </p:txBody>
          </p:sp>
        </mc:Choice>
        <mc:Fallback xmlns="">
          <p:sp>
            <p:nvSpPr>
              <p:cNvPr id="60" name="Rectangle 59">
                <a:extLst>
                  <a:ext uri="{FF2B5EF4-FFF2-40B4-BE49-F238E27FC236}">
                    <a16:creationId xmlns:a16="http://schemas.microsoft.com/office/drawing/2014/main" id="{E4EF10B7-C7C6-4023-9013-ECF0EF2EA4DC}"/>
                  </a:ext>
                </a:extLst>
              </p:cNvPr>
              <p:cNvSpPr>
                <a:spLocks noRot="1" noChangeAspect="1" noMove="1" noResize="1" noEditPoints="1" noAdjustHandles="1" noChangeArrowheads="1" noChangeShapeType="1" noTextEdit="1"/>
              </p:cNvSpPr>
              <p:nvPr/>
            </p:nvSpPr>
            <p:spPr>
              <a:xfrm>
                <a:off x="579216" y="2462173"/>
                <a:ext cx="1492716" cy="523220"/>
              </a:xfrm>
              <a:prstGeom prst="rect">
                <a:avLst/>
              </a:prstGeom>
              <a:blipFill>
                <a:blip r:embed="rId6"/>
                <a:stretch>
                  <a:fillRect/>
                </a:stretch>
              </a:blipFill>
            </p:spPr>
            <p:txBody>
              <a:bodyPr/>
              <a:lstStyle/>
              <a:p>
                <a:r>
                  <a:rPr lang="en-US">
                    <a:noFill/>
                  </a:rPr>
                  <a:t> </a:t>
                </a:r>
              </a:p>
            </p:txBody>
          </p:sp>
        </mc:Fallback>
      </mc:AlternateContent>
      <p:sp>
        <p:nvSpPr>
          <p:cNvPr id="61" name="Rectangle 60">
            <a:extLst>
              <a:ext uri="{FF2B5EF4-FFF2-40B4-BE49-F238E27FC236}">
                <a16:creationId xmlns:a16="http://schemas.microsoft.com/office/drawing/2014/main" xmlns="" id="{F94533AD-54BB-43D7-A55B-0B7631470838}"/>
              </a:ext>
            </a:extLst>
          </p:cNvPr>
          <p:cNvSpPr/>
          <p:nvPr/>
        </p:nvSpPr>
        <p:spPr>
          <a:xfrm>
            <a:off x="2100221" y="2464137"/>
            <a:ext cx="2727029"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“scattering volume ”</a:t>
            </a:r>
            <a:endParaRPr lang="en-US" sz="2400" u="sng" dirty="0">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xmlns="" id="{0EA36A7A-8AA2-4610-954C-6FE822CAF09A}"/>
              </a:ext>
            </a:extLst>
          </p:cNvPr>
          <p:cNvSpPr txBox="1"/>
          <p:nvPr/>
        </p:nvSpPr>
        <p:spPr>
          <a:xfrm>
            <a:off x="4849077" y="2401743"/>
            <a:ext cx="426807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Characterize </a:t>
            </a:r>
            <a:r>
              <a:rPr lang="en-US" sz="2400" i="1" dirty="0">
                <a:latin typeface="Times New Roman" panose="02020603050405020304" pitchFamily="18" charset="0"/>
                <a:cs typeface="Times New Roman" panose="02020603050405020304" pitchFamily="18" charset="0"/>
              </a:rPr>
              <a:t>p</a:t>
            </a:r>
            <a:r>
              <a:rPr lang="en-US" sz="2400" dirty="0">
                <a:latin typeface="Times New Roman" panose="02020603050405020304" pitchFamily="18" charset="0"/>
                <a:cs typeface="Times New Roman" panose="02020603050405020304" pitchFamily="18" charset="0"/>
              </a:rPr>
              <a:t>-wave  collisions</a:t>
            </a:r>
          </a:p>
        </p:txBody>
      </p:sp>
      <p:grpSp>
        <p:nvGrpSpPr>
          <p:cNvPr id="27" name="Group 26">
            <a:extLst>
              <a:ext uri="{FF2B5EF4-FFF2-40B4-BE49-F238E27FC236}">
                <a16:creationId xmlns:a16="http://schemas.microsoft.com/office/drawing/2014/main" xmlns="" id="{B182BEA7-DA75-4FAD-A807-0B81377357B9}"/>
              </a:ext>
            </a:extLst>
          </p:cNvPr>
          <p:cNvGrpSpPr/>
          <p:nvPr/>
        </p:nvGrpSpPr>
        <p:grpSpPr>
          <a:xfrm>
            <a:off x="439597" y="3186302"/>
            <a:ext cx="10341813" cy="3365479"/>
            <a:chOff x="439597" y="3186302"/>
            <a:chExt cx="10341813" cy="3365479"/>
          </a:xfrm>
        </p:grpSpPr>
        <p:grpSp>
          <p:nvGrpSpPr>
            <p:cNvPr id="2" name="Group 1"/>
            <p:cNvGrpSpPr/>
            <p:nvPr/>
          </p:nvGrpSpPr>
          <p:grpSpPr>
            <a:xfrm>
              <a:off x="521732" y="3909772"/>
              <a:ext cx="5268483" cy="2642009"/>
              <a:chOff x="-4560030" y="3080955"/>
              <a:chExt cx="5268483" cy="2850433"/>
            </a:xfrm>
          </p:grpSpPr>
          <p:grpSp>
            <p:nvGrpSpPr>
              <p:cNvPr id="70" name="Group 69"/>
              <p:cNvGrpSpPr/>
              <p:nvPr/>
            </p:nvGrpSpPr>
            <p:grpSpPr>
              <a:xfrm>
                <a:off x="-4560030" y="3080955"/>
                <a:ext cx="4639110" cy="2850433"/>
                <a:chOff x="-59935" y="3906559"/>
                <a:chExt cx="4883408" cy="2393755"/>
              </a:xfrm>
            </p:grpSpPr>
            <p:pic>
              <p:nvPicPr>
                <p:cNvPr id="7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35" y="3965137"/>
                  <a:ext cx="3770044" cy="233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TextBox 71"/>
                <p:cNvSpPr txBox="1"/>
                <p:nvPr/>
              </p:nvSpPr>
              <p:spPr>
                <a:xfrm>
                  <a:off x="1358751" y="5110859"/>
                  <a:ext cx="2545185" cy="641370"/>
                </a:xfrm>
                <a:prstGeom prst="rect">
                  <a:avLst/>
                </a:prstGeom>
                <a:noFill/>
              </p:spPr>
              <p:txBody>
                <a:bodyPr wrap="square" rtlCol="0">
                  <a:spAutoFit/>
                </a:bodyPr>
                <a:lstStyle/>
                <a:p>
                  <a:r>
                    <a:rPr lang="en-US" b="1" dirty="0">
                      <a:solidFill>
                        <a:prstClr val="black"/>
                      </a:solidFill>
                      <a:latin typeface="Times New Roman" panose="02020603050405020304" pitchFamily="18" charset="0"/>
                      <a:cs typeface="Times New Roman" panose="02020603050405020304" pitchFamily="18" charset="0"/>
                    </a:rPr>
                    <a:t>s-wave , </a:t>
                  </a:r>
                  <a:r>
                    <a:rPr lang="en-US" b="1" dirty="0">
                      <a:solidFill>
                        <a:prstClr val="black"/>
                      </a:solidFill>
                      <a:latin typeface="French Script MT" panose="03020402040607040605" pitchFamily="66" charset="0"/>
                      <a:cs typeface="Times New Roman" panose="02020603050405020304" pitchFamily="18" charset="0"/>
                    </a:rPr>
                    <a:t>l</a:t>
                  </a:r>
                  <a:r>
                    <a:rPr lang="en-US" b="1" dirty="0">
                      <a:solidFill>
                        <a:prstClr val="black"/>
                      </a:solidFill>
                      <a:latin typeface="Times New Roman" panose="02020603050405020304" pitchFamily="18" charset="0"/>
                      <a:cs typeface="Times New Roman" panose="02020603050405020304" pitchFamily="18" charset="0"/>
                    </a:rPr>
                    <a:t>=0,</a:t>
                  </a:r>
                </a:p>
                <a:p>
                  <a:r>
                    <a:rPr lang="en-US" b="1" dirty="0">
                      <a:solidFill>
                        <a:prstClr val="black"/>
                      </a:solidFill>
                      <a:latin typeface="Times New Roman" panose="02020603050405020304" pitchFamily="18" charset="0"/>
                      <a:cs typeface="Times New Roman" panose="02020603050405020304" pitchFamily="18" charset="0"/>
                    </a:rPr>
                    <a:t>Spatially symmetric</a:t>
                  </a:r>
                </a:p>
              </p:txBody>
            </p:sp>
            <p:sp>
              <p:nvSpPr>
                <p:cNvPr id="73" name="TextBox 72"/>
                <p:cNvSpPr txBox="1"/>
                <p:nvPr/>
              </p:nvSpPr>
              <p:spPr>
                <a:xfrm>
                  <a:off x="1383332" y="3906559"/>
                  <a:ext cx="3440141" cy="641370"/>
                </a:xfrm>
                <a:prstGeom prst="rect">
                  <a:avLst/>
                </a:prstGeom>
                <a:noFill/>
              </p:spPr>
              <p:txBody>
                <a:bodyPr wrap="square" rtlCol="0">
                  <a:spAutoFit/>
                </a:bodyPr>
                <a:lstStyle/>
                <a:p>
                  <a:r>
                    <a:rPr lang="en-US" b="1" dirty="0">
                      <a:solidFill>
                        <a:prstClr val="black"/>
                      </a:solidFill>
                      <a:latin typeface="Times New Roman" panose="02020603050405020304" pitchFamily="18" charset="0"/>
                      <a:cs typeface="Times New Roman" panose="02020603050405020304" pitchFamily="18" charset="0"/>
                    </a:rPr>
                    <a:t>p-wave , </a:t>
                  </a:r>
                  <a:r>
                    <a:rPr lang="en-US" b="1" dirty="0">
                      <a:solidFill>
                        <a:prstClr val="black"/>
                      </a:solidFill>
                      <a:latin typeface="French Script MT" panose="03020402040607040605" pitchFamily="66" charset="0"/>
                      <a:cs typeface="Times New Roman" panose="02020603050405020304" pitchFamily="18" charset="0"/>
                    </a:rPr>
                    <a:t>l</a:t>
                  </a:r>
                  <a:r>
                    <a:rPr lang="en-US" b="1" dirty="0">
                      <a:solidFill>
                        <a:prstClr val="black"/>
                      </a:solidFill>
                      <a:latin typeface="Times New Roman" panose="02020603050405020304" pitchFamily="18" charset="0"/>
                      <a:cs typeface="Times New Roman" panose="02020603050405020304" pitchFamily="18" charset="0"/>
                    </a:rPr>
                    <a:t>=1</a:t>
                  </a:r>
                </a:p>
                <a:p>
                  <a:r>
                    <a:rPr lang="en-US" b="1" dirty="0">
                      <a:solidFill>
                        <a:prstClr val="black"/>
                      </a:solidFill>
                      <a:latin typeface="Times New Roman" panose="02020603050405020304" pitchFamily="18" charset="0"/>
                      <a:cs typeface="Times New Roman" panose="02020603050405020304" pitchFamily="18" charset="0"/>
                    </a:rPr>
                    <a:t>Spatially anti-symmetric</a:t>
                  </a:r>
                </a:p>
              </p:txBody>
            </p:sp>
            <p:sp>
              <p:nvSpPr>
                <p:cNvPr id="74" name="TextBox 73"/>
                <p:cNvSpPr txBox="1"/>
                <p:nvPr/>
              </p:nvSpPr>
              <p:spPr>
                <a:xfrm>
                  <a:off x="3744696" y="5929992"/>
                  <a:ext cx="927696" cy="362514"/>
                </a:xfrm>
                <a:prstGeom prst="rect">
                  <a:avLst/>
                </a:prstGeom>
                <a:noFill/>
              </p:spPr>
              <p:txBody>
                <a:bodyPr wrap="square" rtlCol="0">
                  <a:spAutoFit/>
                </a:bodyPr>
                <a:lstStyle/>
                <a:p>
                  <a:r>
                    <a:rPr lang="en-US" dirty="0">
                      <a:solidFill>
                        <a:prstClr val="black"/>
                      </a:solidFill>
                      <a:latin typeface="+mn-lt"/>
                    </a:rPr>
                    <a:t>r(a</a:t>
                  </a:r>
                  <a:r>
                    <a:rPr lang="en-US" baseline="-25000" dirty="0">
                      <a:solidFill>
                        <a:prstClr val="black"/>
                      </a:solidFill>
                      <a:latin typeface="+mn-lt"/>
                    </a:rPr>
                    <a:t>0</a:t>
                  </a:r>
                  <a:r>
                    <a:rPr lang="en-US" dirty="0">
                      <a:solidFill>
                        <a:prstClr val="black"/>
                      </a:solidFill>
                      <a:latin typeface="+mn-lt"/>
                    </a:rPr>
                    <a:t>)</a:t>
                  </a:r>
                </a:p>
              </p:txBody>
            </p:sp>
          </p:grpSp>
          <p:pic>
            <p:nvPicPr>
              <p:cNvPr id="126" name="Picture 125"/>
              <p:cNvPicPr>
                <a:picLocks noChangeAspect="1"/>
              </p:cNvPicPr>
              <p:nvPr/>
            </p:nvPicPr>
            <p:blipFill>
              <a:blip r:embed="rId8">
                <a:duotone>
                  <a:prstClr val="black"/>
                  <a:srgbClr val="4F81BD">
                    <a:tint val="45000"/>
                    <a:satMod val="400000"/>
                  </a:srgbClr>
                </a:duotone>
                <a:extLst>
                  <a:ext uri="{BEBA8EAE-BF5A-486C-A8C5-ECC9F3942E4B}">
                    <a14:imgProps xmlns:a14="http://schemas.microsoft.com/office/drawing/2010/main">
                      <a14:imgLayer r:embed="rId9">
                        <a14:imgEffect>
                          <a14:backgroundRemoval t="0" b="100000" l="8387" r="100000"/>
                        </a14:imgEffect>
                      </a14:imgLayer>
                    </a14:imgProps>
                  </a:ext>
                </a:extLst>
              </a:blip>
              <a:stretch>
                <a:fillRect/>
              </a:stretch>
            </p:blipFill>
            <p:spPr>
              <a:xfrm>
                <a:off x="-883095" y="4563153"/>
                <a:ext cx="756018" cy="611631"/>
              </a:xfrm>
              <a:prstGeom prst="rect">
                <a:avLst/>
              </a:prstGeom>
            </p:spPr>
          </p:pic>
          <p:pic>
            <p:nvPicPr>
              <p:cNvPr id="127" name="Picture 126"/>
              <p:cNvPicPr>
                <a:picLocks noChangeAspect="1"/>
              </p:cNvPicPr>
              <p:nvPr/>
            </p:nvPicPr>
            <p:blipFill>
              <a:blip r:embed="rId10">
                <a:extLst>
                  <a:ext uri="{BEBA8EAE-BF5A-486C-A8C5-ECC9F3942E4B}">
                    <a14:imgProps xmlns:a14="http://schemas.microsoft.com/office/drawing/2010/main">
                      <a14:imgLayer r:embed="rId11">
                        <a14:imgEffect>
                          <a14:backgroundRemoval t="971" b="100000" l="0" r="100000"/>
                        </a14:imgEffect>
                      </a14:imgLayer>
                    </a14:imgProps>
                  </a:ext>
                </a:extLst>
              </a:blip>
              <a:stretch>
                <a:fillRect/>
              </a:stretch>
            </p:blipFill>
            <p:spPr>
              <a:xfrm rot="1496529">
                <a:off x="-114926" y="3230950"/>
                <a:ext cx="823379" cy="800076"/>
              </a:xfrm>
              <a:prstGeom prst="rect">
                <a:avLst/>
              </a:prstGeom>
            </p:spPr>
          </p:pic>
        </p:grpSp>
        <p:sp>
          <p:nvSpPr>
            <p:cNvPr id="36" name="TextBox 35"/>
            <p:cNvSpPr txBox="1"/>
            <p:nvPr/>
          </p:nvSpPr>
          <p:spPr>
            <a:xfrm>
              <a:off x="4283878" y="3213157"/>
              <a:ext cx="336818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Arial" pitchFamily="34" charset="0"/>
                </a:rPr>
                <a:t>Pauli Exclusion principle</a:t>
              </a:r>
            </a:p>
          </p:txBody>
        </p:sp>
        <p:sp>
          <p:nvSpPr>
            <p:cNvPr id="38" name="Text Box 35"/>
            <p:cNvSpPr txBox="1">
              <a:spLocks noChangeArrowheads="1"/>
            </p:cNvSpPr>
            <p:nvPr/>
          </p:nvSpPr>
          <p:spPr bwMode="auto">
            <a:xfrm>
              <a:off x="5290856" y="4893049"/>
              <a:ext cx="4439106" cy="83099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8" rIns="91438" bIns="45718">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Verdana" pitchFamily="34" charset="0"/>
                  <a:ea typeface="+mn-ea"/>
                  <a:cs typeface="+mn-cs"/>
                </a:rPr>
                <a:t>But Identical fermions</a:t>
              </a:r>
            </a:p>
            <a:p>
              <a:pPr marL="285750" lvl="0" indent="-285750">
                <a:spcBef>
                  <a:spcPct val="50000"/>
                </a:spcBef>
                <a:buFont typeface="Wingdings 3" panose="05040102010807070707" pitchFamily="18" charset="2"/>
                <a:buChar char="c"/>
                <a:defRPr/>
              </a:pPr>
              <a:r>
                <a:rPr kumimoji="0" lang="en-US" sz="1800" b="1" i="0" u="none" strike="noStrike" kern="1200" cap="none" spc="0" normalizeH="0" baseline="0" noProof="0" dirty="0">
                  <a:ln>
                    <a:noFill/>
                  </a:ln>
                  <a:solidFill>
                    <a:srgbClr val="000099"/>
                  </a:solidFill>
                  <a:effectLst/>
                  <a:uLnTx/>
                  <a:uFillTx/>
                  <a:latin typeface="Verdana" pitchFamily="34" charset="0"/>
                  <a:ea typeface="+mn-ea"/>
                  <a:cs typeface="+mn-cs"/>
                </a:rPr>
                <a:t>No low energy (</a:t>
              </a:r>
              <a:r>
                <a:rPr lang="en-US" b="1" dirty="0">
                  <a:solidFill>
                    <a:srgbClr val="000099"/>
                  </a:solidFill>
                  <a:latin typeface="French Script MT" panose="03020402040607040605" pitchFamily="66" charset="0"/>
                  <a:cs typeface="Times New Roman" panose="02020603050405020304" pitchFamily="18" charset="0"/>
                </a:rPr>
                <a:t>l</a:t>
              </a:r>
              <a:r>
                <a:rPr lang="en-US" sz="1800" b="1" dirty="0">
                  <a:solidFill>
                    <a:prstClr val="black"/>
                  </a:solidFill>
                  <a:latin typeface="French Script MT" panose="03020402040607040605" pitchFamily="66" charset="0"/>
                  <a:cs typeface="Times New Roman" panose="02020603050405020304" pitchFamily="18" charset="0"/>
                </a:rPr>
                <a:t> </a:t>
              </a:r>
              <a:r>
                <a:rPr kumimoji="0" lang="en-US" sz="1800" b="1" i="0" u="none" strike="noStrike" kern="1200" cap="none" spc="0" normalizeH="0" baseline="0" noProof="0" dirty="0">
                  <a:ln>
                    <a:noFill/>
                  </a:ln>
                  <a:solidFill>
                    <a:srgbClr val="000099"/>
                  </a:solidFill>
                  <a:effectLst/>
                  <a:uLnTx/>
                  <a:uFillTx/>
                  <a:latin typeface="Verdana" pitchFamily="34" charset="0"/>
                  <a:ea typeface="+mn-ea"/>
                  <a:cs typeface="+mn-cs"/>
                </a:rPr>
                <a:t>=0)collisions: </a:t>
              </a:r>
            </a:p>
          </p:txBody>
        </p:sp>
        <p:sp>
          <p:nvSpPr>
            <p:cNvPr id="40" name="Text Box 35"/>
            <p:cNvSpPr txBox="1">
              <a:spLocks noChangeArrowheads="1"/>
            </p:cNvSpPr>
            <p:nvPr/>
          </p:nvSpPr>
          <p:spPr bwMode="auto">
            <a:xfrm>
              <a:off x="5256179" y="5659614"/>
              <a:ext cx="5191161" cy="46166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8" rIns="91438" bIns="45718">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marL="285750" lvl="0" indent="-285750">
                <a:spcBef>
                  <a:spcPct val="50000"/>
                </a:spcBef>
                <a:buFont typeface="Wingdings 3" panose="05040102010807070707" pitchFamily="18" charset="2"/>
                <a:buChar char="c"/>
                <a:defRPr/>
              </a:pPr>
              <a:r>
                <a:rPr kumimoji="0" lang="en-US" sz="1800" b="1" i="0" u="none" strike="noStrike" kern="1200" cap="none" spc="0" normalizeH="0" baseline="0" noProof="0" dirty="0">
                  <a:ln>
                    <a:noFill/>
                  </a:ln>
                  <a:solidFill>
                    <a:srgbClr val="000099"/>
                  </a:solidFill>
                  <a:effectLst/>
                  <a:uLnTx/>
                  <a:uFillTx/>
                  <a:latin typeface="Verdana" panose="020B0604030504040204" pitchFamily="34" charset="0"/>
                  <a:ea typeface="Verdana" panose="020B0604030504040204" pitchFamily="34" charset="0"/>
                  <a:cs typeface="Verdana" panose="020B0604030504040204" pitchFamily="34" charset="0"/>
                </a:rPr>
                <a:t>Only </a:t>
              </a:r>
              <a:r>
                <a:rPr kumimoji="0" lang="en-US" sz="1800" b="1" i="1" u="none" strike="noStrike" kern="1200" cap="none" spc="0" normalizeH="0" baseline="0" noProof="0" dirty="0">
                  <a:ln>
                    <a:noFill/>
                  </a:ln>
                  <a:solidFill>
                    <a:srgbClr val="000099"/>
                  </a:solidFill>
                  <a:effectLst/>
                  <a:uLnTx/>
                  <a:uFillTx/>
                  <a:latin typeface="Verdana" pitchFamily="34" charset="0"/>
                  <a:ea typeface="+mn-ea"/>
                  <a:cs typeface="+mn-cs"/>
                </a:rPr>
                <a:t>(</a:t>
              </a:r>
              <a:r>
                <a:rPr lang="en-US" sz="2400" b="1" dirty="0">
                  <a:solidFill>
                    <a:srgbClr val="000099"/>
                  </a:solidFill>
                  <a:latin typeface="French Script MT" panose="03020402040607040605" pitchFamily="66" charset="0"/>
                  <a:cs typeface="Times New Roman" panose="02020603050405020304" pitchFamily="18" charset="0"/>
                </a:rPr>
                <a:t>l </a:t>
              </a:r>
              <a:r>
                <a:rPr kumimoji="0" lang="en-US" sz="1800" b="1" i="1" u="none" strike="noStrike" kern="1200" cap="none" spc="0" normalizeH="0" baseline="0" noProof="0" dirty="0">
                  <a:ln>
                    <a:noFill/>
                  </a:ln>
                  <a:solidFill>
                    <a:srgbClr val="000099"/>
                  </a:solidFill>
                  <a:effectLst/>
                  <a:uLnTx/>
                  <a:uFillTx/>
                  <a:latin typeface="Verdana" pitchFamily="34" charset="0"/>
                  <a:ea typeface="+mn-ea"/>
                  <a:cs typeface="+mn-cs"/>
                </a:rPr>
                <a:t>=1, p-wave)</a:t>
              </a:r>
              <a:r>
                <a:rPr kumimoji="0" lang="en-US" sz="1800" b="1" i="0" u="none" strike="noStrike" kern="1200" cap="none" spc="0" normalizeH="0" baseline="0" noProof="0" dirty="0">
                  <a:ln>
                    <a:noFill/>
                  </a:ln>
                  <a:solidFill>
                    <a:srgbClr val="000099"/>
                  </a:solidFill>
                  <a:effectLst/>
                  <a:uLnTx/>
                  <a:uFillTx/>
                  <a:latin typeface="Verdana" pitchFamily="34" charset="0"/>
                  <a:ea typeface="+mn-ea"/>
                  <a:cs typeface="+mn-cs"/>
                </a:rPr>
                <a:t>: cost energy</a:t>
              </a:r>
            </a:p>
          </p:txBody>
        </p:sp>
        <p:sp>
          <p:nvSpPr>
            <p:cNvPr id="21" name="TextBox 20"/>
            <p:cNvSpPr txBox="1"/>
            <p:nvPr/>
          </p:nvSpPr>
          <p:spPr>
            <a:xfrm>
              <a:off x="1417663" y="4587251"/>
              <a:ext cx="1801294" cy="400110"/>
            </a:xfrm>
            <a:prstGeom prst="rect">
              <a:avLst/>
            </a:prstGeom>
            <a:noFill/>
          </p:spPr>
          <p:txBody>
            <a:bodyPr wrap="square" rtlCol="0">
              <a:spAutoFit/>
            </a:bodyPr>
            <a:lstStyle/>
            <a:p>
              <a:r>
                <a:rPr lang="en-US" dirty="0">
                  <a:latin typeface="+mj-lt"/>
                </a:rPr>
                <a:t>~30 </a:t>
              </a:r>
              <a:r>
                <a:rPr lang="en-US" dirty="0" err="1">
                  <a:latin typeface="Symbol" panose="05050102010706020507" pitchFamily="18" charset="2"/>
                </a:rPr>
                <a:t>m</a:t>
              </a:r>
              <a:r>
                <a:rPr lang="en-US" dirty="0" err="1">
                  <a:latin typeface="+mj-lt"/>
                </a:rPr>
                <a:t>K</a:t>
              </a:r>
              <a:endParaRPr lang="en-US" dirty="0">
                <a:latin typeface="+mj-lt"/>
              </a:endParaRPr>
            </a:p>
          </p:txBody>
        </p:sp>
        <p:grpSp>
          <p:nvGrpSpPr>
            <p:cNvPr id="3" name="Group 2">
              <a:extLst>
                <a:ext uri="{FF2B5EF4-FFF2-40B4-BE49-F238E27FC236}">
                  <a16:creationId xmlns:a16="http://schemas.microsoft.com/office/drawing/2014/main" xmlns="" id="{B3AFA83E-9945-4F33-BF55-24BD035B20EC}"/>
                </a:ext>
              </a:extLst>
            </p:cNvPr>
            <p:cNvGrpSpPr/>
            <p:nvPr/>
          </p:nvGrpSpPr>
          <p:grpSpPr>
            <a:xfrm>
              <a:off x="7738803" y="3186302"/>
              <a:ext cx="3042607" cy="708025"/>
              <a:chOff x="7602319" y="1935916"/>
              <a:chExt cx="3042607" cy="708025"/>
            </a:xfrm>
          </p:grpSpPr>
          <p:grpSp>
            <p:nvGrpSpPr>
              <p:cNvPr id="43" name="Group 12">
                <a:extLst>
                  <a:ext uri="{FF2B5EF4-FFF2-40B4-BE49-F238E27FC236}">
                    <a16:creationId xmlns:a16="http://schemas.microsoft.com/office/drawing/2014/main" xmlns="" id="{F07590D7-852B-41FF-BD25-B7B2A61D7410}"/>
                  </a:ext>
                </a:extLst>
              </p:cNvPr>
              <p:cNvGrpSpPr>
                <a:grpSpLocks/>
              </p:cNvGrpSpPr>
              <p:nvPr/>
            </p:nvGrpSpPr>
            <p:grpSpPr bwMode="auto">
              <a:xfrm>
                <a:off x="7602319" y="1935916"/>
                <a:ext cx="2924176" cy="708025"/>
                <a:chOff x="1574" y="1660"/>
                <a:chExt cx="1842" cy="446"/>
              </a:xfrm>
            </p:grpSpPr>
            <p:sp>
              <p:nvSpPr>
                <p:cNvPr id="44" name="Rectangle 13">
                  <a:extLst>
                    <a:ext uri="{FF2B5EF4-FFF2-40B4-BE49-F238E27FC236}">
                      <a16:creationId xmlns:a16="http://schemas.microsoft.com/office/drawing/2014/main" xmlns="" id="{7B9F8A94-3A0B-4F75-A9C4-E694BDCCE1E9}"/>
                    </a:ext>
                  </a:extLst>
                </p:cNvPr>
                <p:cNvSpPr>
                  <a:spLocks noChangeArrowheads="1"/>
                </p:cNvSpPr>
                <p:nvPr/>
              </p:nvSpPr>
              <p:spPr bwMode="auto">
                <a:xfrm>
                  <a:off x="1574" y="1660"/>
                  <a:ext cx="1633" cy="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dirty="0">
                      <a:solidFill>
                        <a:srgbClr val="0000BD"/>
                      </a:solidFill>
                      <a:latin typeface="Chalkboard"/>
                    </a:rPr>
                    <a:t>Identical bosons: even</a:t>
                  </a:r>
                </a:p>
                <a:p>
                  <a:r>
                    <a:rPr lang="en-US" altLang="en-US" dirty="0">
                      <a:solidFill>
                        <a:srgbClr val="0000BD"/>
                      </a:solidFill>
                      <a:latin typeface="Chalkboard"/>
                    </a:rPr>
                    <a:t>Identical fermions: odd</a:t>
                  </a:r>
                </a:p>
              </p:txBody>
            </p:sp>
            <p:pic>
              <p:nvPicPr>
                <p:cNvPr id="47" name="Picture 15" descr="image-235">
                  <a:extLst>
                    <a:ext uri="{FF2B5EF4-FFF2-40B4-BE49-F238E27FC236}">
                      <a16:creationId xmlns:a16="http://schemas.microsoft.com/office/drawing/2014/main" xmlns="" id="{296FB827-3B53-44D4-B335-F9E256E248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3" y="1692"/>
                  <a:ext cx="143" cy="168"/>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15" descr="image-235">
                <a:extLst>
                  <a:ext uri="{FF2B5EF4-FFF2-40B4-BE49-F238E27FC236}">
                    <a16:creationId xmlns:a16="http://schemas.microsoft.com/office/drawing/2014/main" xmlns="" id="{114857CB-1207-4477-9945-1F292B8009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17913" y="2313939"/>
                <a:ext cx="227013" cy="266700"/>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 Box 13">
              <a:extLst>
                <a:ext uri="{FF2B5EF4-FFF2-40B4-BE49-F238E27FC236}">
                  <a16:creationId xmlns:a16="http://schemas.microsoft.com/office/drawing/2014/main" xmlns="" id="{AE92F648-6500-4446-A5E1-BE7FF927D498}"/>
                </a:ext>
              </a:extLst>
            </p:cNvPr>
            <p:cNvSpPr txBox="1">
              <a:spLocks noChangeArrowheads="1"/>
            </p:cNvSpPr>
            <p:nvPr/>
          </p:nvSpPr>
          <p:spPr bwMode="auto">
            <a:xfrm>
              <a:off x="439597" y="3186302"/>
              <a:ext cx="38459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(2) Quantum statistics matter:</a:t>
              </a:r>
            </a:p>
          </p:txBody>
        </p:sp>
        <p:cxnSp>
          <p:nvCxnSpPr>
            <p:cNvPr id="23" name="Straight Arrow Connector 22">
              <a:extLst>
                <a:ext uri="{FF2B5EF4-FFF2-40B4-BE49-F238E27FC236}">
                  <a16:creationId xmlns:a16="http://schemas.microsoft.com/office/drawing/2014/main" xmlns="" id="{C913BC3A-311B-4865-83C0-E9AB6D75D413}"/>
                </a:ext>
              </a:extLst>
            </p:cNvPr>
            <p:cNvCxnSpPr/>
            <p:nvPr/>
          </p:nvCxnSpPr>
          <p:spPr>
            <a:xfrm>
              <a:off x="1391651" y="4043480"/>
              <a:ext cx="0" cy="1008616"/>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63" name="Picture 2" descr="http://www.clipartbest.com/cliparts/aTq/zp9/aTqzp94Xc.png">
            <a:extLst>
              <a:ext uri="{FF2B5EF4-FFF2-40B4-BE49-F238E27FC236}">
                <a16:creationId xmlns:a16="http://schemas.microsoft.com/office/drawing/2014/main" xmlns="" id="{FC41622A-39E4-4374-89EB-C0A6ED40F840}"/>
              </a:ext>
            </a:extLst>
          </p:cNvPr>
          <p:cNvPicPr>
            <a:picLocks noChangeAspect="1" noChangeArrowheads="1"/>
          </p:cNvPicPr>
          <p:nvPr/>
        </p:nvPicPr>
        <p:blipFill>
          <a:blip r:embed="rId13" cstate="print">
            <a:clrChange>
              <a:clrFrom>
                <a:srgbClr val="FFFFFF"/>
              </a:clrFrom>
              <a:clrTo>
                <a:srgbClr val="FFFFFF">
                  <a:alpha val="0"/>
                </a:srgbClr>
              </a:clrTo>
            </a:clrChange>
            <a:extLst>
              <a:ext uri="{BEBA8EAE-BF5A-486C-A8C5-ECC9F3942E4B}">
                <a14:imgProps xmlns:a14="http://schemas.microsoft.com/office/drawing/2010/main">
                  <a14:imgLayer r:embed="rId14">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161280" y="5415091"/>
            <a:ext cx="1987341" cy="535858"/>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BC37EE17-8345-4568-BF85-C338446821DF}"/>
              </a:ext>
            </a:extLst>
          </p:cNvPr>
          <p:cNvGrpSpPr/>
          <p:nvPr/>
        </p:nvGrpSpPr>
        <p:grpSpPr>
          <a:xfrm>
            <a:off x="9908635" y="3909772"/>
            <a:ext cx="2437376" cy="2766538"/>
            <a:chOff x="9908635" y="3909772"/>
            <a:chExt cx="2437376" cy="2766538"/>
          </a:xfrm>
        </p:grpSpPr>
        <p:pic>
          <p:nvPicPr>
            <p:cNvPr id="64" name="Picture 63">
              <a:extLst>
                <a:ext uri="{FF2B5EF4-FFF2-40B4-BE49-F238E27FC236}">
                  <a16:creationId xmlns:a16="http://schemas.microsoft.com/office/drawing/2014/main" xmlns="" id="{68A8D942-5601-4E33-A47E-7B524B6EA034}"/>
                </a:ext>
              </a:extLst>
            </p:cNvPr>
            <p:cNvPicPr>
              <a:picLocks noChangeAspect="1"/>
            </p:cNvPicPr>
            <p:nvPr/>
          </p:nvPicPr>
          <p:blipFill>
            <a:blip r:embed="rId15"/>
            <a:stretch>
              <a:fillRect/>
            </a:stretch>
          </p:blipFill>
          <p:spPr>
            <a:xfrm>
              <a:off x="9908635" y="4876955"/>
              <a:ext cx="1488622" cy="1799355"/>
            </a:xfrm>
            <a:prstGeom prst="ellipse">
              <a:avLst/>
            </a:prstGeom>
            <a:ln>
              <a:noFill/>
            </a:ln>
            <a:effectLst>
              <a:softEdge rad="112500"/>
            </a:effectLst>
          </p:spPr>
        </p:pic>
        <p:sp>
          <p:nvSpPr>
            <p:cNvPr id="24" name="Speech Bubble: Oval 23">
              <a:extLst>
                <a:ext uri="{FF2B5EF4-FFF2-40B4-BE49-F238E27FC236}">
                  <a16:creationId xmlns:a16="http://schemas.microsoft.com/office/drawing/2014/main" xmlns="" id="{9D4B52B2-867E-4C2D-81F7-612F2ED52D00}"/>
                </a:ext>
              </a:extLst>
            </p:cNvPr>
            <p:cNvSpPr/>
            <p:nvPr/>
          </p:nvSpPr>
          <p:spPr>
            <a:xfrm>
              <a:off x="10026998" y="3909772"/>
              <a:ext cx="2017783" cy="112865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xmlns="" id="{D03E17CD-EAB3-4AB6-BF58-5F9588A6AB5F}"/>
                </a:ext>
              </a:extLst>
            </p:cNvPr>
            <p:cNvSpPr txBox="1"/>
            <p:nvPr/>
          </p:nvSpPr>
          <p:spPr>
            <a:xfrm>
              <a:off x="10495498" y="4065643"/>
              <a:ext cx="1850513" cy="707886"/>
            </a:xfrm>
            <a:prstGeom prst="rect">
              <a:avLst/>
            </a:prstGeom>
            <a:noFill/>
          </p:spPr>
          <p:txBody>
            <a:bodyPr wrap="square" rtlCol="0">
              <a:spAutoFit/>
            </a:bodyPr>
            <a:lstStyle/>
            <a:p>
              <a:r>
                <a:rPr lang="en-US" dirty="0"/>
                <a:t>I like Fermions</a:t>
              </a:r>
            </a:p>
          </p:txBody>
        </p:sp>
      </p:grpSp>
      <p:sp>
        <p:nvSpPr>
          <p:cNvPr id="4" name="TextBox 3">
            <a:extLst>
              <a:ext uri="{FF2B5EF4-FFF2-40B4-BE49-F238E27FC236}">
                <a16:creationId xmlns:a16="http://schemas.microsoft.com/office/drawing/2014/main" xmlns="" id="{64907ED9-F900-44F7-A607-6CF099E54D66}"/>
              </a:ext>
            </a:extLst>
          </p:cNvPr>
          <p:cNvSpPr txBox="1"/>
          <p:nvPr/>
        </p:nvSpPr>
        <p:spPr>
          <a:xfrm>
            <a:off x="11242270" y="6424590"/>
            <a:ext cx="1190555" cy="400110"/>
          </a:xfrm>
          <a:prstGeom prst="rect">
            <a:avLst/>
          </a:prstGeom>
          <a:noFill/>
        </p:spPr>
        <p:txBody>
          <a:bodyPr wrap="square" rtlCol="0">
            <a:spAutoFit/>
          </a:bodyPr>
          <a:lstStyle/>
          <a:p>
            <a:r>
              <a:rPr lang="en-US" dirty="0"/>
              <a:t>Jun Ye</a:t>
            </a:r>
          </a:p>
        </p:txBody>
      </p:sp>
    </p:spTree>
    <p:extLst>
      <p:ext uri="{BB962C8B-B14F-4D97-AF65-F5344CB8AC3E}">
        <p14:creationId xmlns:p14="http://schemas.microsoft.com/office/powerpoint/2010/main" val="235676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8BEC73D4-E49D-43BA-9961-75BA078AF3A1}"/>
              </a:ext>
            </a:extLst>
          </p:cNvPr>
          <p:cNvSpPr txBox="1">
            <a:spLocks noChangeArrowheads="1"/>
          </p:cNvSpPr>
          <p:nvPr/>
        </p:nvSpPr>
        <p:spPr>
          <a:xfrm>
            <a:off x="3906915" y="-181070"/>
            <a:ext cx="7112000" cy="611187"/>
          </a:xfrm>
          <a:prstGeom prst="rect">
            <a:avLst/>
          </a:prstGeom>
        </p:spPr>
        <p:txBody>
          <a:bodyPr>
            <a:noAutofit/>
          </a:bodyPr>
          <a:lstStyle/>
          <a:p>
            <a:pPr eaLnBrk="0" hangingPunct="0">
              <a:defRPr/>
            </a:pPr>
            <a:r>
              <a:rPr lang="en-US" sz="4000" dirty="0">
                <a:ln>
                  <a:solidFill>
                    <a:prstClr val="black"/>
                  </a:solidFill>
                </a:ln>
                <a:solidFill>
                  <a:srgbClr val="FF0000"/>
                </a:solidFill>
                <a:latin typeface="Berlin Sans FB" pitchFamily="34" charset="0"/>
              </a:rPr>
              <a:t> Pseudo-Potential</a:t>
            </a:r>
          </a:p>
        </p:txBody>
      </p:sp>
      <p:pic>
        <p:nvPicPr>
          <p:cNvPr id="4" name="Picture 3">
            <a:extLst>
              <a:ext uri="{FF2B5EF4-FFF2-40B4-BE49-F238E27FC236}">
                <a16:creationId xmlns:a16="http://schemas.microsoft.com/office/drawing/2014/main" xmlns="" id="{A8422805-AB28-4794-9991-665053223417}"/>
              </a:ext>
            </a:extLst>
          </p:cNvPr>
          <p:cNvPicPr>
            <a:picLocks noChangeAspect="1"/>
          </p:cNvPicPr>
          <p:nvPr/>
        </p:nvPicPr>
        <p:blipFill>
          <a:blip r:embed="rId2"/>
          <a:stretch>
            <a:fillRect/>
          </a:stretch>
        </p:blipFill>
        <p:spPr>
          <a:xfrm>
            <a:off x="1141755" y="548625"/>
            <a:ext cx="7982877" cy="6043832"/>
          </a:xfrm>
          <a:prstGeom prst="rect">
            <a:avLst/>
          </a:prstGeom>
        </p:spPr>
      </p:pic>
    </p:spTree>
    <p:extLst>
      <p:ext uri="{BB962C8B-B14F-4D97-AF65-F5344CB8AC3E}">
        <p14:creationId xmlns:p14="http://schemas.microsoft.com/office/powerpoint/2010/main" val="2635422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177220" y="1"/>
            <a:ext cx="7112000" cy="611187"/>
          </a:xfrm>
          <a:prstGeom prst="rect">
            <a:avLst/>
          </a:prstGeom>
        </p:spPr>
        <p:txBody>
          <a:bodyPr>
            <a:noAutofit/>
          </a:bodyPr>
          <a:lstStyle/>
          <a:p>
            <a:pPr eaLnBrk="0" hangingPunct="0">
              <a:defRPr/>
            </a:pPr>
            <a:r>
              <a:rPr lang="en-US" sz="4000" dirty="0">
                <a:ln>
                  <a:solidFill>
                    <a:prstClr val="black"/>
                  </a:solidFill>
                </a:ln>
                <a:solidFill>
                  <a:srgbClr val="FF0000"/>
                </a:solidFill>
                <a:latin typeface="Berlin Sans FB" pitchFamily="34" charset="0"/>
              </a:rPr>
              <a:t> Pseudo-Potential</a:t>
            </a:r>
          </a:p>
        </p:txBody>
      </p:sp>
      <p:sp>
        <p:nvSpPr>
          <p:cNvPr id="4" name="TextBox 3"/>
          <p:cNvSpPr txBox="1"/>
          <p:nvPr/>
        </p:nvSpPr>
        <p:spPr>
          <a:xfrm>
            <a:off x="181630" y="775630"/>
            <a:ext cx="12010370" cy="461665"/>
          </a:xfrm>
          <a:prstGeom prst="rect">
            <a:avLst/>
          </a:prstGeom>
          <a:noFill/>
        </p:spPr>
        <p:txBody>
          <a:bodyPr wrap="square" rtlCol="0">
            <a:spAutoFit/>
          </a:bodyPr>
          <a:lstStyle/>
          <a:p>
            <a:r>
              <a:rPr lang="en-US" sz="2400" dirty="0">
                <a:latin typeface="+mn-lt"/>
              </a:rPr>
              <a:t>• Two interaction potentials V and </a:t>
            </a:r>
            <a:r>
              <a:rPr lang="en-US" sz="2400" dirty="0" err="1">
                <a:latin typeface="+mn-lt"/>
              </a:rPr>
              <a:t>V</a:t>
            </a:r>
            <a:r>
              <a:rPr lang="en-US" sz="2400" baseline="-25000" dirty="0" err="1">
                <a:latin typeface="+mn-lt"/>
              </a:rPr>
              <a:t>ps</a:t>
            </a:r>
            <a:r>
              <a:rPr lang="en-US" sz="2400" baseline="-25000" dirty="0">
                <a:latin typeface="+mn-lt"/>
              </a:rPr>
              <a:t>  </a:t>
            </a:r>
            <a:r>
              <a:rPr lang="en-US" sz="2400" dirty="0">
                <a:latin typeface="+mn-lt"/>
              </a:rPr>
              <a:t>are equivalent if they have the same scattering length</a:t>
            </a:r>
          </a:p>
        </p:txBody>
      </p:sp>
      <mc:AlternateContent xmlns:mc="http://schemas.openxmlformats.org/markup-compatibility/2006" xmlns:a14="http://schemas.microsoft.com/office/drawing/2010/main">
        <mc:Choice Requires="a14">
          <p:sp>
            <p:nvSpPr>
              <p:cNvPr id="5" name="TextBox 4"/>
              <p:cNvSpPr txBox="1"/>
              <p:nvPr/>
            </p:nvSpPr>
            <p:spPr>
              <a:xfrm>
                <a:off x="164421" y="1279078"/>
                <a:ext cx="12027579" cy="513282"/>
              </a:xfrm>
              <a:prstGeom prst="rect">
                <a:avLst/>
              </a:prstGeom>
              <a:noFill/>
            </p:spPr>
            <p:txBody>
              <a:bodyPr wrap="square" rtlCol="0">
                <a:spAutoFit/>
              </a:bodyPr>
              <a:lstStyle/>
              <a:p>
                <a:r>
                  <a:rPr lang="en-US" sz="2400" dirty="0">
                    <a:latin typeface="+mn-lt"/>
                  </a:rPr>
                  <a:t>• So: after measuring </a:t>
                </a:r>
                <a14:m>
                  <m:oMath xmlns:m="http://schemas.openxmlformats.org/officeDocument/2006/math">
                    <m:sSub>
                      <m:sSubPr>
                        <m:ctrlPr>
                          <a:rPr lang="en-US" sz="2800" i="1">
                            <a:latin typeface="Cambria Math"/>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𝑎</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𝑏</m:t>
                        </m:r>
                      </m:e>
                      <m:sub>
                        <m:r>
                          <a:rPr lang="en-US" sz="2800" i="1">
                            <a:latin typeface="Cambria Math" panose="02040503050406030204" pitchFamily="18" charset="0"/>
                            <a:ea typeface="Cambria Math" panose="02040503050406030204" pitchFamily="18" charset="0"/>
                          </a:rPr>
                          <m:t> </m:t>
                        </m:r>
                      </m:sub>
                    </m:sSub>
                  </m:oMath>
                </a14:m>
                <a:r>
                  <a:rPr lang="en-US" sz="2400" dirty="0">
                    <a:latin typeface="+mn-lt"/>
                  </a:rPr>
                  <a:t> for the real system, we can model with a very simple potential.</a:t>
                </a:r>
              </a:p>
            </p:txBody>
          </p:sp>
        </mc:Choice>
        <mc:Fallback xmlns="">
          <p:sp>
            <p:nvSpPr>
              <p:cNvPr id="5" name="TextBox 4"/>
              <p:cNvSpPr txBox="1">
                <a:spLocks noRot="1" noChangeAspect="1" noMove="1" noResize="1" noEditPoints="1" noAdjustHandles="1" noChangeArrowheads="1" noChangeShapeType="1" noTextEdit="1"/>
              </p:cNvSpPr>
              <p:nvPr/>
            </p:nvSpPr>
            <p:spPr>
              <a:xfrm>
                <a:off x="164421" y="1279078"/>
                <a:ext cx="12027579" cy="513282"/>
              </a:xfrm>
              <a:prstGeom prst="rect">
                <a:avLst/>
              </a:prstGeom>
              <a:blipFill>
                <a:blip r:embed="rId3"/>
                <a:stretch>
                  <a:fillRect l="-811" b="-26190"/>
                </a:stretch>
              </a:blipFill>
            </p:spPr>
            <p:txBody>
              <a:bodyPr/>
              <a:lstStyle/>
              <a:p>
                <a:r>
                  <a:rPr lang="en-US">
                    <a:noFill/>
                  </a:rPr>
                  <a:t> </a:t>
                </a:r>
              </a:p>
            </p:txBody>
          </p:sp>
        </mc:Fallback>
      </mc:AlternateContent>
      <p:sp>
        <p:nvSpPr>
          <p:cNvPr id="13" name="Text Box 4"/>
          <p:cNvSpPr txBox="1">
            <a:spLocks noChangeArrowheads="1"/>
          </p:cNvSpPr>
          <p:nvPr/>
        </p:nvSpPr>
        <p:spPr bwMode="auto">
          <a:xfrm>
            <a:off x="198739" y="5849511"/>
            <a:ext cx="62216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b="1" dirty="0">
                <a:latin typeface="Chalkboard"/>
              </a:rPr>
              <a:t>Huang and Yang, Phys. Rev. 105, 767 (1957)</a:t>
            </a:r>
          </a:p>
          <a:p>
            <a:r>
              <a:rPr lang="en-US" altLang="en-US" sz="1200" b="1" dirty="0">
                <a:latin typeface="Chalkboard"/>
              </a:rPr>
              <a:t>E. Fermi </a:t>
            </a:r>
            <a:r>
              <a:rPr lang="en-US" altLang="en-US" sz="1200" b="1" dirty="0" err="1">
                <a:latin typeface="Chalkboard"/>
              </a:rPr>
              <a:t>Ricerca</a:t>
            </a:r>
            <a:r>
              <a:rPr lang="en-US" altLang="en-US" sz="1200" b="1" dirty="0">
                <a:latin typeface="Chalkboard"/>
              </a:rPr>
              <a:t> </a:t>
            </a:r>
            <a:r>
              <a:rPr lang="en-US" altLang="en-US" sz="1200" b="1" dirty="0" err="1">
                <a:latin typeface="Chalkboard"/>
              </a:rPr>
              <a:t>Scientifica</a:t>
            </a:r>
            <a:r>
              <a:rPr lang="en-US" altLang="en-US" sz="1200" b="1" dirty="0">
                <a:latin typeface="Chalkboard"/>
              </a:rPr>
              <a:t>, 7: 13–52 (1936)                                                                                                  </a:t>
            </a:r>
            <a:r>
              <a:rPr lang="en-US" altLang="en-US" sz="1200" b="1" dirty="0" err="1">
                <a:latin typeface="Chalkboard"/>
              </a:rPr>
              <a:t>Breit</a:t>
            </a:r>
            <a:r>
              <a:rPr lang="en-US" altLang="en-US" sz="1200" b="1" dirty="0">
                <a:latin typeface="Chalkboard"/>
              </a:rPr>
              <a:t> Phys. Rev. 71, 215 (1947), </a:t>
            </a:r>
          </a:p>
          <a:p>
            <a:r>
              <a:rPr lang="en-US" altLang="en-US" sz="1200" b="1" dirty="0">
                <a:latin typeface="Chalkboard"/>
              </a:rPr>
              <a:t>Blatt and Weisskopf Theoretical Nuclear Physics (Wiley, New York, 1952), pp. 74–75</a:t>
            </a:r>
          </a:p>
          <a:p>
            <a:r>
              <a:rPr lang="en-US" altLang="en-US" sz="1200" b="1" dirty="0" err="1">
                <a:latin typeface="Chalkboard"/>
              </a:rPr>
              <a:t>Idziaszek</a:t>
            </a:r>
            <a:r>
              <a:rPr lang="en-US" altLang="en-US" sz="1200" b="1" dirty="0">
                <a:latin typeface="Chalkboard"/>
              </a:rPr>
              <a:t> PRA 79, 062701 (2009)</a:t>
            </a:r>
          </a:p>
          <a:p>
            <a:endParaRPr lang="en-US" altLang="en-US" sz="1200" b="1" dirty="0">
              <a:latin typeface="Chalkboard"/>
            </a:endParaRPr>
          </a:p>
        </p:txBody>
      </p:sp>
      <p:sp>
        <p:nvSpPr>
          <p:cNvPr id="6" name="Oval 5">
            <a:extLst>
              <a:ext uri="{FF2B5EF4-FFF2-40B4-BE49-F238E27FC236}">
                <a16:creationId xmlns:a16="http://schemas.microsoft.com/office/drawing/2014/main" xmlns="" id="{C213455F-48E8-41EB-BD1C-4A1C4319D0AD}"/>
              </a:ext>
            </a:extLst>
          </p:cNvPr>
          <p:cNvSpPr/>
          <p:nvPr/>
        </p:nvSpPr>
        <p:spPr>
          <a:xfrm>
            <a:off x="2101880" y="3352190"/>
            <a:ext cx="192025" cy="3072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B92BA626-AA63-4774-9F56-F1F5AB97C862}"/>
              </a:ext>
            </a:extLst>
          </p:cNvPr>
          <p:cNvGrpSpPr/>
          <p:nvPr/>
        </p:nvGrpSpPr>
        <p:grpSpPr>
          <a:xfrm>
            <a:off x="373655" y="1829832"/>
            <a:ext cx="15870871" cy="2669705"/>
            <a:chOff x="373655" y="1829832"/>
            <a:chExt cx="15870871" cy="2669705"/>
          </a:xfrm>
        </p:grpSpPr>
        <p:grpSp>
          <p:nvGrpSpPr>
            <p:cNvPr id="3" name="Group 2">
              <a:extLst>
                <a:ext uri="{FF2B5EF4-FFF2-40B4-BE49-F238E27FC236}">
                  <a16:creationId xmlns:a16="http://schemas.microsoft.com/office/drawing/2014/main" xmlns="" id="{C6527C73-6443-45BF-9E59-9DEC769313B1}"/>
                </a:ext>
              </a:extLst>
            </p:cNvPr>
            <p:cNvGrpSpPr/>
            <p:nvPr/>
          </p:nvGrpSpPr>
          <p:grpSpPr>
            <a:xfrm>
              <a:off x="373655" y="1829832"/>
              <a:ext cx="15870871" cy="2669705"/>
              <a:chOff x="373655" y="1829832"/>
              <a:chExt cx="15870871" cy="2669705"/>
            </a:xfrm>
          </p:grpSpPr>
          <p:pic>
            <p:nvPicPr>
              <p:cNvPr id="14" name="Picture 13">
                <a:extLst>
                  <a:ext uri="{FF2B5EF4-FFF2-40B4-BE49-F238E27FC236}">
                    <a16:creationId xmlns:a16="http://schemas.microsoft.com/office/drawing/2014/main" xmlns="" id="{078CAE1C-9C99-4EBC-BCA5-B8C638E3A71C}"/>
                  </a:ext>
                </a:extLst>
              </p:cNvPr>
              <p:cNvPicPr>
                <a:picLocks noChangeAspect="1"/>
              </p:cNvPicPr>
              <p:nvPr/>
            </p:nvPicPr>
            <p:blipFill rotWithShape="1">
              <a:blip r:embed="rId4"/>
              <a:srcRect r="52084" b="13827"/>
              <a:stretch/>
            </p:blipFill>
            <p:spPr>
              <a:xfrm>
                <a:off x="373655" y="1829832"/>
                <a:ext cx="4147739" cy="2669705"/>
              </a:xfrm>
              <a:prstGeom prst="rect">
                <a:avLst/>
              </a:prstGeom>
            </p:spPr>
          </p:pic>
          <mc:AlternateContent xmlns:mc="http://schemas.openxmlformats.org/markup-compatibility/2006" xmlns:a14="http://schemas.microsoft.com/office/drawing/2010/main">
            <mc:Choice Requires="a14">
              <p:sp>
                <p:nvSpPr>
                  <p:cNvPr id="16" name="Rectangle 3">
                    <a:extLst>
                      <a:ext uri="{FF2B5EF4-FFF2-40B4-BE49-F238E27FC236}">
                        <a16:creationId xmlns:a16="http://schemas.microsoft.com/office/drawing/2014/main" xmlns="" id="{CFAF09FF-3130-4731-B9B0-B6B02DFE444E}"/>
                      </a:ext>
                    </a:extLst>
                  </p:cNvPr>
                  <p:cNvSpPr>
                    <a:spLocks noChangeArrowheads="1"/>
                  </p:cNvSpPr>
                  <p:nvPr/>
                </p:nvSpPr>
                <p:spPr bwMode="auto">
                  <a:xfrm>
                    <a:off x="796110" y="3037114"/>
                    <a:ext cx="15448416" cy="10191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solidFill>
                                    <a:schemeClr val="tx1">
                                      <a:lumMod val="75000"/>
                                      <a:lumOff val="25000"/>
                                    </a:schemeClr>
                                  </a:solidFill>
                                  <a:latin typeface="Cambria Math"/>
                                </a:rPr>
                              </m:ctrlPr>
                            </m:dPr>
                            <m:e>
                              <m:r>
                                <a:rPr lang="en-US" sz="2400" b="1" i="1" smtClean="0">
                                  <a:solidFill>
                                    <a:schemeClr val="tx1">
                                      <a:lumMod val="75000"/>
                                      <a:lumOff val="25000"/>
                                    </a:schemeClr>
                                  </a:solidFill>
                                  <a:latin typeface="Cambria Math" panose="02040503050406030204" pitchFamily="18" charset="0"/>
                                </a:rPr>
                                <m:t>𝒌</m:t>
                              </m:r>
                            </m:e>
                            <m:e>
                              <m:sSub>
                                <m:sSubPr>
                                  <m:ctrlPr>
                                    <a:rPr lang="en-US" sz="2400" i="1" smtClean="0">
                                      <a:solidFill>
                                        <a:schemeClr val="tx1">
                                          <a:lumMod val="75000"/>
                                          <a:lumOff val="25000"/>
                                        </a:schemeClr>
                                      </a:solidFill>
                                      <a:latin typeface="Cambria Math"/>
                                    </a:rPr>
                                  </m:ctrlPr>
                                </m:sSubPr>
                                <m:e>
                                  <m:r>
                                    <a:rPr lang="en-US" sz="2400" b="0" i="1" smtClean="0">
                                      <a:solidFill>
                                        <a:schemeClr val="tx1">
                                          <a:lumMod val="75000"/>
                                          <a:lumOff val="25000"/>
                                        </a:schemeClr>
                                      </a:solidFill>
                                      <a:latin typeface="Cambria Math" panose="02040503050406030204" pitchFamily="18" charset="0"/>
                                    </a:rPr>
                                    <m:t>𝑉</m:t>
                                  </m:r>
                                </m:e>
                                <m:sub>
                                  <m:r>
                                    <a:rPr lang="en-US" sz="2400" b="0" i="1" smtClean="0">
                                      <a:solidFill>
                                        <a:schemeClr val="tx1">
                                          <a:lumMod val="75000"/>
                                          <a:lumOff val="25000"/>
                                        </a:schemeClr>
                                      </a:solidFill>
                                      <a:latin typeface="Cambria Math" panose="02040503050406030204" pitchFamily="18" charset="0"/>
                                    </a:rPr>
                                    <m:t>𝑝𝑠</m:t>
                                  </m:r>
                                </m:sub>
                              </m:sSub>
                            </m:e>
                            <m:e>
                              <m:r>
                                <a:rPr lang="en-US" sz="2400" b="1" i="1" smtClean="0">
                                  <a:solidFill>
                                    <a:schemeClr val="tx1">
                                      <a:lumMod val="75000"/>
                                      <a:lumOff val="25000"/>
                                    </a:schemeClr>
                                  </a:solidFill>
                                  <a:latin typeface="Cambria Math" panose="02040503050406030204" pitchFamily="18" charset="0"/>
                                </a:rPr>
                                <m:t>𝒌</m:t>
                              </m:r>
                              <m:r>
                                <a:rPr lang="en-US" sz="2400" b="1" i="1" smtClean="0">
                                  <a:solidFill>
                                    <a:schemeClr val="tx1">
                                      <a:lumMod val="75000"/>
                                      <a:lumOff val="25000"/>
                                    </a:schemeClr>
                                  </a:solidFill>
                                  <a:latin typeface="Cambria Math" panose="02040503050406030204" pitchFamily="18" charset="0"/>
                                </a:rPr>
                                <m:t>′</m:t>
                              </m:r>
                            </m:e>
                          </m:d>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sz="2400" i="1">
                                  <a:solidFill>
                                    <a:schemeClr val="tx1">
                                      <a:lumMod val="75000"/>
                                      <a:lumOff val="25000"/>
                                    </a:schemeClr>
                                  </a:solidFill>
                                  <a:latin typeface="Cambria Math"/>
                                  <a:ea typeface="Cambria Math" panose="02040503050406030204" pitchFamily="18" charset="0"/>
                                </a:rPr>
                              </m:ctrlPr>
                            </m:fPr>
                            <m:num>
                              <m:sSup>
                                <m:sSupPr>
                                  <m:ctrlPr>
                                    <a:rPr lang="en-US" sz="2400" i="1" smtClean="0">
                                      <a:solidFill>
                                        <a:schemeClr val="tx1">
                                          <a:lumMod val="75000"/>
                                          <a:lumOff val="25000"/>
                                        </a:schemeClr>
                                      </a:solidFill>
                                      <a:latin typeface="Cambria Math"/>
                                      <a:ea typeface="Cambria Math" panose="02040503050406030204" pitchFamily="18" charset="0"/>
                                    </a:rPr>
                                  </m:ctrlPr>
                                </m:sSupPr>
                                <m:e>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4</m:t>
                                  </m:r>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𝜋</m:t>
                                  </m:r>
                                  <m:r>
                                    <a:rPr lang="en-US" sz="2400" i="1">
                                      <a:solidFill>
                                        <a:schemeClr val="tx1">
                                          <a:lumMod val="75000"/>
                                          <a:lumOff val="25000"/>
                                        </a:schemeClr>
                                      </a:solidFill>
                                      <a:latin typeface="Cambria Math" panose="02040503050406030204" pitchFamily="18" charset="0"/>
                                      <a:ea typeface="Cambria Math" panose="02040503050406030204" pitchFamily="18" charset="0"/>
                                    </a:rPr>
                                    <m:t>ℏ</m:t>
                                  </m:r>
                                </m:e>
                                <m:sup>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num>
                            <m:den>
                              <m:sSup>
                                <m:sSupPr>
                                  <m:ctrlPr>
                                    <a:rPr lang="en-US" sz="2400" i="1" smtClean="0">
                                      <a:solidFill>
                                        <a:schemeClr val="tx1">
                                          <a:lumMod val="75000"/>
                                          <a:lumOff val="25000"/>
                                        </a:schemeClr>
                                      </a:solidFill>
                                      <a:latin typeface="Cambria Math"/>
                                      <a:ea typeface="Cambria Math" panose="02040503050406030204" pitchFamily="18" charset="0"/>
                                    </a:rPr>
                                  </m:ctrlPr>
                                </m:sSupPr>
                                <m:e>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𝐿</m:t>
                                  </m:r>
                                </m:e>
                                <m:sup>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3</m:t>
                                  </m:r>
                                </m:sup>
                              </m:sSup>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𝑚</m:t>
                              </m:r>
                            </m:den>
                          </m:f>
                          <m:nary>
                            <m:naryPr>
                              <m:chr m:val="∑"/>
                              <m:ctrlPr>
                                <a:rPr lang="en-US" sz="2400" b="0" i="1" smtClean="0">
                                  <a:solidFill>
                                    <a:schemeClr val="tx1">
                                      <a:lumMod val="75000"/>
                                      <a:lumOff val="25000"/>
                                    </a:schemeClr>
                                  </a:solidFill>
                                  <a:latin typeface="Cambria Math"/>
                                  <a:ea typeface="Cambria Math" panose="02040503050406030204" pitchFamily="18" charset="0"/>
                                </a:rPr>
                              </m:ctrlPr>
                            </m:naryPr>
                            <m:sub>
                              <m:r>
                                <m:rPr>
                                  <m:brk m:alnAt="23"/>
                                </m:rPr>
                                <a:rPr lang="en-US" sz="2400" i="1">
                                  <a:solidFill>
                                    <a:schemeClr val="tx1">
                                      <a:lumMod val="75000"/>
                                      <a:lumOff val="25000"/>
                                    </a:schemeClr>
                                  </a:solidFill>
                                  <a:latin typeface="Cambria Math" panose="02040503050406030204" pitchFamily="18" charset="0"/>
                                  <a:ea typeface="Cambria Math" panose="02040503050406030204" pitchFamily="18" charset="0"/>
                                </a:rPr>
                                <m:t>ℓ</m:t>
                              </m:r>
                            </m:sub>
                            <m:sup>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 </m:t>
                              </m:r>
                            </m:sup>
                            <m:e>
                              <m:sSub>
                                <m:sSubPr>
                                  <m:ctrlPr>
                                    <a:rPr lang="en-US" sz="2400" i="1">
                                      <a:solidFill>
                                        <a:schemeClr val="tx1">
                                          <a:lumMod val="75000"/>
                                          <a:lumOff val="25000"/>
                                        </a:schemeClr>
                                      </a:solidFill>
                                      <a:latin typeface="Cambria Math"/>
                                    </a:rPr>
                                  </m:ctrlPr>
                                </m:sSubPr>
                                <m:e>
                                  <m:d>
                                    <m:dPr>
                                      <m:ctrlPr>
                                        <a:rPr lang="en-US" sz="2400" b="0" i="1" smtClean="0">
                                          <a:solidFill>
                                            <a:schemeClr val="tx1">
                                              <a:lumMod val="75000"/>
                                              <a:lumOff val="25000"/>
                                            </a:schemeClr>
                                          </a:solidFill>
                                          <a:latin typeface="Cambria Math"/>
                                        </a:rPr>
                                      </m:ctrlPr>
                                    </m:dPr>
                                    <m:e>
                                      <m:r>
                                        <a:rPr lang="en-US" sz="2400" b="0" i="1" smtClean="0">
                                          <a:solidFill>
                                            <a:schemeClr val="tx1">
                                              <a:lumMod val="75000"/>
                                              <a:lumOff val="25000"/>
                                            </a:schemeClr>
                                          </a:solidFill>
                                          <a:latin typeface="Cambria Math" panose="02040503050406030204" pitchFamily="18" charset="0"/>
                                        </a:rPr>
                                        <m:t>2</m:t>
                                      </m:r>
                                      <m:r>
                                        <m:rPr>
                                          <m:brk m:alnAt="23"/>
                                        </m:rPr>
                                        <a:rPr lang="en-US" sz="2400" i="1">
                                          <a:solidFill>
                                            <a:schemeClr val="tx1">
                                              <a:lumMod val="75000"/>
                                              <a:lumOff val="25000"/>
                                            </a:schemeClr>
                                          </a:solidFill>
                                          <a:latin typeface="Cambria Math" panose="02040503050406030204" pitchFamily="18" charset="0"/>
                                          <a:ea typeface="Cambria Math" panose="02040503050406030204" pitchFamily="18" charset="0"/>
                                        </a:rPr>
                                        <m:t>ℓ</m:t>
                                      </m:r>
                                      <m:r>
                                        <a:rPr lang="en-US" sz="2400" b="0" i="1" smtClean="0">
                                          <a:solidFill>
                                            <a:schemeClr val="tx1">
                                              <a:lumMod val="75000"/>
                                              <a:lumOff val="25000"/>
                                            </a:schemeClr>
                                          </a:solidFill>
                                          <a:latin typeface="Cambria Math" panose="02040503050406030204" pitchFamily="18" charset="0"/>
                                        </a:rPr>
                                        <m:t>+1</m:t>
                                      </m:r>
                                    </m:e>
                                  </m:d>
                                  <m:sSubSup>
                                    <m:sSubSupPr>
                                      <m:ctrlPr>
                                        <a:rPr lang="en-US" sz="2400" b="0" i="1" smtClean="0">
                                          <a:solidFill>
                                            <a:schemeClr val="tx1">
                                              <a:lumMod val="75000"/>
                                              <a:lumOff val="25000"/>
                                            </a:schemeClr>
                                          </a:solidFill>
                                          <a:latin typeface="Cambria Math"/>
                                        </a:rPr>
                                      </m:ctrlPr>
                                    </m:sSubSupPr>
                                    <m:e>
                                      <m:r>
                                        <a:rPr lang="en-US" sz="2400" b="0" i="1" smtClean="0">
                                          <a:solidFill>
                                            <a:schemeClr val="tx1">
                                              <a:lumMod val="75000"/>
                                              <a:lumOff val="25000"/>
                                            </a:schemeClr>
                                          </a:solidFill>
                                          <a:latin typeface="Cambria Math" panose="02040503050406030204" pitchFamily="18" charset="0"/>
                                        </a:rPr>
                                        <m:t>𝐴</m:t>
                                      </m:r>
                                    </m:e>
                                    <m:sub>
                                      <m:r>
                                        <a:rPr lang="en-US" sz="2400">
                                          <a:solidFill>
                                            <a:schemeClr val="tx1">
                                              <a:lumMod val="75000"/>
                                              <a:lumOff val="25000"/>
                                            </a:schemeClr>
                                          </a:solidFill>
                                          <a:latin typeface="Cambria Math" panose="02040503050406030204" pitchFamily="18" charset="0"/>
                                          <a:ea typeface="Cambria Math" panose="02040503050406030204" pitchFamily="18" charset="0"/>
                                        </a:rPr>
                                        <m:t>ℓ</m:t>
                                      </m:r>
                                    </m:sub>
                                    <m:sup>
                                      <m:r>
                                        <a:rPr lang="en-US" sz="2400" b="0" i="1" smtClean="0">
                                          <a:solidFill>
                                            <a:schemeClr val="tx1">
                                              <a:lumMod val="75000"/>
                                              <a:lumOff val="25000"/>
                                            </a:schemeClr>
                                          </a:solidFill>
                                          <a:latin typeface="Cambria Math" panose="02040503050406030204" pitchFamily="18" charset="0"/>
                                        </a:rPr>
                                        <m:t>2</m:t>
                                      </m:r>
                                      <m:r>
                                        <m:rPr>
                                          <m:brk m:alnAt="23"/>
                                        </m:rPr>
                                        <a:rPr lang="en-US" sz="2400" i="1">
                                          <a:solidFill>
                                            <a:schemeClr val="tx1">
                                              <a:lumMod val="75000"/>
                                              <a:lumOff val="25000"/>
                                            </a:schemeClr>
                                          </a:solidFill>
                                          <a:latin typeface="Cambria Math" panose="02040503050406030204" pitchFamily="18" charset="0"/>
                                          <a:ea typeface="Cambria Math" panose="02040503050406030204" pitchFamily="18" charset="0"/>
                                        </a:rPr>
                                        <m:t>ℓ</m:t>
                                      </m:r>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+1</m:t>
                                      </m:r>
                                    </m:sup>
                                  </m:sSubSup>
                                  <m:sSup>
                                    <m:sSupPr>
                                      <m:ctrlPr>
                                        <a:rPr lang="en-US" sz="2400" b="0" i="1" smtClean="0">
                                          <a:solidFill>
                                            <a:schemeClr val="tx1">
                                              <a:lumMod val="75000"/>
                                              <a:lumOff val="25000"/>
                                            </a:schemeClr>
                                          </a:solidFill>
                                          <a:latin typeface="Cambria Math"/>
                                          <a:ea typeface="Cambria Math" panose="02040503050406030204" pitchFamily="18" charset="0"/>
                                        </a:rPr>
                                      </m:ctrlPr>
                                    </m:sSupPr>
                                    <m:e>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𝑘</m:t>
                                      </m:r>
                                    </m:e>
                                    <m:sup>
                                      <m:r>
                                        <m:rPr>
                                          <m:brk m:alnAt="23"/>
                                        </m:rPr>
                                        <a:rPr lang="en-US" sz="2400" i="1">
                                          <a:solidFill>
                                            <a:schemeClr val="tx1">
                                              <a:lumMod val="75000"/>
                                              <a:lumOff val="25000"/>
                                            </a:schemeClr>
                                          </a:solidFill>
                                          <a:latin typeface="Cambria Math" panose="02040503050406030204" pitchFamily="18" charset="0"/>
                                          <a:ea typeface="Cambria Math" panose="02040503050406030204" pitchFamily="18" charset="0"/>
                                        </a:rPr>
                                        <m:t>ℓ</m:t>
                                      </m:r>
                                    </m:sup>
                                  </m:sSup>
                                  <m:sSup>
                                    <m:sSupPr>
                                      <m:ctrlPr>
                                        <a:rPr lang="en-US" sz="2400" i="1">
                                          <a:solidFill>
                                            <a:schemeClr val="tx1">
                                              <a:lumMod val="75000"/>
                                              <a:lumOff val="25000"/>
                                            </a:schemeClr>
                                          </a:solidFill>
                                          <a:latin typeface="Cambria Math"/>
                                          <a:ea typeface="Cambria Math" panose="02040503050406030204" pitchFamily="18" charset="0"/>
                                        </a:rPr>
                                      </m:ctrlPr>
                                    </m:sSupPr>
                                    <m:e>
                                      <m:r>
                                        <a:rPr lang="en-US" sz="2400" i="1">
                                          <a:solidFill>
                                            <a:schemeClr val="tx1">
                                              <a:lumMod val="75000"/>
                                              <a:lumOff val="25000"/>
                                            </a:schemeClr>
                                          </a:solidFill>
                                          <a:latin typeface="Cambria Math" panose="02040503050406030204" pitchFamily="18" charset="0"/>
                                          <a:ea typeface="Cambria Math" panose="02040503050406030204" pitchFamily="18" charset="0"/>
                                        </a:rPr>
                                        <m:t>𝑘</m:t>
                                      </m:r>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m:t>
                                      </m:r>
                                    </m:e>
                                    <m:sup>
                                      <m:r>
                                        <m:rPr>
                                          <m:brk m:alnAt="23"/>
                                        </m:rPr>
                                        <a:rPr lang="en-US" sz="2400" i="1">
                                          <a:solidFill>
                                            <a:schemeClr val="tx1">
                                              <a:lumMod val="75000"/>
                                              <a:lumOff val="25000"/>
                                            </a:schemeClr>
                                          </a:solidFill>
                                          <a:latin typeface="Cambria Math" panose="02040503050406030204" pitchFamily="18" charset="0"/>
                                          <a:ea typeface="Cambria Math" panose="02040503050406030204" pitchFamily="18" charset="0"/>
                                        </a:rPr>
                                        <m:t>ℓ</m:t>
                                      </m:r>
                                    </m:sup>
                                  </m:sSup>
                                  <m:r>
                                    <a:rPr lang="en-US" sz="2400" b="0" i="1" smtClean="0">
                                      <a:solidFill>
                                        <a:schemeClr val="tx1">
                                          <a:lumMod val="75000"/>
                                          <a:lumOff val="25000"/>
                                        </a:schemeClr>
                                      </a:solidFill>
                                      <a:latin typeface="Cambria Math" panose="02040503050406030204" pitchFamily="18" charset="0"/>
                                    </a:rPr>
                                    <m:t>𝑃</m:t>
                                  </m:r>
                                </m:e>
                                <m:sub>
                                  <m:r>
                                    <m:rPr>
                                      <m:brk m:alnAt="23"/>
                                    </m:rPr>
                                    <a:rPr lang="en-US" sz="2400" i="1">
                                      <a:solidFill>
                                        <a:schemeClr val="tx1">
                                          <a:lumMod val="75000"/>
                                          <a:lumOff val="25000"/>
                                        </a:schemeClr>
                                      </a:solidFill>
                                      <a:latin typeface="Cambria Math" panose="02040503050406030204" pitchFamily="18" charset="0"/>
                                      <a:ea typeface="Cambria Math" panose="02040503050406030204" pitchFamily="18" charset="0"/>
                                    </a:rPr>
                                    <m:t>ℓ</m:t>
                                  </m:r>
                                </m:sub>
                              </m:sSub>
                              <m:r>
                                <a:rPr lang="en-US" sz="2400" i="1">
                                  <a:solidFill>
                                    <a:schemeClr val="tx1">
                                      <a:lumMod val="75000"/>
                                      <a:lumOff val="25000"/>
                                    </a:schemeClr>
                                  </a:solidFill>
                                  <a:latin typeface="Cambria Math" panose="02040503050406030204" pitchFamily="18" charset="0"/>
                                </a:rPr>
                                <m:t>(</m:t>
                              </m:r>
                              <m:r>
                                <a:rPr lang="en-US" sz="2400" i="0" smtClean="0">
                                  <a:solidFill>
                                    <a:schemeClr val="tx1">
                                      <a:lumMod val="75000"/>
                                      <a:lumOff val="25000"/>
                                    </a:schemeClr>
                                  </a:solidFill>
                                  <a:latin typeface="Cambria Math" panose="02040503050406030204" pitchFamily="18" charset="0"/>
                                </a:rPr>
                                <m:t> </m:t>
                              </m:r>
                              <m:acc>
                                <m:accPr>
                                  <m:chr m:val="̂"/>
                                  <m:ctrlPr>
                                    <a:rPr lang="en-US" sz="2400" i="1" smtClean="0">
                                      <a:solidFill>
                                        <a:schemeClr val="tx1">
                                          <a:lumMod val="75000"/>
                                          <a:lumOff val="25000"/>
                                        </a:schemeClr>
                                      </a:solidFill>
                                      <a:latin typeface="Cambria Math"/>
                                    </a:rPr>
                                  </m:ctrlPr>
                                </m:accPr>
                                <m:e>
                                  <m:r>
                                    <a:rPr lang="en-US" sz="2400" b="0" i="1" smtClean="0">
                                      <a:solidFill>
                                        <a:schemeClr val="tx1">
                                          <a:lumMod val="75000"/>
                                          <a:lumOff val="25000"/>
                                        </a:schemeClr>
                                      </a:solidFill>
                                      <a:latin typeface="Cambria Math" panose="02040503050406030204" pitchFamily="18" charset="0"/>
                                    </a:rPr>
                                    <m:t>𝑘</m:t>
                                  </m:r>
                                </m:e>
                              </m:acc>
                              <m:r>
                                <a:rPr lang="en-US" sz="240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sz="2400" b="0" i="1" smtClean="0">
                                      <a:solidFill>
                                        <a:schemeClr val="tx1">
                                          <a:lumMod val="75000"/>
                                          <a:lumOff val="25000"/>
                                        </a:schemeClr>
                                      </a:solidFill>
                                      <a:latin typeface="Cambria Math"/>
                                    </a:rPr>
                                  </m:ctrlPr>
                                </m:sSupPr>
                                <m:e>
                                  <m:acc>
                                    <m:accPr>
                                      <m:chr m:val="̂"/>
                                      <m:ctrlPr>
                                        <a:rPr lang="en-US" sz="2400" i="1">
                                          <a:solidFill>
                                            <a:schemeClr val="tx1">
                                              <a:lumMod val="75000"/>
                                              <a:lumOff val="25000"/>
                                            </a:schemeClr>
                                          </a:solidFill>
                                          <a:latin typeface="Cambria Math"/>
                                        </a:rPr>
                                      </m:ctrlPr>
                                    </m:accPr>
                                    <m:e>
                                      <m:r>
                                        <a:rPr lang="en-US" sz="2400" i="1">
                                          <a:solidFill>
                                            <a:schemeClr val="tx1">
                                              <a:lumMod val="75000"/>
                                              <a:lumOff val="25000"/>
                                            </a:schemeClr>
                                          </a:solidFill>
                                          <a:latin typeface="Cambria Math" panose="02040503050406030204" pitchFamily="18" charset="0"/>
                                        </a:rPr>
                                        <m:t>𝑘</m:t>
                                      </m:r>
                                    </m:e>
                                  </m:acc>
                                </m:e>
                                <m:sup>
                                  <m:r>
                                    <a:rPr lang="en-US" sz="2400" b="0" i="0" smtClean="0">
                                      <a:solidFill>
                                        <a:schemeClr val="tx1">
                                          <a:lumMod val="75000"/>
                                          <a:lumOff val="25000"/>
                                        </a:schemeClr>
                                      </a:solidFill>
                                      <a:latin typeface="Cambria Math" panose="02040503050406030204" pitchFamily="18" charset="0"/>
                                    </a:rPr>
                                    <m:t>′</m:t>
                                  </m:r>
                                </m:sup>
                              </m:sSup>
                              <m:r>
                                <a:rPr lang="en-US" sz="2400" b="0" i="0" smtClean="0">
                                  <a:solidFill>
                                    <a:schemeClr val="tx1">
                                      <a:lumMod val="75000"/>
                                      <a:lumOff val="25000"/>
                                    </a:schemeClr>
                                  </a:solidFill>
                                  <a:latin typeface="Cambria Math" panose="02040503050406030204" pitchFamily="18" charset="0"/>
                                </a:rPr>
                                <m:t>)</m:t>
                              </m:r>
                            </m:e>
                          </m:nary>
                          <m:func>
                            <m:funcPr>
                              <m:ctrlPr>
                                <a:rPr lang="en-US" sz="2400" i="1">
                                  <a:solidFill>
                                    <a:schemeClr val="tx1">
                                      <a:lumMod val="75000"/>
                                      <a:lumOff val="25000"/>
                                    </a:schemeClr>
                                  </a:solidFill>
                                  <a:latin typeface="Cambria Math"/>
                                  <a:ea typeface="Cambria Math" panose="02040503050406030204" pitchFamily="18" charset="0"/>
                                </a:rPr>
                              </m:ctrlPr>
                            </m:funcPr>
                            <m:fName>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 </m:t>
                              </m:r>
                            </m:fName>
                            <m:e>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 </m:t>
                              </m:r>
                            </m:e>
                          </m:func>
                        </m:oMath>
                      </m:oMathPara>
                    </a14:m>
                    <a:endParaRPr lang="en-US" sz="2400" dirty="0">
                      <a:solidFill>
                        <a:schemeClr val="tx1">
                          <a:lumMod val="75000"/>
                          <a:lumOff val="25000"/>
                        </a:schemeClr>
                      </a:solidFill>
                      <a:latin typeface="Chalkboard" pitchFamily="16" charset="0"/>
                    </a:endParaRPr>
                  </a:p>
                </p:txBody>
              </p:sp>
            </mc:Choice>
            <mc:Fallback xmlns="">
              <p:sp>
                <p:nvSpPr>
                  <p:cNvPr id="16" name="Rectangle 3">
                    <a:extLst>
                      <a:ext uri="{FF2B5EF4-FFF2-40B4-BE49-F238E27FC236}">
                        <a16:creationId xmlns:a16="http://schemas.microsoft.com/office/drawing/2014/main" id="{CFAF09FF-3130-4731-B9B0-B6B02DFE444E}"/>
                      </a:ext>
                    </a:extLst>
                  </p:cNvPr>
                  <p:cNvSpPr>
                    <a:spLocks noRot="1" noChangeAspect="1" noMove="1" noResize="1" noEditPoints="1" noAdjustHandles="1" noChangeArrowheads="1" noChangeShapeType="1" noTextEdit="1"/>
                  </p:cNvSpPr>
                  <p:nvPr/>
                </p:nvSpPr>
                <p:spPr bwMode="auto">
                  <a:xfrm>
                    <a:off x="796110" y="3037114"/>
                    <a:ext cx="15448416" cy="1019125"/>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21" name="Group 20">
                <a:extLst>
                  <a:ext uri="{FF2B5EF4-FFF2-40B4-BE49-F238E27FC236}">
                    <a16:creationId xmlns:a16="http://schemas.microsoft.com/office/drawing/2014/main" xmlns="" id="{B92ECA4F-6F4D-46E0-892C-47053853B553}"/>
                  </a:ext>
                </a:extLst>
              </p:cNvPr>
              <p:cNvGrpSpPr/>
              <p:nvPr/>
            </p:nvGrpSpPr>
            <p:grpSpPr>
              <a:xfrm>
                <a:off x="4778610" y="1834143"/>
                <a:ext cx="7156174" cy="1047041"/>
                <a:chOff x="4778610" y="1834143"/>
                <a:chExt cx="7156174" cy="1047041"/>
              </a:xfrm>
            </p:grpSpPr>
            <p:pic>
              <p:nvPicPr>
                <p:cNvPr id="17" name="Picture 16">
                  <a:extLst>
                    <a:ext uri="{FF2B5EF4-FFF2-40B4-BE49-F238E27FC236}">
                      <a16:creationId xmlns:a16="http://schemas.microsoft.com/office/drawing/2014/main" xmlns="" id="{A9D788A8-2553-426C-9AA4-A9B93DB69CC9}"/>
                    </a:ext>
                  </a:extLst>
                </p:cNvPr>
                <p:cNvPicPr>
                  <a:picLocks noChangeAspect="1"/>
                </p:cNvPicPr>
                <p:nvPr/>
              </p:nvPicPr>
              <p:blipFill rotWithShape="1">
                <a:blip r:embed="rId6"/>
                <a:srcRect t="28732" b="13285"/>
                <a:stretch/>
              </p:blipFill>
              <p:spPr>
                <a:xfrm>
                  <a:off x="4778610" y="1834143"/>
                  <a:ext cx="7156174" cy="1047041"/>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F95AF947-F8A5-4F4E-8152-73EE2144543D}"/>
                        </a:ext>
                      </a:extLst>
                    </p:cNvPr>
                    <p:cNvSpPr txBox="1"/>
                    <p:nvPr/>
                  </p:nvSpPr>
                  <p:spPr>
                    <a:xfrm>
                      <a:off x="7209745" y="2364900"/>
                      <a:ext cx="664837" cy="461665"/>
                    </a:xfrm>
                    <a:prstGeom prst="rect">
                      <a:avLst/>
                    </a:prstGeom>
                    <a:solidFill>
                      <a:schemeClr val="bg1"/>
                    </a:solidFill>
                    <a:ln>
                      <a:solidFill>
                        <a:schemeClr val="bg1"/>
                      </a:solid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400" i="1" smtClean="0">
                                    <a:solidFill>
                                      <a:schemeClr val="tx1">
                                        <a:lumMod val="75000"/>
                                        <a:lumOff val="25000"/>
                                      </a:schemeClr>
                                    </a:solidFill>
                                    <a:latin typeface="Cambria Math"/>
                                    <a:ea typeface="Cambria Math" panose="02040503050406030204" pitchFamily="18" charset="0"/>
                                  </a:rPr>
                                </m:ctrlPr>
                              </m:sSupPr>
                              <m:e>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𝐿</m:t>
                                </m:r>
                              </m:e>
                              <m:sup>
                                <m:r>
                                  <a:rPr lang="en-US" sz="2400" b="0" i="1" smtClean="0">
                                    <a:solidFill>
                                      <a:schemeClr val="tx1">
                                        <a:lumMod val="75000"/>
                                        <a:lumOff val="25000"/>
                                      </a:schemeClr>
                                    </a:solidFill>
                                    <a:latin typeface="Cambria Math" panose="02040503050406030204" pitchFamily="18" charset="0"/>
                                    <a:ea typeface="Cambria Math" panose="02040503050406030204" pitchFamily="18" charset="0"/>
                                  </a:rPr>
                                  <m:t>3</m:t>
                                </m:r>
                              </m:sup>
                            </m:sSup>
                          </m:oMath>
                        </m:oMathPara>
                      </a14:m>
                      <a:endParaRPr lang="en-US" sz="2400" dirty="0"/>
                    </a:p>
                  </p:txBody>
                </p:sp>
              </mc:Choice>
              <mc:Fallback xmlns="">
                <p:sp>
                  <p:nvSpPr>
                    <p:cNvPr id="20" name="TextBox 19">
                      <a:extLst>
                        <a:ext uri="{FF2B5EF4-FFF2-40B4-BE49-F238E27FC236}">
                          <a16:creationId xmlns:a16="http://schemas.microsoft.com/office/drawing/2014/main" id="{F95AF947-F8A5-4F4E-8152-73EE2144543D}"/>
                        </a:ext>
                      </a:extLst>
                    </p:cNvPr>
                    <p:cNvSpPr txBox="1">
                      <a:spLocks noRot="1" noChangeAspect="1" noMove="1" noResize="1" noEditPoints="1" noAdjustHandles="1" noChangeArrowheads="1" noChangeShapeType="1" noTextEdit="1"/>
                    </p:cNvSpPr>
                    <p:nvPr/>
                  </p:nvSpPr>
                  <p:spPr>
                    <a:xfrm>
                      <a:off x="7209745" y="2364900"/>
                      <a:ext cx="664837" cy="461665"/>
                    </a:xfrm>
                    <a:prstGeom prst="rect">
                      <a:avLst/>
                    </a:prstGeom>
                    <a:blipFill>
                      <a:blip r:embed="rId7"/>
                      <a:stretch>
                        <a:fillRect/>
                      </a:stretch>
                    </a:blipFill>
                    <a:ln>
                      <a:solidFill>
                        <a:schemeClr val="bg1"/>
                      </a:solidFill>
                    </a:ln>
                  </p:spPr>
                  <p:txBody>
                    <a:bodyPr/>
                    <a:lstStyle/>
                    <a:p>
                      <a:r>
                        <a:rPr lang="en-US">
                          <a:noFill/>
                        </a:rPr>
                        <a:t> </a:t>
                      </a:r>
                    </a:p>
                  </p:txBody>
                </p:sp>
              </mc:Fallback>
            </mc:AlternateContent>
          </p:grpSp>
        </p:grpSp>
        <p:sp>
          <p:nvSpPr>
            <p:cNvPr id="15" name="TextBox 14">
              <a:extLst>
                <a:ext uri="{FF2B5EF4-FFF2-40B4-BE49-F238E27FC236}">
                  <a16:creationId xmlns:a16="http://schemas.microsoft.com/office/drawing/2014/main" xmlns="" id="{67C50536-5402-411C-A1B0-D95536F56AA9}"/>
                </a:ext>
              </a:extLst>
            </p:cNvPr>
            <p:cNvSpPr txBox="1"/>
            <p:nvPr/>
          </p:nvSpPr>
          <p:spPr>
            <a:xfrm>
              <a:off x="1953070" y="3102555"/>
              <a:ext cx="505710" cy="400110"/>
            </a:xfrm>
            <a:prstGeom prst="rect">
              <a:avLst/>
            </a:prstGeom>
            <a:noFill/>
          </p:spPr>
          <p:txBody>
            <a:bodyPr wrap="square">
              <a:spAutoFit/>
            </a:bodyPr>
            <a:lstStyle/>
            <a:p>
              <a:r>
                <a:rPr lang="en-US" sz="2000" dirty="0" err="1">
                  <a:solidFill>
                    <a:schemeClr val="tx1">
                      <a:lumMod val="75000"/>
                      <a:lumOff val="25000"/>
                    </a:schemeClr>
                  </a:solidFill>
                  <a:latin typeface="MS Gothic" panose="020B0609070205080204" pitchFamily="49" charset="-128"/>
                  <a:ea typeface="MS Gothic" panose="020B0609070205080204" pitchFamily="49" charset="-128"/>
                </a:rPr>
                <a:t>V</a:t>
              </a:r>
              <a:r>
                <a:rPr lang="en-US" sz="2000" baseline="-25000" dirty="0" err="1">
                  <a:solidFill>
                    <a:schemeClr val="tx1">
                      <a:lumMod val="75000"/>
                      <a:lumOff val="25000"/>
                    </a:schemeClr>
                  </a:solidFill>
                  <a:latin typeface="MS Gothic" panose="020B0609070205080204" pitchFamily="49" charset="-128"/>
                  <a:ea typeface="MS Gothic" panose="020B0609070205080204" pitchFamily="49" charset="-128"/>
                </a:rPr>
                <a:t>ps</a:t>
              </a:r>
              <a:endParaRPr lang="en-US" dirty="0">
                <a:solidFill>
                  <a:schemeClr val="tx1">
                    <a:lumMod val="75000"/>
                    <a:lumOff val="25000"/>
                  </a:schemeClr>
                </a:solidFill>
                <a:latin typeface="MS Gothic" panose="020B0609070205080204" pitchFamily="49" charset="-128"/>
                <a:ea typeface="MS Gothic" panose="020B0609070205080204" pitchFamily="49" charset="-128"/>
              </a:endParaRPr>
            </a:p>
          </p:txBody>
        </p:sp>
      </p:grpSp>
      <p:grpSp>
        <p:nvGrpSpPr>
          <p:cNvPr id="7" name="Group 6">
            <a:extLst>
              <a:ext uri="{FF2B5EF4-FFF2-40B4-BE49-F238E27FC236}">
                <a16:creationId xmlns:a16="http://schemas.microsoft.com/office/drawing/2014/main" xmlns="" id="{0008D599-5392-46B9-9994-E18896C76BC4}"/>
              </a:ext>
            </a:extLst>
          </p:cNvPr>
          <p:cNvGrpSpPr/>
          <p:nvPr/>
        </p:nvGrpSpPr>
        <p:grpSpPr>
          <a:xfrm>
            <a:off x="181630" y="4227934"/>
            <a:ext cx="12183152" cy="1484137"/>
            <a:chOff x="198739" y="4381802"/>
            <a:chExt cx="12183152" cy="1484137"/>
          </a:xfrm>
        </p:grpSpPr>
        <p:sp>
          <p:nvSpPr>
            <p:cNvPr id="9" name="Rectangle 8"/>
            <p:cNvSpPr/>
            <p:nvPr/>
          </p:nvSpPr>
          <p:spPr bwMode="auto">
            <a:xfrm>
              <a:off x="3836780" y="4517562"/>
              <a:ext cx="5837560" cy="33855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algn="ctr" eaLnBrk="0" hangingPunct="0">
                <a:spcBef>
                  <a:spcPct val="50000"/>
                </a:spcBef>
              </a:pPr>
              <a:endParaRPr lang="en-US" sz="1600" u="sng">
                <a:latin typeface="Times New Roman" panose="02020603050405020304" pitchFamily="18" charset="0"/>
              </a:endParaRPr>
            </a:p>
          </p:txBody>
        </p:sp>
        <p:sp>
          <p:nvSpPr>
            <p:cNvPr id="22" name="TextBox 21">
              <a:extLst>
                <a:ext uri="{FF2B5EF4-FFF2-40B4-BE49-F238E27FC236}">
                  <a16:creationId xmlns:a16="http://schemas.microsoft.com/office/drawing/2014/main" xmlns="" id="{5D129C2F-36DF-4C9B-99ED-3AF9885E99EA}"/>
                </a:ext>
              </a:extLst>
            </p:cNvPr>
            <p:cNvSpPr txBox="1"/>
            <p:nvPr/>
          </p:nvSpPr>
          <p:spPr>
            <a:xfrm>
              <a:off x="243537" y="4588771"/>
              <a:ext cx="4268074" cy="461665"/>
            </a:xfrm>
            <a:prstGeom prst="rect">
              <a:avLst/>
            </a:prstGeom>
            <a:noFill/>
          </p:spPr>
          <p:txBody>
            <a:bodyPr wrap="square" rtlCol="0">
              <a:spAutoFit/>
            </a:bodyPr>
            <a:lstStyle/>
            <a:p>
              <a:r>
                <a:rPr lang="en-US" sz="2400" dirty="0">
                  <a:latin typeface="+mn-lt"/>
                </a:rPr>
                <a:t>For </a:t>
              </a:r>
              <a:r>
                <a:rPr lang="en-US" sz="2400" i="1" dirty="0">
                  <a:latin typeface="+mn-lt"/>
                </a:rPr>
                <a:t>s</a:t>
              </a:r>
              <a:r>
                <a:rPr lang="en-US" sz="2400" dirty="0">
                  <a:latin typeface="+mn-lt"/>
                </a:rPr>
                <a:t>-wave  collisions</a:t>
              </a:r>
            </a:p>
          </p:txBody>
        </p:sp>
        <p:sp>
          <p:nvSpPr>
            <p:cNvPr id="23" name="TextBox 22">
              <a:extLst>
                <a:ext uri="{FF2B5EF4-FFF2-40B4-BE49-F238E27FC236}">
                  <a16:creationId xmlns:a16="http://schemas.microsoft.com/office/drawing/2014/main" xmlns="" id="{8A6BDA74-212F-4233-A3BE-E9973835C45A}"/>
                </a:ext>
              </a:extLst>
            </p:cNvPr>
            <p:cNvSpPr txBox="1"/>
            <p:nvPr/>
          </p:nvSpPr>
          <p:spPr>
            <a:xfrm>
              <a:off x="6966788" y="5287975"/>
              <a:ext cx="5415103" cy="461665"/>
            </a:xfrm>
            <a:prstGeom prst="rect">
              <a:avLst/>
            </a:prstGeom>
            <a:noFill/>
          </p:spPr>
          <p:txBody>
            <a:bodyPr wrap="square" rtlCol="0">
              <a:spAutoFit/>
            </a:bodyPr>
            <a:lstStyle/>
            <a:p>
              <a:r>
                <a:rPr lang="en-US" sz="2400" dirty="0">
                  <a:latin typeface="+mn-lt"/>
                </a:rPr>
                <a:t>Note, it is suppressed at low energies </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xmlns="" id="{D0820071-756C-4894-9402-A5CEA33D1ABA}"/>
                    </a:ext>
                  </a:extLst>
                </p:cNvPr>
                <p:cNvSpPr txBox="1"/>
                <p:nvPr/>
              </p:nvSpPr>
              <p:spPr>
                <a:xfrm>
                  <a:off x="621194" y="4381802"/>
                  <a:ext cx="7120088" cy="7099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solidFill>
                                  <a:schemeClr val="tx1"/>
                                </a:solidFill>
                                <a:latin typeface="Cambria Math"/>
                              </a:rPr>
                            </m:ctrlPr>
                          </m:dPr>
                          <m:e>
                            <m:r>
                              <a:rPr lang="en-US" sz="2000" b="1" i="1" smtClean="0">
                                <a:solidFill>
                                  <a:schemeClr val="tx1"/>
                                </a:solidFill>
                                <a:latin typeface="Cambria Math" panose="02040503050406030204" pitchFamily="18" charset="0"/>
                              </a:rPr>
                              <m:t>𝒌</m:t>
                            </m:r>
                          </m:e>
                          <m:e>
                            <m:sSubSup>
                              <m:sSubSupPr>
                                <m:ctrlPr>
                                  <a:rPr lang="en-US" sz="2000" b="1" i="1" smtClean="0">
                                    <a:solidFill>
                                      <a:schemeClr val="tx1"/>
                                    </a:solidFill>
                                    <a:latin typeface="Cambria Math"/>
                                  </a:rPr>
                                </m:ctrlPr>
                              </m:sSubSupPr>
                              <m:e>
                                <m:r>
                                  <a:rPr lang="en-US" sz="2000" b="1" i="1" smtClean="0">
                                    <a:solidFill>
                                      <a:schemeClr val="tx1"/>
                                    </a:solidFill>
                                    <a:latin typeface="Cambria Math" panose="02040503050406030204" pitchFamily="18" charset="0"/>
                                  </a:rPr>
                                  <m:t>𝑽</m:t>
                                </m:r>
                              </m:e>
                              <m:sub>
                                <m:r>
                                  <a:rPr lang="en-US" sz="2000" b="1" i="1" smtClean="0">
                                    <a:solidFill>
                                      <a:schemeClr val="tx1"/>
                                    </a:solidFill>
                                    <a:latin typeface="Cambria Math" panose="02040503050406030204" pitchFamily="18" charset="0"/>
                                  </a:rPr>
                                  <m:t>𝒑𝒔</m:t>
                                </m:r>
                              </m:sub>
                              <m:sup>
                                <m:r>
                                  <m:rPr>
                                    <m:brk m:alnAt="23"/>
                                  </m:rPr>
                                  <a:rPr lang="en-US" i="1">
                                    <a:solidFill>
                                      <a:schemeClr val="tx1"/>
                                    </a:solidFill>
                                    <a:latin typeface="Cambria Math" panose="02040503050406030204" pitchFamily="18" charset="0"/>
                                    <a:ea typeface="Cambria Math" panose="02040503050406030204" pitchFamily="18" charset="0"/>
                                  </a:rPr>
                                  <m:t>ℓ</m:t>
                                </m:r>
                                <m:r>
                                  <m:rPr>
                                    <m:brk m:alnAt="23"/>
                                  </m:rP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𝟎</m:t>
                                </m:r>
                              </m:sup>
                            </m:sSubSup>
                          </m:e>
                          <m:e>
                            <m:r>
                              <a:rPr lang="en-US" sz="2000" b="1" i="1" smtClean="0">
                                <a:solidFill>
                                  <a:schemeClr val="tx1"/>
                                </a:solidFill>
                                <a:latin typeface="Cambria Math" panose="02040503050406030204" pitchFamily="18" charset="0"/>
                              </a:rPr>
                              <m:t>𝒌</m:t>
                            </m:r>
                            <m:r>
                              <a:rPr lang="en-US" sz="2000" b="1" i="1" smtClean="0">
                                <a:solidFill>
                                  <a:schemeClr val="tx1"/>
                                </a:solidFill>
                                <a:latin typeface="Cambria Math" panose="02040503050406030204" pitchFamily="18" charset="0"/>
                              </a:rPr>
                              <m:t>′</m:t>
                            </m:r>
                          </m:e>
                        </m:d>
                        <m:r>
                          <a:rPr lang="en-US" sz="2000" b="0" i="1" smtClean="0">
                            <a:solidFill>
                              <a:schemeClr val="tx1"/>
                            </a:solidFill>
                            <a:latin typeface="Cambria Math" panose="02040503050406030204" pitchFamily="18" charset="0"/>
                            <a:ea typeface="Cambria Math" panose="02040503050406030204" pitchFamily="18" charset="0"/>
                          </a:rPr>
                          <m:t>=</m:t>
                        </m:r>
                        <m:f>
                          <m:fPr>
                            <m:ctrlPr>
                              <a:rPr lang="en-US" sz="2000" i="1">
                                <a:solidFill>
                                  <a:schemeClr val="tx1"/>
                                </a:solidFill>
                                <a:latin typeface="Cambria Math"/>
                                <a:ea typeface="Cambria Math" panose="02040503050406030204" pitchFamily="18" charset="0"/>
                              </a:rPr>
                            </m:ctrlPr>
                          </m:fPr>
                          <m:num>
                            <m:sSup>
                              <m:sSupPr>
                                <m:ctrlPr>
                                  <a:rPr lang="en-US" sz="2000" i="1" smtClean="0">
                                    <a:solidFill>
                                      <a:schemeClr val="tx1"/>
                                    </a:solidFill>
                                    <a:latin typeface="Cambria Math"/>
                                    <a:ea typeface="Cambria Math" panose="02040503050406030204" pitchFamily="18" charset="0"/>
                                  </a:rPr>
                                </m:ctrlPr>
                              </m:sSupPr>
                              <m:e>
                                <m:r>
                                  <a:rPr lang="en-US" sz="2000" b="0" i="1" smtClean="0">
                                    <a:solidFill>
                                      <a:schemeClr val="tx1"/>
                                    </a:solidFill>
                                    <a:latin typeface="Cambria Math" panose="02040503050406030204" pitchFamily="18" charset="0"/>
                                    <a:ea typeface="Cambria Math" panose="02040503050406030204" pitchFamily="18" charset="0"/>
                                  </a:rPr>
                                  <m:t>4</m:t>
                                </m:r>
                                <m:r>
                                  <a:rPr lang="en-US" sz="2000" b="0" i="1" smtClean="0">
                                    <a:solidFill>
                                      <a:schemeClr val="tx1"/>
                                    </a:solidFill>
                                    <a:latin typeface="Cambria Math" panose="02040503050406030204" pitchFamily="18" charset="0"/>
                                    <a:ea typeface="Cambria Math" panose="02040503050406030204" pitchFamily="18" charset="0"/>
                                  </a:rPr>
                                  <m:t>𝜋</m:t>
                                </m:r>
                                <m:r>
                                  <a:rPr lang="en-US" sz="2000" i="1">
                                    <a:solidFill>
                                      <a:schemeClr val="tx1"/>
                                    </a:solidFill>
                                    <a:latin typeface="Cambria Math" panose="02040503050406030204" pitchFamily="18" charset="0"/>
                                    <a:ea typeface="Cambria Math" panose="02040503050406030204" pitchFamily="18" charset="0"/>
                                  </a:rPr>
                                  <m:t>ℏ</m:t>
                                </m:r>
                              </m:e>
                              <m:sup>
                                <m:r>
                                  <a:rPr lang="en-US" sz="2000" b="0" i="1" smtClean="0">
                                    <a:solidFill>
                                      <a:schemeClr val="tx1"/>
                                    </a:solidFill>
                                    <a:latin typeface="Cambria Math" panose="02040503050406030204" pitchFamily="18" charset="0"/>
                                    <a:ea typeface="Cambria Math" panose="02040503050406030204" pitchFamily="18" charset="0"/>
                                  </a:rPr>
                                  <m:t>2</m:t>
                                </m:r>
                              </m:sup>
                            </m:sSup>
                          </m:num>
                          <m:den>
                            <m:sSup>
                              <m:sSupPr>
                                <m:ctrlPr>
                                  <a:rPr lang="en-US" sz="2000" i="1" smtClean="0">
                                    <a:solidFill>
                                      <a:schemeClr val="tx1"/>
                                    </a:solidFill>
                                    <a:latin typeface="Cambria Math"/>
                                    <a:ea typeface="Cambria Math" panose="02040503050406030204" pitchFamily="18" charset="0"/>
                                  </a:rPr>
                                </m:ctrlPr>
                              </m:sSupPr>
                              <m:e>
                                <m:r>
                                  <a:rPr lang="en-US" sz="2000" b="0" i="1" smtClean="0">
                                    <a:solidFill>
                                      <a:schemeClr val="tx1"/>
                                    </a:solidFill>
                                    <a:latin typeface="Cambria Math" panose="02040503050406030204" pitchFamily="18" charset="0"/>
                                    <a:ea typeface="Cambria Math" panose="02040503050406030204" pitchFamily="18" charset="0"/>
                                  </a:rPr>
                                  <m:t>𝐿</m:t>
                                </m:r>
                              </m:e>
                              <m:sup>
                                <m:r>
                                  <a:rPr lang="en-US" sz="2000" b="0" i="1" smtClean="0">
                                    <a:solidFill>
                                      <a:schemeClr val="tx1"/>
                                    </a:solidFill>
                                    <a:latin typeface="Cambria Math" panose="02040503050406030204" pitchFamily="18" charset="0"/>
                                    <a:ea typeface="Cambria Math" panose="02040503050406030204" pitchFamily="18" charset="0"/>
                                  </a:rPr>
                                  <m:t>3</m:t>
                                </m:r>
                              </m:sup>
                            </m:sSup>
                            <m:r>
                              <a:rPr lang="en-US" sz="2000" b="0" i="1" smtClean="0">
                                <a:solidFill>
                                  <a:schemeClr val="tx1"/>
                                </a:solidFill>
                                <a:latin typeface="Cambria Math" panose="02040503050406030204" pitchFamily="18" charset="0"/>
                                <a:ea typeface="Cambria Math" panose="02040503050406030204" pitchFamily="18" charset="0"/>
                              </a:rPr>
                              <m:t>𝑚</m:t>
                            </m:r>
                          </m:den>
                        </m:f>
                        <m:r>
                          <a:rPr lang="en-US" sz="2000" b="0" i="1" smtClean="0">
                            <a:solidFill>
                              <a:schemeClr val="tx1"/>
                            </a:solidFill>
                            <a:latin typeface="Cambria Math" panose="02040503050406030204" pitchFamily="18" charset="0"/>
                            <a:ea typeface="Cambria Math" panose="02040503050406030204" pitchFamily="18" charset="0"/>
                          </a:rPr>
                          <m:t>𝑎</m:t>
                        </m:r>
                      </m:oMath>
                    </m:oMathPara>
                  </a14:m>
                  <a:endParaRPr lang="en-US" dirty="0">
                    <a:solidFill>
                      <a:schemeClr val="tx1"/>
                    </a:solidFill>
                  </a:endParaRPr>
                </a:p>
              </p:txBody>
            </p:sp>
          </mc:Choice>
          <mc:Fallback xmlns="">
            <p:sp>
              <p:nvSpPr>
                <p:cNvPr id="25" name="TextBox 24">
                  <a:extLst>
                    <a:ext uri="{FF2B5EF4-FFF2-40B4-BE49-F238E27FC236}">
                      <a16:creationId xmlns:a16="http://schemas.microsoft.com/office/drawing/2014/main" id="{D0820071-756C-4894-9402-A5CEA33D1ABA}"/>
                    </a:ext>
                  </a:extLst>
                </p:cNvPr>
                <p:cNvSpPr txBox="1">
                  <a:spLocks noRot="1" noChangeAspect="1" noMove="1" noResize="1" noEditPoints="1" noAdjustHandles="1" noChangeArrowheads="1" noChangeShapeType="1" noTextEdit="1"/>
                </p:cNvSpPr>
                <p:nvPr/>
              </p:nvSpPr>
              <p:spPr>
                <a:xfrm>
                  <a:off x="621194" y="4381802"/>
                  <a:ext cx="7120088" cy="709938"/>
                </a:xfrm>
                <a:prstGeom prst="rect">
                  <a:avLst/>
                </a:prstGeom>
                <a:blipFill>
                  <a:blip r:embed="rId8"/>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xmlns="" id="{F55EDAB0-CF75-438A-86B2-82D0DD646974}"/>
                </a:ext>
              </a:extLst>
            </p:cNvPr>
            <p:cNvSpPr txBox="1"/>
            <p:nvPr/>
          </p:nvSpPr>
          <p:spPr>
            <a:xfrm>
              <a:off x="198739" y="5404274"/>
              <a:ext cx="4268074" cy="461665"/>
            </a:xfrm>
            <a:prstGeom prst="rect">
              <a:avLst/>
            </a:prstGeom>
            <a:noFill/>
          </p:spPr>
          <p:txBody>
            <a:bodyPr wrap="square" rtlCol="0">
              <a:spAutoFit/>
            </a:bodyPr>
            <a:lstStyle/>
            <a:p>
              <a:r>
                <a:rPr lang="en-US" sz="2400" dirty="0">
                  <a:latin typeface="+mn-lt"/>
                </a:rPr>
                <a:t>For </a:t>
              </a:r>
              <a:r>
                <a:rPr lang="en-US" sz="2400" i="1" dirty="0">
                  <a:latin typeface="+mn-lt"/>
                </a:rPr>
                <a:t>p</a:t>
              </a:r>
              <a:r>
                <a:rPr lang="en-US" sz="2400" dirty="0">
                  <a:latin typeface="+mn-lt"/>
                </a:rPr>
                <a:t>-wave  collisions</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60F8C242-D63F-4390-A242-1318D88A9979}"/>
                    </a:ext>
                  </a:extLst>
                </p:cNvPr>
                <p:cNvSpPr txBox="1"/>
                <p:nvPr/>
              </p:nvSpPr>
              <p:spPr>
                <a:xfrm>
                  <a:off x="1333780" y="5156001"/>
                  <a:ext cx="7120088" cy="7099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solidFill>
                                  <a:schemeClr val="tx1"/>
                                </a:solidFill>
                                <a:latin typeface="Cambria Math"/>
                              </a:rPr>
                            </m:ctrlPr>
                          </m:dPr>
                          <m:e>
                            <m:r>
                              <a:rPr lang="en-US" sz="2000" b="1" i="1" smtClean="0">
                                <a:solidFill>
                                  <a:schemeClr val="tx1"/>
                                </a:solidFill>
                                <a:latin typeface="Cambria Math" panose="02040503050406030204" pitchFamily="18" charset="0"/>
                              </a:rPr>
                              <m:t>𝒌</m:t>
                            </m:r>
                          </m:e>
                          <m:e>
                            <m:sSubSup>
                              <m:sSubSupPr>
                                <m:ctrlPr>
                                  <a:rPr lang="en-US" sz="2000" b="1" i="1" smtClean="0">
                                    <a:solidFill>
                                      <a:schemeClr val="tx1"/>
                                    </a:solidFill>
                                    <a:latin typeface="Cambria Math"/>
                                  </a:rPr>
                                </m:ctrlPr>
                              </m:sSubSupPr>
                              <m:e>
                                <m:r>
                                  <a:rPr lang="en-US" sz="2000" b="1" i="1" smtClean="0">
                                    <a:solidFill>
                                      <a:schemeClr val="tx1"/>
                                    </a:solidFill>
                                    <a:latin typeface="Cambria Math" panose="02040503050406030204" pitchFamily="18" charset="0"/>
                                  </a:rPr>
                                  <m:t>𝑽</m:t>
                                </m:r>
                              </m:e>
                              <m:sub>
                                <m:r>
                                  <a:rPr lang="en-US" sz="2000" b="1" i="1" smtClean="0">
                                    <a:solidFill>
                                      <a:schemeClr val="tx1"/>
                                    </a:solidFill>
                                    <a:latin typeface="Cambria Math" panose="02040503050406030204" pitchFamily="18" charset="0"/>
                                  </a:rPr>
                                  <m:t>𝒑𝒔</m:t>
                                </m:r>
                              </m:sub>
                              <m:sup>
                                <m:r>
                                  <m:rPr>
                                    <m:brk m:alnAt="23"/>
                                  </m:rPr>
                                  <a:rPr lang="en-US" i="1">
                                    <a:solidFill>
                                      <a:schemeClr val="tx1"/>
                                    </a:solidFill>
                                    <a:latin typeface="Cambria Math" panose="02040503050406030204" pitchFamily="18" charset="0"/>
                                    <a:ea typeface="Cambria Math" panose="02040503050406030204" pitchFamily="18" charset="0"/>
                                  </a:rPr>
                                  <m:t>ℓ</m:t>
                                </m:r>
                                <m:r>
                                  <m:rPr>
                                    <m:brk m:alnAt="23"/>
                                  </m:rP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𝟏</m:t>
                                </m:r>
                              </m:sup>
                            </m:sSubSup>
                          </m:e>
                          <m:e>
                            <m:r>
                              <a:rPr lang="en-US" sz="2000" b="1" i="1" smtClean="0">
                                <a:solidFill>
                                  <a:schemeClr val="tx1"/>
                                </a:solidFill>
                                <a:latin typeface="Cambria Math" panose="02040503050406030204" pitchFamily="18" charset="0"/>
                              </a:rPr>
                              <m:t>𝒌</m:t>
                            </m:r>
                            <m:r>
                              <a:rPr lang="en-US" sz="2000" b="1" i="1" smtClean="0">
                                <a:solidFill>
                                  <a:schemeClr val="tx1"/>
                                </a:solidFill>
                                <a:latin typeface="Cambria Math" panose="02040503050406030204" pitchFamily="18" charset="0"/>
                              </a:rPr>
                              <m:t>′</m:t>
                            </m:r>
                          </m:e>
                        </m:d>
                        <m:r>
                          <a:rPr lang="en-US" sz="2000" b="0" i="1" smtClean="0">
                            <a:solidFill>
                              <a:schemeClr val="tx1"/>
                            </a:solidFill>
                            <a:latin typeface="Cambria Math" panose="02040503050406030204" pitchFamily="18" charset="0"/>
                            <a:ea typeface="Cambria Math" panose="02040503050406030204" pitchFamily="18" charset="0"/>
                          </a:rPr>
                          <m:t>=</m:t>
                        </m:r>
                        <m:f>
                          <m:fPr>
                            <m:ctrlPr>
                              <a:rPr lang="en-US" sz="2000" i="1">
                                <a:solidFill>
                                  <a:schemeClr val="tx1"/>
                                </a:solidFill>
                                <a:latin typeface="Cambria Math"/>
                                <a:ea typeface="Cambria Math" panose="02040503050406030204" pitchFamily="18" charset="0"/>
                              </a:rPr>
                            </m:ctrlPr>
                          </m:fPr>
                          <m:num>
                            <m:sSup>
                              <m:sSupPr>
                                <m:ctrlPr>
                                  <a:rPr lang="en-US" sz="2000" i="1" smtClean="0">
                                    <a:solidFill>
                                      <a:schemeClr val="tx1"/>
                                    </a:solidFill>
                                    <a:latin typeface="Cambria Math"/>
                                    <a:ea typeface="Cambria Math" panose="02040503050406030204" pitchFamily="18" charset="0"/>
                                  </a:rPr>
                                </m:ctrlPr>
                              </m:sSupPr>
                              <m:e>
                                <m:r>
                                  <a:rPr lang="en-US" sz="2000" b="0" i="1" smtClean="0">
                                    <a:solidFill>
                                      <a:schemeClr val="tx1"/>
                                    </a:solidFill>
                                    <a:latin typeface="Cambria Math" panose="02040503050406030204" pitchFamily="18" charset="0"/>
                                    <a:ea typeface="Cambria Math" panose="02040503050406030204" pitchFamily="18" charset="0"/>
                                  </a:rPr>
                                  <m:t>12</m:t>
                                </m:r>
                                <m:r>
                                  <a:rPr lang="en-US" sz="2000" b="0" i="1" smtClean="0">
                                    <a:solidFill>
                                      <a:schemeClr val="tx1"/>
                                    </a:solidFill>
                                    <a:latin typeface="Cambria Math" panose="02040503050406030204" pitchFamily="18" charset="0"/>
                                    <a:ea typeface="Cambria Math" panose="02040503050406030204" pitchFamily="18" charset="0"/>
                                  </a:rPr>
                                  <m:t>𝜋</m:t>
                                </m:r>
                                <m:r>
                                  <a:rPr lang="en-US" sz="2000" i="1">
                                    <a:solidFill>
                                      <a:schemeClr val="tx1"/>
                                    </a:solidFill>
                                    <a:latin typeface="Cambria Math" panose="02040503050406030204" pitchFamily="18" charset="0"/>
                                    <a:ea typeface="Cambria Math" panose="02040503050406030204" pitchFamily="18" charset="0"/>
                                  </a:rPr>
                                  <m:t>ℏ</m:t>
                                </m:r>
                              </m:e>
                              <m:sup>
                                <m:r>
                                  <a:rPr lang="en-US" sz="2000" b="0" i="1" smtClean="0">
                                    <a:solidFill>
                                      <a:schemeClr val="tx1"/>
                                    </a:solidFill>
                                    <a:latin typeface="Cambria Math" panose="02040503050406030204" pitchFamily="18" charset="0"/>
                                    <a:ea typeface="Cambria Math" panose="02040503050406030204" pitchFamily="18" charset="0"/>
                                  </a:rPr>
                                  <m:t>2</m:t>
                                </m:r>
                              </m:sup>
                            </m:sSup>
                          </m:num>
                          <m:den>
                            <m:sSup>
                              <m:sSupPr>
                                <m:ctrlPr>
                                  <a:rPr lang="en-US" sz="2000" i="1" smtClean="0">
                                    <a:solidFill>
                                      <a:schemeClr val="tx1"/>
                                    </a:solidFill>
                                    <a:latin typeface="Cambria Math"/>
                                    <a:ea typeface="Cambria Math" panose="02040503050406030204" pitchFamily="18" charset="0"/>
                                  </a:rPr>
                                </m:ctrlPr>
                              </m:sSupPr>
                              <m:e>
                                <m:r>
                                  <a:rPr lang="en-US" sz="2000" b="0" i="1" smtClean="0">
                                    <a:solidFill>
                                      <a:schemeClr val="tx1"/>
                                    </a:solidFill>
                                    <a:latin typeface="Cambria Math" panose="02040503050406030204" pitchFamily="18" charset="0"/>
                                    <a:ea typeface="Cambria Math" panose="02040503050406030204" pitchFamily="18" charset="0"/>
                                  </a:rPr>
                                  <m:t>𝐿</m:t>
                                </m:r>
                              </m:e>
                              <m:sup>
                                <m:r>
                                  <a:rPr lang="en-US" sz="2000" b="0" i="1" smtClean="0">
                                    <a:solidFill>
                                      <a:schemeClr val="tx1"/>
                                    </a:solidFill>
                                    <a:latin typeface="Cambria Math" panose="02040503050406030204" pitchFamily="18" charset="0"/>
                                    <a:ea typeface="Cambria Math" panose="02040503050406030204" pitchFamily="18" charset="0"/>
                                  </a:rPr>
                                  <m:t>3</m:t>
                                </m:r>
                              </m:sup>
                            </m:sSup>
                            <m:r>
                              <a:rPr lang="en-US" sz="2000" b="0" i="1" smtClean="0">
                                <a:solidFill>
                                  <a:schemeClr val="tx1"/>
                                </a:solidFill>
                                <a:latin typeface="Cambria Math" panose="02040503050406030204" pitchFamily="18" charset="0"/>
                                <a:ea typeface="Cambria Math" panose="02040503050406030204" pitchFamily="18" charset="0"/>
                              </a:rPr>
                              <m:t>𝑚</m:t>
                            </m:r>
                          </m:den>
                        </m:f>
                        <m:sSup>
                          <m:sSupPr>
                            <m:ctrlPr>
                              <a:rPr lang="en-US" i="1">
                                <a:solidFill>
                                  <a:schemeClr val="tx1"/>
                                </a:solidFill>
                                <a:latin typeface="Cambria Math"/>
                                <a:ea typeface="Cambria Math" panose="02040503050406030204" pitchFamily="18" charset="0"/>
                              </a:rPr>
                            </m:ctrlPr>
                          </m:sSupPr>
                          <m:e>
                            <m:r>
                              <a:rPr lang="en-US" i="1">
                                <a:solidFill>
                                  <a:schemeClr val="tx1"/>
                                </a:solidFill>
                                <a:latin typeface="Cambria Math" panose="02040503050406030204" pitchFamily="18" charset="0"/>
                                <a:ea typeface="Cambria Math" panose="02040503050406030204" pitchFamily="18" charset="0"/>
                              </a:rPr>
                              <m:t>𝑏</m:t>
                            </m:r>
                          </m:e>
                          <m:sup>
                            <m:r>
                              <a:rPr lang="en-US" i="1">
                                <a:solidFill>
                                  <a:schemeClr val="tx1"/>
                                </a:solidFill>
                                <a:latin typeface="Cambria Math" panose="02040503050406030204" pitchFamily="18" charset="0"/>
                                <a:ea typeface="Cambria Math" panose="02040503050406030204" pitchFamily="18" charset="0"/>
                              </a:rPr>
                              <m:t>3</m:t>
                            </m:r>
                          </m:sup>
                        </m:sSup>
                        <m:r>
                          <a:rPr lang="en-US" b="1" i="1" smtClean="0">
                            <a:solidFill>
                              <a:schemeClr val="tx1"/>
                            </a:solidFill>
                            <a:latin typeface="Cambria Math" panose="02040503050406030204" pitchFamily="18" charset="0"/>
                            <a:ea typeface="Cambria Math" panose="02040503050406030204" pitchFamily="18" charset="0"/>
                          </a:rPr>
                          <m:t>(</m:t>
                        </m:r>
                        <m:r>
                          <a:rPr lang="en-US" sz="2000" b="1" i="1" smtClean="0">
                            <a:solidFill>
                              <a:schemeClr val="tx1"/>
                            </a:solidFill>
                            <a:latin typeface="Cambria Math" panose="02040503050406030204" pitchFamily="18" charset="0"/>
                            <a:ea typeface="Cambria Math" panose="02040503050406030204" pitchFamily="18" charset="0"/>
                          </a:rPr>
                          <m:t>𝒌</m:t>
                        </m:r>
                        <m:r>
                          <a:rPr lang="en-US" b="1" i="1">
                            <a:solidFill>
                              <a:schemeClr val="tx1"/>
                            </a:solidFill>
                            <a:latin typeface="Cambria Math" panose="02040503050406030204" pitchFamily="18" charset="0"/>
                            <a:ea typeface="Cambria Math" panose="02040503050406030204" pitchFamily="18" charset="0"/>
                          </a:rPr>
                          <m:t>∙</m:t>
                        </m:r>
                        <m:sSup>
                          <m:sSupPr>
                            <m:ctrlPr>
                              <a:rPr lang="en-US" sz="2000" b="1" i="1" smtClean="0">
                                <a:solidFill>
                                  <a:schemeClr val="tx1"/>
                                </a:solidFill>
                                <a:latin typeface="Cambria Math"/>
                                <a:ea typeface="Cambria Math" panose="02040503050406030204" pitchFamily="18" charset="0"/>
                              </a:rPr>
                            </m:ctrlPr>
                          </m:sSupPr>
                          <m:e>
                            <m:r>
                              <a:rPr lang="en-US" b="1" i="1" smtClean="0">
                                <a:solidFill>
                                  <a:schemeClr val="tx1"/>
                                </a:solidFill>
                                <a:latin typeface="Cambria Math" panose="02040503050406030204" pitchFamily="18" charset="0"/>
                              </a:rPr>
                              <m:t>𝒌</m:t>
                            </m:r>
                          </m:e>
                          <m:sup>
                            <m:r>
                              <a:rPr lang="en-US" b="1" i="1" smtClean="0">
                                <a:solidFill>
                                  <a:schemeClr val="tx1"/>
                                </a:solidFill>
                                <a:latin typeface="Cambria Math" panose="02040503050406030204" pitchFamily="18" charset="0"/>
                              </a:rPr>
                              <m:t>′</m:t>
                            </m:r>
                          </m:sup>
                        </m:sSup>
                        <m:r>
                          <a:rPr lang="en-US" b="1" i="1" smtClean="0">
                            <a:solidFill>
                              <a:schemeClr val="tx1"/>
                            </a:solidFill>
                            <a:latin typeface="Cambria Math" panose="02040503050406030204" pitchFamily="18" charset="0"/>
                          </a:rPr>
                          <m:t>)</m:t>
                        </m:r>
                      </m:oMath>
                    </m:oMathPara>
                  </a14:m>
                  <a:endParaRPr lang="en-US" b="1" dirty="0">
                    <a:solidFill>
                      <a:schemeClr val="tx1"/>
                    </a:solidFill>
                  </a:endParaRPr>
                </a:p>
              </p:txBody>
            </p:sp>
          </mc:Choice>
          <mc:Fallback xmlns="">
            <p:sp>
              <p:nvSpPr>
                <p:cNvPr id="27" name="TextBox 26">
                  <a:extLst>
                    <a:ext uri="{FF2B5EF4-FFF2-40B4-BE49-F238E27FC236}">
                      <a16:creationId xmlns:a16="http://schemas.microsoft.com/office/drawing/2014/main" id="{60F8C242-D63F-4390-A242-1318D88A9979}"/>
                    </a:ext>
                  </a:extLst>
                </p:cNvPr>
                <p:cNvSpPr txBox="1">
                  <a:spLocks noRot="1" noChangeAspect="1" noMove="1" noResize="1" noEditPoints="1" noAdjustHandles="1" noChangeArrowheads="1" noChangeShapeType="1" noTextEdit="1"/>
                </p:cNvSpPr>
                <p:nvPr/>
              </p:nvSpPr>
              <p:spPr>
                <a:xfrm>
                  <a:off x="1333780" y="5156001"/>
                  <a:ext cx="7120088" cy="709938"/>
                </a:xfrm>
                <a:prstGeom prst="rect">
                  <a:avLst/>
                </a:prstGeom>
                <a:blipFill>
                  <a:blip r:embed="rId9"/>
                  <a:stretch>
                    <a:fillRect/>
                  </a:stretch>
                </a:blipFill>
              </p:spPr>
              <p:txBody>
                <a:bodyPr/>
                <a:lstStyle/>
                <a:p>
                  <a:r>
                    <a:rPr lang="en-US">
                      <a:noFill/>
                    </a:rPr>
                    <a:t> </a:t>
                  </a:r>
                </a:p>
              </p:txBody>
            </p:sp>
          </mc:Fallback>
        </mc:AlternateContent>
      </p:grpSp>
      <p:sp>
        <p:nvSpPr>
          <p:cNvPr id="10" name="TextBox 9">
            <a:extLst>
              <a:ext uri="{FF2B5EF4-FFF2-40B4-BE49-F238E27FC236}">
                <a16:creationId xmlns:a16="http://schemas.microsoft.com/office/drawing/2014/main" xmlns="" id="{D01E038B-39B8-4A2E-AA52-CB6EFC890857}"/>
              </a:ext>
            </a:extLst>
          </p:cNvPr>
          <p:cNvSpPr txBox="1"/>
          <p:nvPr/>
        </p:nvSpPr>
        <p:spPr>
          <a:xfrm>
            <a:off x="6864100" y="4224840"/>
            <a:ext cx="6336825" cy="830997"/>
          </a:xfrm>
          <a:prstGeom prst="rect">
            <a:avLst/>
          </a:prstGeom>
          <a:noFill/>
        </p:spPr>
        <p:txBody>
          <a:bodyPr wrap="square" rtlCol="0">
            <a:spAutoFit/>
          </a:bodyPr>
          <a:lstStyle/>
          <a:p>
            <a:r>
              <a:rPr lang="en-US" sz="2400" dirty="0">
                <a:latin typeface="+mn-lt"/>
              </a:rPr>
              <a:t>Be careful with regularization to avoid divergencies </a:t>
            </a:r>
          </a:p>
        </p:txBody>
      </p:sp>
      <p:sp>
        <p:nvSpPr>
          <p:cNvPr id="11" name="TextBox 10">
            <a:extLst>
              <a:ext uri="{FF2B5EF4-FFF2-40B4-BE49-F238E27FC236}">
                <a16:creationId xmlns:a16="http://schemas.microsoft.com/office/drawing/2014/main" xmlns="" id="{3DEC7AF1-7DE6-4085-B19C-AE222702A4EE}"/>
              </a:ext>
            </a:extLst>
          </p:cNvPr>
          <p:cNvSpPr txBox="1"/>
          <p:nvPr/>
        </p:nvSpPr>
        <p:spPr>
          <a:xfrm>
            <a:off x="7735796" y="5766969"/>
            <a:ext cx="6605659" cy="461665"/>
          </a:xfrm>
          <a:prstGeom prst="rect">
            <a:avLst/>
          </a:prstGeom>
          <a:noFill/>
        </p:spPr>
        <p:txBody>
          <a:bodyPr wrap="square" rtlCol="0">
            <a:spAutoFit/>
          </a:bodyPr>
          <a:lstStyle/>
          <a:p>
            <a:r>
              <a:rPr lang="en-US" sz="2400" dirty="0">
                <a:latin typeface="+mn-lt"/>
                <a:cs typeface="Times New Roman" panose="02020603050405020304" pitchFamily="18" charset="0"/>
              </a:rPr>
              <a:t>See notes for details </a:t>
            </a:r>
          </a:p>
        </p:txBody>
      </p:sp>
    </p:spTree>
    <p:extLst>
      <p:ext uri="{BB962C8B-B14F-4D97-AF65-F5344CB8AC3E}">
        <p14:creationId xmlns:p14="http://schemas.microsoft.com/office/powerpoint/2010/main" val="275646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7100" y="202980"/>
            <a:ext cx="4572000" cy="707886"/>
          </a:xfrm>
          <a:prstGeom prst="rect">
            <a:avLst/>
          </a:prstGeom>
        </p:spPr>
        <p:txBody>
          <a:bodyPr>
            <a:spAutoFit/>
          </a:bodyPr>
          <a:lstStyle/>
          <a:p>
            <a:pPr algn="ctr" eaLnBrk="0" hangingPunct="0">
              <a:spcBef>
                <a:spcPct val="50000"/>
              </a:spcBef>
              <a:defRPr/>
            </a:pPr>
            <a:r>
              <a:rPr lang="en-US" sz="4000" b="1" dirty="0">
                <a:ln w="12700">
                  <a:solidFill>
                    <a:schemeClr val="tx1"/>
                  </a:solidFill>
                  <a:prstDash val="solid"/>
                </a:ln>
                <a:solidFill>
                  <a:srgbClr val="C00000"/>
                </a:solidFill>
                <a:effectLst>
                  <a:outerShdw blurRad="41275" dist="20320" dir="1800000" algn="tl" rotWithShape="0">
                    <a:srgbClr val="000000">
                      <a:alpha val="40000"/>
                    </a:srgbClr>
                  </a:outerShdw>
                </a:effectLst>
                <a:cs typeface="Arial" charset="0"/>
              </a:rPr>
              <a:t>Agenda</a:t>
            </a:r>
          </a:p>
        </p:txBody>
      </p:sp>
      <p:sp>
        <p:nvSpPr>
          <p:cNvPr id="6" name="TextBox 5"/>
          <p:cNvSpPr txBox="1"/>
          <p:nvPr/>
        </p:nvSpPr>
        <p:spPr>
          <a:xfrm>
            <a:off x="488870" y="4213303"/>
            <a:ext cx="11421308" cy="3170099"/>
          </a:xfrm>
          <a:prstGeom prst="rect">
            <a:avLst/>
          </a:prstGeom>
          <a:noFill/>
        </p:spPr>
        <p:txBody>
          <a:bodyPr wrap="square">
            <a:spAutoFit/>
          </a:bodyPr>
          <a:lstStyle/>
          <a:p>
            <a:pPr>
              <a:buFont typeface="Arial" pitchFamily="34" charset="0"/>
              <a:buChar char="•"/>
              <a:defRPr/>
            </a:pPr>
            <a:r>
              <a:rPr lang="en-US" sz="3200" b="1" dirty="0">
                <a:latin typeface="+mj-lt"/>
                <a:cs typeface="Arial" charset="0"/>
              </a:rPr>
              <a:t> Brief overview of alkaline earth-atoms and atomic clocks</a:t>
            </a:r>
          </a:p>
          <a:p>
            <a:pPr>
              <a:buFont typeface="Arial" pitchFamily="34" charset="0"/>
              <a:buChar char="•"/>
              <a:defRPr/>
            </a:pPr>
            <a:r>
              <a:rPr lang="en-US" sz="3200" b="1" dirty="0">
                <a:latin typeface="+mj-lt"/>
                <a:cs typeface="Arial" charset="0"/>
              </a:rPr>
              <a:t>  Collisions and SU(N) Interactions </a:t>
            </a:r>
          </a:p>
          <a:p>
            <a:pPr>
              <a:buFont typeface="Arial" pitchFamily="34" charset="0"/>
              <a:buChar char="•"/>
              <a:defRPr/>
            </a:pPr>
            <a:r>
              <a:rPr lang="en-US" sz="3200" b="1" dirty="0">
                <a:latin typeface="+mj-lt"/>
                <a:cs typeface="Arial" charset="0"/>
              </a:rPr>
              <a:t>  Density shifts in spin polarized gases</a:t>
            </a:r>
          </a:p>
          <a:p>
            <a:pPr>
              <a:buFont typeface="Arial" pitchFamily="34" charset="0"/>
              <a:buChar char="•"/>
              <a:defRPr/>
            </a:pPr>
            <a:r>
              <a:rPr lang="en-US" sz="3200" b="1" dirty="0">
                <a:latin typeface="+mj-lt"/>
                <a:cs typeface="Arial" charset="0"/>
              </a:rPr>
              <a:t>  Probing SU(N) orbital magnetism</a:t>
            </a:r>
          </a:p>
          <a:p>
            <a:pPr>
              <a:buFont typeface="Arial" pitchFamily="34" charset="0"/>
              <a:buChar char="•"/>
              <a:defRPr/>
            </a:pPr>
            <a:r>
              <a:rPr lang="en-US" sz="3200" b="1" dirty="0">
                <a:latin typeface="+mj-lt"/>
                <a:cs typeface="Arial" charset="0"/>
              </a:rPr>
              <a:t>  Spin-Orbit Coupling</a:t>
            </a:r>
          </a:p>
          <a:p>
            <a:pPr>
              <a:defRPr/>
            </a:pPr>
            <a:endParaRPr lang="en-US" b="1" dirty="0">
              <a:latin typeface="+mj-lt"/>
              <a:cs typeface="Arial" charset="0"/>
            </a:endParaRPr>
          </a:p>
          <a:p>
            <a:pPr>
              <a:defRPr/>
            </a:pPr>
            <a:endParaRPr lang="en-US" b="1" dirty="0">
              <a:latin typeface="+mj-lt"/>
              <a:cs typeface="Arial" charset="0"/>
            </a:endParaRPr>
          </a:p>
        </p:txBody>
      </p:sp>
      <p:pic>
        <p:nvPicPr>
          <p:cNvPr id="21" name="Picture 20"/>
          <p:cNvPicPr>
            <a:picLocks noChangeAspect="1"/>
          </p:cNvPicPr>
          <p:nvPr/>
        </p:nvPicPr>
        <p:blipFill rotWithShape="1">
          <a:blip r:embed="rId2"/>
          <a:srcRect t="2535" b="2680"/>
          <a:stretch/>
        </p:blipFill>
        <p:spPr>
          <a:xfrm>
            <a:off x="608879" y="1571977"/>
            <a:ext cx="3251801" cy="2191703"/>
          </a:xfrm>
          <a:prstGeom prst="rect">
            <a:avLst/>
          </a:prstGeom>
        </p:spPr>
      </p:pic>
      <p:grpSp>
        <p:nvGrpSpPr>
          <p:cNvPr id="22" name="Group 21"/>
          <p:cNvGrpSpPr/>
          <p:nvPr/>
        </p:nvGrpSpPr>
        <p:grpSpPr>
          <a:xfrm>
            <a:off x="7741538" y="1775199"/>
            <a:ext cx="4667905" cy="1366779"/>
            <a:chOff x="249056" y="5088288"/>
            <a:chExt cx="4667905" cy="1366779"/>
          </a:xfrm>
        </p:grpSpPr>
        <p:grpSp>
          <p:nvGrpSpPr>
            <p:cNvPr id="23" name="Group 22"/>
            <p:cNvGrpSpPr/>
            <p:nvPr/>
          </p:nvGrpSpPr>
          <p:grpSpPr>
            <a:xfrm>
              <a:off x="249056" y="5088288"/>
              <a:ext cx="3876840" cy="1366779"/>
              <a:chOff x="249056" y="5088288"/>
              <a:chExt cx="3876840" cy="1366779"/>
            </a:xfrm>
          </p:grpSpPr>
          <p:grpSp>
            <p:nvGrpSpPr>
              <p:cNvPr id="26" name="Group 22"/>
              <p:cNvGrpSpPr>
                <a:grpSpLocks/>
              </p:cNvGrpSpPr>
              <p:nvPr/>
            </p:nvGrpSpPr>
            <p:grpSpPr bwMode="auto">
              <a:xfrm>
                <a:off x="249056" y="5573277"/>
                <a:ext cx="3850650" cy="881790"/>
                <a:chOff x="5375275" y="1543194"/>
                <a:chExt cx="2257347" cy="880054"/>
              </a:xfrm>
            </p:grpSpPr>
            <p:cxnSp>
              <p:nvCxnSpPr>
                <p:cNvPr id="36" name="Straight Connector 35"/>
                <p:cNvCxnSpPr/>
                <p:nvPr/>
              </p:nvCxnSpPr>
              <p:spPr>
                <a:xfrm>
                  <a:off x="5375275" y="2024063"/>
                  <a:ext cx="457184" cy="0"/>
                </a:xfrm>
                <a:prstGeom prst="line">
                  <a:avLst/>
                </a:prstGeom>
                <a:noFill/>
                <a:ln w="38100" cap="flat" cmpd="sng" algn="ctr">
                  <a:solidFill>
                    <a:srgbClr val="D34817">
                      <a:shade val="60000"/>
                      <a:satMod val="110000"/>
                    </a:srgbClr>
                  </a:solidFill>
                  <a:prstDash val="solid"/>
                </a:ln>
                <a:effectLst/>
              </p:spPr>
            </p:cxnSp>
            <p:cxnSp>
              <p:nvCxnSpPr>
                <p:cNvPr id="37" name="Straight Connector 36"/>
                <p:cNvCxnSpPr/>
                <p:nvPr/>
              </p:nvCxnSpPr>
              <p:spPr>
                <a:xfrm flipV="1">
                  <a:off x="5832459" y="1557478"/>
                  <a:ext cx="0" cy="466585"/>
                </a:xfrm>
                <a:prstGeom prst="line">
                  <a:avLst/>
                </a:prstGeom>
                <a:noFill/>
                <a:ln w="38100" cap="flat" cmpd="sng" algn="ctr">
                  <a:solidFill>
                    <a:srgbClr val="D34817">
                      <a:shade val="60000"/>
                      <a:satMod val="110000"/>
                    </a:srgbClr>
                  </a:solidFill>
                  <a:prstDash val="solid"/>
                </a:ln>
                <a:effectLst/>
              </p:spPr>
            </p:cxnSp>
            <p:cxnSp>
              <p:nvCxnSpPr>
                <p:cNvPr id="38" name="Straight Connector 37"/>
                <p:cNvCxnSpPr/>
                <p:nvPr/>
              </p:nvCxnSpPr>
              <p:spPr>
                <a:xfrm>
                  <a:off x="5832459" y="1557478"/>
                  <a:ext cx="215892" cy="0"/>
                </a:xfrm>
                <a:prstGeom prst="line">
                  <a:avLst/>
                </a:prstGeom>
                <a:noFill/>
                <a:ln w="38100" cap="flat" cmpd="sng" algn="ctr">
                  <a:solidFill>
                    <a:srgbClr val="D34817">
                      <a:shade val="60000"/>
                      <a:satMod val="110000"/>
                    </a:srgbClr>
                  </a:solidFill>
                  <a:prstDash val="solid"/>
                </a:ln>
                <a:effectLst/>
              </p:spPr>
            </p:cxnSp>
            <p:cxnSp>
              <p:nvCxnSpPr>
                <p:cNvPr id="39" name="Straight Connector 38"/>
                <p:cNvCxnSpPr/>
                <p:nvPr/>
              </p:nvCxnSpPr>
              <p:spPr>
                <a:xfrm>
                  <a:off x="6048352" y="1557478"/>
                  <a:ext cx="0" cy="466585"/>
                </a:xfrm>
                <a:prstGeom prst="line">
                  <a:avLst/>
                </a:prstGeom>
                <a:noFill/>
                <a:ln w="38100" cap="flat" cmpd="sng" algn="ctr">
                  <a:solidFill>
                    <a:srgbClr val="D34817">
                      <a:shade val="60000"/>
                      <a:satMod val="110000"/>
                    </a:srgbClr>
                  </a:solidFill>
                  <a:prstDash val="solid"/>
                </a:ln>
                <a:effectLst/>
              </p:spPr>
            </p:cxnSp>
            <p:cxnSp>
              <p:nvCxnSpPr>
                <p:cNvPr id="40" name="Straight Connector 39"/>
                <p:cNvCxnSpPr/>
                <p:nvPr/>
              </p:nvCxnSpPr>
              <p:spPr>
                <a:xfrm>
                  <a:off x="6048352" y="2024063"/>
                  <a:ext cx="1193758" cy="0"/>
                </a:xfrm>
                <a:prstGeom prst="line">
                  <a:avLst/>
                </a:prstGeom>
                <a:noFill/>
                <a:ln w="38100" cap="flat" cmpd="sng" algn="ctr">
                  <a:solidFill>
                    <a:srgbClr val="D34817">
                      <a:shade val="60000"/>
                      <a:satMod val="110000"/>
                    </a:srgbClr>
                  </a:solidFill>
                  <a:prstDash val="solid"/>
                </a:ln>
                <a:effectLst/>
              </p:spPr>
            </p:cxnSp>
            <p:cxnSp>
              <p:nvCxnSpPr>
                <p:cNvPr id="41" name="Straight Connector 40"/>
                <p:cNvCxnSpPr/>
                <p:nvPr/>
              </p:nvCxnSpPr>
              <p:spPr>
                <a:xfrm flipV="1">
                  <a:off x="7235760" y="1543194"/>
                  <a:ext cx="0" cy="468173"/>
                </a:xfrm>
                <a:prstGeom prst="line">
                  <a:avLst/>
                </a:prstGeom>
                <a:noFill/>
                <a:ln w="38100" cap="flat" cmpd="sng" algn="ctr">
                  <a:solidFill>
                    <a:srgbClr val="D34817">
                      <a:shade val="60000"/>
                      <a:satMod val="110000"/>
                    </a:srgbClr>
                  </a:solidFill>
                  <a:prstDash val="solid"/>
                </a:ln>
                <a:effectLst/>
              </p:spPr>
            </p:cxnSp>
            <p:cxnSp>
              <p:nvCxnSpPr>
                <p:cNvPr id="42" name="Straight Connector 41"/>
                <p:cNvCxnSpPr/>
                <p:nvPr/>
              </p:nvCxnSpPr>
              <p:spPr>
                <a:xfrm>
                  <a:off x="7235760" y="1543194"/>
                  <a:ext cx="215892" cy="0"/>
                </a:xfrm>
                <a:prstGeom prst="line">
                  <a:avLst/>
                </a:prstGeom>
                <a:noFill/>
                <a:ln w="38100" cap="flat" cmpd="sng" algn="ctr">
                  <a:solidFill>
                    <a:srgbClr val="D34817">
                      <a:shade val="60000"/>
                      <a:satMod val="110000"/>
                    </a:srgbClr>
                  </a:solidFill>
                  <a:prstDash val="solid"/>
                </a:ln>
                <a:effectLst/>
              </p:spPr>
            </p:cxnSp>
            <p:cxnSp>
              <p:nvCxnSpPr>
                <p:cNvPr id="43" name="Straight Connector 42"/>
                <p:cNvCxnSpPr/>
                <p:nvPr/>
              </p:nvCxnSpPr>
              <p:spPr>
                <a:xfrm>
                  <a:off x="7451653" y="1543194"/>
                  <a:ext cx="0" cy="468173"/>
                </a:xfrm>
                <a:prstGeom prst="line">
                  <a:avLst/>
                </a:prstGeom>
                <a:noFill/>
                <a:ln w="38100" cap="flat" cmpd="sng" algn="ctr">
                  <a:solidFill>
                    <a:srgbClr val="D34817">
                      <a:shade val="60000"/>
                      <a:satMod val="110000"/>
                    </a:srgbClr>
                  </a:solidFill>
                  <a:prstDash val="solid"/>
                </a:ln>
                <a:effectLst/>
              </p:spPr>
            </p:cxnSp>
            <p:cxnSp>
              <p:nvCxnSpPr>
                <p:cNvPr id="44" name="Straight Connector 43"/>
                <p:cNvCxnSpPr/>
                <p:nvPr/>
              </p:nvCxnSpPr>
              <p:spPr>
                <a:xfrm>
                  <a:off x="7451653" y="2011367"/>
                  <a:ext cx="180969" cy="12696"/>
                </a:xfrm>
                <a:prstGeom prst="line">
                  <a:avLst/>
                </a:prstGeom>
                <a:noFill/>
                <a:ln w="38100" cap="flat" cmpd="sng" algn="ctr">
                  <a:solidFill>
                    <a:srgbClr val="D34817">
                      <a:shade val="60000"/>
                      <a:satMod val="110000"/>
                    </a:srgbClr>
                  </a:solidFill>
                  <a:prstDash val="solid"/>
                </a:ln>
                <a:effectLst/>
              </p:spPr>
            </p:cxnSp>
            <p:sp>
              <p:nvSpPr>
                <p:cNvPr id="45" name="TextBox 16"/>
                <p:cNvSpPr txBox="1">
                  <a:spLocks noChangeArrowheads="1"/>
                </p:cNvSpPr>
                <p:nvPr/>
              </p:nvSpPr>
              <p:spPr bwMode="auto">
                <a:xfrm>
                  <a:off x="6274705" y="2051120"/>
                  <a:ext cx="961055" cy="37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rPr>
                    <a:t>Dark Time</a:t>
                  </a:r>
                </a:p>
              </p:txBody>
            </p:sp>
          </p:grpSp>
          <p:pic>
            <p:nvPicPr>
              <p:cNvPr id="27" name="Picture 27" descr="oh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455665" y="5372276"/>
                <a:ext cx="347014" cy="423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27" descr="oh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739333" y="5372277"/>
                <a:ext cx="347014" cy="423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27" descr="oh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2558778" y="5558552"/>
                <a:ext cx="347014" cy="423393"/>
              </a:xfrm>
              <a:prstGeom prst="rect">
                <a:avLst/>
              </a:prstGeom>
              <a:noFill/>
              <a:ln>
                <a:noFill/>
              </a:ln>
              <a:effectLst>
                <a:glow rad="228600">
                  <a:schemeClr val="accent2">
                    <a:satMod val="175000"/>
                    <a:alpha val="40000"/>
                  </a:schemeClr>
                </a:glow>
                <a:outerShdw dist="35921" dir="2700000" algn="ctr" rotWithShape="0">
                  <a:srgbClr val="808080"/>
                </a:outerShdw>
              </a:effectLst>
              <a:scene3d>
                <a:camera prst="orthographicFront">
                  <a:rot lat="0" lon="0" rev="150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7" descr="oh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2501864" y="5050098"/>
                <a:ext cx="347014" cy="423393"/>
              </a:xfrm>
              <a:prstGeom prst="rect">
                <a:avLst/>
              </a:prstGeom>
              <a:noFill/>
              <a:ln>
                <a:noFill/>
              </a:ln>
              <a:effectLst>
                <a:glow rad="228600">
                  <a:schemeClr val="accent2">
                    <a:satMod val="175000"/>
                    <a:alpha val="40000"/>
                  </a:schemeClr>
                </a:glow>
                <a:outerShdw dist="35921" dir="2700000" algn="ctr" rotWithShape="0">
                  <a:srgbClr val="808080"/>
                </a:outerShdw>
              </a:effectLst>
              <a:scene3d>
                <a:camera prst="orthographicFront">
                  <a:rot lat="0" lon="0" rev="66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7" descr="oh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19265541" flipV="1">
                <a:off x="1392708" y="5405899"/>
                <a:ext cx="347014" cy="423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 name="Picture 27" descr="oh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19265541" flipV="1">
                <a:off x="1414476" y="5645386"/>
                <a:ext cx="347014" cy="423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 name="Picture 27" descr="oh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19265541" flipV="1">
                <a:off x="3778882" y="5645385"/>
                <a:ext cx="347014" cy="423393"/>
              </a:xfrm>
              <a:prstGeom prst="rect">
                <a:avLst/>
              </a:prstGeom>
              <a:noFill/>
              <a:ln>
                <a:noFill/>
              </a:ln>
              <a:effectLst/>
              <a:scene3d>
                <a:camera prst="orthographicFront">
                  <a:rot lat="0" lon="0" rev="30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 name="Picture 27" descr="oh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19265541" flipV="1">
                <a:off x="3711413" y="5327789"/>
                <a:ext cx="347014" cy="423393"/>
              </a:xfrm>
              <a:prstGeom prst="rect">
                <a:avLst/>
              </a:prstGeom>
              <a:noFill/>
              <a:ln>
                <a:noFill/>
              </a:ln>
              <a:effectLst/>
              <a:scene3d>
                <a:camera prst="orthographicFront">
                  <a:rot lat="0" lon="0" rev="30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 name="Picture 34"/>
              <p:cNvPicPr>
                <a:picLocks noChangeAspect="1"/>
              </p:cNvPicPr>
              <p:nvPr/>
            </p:nvPicPr>
            <p:blipFill>
              <a:blip r:embed="rId4"/>
              <a:stretch>
                <a:fillRect/>
              </a:stretch>
            </p:blipFill>
            <p:spPr>
              <a:xfrm>
                <a:off x="2177999" y="5103784"/>
                <a:ext cx="216439" cy="844528"/>
              </a:xfrm>
              <a:prstGeom prst="rect">
                <a:avLst/>
              </a:prstGeom>
            </p:spPr>
          </p:pic>
        </p:grpSp>
        <p:sp>
          <p:nvSpPr>
            <p:cNvPr id="24" name="TextBox 16"/>
            <p:cNvSpPr txBox="1">
              <a:spLocks noChangeArrowheads="1"/>
            </p:cNvSpPr>
            <p:nvPr/>
          </p:nvSpPr>
          <p:spPr bwMode="auto">
            <a:xfrm>
              <a:off x="850220" y="6088765"/>
              <a:ext cx="16393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sz="1600" kern="0" dirty="0">
                  <a:solidFill>
                    <a:prstClr val="black"/>
                  </a:solidFill>
                  <a:latin typeface="Arial" panose="020B0604020202020204" pitchFamily="34" charset="0"/>
                </a:rPr>
                <a:t>pulse</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5" name="TextBox 16"/>
            <p:cNvSpPr txBox="1">
              <a:spLocks noChangeArrowheads="1"/>
            </p:cNvSpPr>
            <p:nvPr/>
          </p:nvSpPr>
          <p:spPr bwMode="auto">
            <a:xfrm>
              <a:off x="3277565" y="6068296"/>
              <a:ext cx="16393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sz="1600" kern="0" dirty="0">
                  <a:solidFill>
                    <a:prstClr val="black"/>
                  </a:solidFill>
                  <a:latin typeface="Arial" panose="020B0604020202020204" pitchFamily="34" charset="0"/>
                </a:rPr>
                <a:t>pulse</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ndParaRPr>
            </a:p>
          </p:txBody>
        </p:sp>
      </p:grpSp>
      <p:pic>
        <p:nvPicPr>
          <p:cNvPr id="46" name="Picture 45"/>
          <p:cNvPicPr>
            <a:picLocks noChangeAspect="1"/>
          </p:cNvPicPr>
          <p:nvPr/>
        </p:nvPicPr>
        <p:blipFill>
          <a:blip r:embed="rId5"/>
          <a:stretch>
            <a:fillRect/>
          </a:stretch>
        </p:blipFill>
        <p:spPr>
          <a:xfrm>
            <a:off x="4389597" y="1298226"/>
            <a:ext cx="2954068" cy="23897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a:extLst>
              <a:ext uri="{FF2B5EF4-FFF2-40B4-BE49-F238E27FC236}">
                <a16:creationId xmlns:a16="http://schemas.microsoft.com/office/drawing/2014/main" xmlns="" id="{F798E25F-7776-4AA3-A3A9-515B52013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857" y="766754"/>
            <a:ext cx="1867575" cy="1757357"/>
          </a:xfrm>
          <a:prstGeom prst="rect">
            <a:avLst/>
          </a:prstGeom>
          <a:noFill/>
          <a:ln>
            <a:noFill/>
          </a:ln>
          <a:effectLst>
            <a:glow rad="139700">
              <a:schemeClr val="bg1">
                <a:lumMod val="50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 name="Picture 23">
            <a:extLst>
              <a:ext uri="{FF2B5EF4-FFF2-40B4-BE49-F238E27FC236}">
                <a16:creationId xmlns:a16="http://schemas.microsoft.com/office/drawing/2014/main" xmlns="" id="{45100177-0FBA-4152-A77A-DA95CC018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119" y="913177"/>
            <a:ext cx="1867575" cy="1757357"/>
          </a:xfrm>
          <a:prstGeom prst="rect">
            <a:avLst/>
          </a:prstGeom>
          <a:noFill/>
          <a:ln>
            <a:noFill/>
          </a:ln>
          <a:effectLst>
            <a:glow rad="139700">
              <a:schemeClr val="bg1">
                <a:lumMod val="50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Rectangle 3">
            <a:extLst>
              <a:ext uri="{FF2B5EF4-FFF2-40B4-BE49-F238E27FC236}">
                <a16:creationId xmlns:a16="http://schemas.microsoft.com/office/drawing/2014/main" xmlns="" id="{22008F25-D650-4B08-BE16-625A6438AC3E}"/>
              </a:ext>
            </a:extLst>
          </p:cNvPr>
          <p:cNvSpPr/>
          <p:nvPr/>
        </p:nvSpPr>
        <p:spPr>
          <a:xfrm>
            <a:off x="1695669" y="71169"/>
            <a:ext cx="8995513" cy="707886"/>
          </a:xfrm>
          <a:prstGeom prst="rect">
            <a:avLst/>
          </a:prstGeom>
          <a:noFill/>
        </p:spPr>
        <p:txBody>
          <a:bodyPr>
            <a:spAutoFit/>
          </a:bodyPr>
          <a:lstStyle/>
          <a:p>
            <a:pPr algn="ctr" eaLnBrk="0" hangingPunct="0">
              <a:spcBef>
                <a:spcPct val="50000"/>
              </a:spcBef>
              <a:defRPr/>
            </a:pPr>
            <a:r>
              <a:rPr lang="en-US" sz="4000" b="1" dirty="0">
                <a:ln w="12700">
                  <a:solidFill>
                    <a:prstClr val="black"/>
                  </a:solidFill>
                  <a:prstDash val="solid"/>
                </a:ln>
                <a:solidFill>
                  <a:srgbClr val="FF0000"/>
                </a:solidFill>
                <a:effectLst>
                  <a:outerShdw blurRad="41275" dist="20320" dir="1800000" algn="tl" rotWithShape="0">
                    <a:srgbClr val="000000">
                      <a:alpha val="40000"/>
                    </a:srgbClr>
                  </a:outerShdw>
                </a:effectLst>
                <a:latin typeface="Calibri"/>
                <a:cs typeface="+mn-cs"/>
              </a:rPr>
              <a:t>Alkaline-earth  Collisions</a:t>
            </a:r>
            <a:endParaRPr lang="en-US" sz="3600" b="1" dirty="0">
              <a:ln w="12700">
                <a:solidFill>
                  <a:prstClr val="black"/>
                </a:solidFill>
                <a:prstDash val="solid"/>
              </a:ln>
              <a:solidFill>
                <a:srgbClr val="FF0000"/>
              </a:solidFill>
              <a:effectLst>
                <a:outerShdw blurRad="41275" dist="20320" dir="1800000" algn="tl" rotWithShape="0">
                  <a:srgbClr val="000000">
                    <a:alpha val="40000"/>
                  </a:srgbClr>
                </a:outerShdw>
              </a:effectLst>
              <a:latin typeface="Calibri"/>
              <a:cs typeface="+mn-cs"/>
            </a:endParaRPr>
          </a:p>
        </p:txBody>
      </p:sp>
      <p:sp>
        <p:nvSpPr>
          <p:cNvPr id="5" name="Cloud 4">
            <a:extLst>
              <a:ext uri="{FF2B5EF4-FFF2-40B4-BE49-F238E27FC236}">
                <a16:creationId xmlns:a16="http://schemas.microsoft.com/office/drawing/2014/main" xmlns="" id="{77B56F3A-A52F-46A1-9957-9F698B5F3C77}"/>
              </a:ext>
            </a:extLst>
          </p:cNvPr>
          <p:cNvSpPr/>
          <p:nvPr/>
        </p:nvSpPr>
        <p:spPr>
          <a:xfrm>
            <a:off x="4361625" y="1532333"/>
            <a:ext cx="1867197" cy="1028473"/>
          </a:xfrm>
          <a:prstGeom prst="cloud">
            <a:avLst/>
          </a:prstGeom>
          <a:solidFill>
            <a:srgbClr val="4F81BD">
              <a:alpha val="36078"/>
            </a:srgbClr>
          </a:solidFill>
          <a:ln w="25400" cap="flat" cmpd="sng" algn="ctr">
            <a:noFill/>
            <a:prstDash val="solid"/>
          </a:ln>
          <a:effectLst/>
        </p:spPr>
        <p:txBody>
          <a:bodyPr anchor="ctr"/>
          <a:lstStyle/>
          <a:p>
            <a:pPr algn="ctr" fontAlgn="auto">
              <a:spcBef>
                <a:spcPts val="0"/>
              </a:spcBef>
              <a:spcAft>
                <a:spcPts val="0"/>
              </a:spcAft>
              <a:defRPr/>
            </a:pPr>
            <a:endParaRPr lang="en-US" sz="2800" kern="0" dirty="0">
              <a:solidFill>
                <a:sysClr val="window" lastClr="FFFFFF"/>
              </a:solidFill>
              <a:latin typeface="Calibri"/>
              <a:cs typeface="+mn-cs"/>
            </a:endParaRPr>
          </a:p>
        </p:txBody>
      </p:sp>
      <p:sp>
        <p:nvSpPr>
          <p:cNvPr id="6" name="TextBox 5">
            <a:extLst>
              <a:ext uri="{FF2B5EF4-FFF2-40B4-BE49-F238E27FC236}">
                <a16:creationId xmlns:a16="http://schemas.microsoft.com/office/drawing/2014/main" xmlns="" id="{9259BEFE-23D2-497F-90DB-59AF8747E153}"/>
              </a:ext>
            </a:extLst>
          </p:cNvPr>
          <p:cNvSpPr txBox="1"/>
          <p:nvPr/>
        </p:nvSpPr>
        <p:spPr>
          <a:xfrm>
            <a:off x="304004" y="3050062"/>
            <a:ext cx="12118285" cy="954107"/>
          </a:xfrm>
          <a:prstGeom prst="rect">
            <a:avLst/>
          </a:prstGeom>
          <a:noFill/>
        </p:spPr>
        <p:txBody>
          <a:bodyPr wrap="square">
            <a:spAutoFit/>
          </a:bodyPr>
          <a:lstStyle/>
          <a:p>
            <a:pPr fontAlgn="auto">
              <a:spcBef>
                <a:spcPts val="0"/>
              </a:spcBef>
              <a:spcAft>
                <a:spcPts val="0"/>
              </a:spcAft>
              <a:defRPr/>
            </a:pPr>
            <a:r>
              <a:rPr lang="en-US" sz="2800" kern="0" dirty="0">
                <a:solidFill>
                  <a:srgbClr val="C0504D"/>
                </a:solidFill>
                <a:latin typeface="Calibri"/>
                <a:cs typeface="+mn-cs"/>
              </a:rPr>
              <a:t>Electrons</a:t>
            </a:r>
            <a:r>
              <a:rPr lang="en-US" sz="2800" kern="0" dirty="0">
                <a:solidFill>
                  <a:sysClr val="windowText" lastClr="000000"/>
                </a:solidFill>
                <a:latin typeface="Calibri"/>
                <a:cs typeface="+mn-cs"/>
              </a:rPr>
              <a:t> independent of </a:t>
            </a:r>
            <a:r>
              <a:rPr lang="en-US" sz="2800" kern="0" dirty="0">
                <a:solidFill>
                  <a:srgbClr val="9BBB59">
                    <a:lumMod val="75000"/>
                  </a:srgbClr>
                </a:solidFill>
                <a:latin typeface="Calibri"/>
                <a:cs typeface="+mn-cs"/>
              </a:rPr>
              <a:t>nuclear spin</a:t>
            </a:r>
            <a:r>
              <a:rPr lang="en-US" sz="2800" kern="0" dirty="0">
                <a:solidFill>
                  <a:sysClr val="windowText" lastClr="000000"/>
                </a:solidFill>
                <a:latin typeface="Calibri"/>
                <a:cs typeface="+mn-cs"/>
              </a:rPr>
              <a:t> </a:t>
            </a:r>
            <a:r>
              <a:rPr lang="en-US" sz="2800" kern="0" dirty="0">
                <a:solidFill>
                  <a:sysClr val="windowText" lastClr="000000"/>
                </a:solidFill>
                <a:latin typeface="Calibri"/>
                <a:cs typeface="+mn-cs"/>
                <a:sym typeface="Wingdings" pitchFamily="2" charset="2"/>
              </a:rPr>
              <a:t> </a:t>
            </a:r>
            <a:r>
              <a:rPr lang="en-US" sz="2800" kern="0" dirty="0">
                <a:solidFill>
                  <a:srgbClr val="4F81BD">
                    <a:lumMod val="75000"/>
                  </a:srgbClr>
                </a:solidFill>
                <a:latin typeface="Calibri"/>
                <a:cs typeface="+mn-cs"/>
                <a:sym typeface="Wingdings" pitchFamily="2" charset="2"/>
              </a:rPr>
              <a:t>collisions</a:t>
            </a:r>
            <a:r>
              <a:rPr lang="en-US" sz="2800" kern="0" dirty="0">
                <a:solidFill>
                  <a:sysClr val="windowText" lastClr="000000"/>
                </a:solidFill>
                <a:latin typeface="Calibri"/>
                <a:cs typeface="+mn-cs"/>
                <a:sym typeface="Wingdings" pitchFamily="2" charset="2"/>
              </a:rPr>
              <a:t> independent of </a:t>
            </a:r>
            <a:r>
              <a:rPr lang="en-US" sz="2800" kern="0" dirty="0">
                <a:solidFill>
                  <a:srgbClr val="9BBB59">
                    <a:lumMod val="75000"/>
                  </a:srgbClr>
                </a:solidFill>
                <a:latin typeface="Calibri"/>
                <a:cs typeface="+mn-cs"/>
                <a:sym typeface="Wingdings" pitchFamily="2" charset="2"/>
              </a:rPr>
              <a:t>nuclear spin.</a:t>
            </a:r>
          </a:p>
          <a:p>
            <a:pPr fontAlgn="auto">
              <a:spcBef>
                <a:spcPts val="0"/>
              </a:spcBef>
              <a:spcAft>
                <a:spcPts val="0"/>
              </a:spcAft>
              <a:defRPr/>
            </a:pPr>
            <a:r>
              <a:rPr lang="en-US" sz="2800" dirty="0">
                <a:solidFill>
                  <a:srgbClr val="000000"/>
                </a:solidFill>
                <a:latin typeface="Calibri"/>
                <a:ea typeface="Gill Sans"/>
                <a:cs typeface="Gill Sans"/>
                <a:sym typeface="Gill Sans"/>
              </a:rPr>
              <a:t>(except via Fermi statistics).</a:t>
            </a:r>
            <a:endParaRPr lang="en-US" sz="2800" dirty="0">
              <a:solidFill>
                <a:prstClr val="black"/>
              </a:solidFill>
              <a:latin typeface="Calibri"/>
            </a:endParaRPr>
          </a:p>
        </p:txBody>
      </p:sp>
      <p:sp>
        <p:nvSpPr>
          <p:cNvPr id="7" name="TextBox 6">
            <a:extLst>
              <a:ext uri="{FF2B5EF4-FFF2-40B4-BE49-F238E27FC236}">
                <a16:creationId xmlns:a16="http://schemas.microsoft.com/office/drawing/2014/main" xmlns="" id="{1390AB7C-0EE6-44B6-9FCA-CDA6CD819E81}"/>
              </a:ext>
            </a:extLst>
          </p:cNvPr>
          <p:cNvSpPr txBox="1"/>
          <p:nvPr/>
        </p:nvSpPr>
        <p:spPr>
          <a:xfrm>
            <a:off x="6326430" y="3806778"/>
            <a:ext cx="2733675" cy="523875"/>
          </a:xfrm>
          <a:prstGeom prst="rect">
            <a:avLst/>
          </a:prstGeom>
          <a:solidFill>
            <a:srgbClr val="9BBB59"/>
          </a:solidFill>
          <a:ln w="25400" cap="flat" cmpd="sng" algn="ctr">
            <a:solidFill>
              <a:srgbClr val="9BBB59">
                <a:shade val="50000"/>
              </a:srgbClr>
            </a:solidFill>
            <a:prstDash val="solid"/>
          </a:ln>
          <a:effectLst/>
        </p:spPr>
        <p:txBody>
          <a:bodyPr>
            <a:spAutoFit/>
          </a:bodyPr>
          <a:lstStyle/>
          <a:p>
            <a:pPr fontAlgn="auto">
              <a:spcBef>
                <a:spcPts val="0"/>
              </a:spcBef>
              <a:spcAft>
                <a:spcPts val="0"/>
              </a:spcAft>
              <a:defRPr/>
            </a:pPr>
            <a:r>
              <a:rPr lang="en-US" sz="2800" kern="0" dirty="0">
                <a:solidFill>
                  <a:sysClr val="window" lastClr="FFFFFF"/>
                </a:solidFill>
                <a:latin typeface="Calibri"/>
                <a:cs typeface="+mn-cs"/>
              </a:rPr>
              <a:t>Up to N=2I+1=10</a:t>
            </a:r>
            <a:endParaRPr lang="en-US" sz="2800" kern="0" dirty="0">
              <a:solidFill>
                <a:srgbClr val="9BBB59">
                  <a:lumMod val="75000"/>
                </a:srgbClr>
              </a:solidFill>
              <a:latin typeface="Calibri"/>
              <a:cs typeface="+mn-cs"/>
            </a:endParaRPr>
          </a:p>
        </p:txBody>
      </p:sp>
      <p:sp>
        <p:nvSpPr>
          <p:cNvPr id="8" name="TextBox 7">
            <a:extLst>
              <a:ext uri="{FF2B5EF4-FFF2-40B4-BE49-F238E27FC236}">
                <a16:creationId xmlns:a16="http://schemas.microsoft.com/office/drawing/2014/main" xmlns="" id="{22C88D67-A8CD-44C8-BDFD-FF41A5BBB409}"/>
              </a:ext>
            </a:extLst>
          </p:cNvPr>
          <p:cNvSpPr txBox="1"/>
          <p:nvPr/>
        </p:nvSpPr>
        <p:spPr>
          <a:xfrm>
            <a:off x="449724" y="3975957"/>
            <a:ext cx="12332009" cy="2062103"/>
          </a:xfrm>
          <a:prstGeom prst="rect">
            <a:avLst/>
          </a:prstGeom>
          <a:noFill/>
        </p:spPr>
        <p:txBody>
          <a:bodyPr wrap="square">
            <a:spAutoFit/>
          </a:bodyPr>
          <a:lstStyle/>
          <a:p>
            <a:pPr eaLnBrk="0" hangingPunct="0">
              <a:spcBef>
                <a:spcPct val="50000"/>
              </a:spcBef>
              <a:defRPr/>
            </a:pPr>
            <a:r>
              <a:rPr lang="en-US" sz="3200" b="1" dirty="0">
                <a:solidFill>
                  <a:srgbClr val="C00000"/>
                </a:solidFill>
                <a:latin typeface="Calibri"/>
                <a:cs typeface="+mn-cs"/>
              </a:rPr>
              <a:t>SU(N=2I+1) symmetry: </a:t>
            </a:r>
          </a:p>
          <a:p>
            <a:pPr eaLnBrk="0" hangingPunct="0">
              <a:spcBef>
                <a:spcPct val="50000"/>
              </a:spcBef>
              <a:defRPr/>
            </a:pPr>
            <a:r>
              <a:rPr lang="en-US" sz="3200" b="1" dirty="0">
                <a:solidFill>
                  <a:srgbClr val="C00000"/>
                </a:solidFill>
                <a:latin typeface="Calibri"/>
                <a:cs typeface="+mn-cs"/>
              </a:rPr>
              <a:t>Nuclear spin independent scattering parameters</a:t>
            </a:r>
          </a:p>
          <a:p>
            <a:pPr eaLnBrk="0" hangingPunct="0">
              <a:spcBef>
                <a:spcPct val="50000"/>
              </a:spcBef>
              <a:defRPr/>
            </a:pPr>
            <a:r>
              <a:rPr lang="en-US" sz="3200" b="1" dirty="0">
                <a:solidFill>
                  <a:srgbClr val="C00000"/>
                </a:solidFill>
                <a:latin typeface="Calibri"/>
                <a:cs typeface="+mn-cs"/>
              </a:rPr>
              <a:t>No spin changing collisions. </a:t>
            </a:r>
          </a:p>
        </p:txBody>
      </p:sp>
      <p:sp>
        <p:nvSpPr>
          <p:cNvPr id="9" name="TextBox 29">
            <a:extLst>
              <a:ext uri="{FF2B5EF4-FFF2-40B4-BE49-F238E27FC236}">
                <a16:creationId xmlns:a16="http://schemas.microsoft.com/office/drawing/2014/main" xmlns="" id="{8A37F0BC-C136-464A-9AA0-74BF0F3BA0A8}"/>
              </a:ext>
            </a:extLst>
          </p:cNvPr>
          <p:cNvSpPr txBox="1">
            <a:spLocks noChangeArrowheads="1"/>
          </p:cNvSpPr>
          <p:nvPr/>
        </p:nvSpPr>
        <p:spPr bwMode="auto">
          <a:xfrm>
            <a:off x="3189436" y="1220270"/>
            <a:ext cx="576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2400" b="1" dirty="0">
                <a:solidFill>
                  <a:srgbClr val="9BBB59">
                    <a:lumMod val="50000"/>
                  </a:srgbClr>
                </a:solidFill>
              </a:rPr>
              <a:t>I</a:t>
            </a:r>
          </a:p>
        </p:txBody>
      </p:sp>
      <p:sp>
        <p:nvSpPr>
          <p:cNvPr id="10" name="TextBox 35">
            <a:extLst>
              <a:ext uri="{FF2B5EF4-FFF2-40B4-BE49-F238E27FC236}">
                <a16:creationId xmlns:a16="http://schemas.microsoft.com/office/drawing/2014/main" xmlns="" id="{F39773DD-D120-4CD3-A129-8136E81D080C}"/>
              </a:ext>
            </a:extLst>
          </p:cNvPr>
          <p:cNvSpPr txBox="1">
            <a:spLocks noChangeArrowheads="1"/>
          </p:cNvSpPr>
          <p:nvPr/>
        </p:nvSpPr>
        <p:spPr bwMode="auto">
          <a:xfrm>
            <a:off x="2777894" y="2498256"/>
            <a:ext cx="862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2400" b="1" dirty="0">
                <a:solidFill>
                  <a:srgbClr val="C00000"/>
                </a:solidFill>
              </a:rPr>
              <a:t>J=0</a:t>
            </a:r>
          </a:p>
        </p:txBody>
      </p:sp>
      <p:sp>
        <p:nvSpPr>
          <p:cNvPr id="11" name="Rectangle 10">
            <a:extLst>
              <a:ext uri="{FF2B5EF4-FFF2-40B4-BE49-F238E27FC236}">
                <a16:creationId xmlns:a16="http://schemas.microsoft.com/office/drawing/2014/main" xmlns="" id="{179E1914-14AA-499A-BC8E-2D1549040A38}"/>
              </a:ext>
            </a:extLst>
          </p:cNvPr>
          <p:cNvSpPr/>
          <p:nvPr/>
        </p:nvSpPr>
        <p:spPr>
          <a:xfrm>
            <a:off x="1133210" y="6297894"/>
            <a:ext cx="10965038" cy="461665"/>
          </a:xfrm>
          <a:prstGeom prst="rect">
            <a:avLst/>
          </a:prstGeom>
        </p:spPr>
        <p:txBody>
          <a:bodyPr wrap="square">
            <a:spAutoFit/>
          </a:bodyPr>
          <a:lstStyle/>
          <a:p>
            <a:pPr>
              <a:spcBef>
                <a:spcPct val="50000"/>
              </a:spcBef>
              <a:defRPr/>
            </a:pPr>
            <a:r>
              <a:rPr lang="en-US" sz="2400" dirty="0">
                <a:solidFill>
                  <a:prstClr val="black"/>
                </a:solidFill>
                <a:latin typeface="Calibri"/>
              </a:rPr>
              <a:t>M. </a:t>
            </a:r>
            <a:r>
              <a:rPr lang="en-US" sz="2400" dirty="0" err="1">
                <a:solidFill>
                  <a:prstClr val="black"/>
                </a:solidFill>
                <a:latin typeface="Calibri"/>
              </a:rPr>
              <a:t>Cazalilla</a:t>
            </a:r>
            <a:r>
              <a:rPr lang="en-US" sz="2400" dirty="0">
                <a:solidFill>
                  <a:prstClr val="black"/>
                </a:solidFill>
                <a:latin typeface="Calibri"/>
              </a:rPr>
              <a:t>  </a:t>
            </a:r>
            <a:r>
              <a:rPr lang="en-US" sz="2400" i="1" dirty="0">
                <a:solidFill>
                  <a:prstClr val="black"/>
                </a:solidFill>
                <a:latin typeface="Calibri"/>
              </a:rPr>
              <a:t>and A. M Rey </a:t>
            </a:r>
            <a:r>
              <a:rPr lang="en-US" sz="2400" dirty="0">
                <a:solidFill>
                  <a:prstClr val="black"/>
                </a:solidFill>
                <a:latin typeface="Calibri"/>
              </a:rPr>
              <a:t>Reports on Progress in Physics 77, 124401 (2014)</a:t>
            </a:r>
          </a:p>
        </p:txBody>
      </p:sp>
      <p:sp>
        <p:nvSpPr>
          <p:cNvPr id="12" name="Oval 4">
            <a:extLst>
              <a:ext uri="{FF2B5EF4-FFF2-40B4-BE49-F238E27FC236}">
                <a16:creationId xmlns:a16="http://schemas.microsoft.com/office/drawing/2014/main" xmlns="" id="{30CF2342-EA04-4889-B60F-7FBFC8897F2B}"/>
              </a:ext>
            </a:extLst>
          </p:cNvPr>
          <p:cNvSpPr/>
          <p:nvPr/>
        </p:nvSpPr>
        <p:spPr>
          <a:xfrm>
            <a:off x="9425601" y="1133938"/>
            <a:ext cx="1137740" cy="11377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180" tIns="43180" rIns="43180" bIns="43180" numCol="1" spcCol="1270" anchor="ctr" anchorCtr="0">
            <a:noAutofit/>
          </a:bodyPr>
          <a:lstStyle/>
          <a:p>
            <a:pPr algn="ctr" defTabSz="1511300">
              <a:lnSpc>
                <a:spcPct val="90000"/>
              </a:lnSpc>
              <a:spcAft>
                <a:spcPct val="35000"/>
              </a:spcAft>
            </a:pPr>
            <a:endParaRPr lang="en-US" sz="3400">
              <a:solidFill>
                <a:prstClr val="white"/>
              </a:solidFill>
            </a:endParaRPr>
          </a:p>
        </p:txBody>
      </p:sp>
      <p:grpSp>
        <p:nvGrpSpPr>
          <p:cNvPr id="13" name="Group 12">
            <a:extLst>
              <a:ext uri="{FF2B5EF4-FFF2-40B4-BE49-F238E27FC236}">
                <a16:creationId xmlns:a16="http://schemas.microsoft.com/office/drawing/2014/main" xmlns="" id="{6C06EF5A-89BA-45E5-9998-1CFB91C50998}"/>
              </a:ext>
            </a:extLst>
          </p:cNvPr>
          <p:cNvGrpSpPr/>
          <p:nvPr/>
        </p:nvGrpSpPr>
        <p:grpSpPr>
          <a:xfrm>
            <a:off x="2622055" y="1319404"/>
            <a:ext cx="756486" cy="1329970"/>
            <a:chOff x="7764134" y="-586457"/>
            <a:chExt cx="756486" cy="1329970"/>
          </a:xfrm>
        </p:grpSpPr>
        <p:cxnSp>
          <p:nvCxnSpPr>
            <p:cNvPr id="14" name="Straight Arrow Connector 13">
              <a:extLst>
                <a:ext uri="{FF2B5EF4-FFF2-40B4-BE49-F238E27FC236}">
                  <a16:creationId xmlns:a16="http://schemas.microsoft.com/office/drawing/2014/main" xmlns="" id="{1FD8A164-D3C9-487B-9C10-67B0CD99D4CF}"/>
                </a:ext>
              </a:extLst>
            </p:cNvPr>
            <p:cNvCxnSpPr/>
            <p:nvPr/>
          </p:nvCxnSpPr>
          <p:spPr>
            <a:xfrm flipV="1">
              <a:off x="8015684" y="71169"/>
              <a:ext cx="0" cy="381000"/>
            </a:xfrm>
            <a:prstGeom prst="straightConnector1">
              <a:avLst/>
            </a:prstGeom>
            <a:noFill/>
            <a:ln w="38100"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15" name="Straight Arrow Connector 14">
              <a:extLst>
                <a:ext uri="{FF2B5EF4-FFF2-40B4-BE49-F238E27FC236}">
                  <a16:creationId xmlns:a16="http://schemas.microsoft.com/office/drawing/2014/main" xmlns="" id="{84BC7E17-B6CC-4E83-9410-C6EEEE4190D4}"/>
                </a:ext>
              </a:extLst>
            </p:cNvPr>
            <p:cNvCxnSpPr/>
            <p:nvPr/>
          </p:nvCxnSpPr>
          <p:spPr>
            <a:xfrm flipV="1">
              <a:off x="7828351" y="362513"/>
              <a:ext cx="0" cy="381000"/>
            </a:xfrm>
            <a:prstGeom prst="straightConnector1">
              <a:avLst/>
            </a:prstGeom>
            <a:noFill/>
            <a:ln w="38100" cap="flat" cmpd="sng" algn="ctr">
              <a:solidFill>
                <a:srgbClr val="C0504D"/>
              </a:solidFill>
              <a:prstDash val="solid"/>
              <a:headEnd type="arrow"/>
              <a:tailEnd type="none"/>
            </a:ln>
            <a:effectLst>
              <a:outerShdw blurRad="40000" dist="20000" dir="5400000" rotWithShape="0">
                <a:srgbClr val="000000">
                  <a:alpha val="38000"/>
                </a:srgbClr>
              </a:outerShdw>
            </a:effectLst>
          </p:spPr>
        </p:cxnSp>
        <p:cxnSp>
          <p:nvCxnSpPr>
            <p:cNvPr id="16" name="Straight Arrow Connector 15">
              <a:extLst>
                <a:ext uri="{FF2B5EF4-FFF2-40B4-BE49-F238E27FC236}">
                  <a16:creationId xmlns:a16="http://schemas.microsoft.com/office/drawing/2014/main" xmlns="" id="{39368DAF-0C63-44FE-A65F-C61324E10360}"/>
                </a:ext>
              </a:extLst>
            </p:cNvPr>
            <p:cNvCxnSpPr/>
            <p:nvPr/>
          </p:nvCxnSpPr>
          <p:spPr>
            <a:xfrm flipV="1">
              <a:off x="8276833" y="-586457"/>
              <a:ext cx="5402" cy="659387"/>
            </a:xfrm>
            <a:prstGeom prst="straightConnector1">
              <a:avLst/>
            </a:prstGeom>
            <a:noFill/>
            <a:ln w="38100" cap="flat" cmpd="sng" algn="ctr">
              <a:solidFill>
                <a:srgbClr val="9BBB59">
                  <a:lumMod val="75000"/>
                </a:srgbClr>
              </a:solidFill>
              <a:prstDash val="solid"/>
              <a:tailEnd type="arrow"/>
            </a:ln>
            <a:effectLst>
              <a:outerShdw blurRad="40000" dist="20000" dir="5400000" rotWithShape="0">
                <a:srgbClr val="000000">
                  <a:alpha val="38000"/>
                </a:srgbClr>
              </a:outerShdw>
            </a:effectLst>
          </p:spPr>
        </p:cxnSp>
        <p:pic>
          <p:nvPicPr>
            <p:cNvPr id="17" name="Picture 16">
              <a:extLst>
                <a:ext uri="{FF2B5EF4-FFF2-40B4-BE49-F238E27FC236}">
                  <a16:creationId xmlns:a16="http://schemas.microsoft.com/office/drawing/2014/main" xmlns="" id="{3FB3E83D-83F9-4570-87E8-A426120916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983574" y="-451994"/>
              <a:ext cx="537046" cy="433740"/>
            </a:xfrm>
            <a:prstGeom prst="rect">
              <a:avLst/>
            </a:prstGeom>
          </p:spPr>
        </p:pic>
        <p:sp>
          <p:nvSpPr>
            <p:cNvPr id="18" name="Oval 17">
              <a:extLst>
                <a:ext uri="{FF2B5EF4-FFF2-40B4-BE49-F238E27FC236}">
                  <a16:creationId xmlns:a16="http://schemas.microsoft.com/office/drawing/2014/main" xmlns="" id="{59638F22-143C-4B77-A35B-DAB42F6497D6}"/>
                </a:ext>
              </a:extLst>
            </p:cNvPr>
            <p:cNvSpPr/>
            <p:nvPr/>
          </p:nvSpPr>
          <p:spPr bwMode="auto">
            <a:xfrm>
              <a:off x="7931834" y="329693"/>
              <a:ext cx="91440" cy="91440"/>
            </a:xfrm>
            <a:prstGeom prst="ellipse">
              <a:avLst/>
            </a:prstGeom>
            <a:solidFill>
              <a:srgbClr val="C00000"/>
            </a:solidFill>
            <a:ln>
              <a:solidFill>
                <a:srgbClr val="C00000"/>
              </a:solidFill>
            </a:ln>
            <a:effectLst>
              <a:glow rad="101600">
                <a:srgbClr val="C00000">
                  <a:alpha val="6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sz="2400">
                <a:solidFill>
                  <a:prstClr val="white"/>
                </a:solidFill>
              </a:endParaRPr>
            </a:p>
          </p:txBody>
        </p:sp>
        <p:sp>
          <p:nvSpPr>
            <p:cNvPr id="19" name="Oval 18">
              <a:extLst>
                <a:ext uri="{FF2B5EF4-FFF2-40B4-BE49-F238E27FC236}">
                  <a16:creationId xmlns:a16="http://schemas.microsoft.com/office/drawing/2014/main" xmlns="" id="{8F7EE4BC-D472-4574-814D-766829BB7B13}"/>
                </a:ext>
              </a:extLst>
            </p:cNvPr>
            <p:cNvSpPr/>
            <p:nvPr/>
          </p:nvSpPr>
          <p:spPr bwMode="auto">
            <a:xfrm>
              <a:off x="7764134" y="362513"/>
              <a:ext cx="91440" cy="91440"/>
            </a:xfrm>
            <a:prstGeom prst="ellipse">
              <a:avLst/>
            </a:prstGeom>
            <a:solidFill>
              <a:srgbClr val="C00000"/>
            </a:solidFill>
            <a:ln>
              <a:solidFill>
                <a:srgbClr val="C00000"/>
              </a:solidFill>
            </a:ln>
            <a:effectLst>
              <a:glow rad="101600">
                <a:srgbClr val="C00000">
                  <a:alpha val="6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sz="2400">
                <a:solidFill>
                  <a:prstClr val="white"/>
                </a:solidFill>
              </a:endParaRPr>
            </a:p>
          </p:txBody>
        </p:sp>
      </p:grpSp>
      <p:grpSp>
        <p:nvGrpSpPr>
          <p:cNvPr id="20" name="Group 19">
            <a:extLst>
              <a:ext uri="{FF2B5EF4-FFF2-40B4-BE49-F238E27FC236}">
                <a16:creationId xmlns:a16="http://schemas.microsoft.com/office/drawing/2014/main" xmlns="" id="{A1060460-5D97-46C7-8FCD-A3296A61CE2D}"/>
              </a:ext>
            </a:extLst>
          </p:cNvPr>
          <p:cNvGrpSpPr/>
          <p:nvPr/>
        </p:nvGrpSpPr>
        <p:grpSpPr>
          <a:xfrm>
            <a:off x="6930336" y="1456231"/>
            <a:ext cx="874435" cy="1311939"/>
            <a:chOff x="7764134" y="-568426"/>
            <a:chExt cx="874435" cy="1311939"/>
          </a:xfrm>
        </p:grpSpPr>
        <p:cxnSp>
          <p:nvCxnSpPr>
            <p:cNvPr id="21" name="Straight Arrow Connector 20">
              <a:extLst>
                <a:ext uri="{FF2B5EF4-FFF2-40B4-BE49-F238E27FC236}">
                  <a16:creationId xmlns:a16="http://schemas.microsoft.com/office/drawing/2014/main" xmlns="" id="{76E26687-082F-45BA-98F2-D6D14DCC097F}"/>
                </a:ext>
              </a:extLst>
            </p:cNvPr>
            <p:cNvCxnSpPr/>
            <p:nvPr/>
          </p:nvCxnSpPr>
          <p:spPr>
            <a:xfrm flipV="1">
              <a:off x="8015684" y="71169"/>
              <a:ext cx="0" cy="381000"/>
            </a:xfrm>
            <a:prstGeom prst="straightConnector1">
              <a:avLst/>
            </a:prstGeom>
            <a:noFill/>
            <a:ln w="38100"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22" name="Straight Arrow Connector 21">
              <a:extLst>
                <a:ext uri="{FF2B5EF4-FFF2-40B4-BE49-F238E27FC236}">
                  <a16:creationId xmlns:a16="http://schemas.microsoft.com/office/drawing/2014/main" xmlns="" id="{85BBDB47-2BE6-4B74-8C9D-802D1FACF6C9}"/>
                </a:ext>
              </a:extLst>
            </p:cNvPr>
            <p:cNvCxnSpPr/>
            <p:nvPr/>
          </p:nvCxnSpPr>
          <p:spPr>
            <a:xfrm flipV="1">
              <a:off x="7828351" y="362513"/>
              <a:ext cx="0" cy="381000"/>
            </a:xfrm>
            <a:prstGeom prst="straightConnector1">
              <a:avLst/>
            </a:prstGeom>
            <a:noFill/>
            <a:ln w="38100" cap="flat" cmpd="sng" algn="ctr">
              <a:solidFill>
                <a:srgbClr val="C0504D"/>
              </a:solidFill>
              <a:prstDash val="solid"/>
              <a:headEnd type="arrow"/>
              <a:tailEnd type="none"/>
            </a:ln>
            <a:effectLst>
              <a:outerShdw blurRad="40000" dist="20000" dir="5400000" rotWithShape="0">
                <a:srgbClr val="000000">
                  <a:alpha val="38000"/>
                </a:srgbClr>
              </a:outerShdw>
            </a:effectLst>
          </p:spPr>
        </p:cxnSp>
        <p:cxnSp>
          <p:nvCxnSpPr>
            <p:cNvPr id="23" name="Straight Arrow Connector 22">
              <a:extLst>
                <a:ext uri="{FF2B5EF4-FFF2-40B4-BE49-F238E27FC236}">
                  <a16:creationId xmlns:a16="http://schemas.microsoft.com/office/drawing/2014/main" xmlns="" id="{CD4CD9FD-E859-4489-9925-39C570606992}"/>
                </a:ext>
              </a:extLst>
            </p:cNvPr>
            <p:cNvCxnSpPr/>
            <p:nvPr/>
          </p:nvCxnSpPr>
          <p:spPr>
            <a:xfrm flipV="1">
              <a:off x="8374096" y="-568426"/>
              <a:ext cx="5402" cy="659387"/>
            </a:xfrm>
            <a:prstGeom prst="straightConnector1">
              <a:avLst/>
            </a:prstGeom>
            <a:noFill/>
            <a:ln w="38100" cap="flat" cmpd="sng" algn="ctr">
              <a:solidFill>
                <a:srgbClr val="9BBB59">
                  <a:lumMod val="75000"/>
                </a:srgbClr>
              </a:solidFill>
              <a:prstDash val="solid"/>
              <a:tailEnd type="arrow"/>
            </a:ln>
            <a:effectLst>
              <a:outerShdw blurRad="40000" dist="20000" dir="5400000" rotWithShape="0">
                <a:srgbClr val="000000">
                  <a:alpha val="38000"/>
                </a:srgbClr>
              </a:outerShdw>
            </a:effectLst>
          </p:spPr>
        </p:cxnSp>
        <p:pic>
          <p:nvPicPr>
            <p:cNvPr id="24" name="Picture 23">
              <a:extLst>
                <a:ext uri="{FF2B5EF4-FFF2-40B4-BE49-F238E27FC236}">
                  <a16:creationId xmlns:a16="http://schemas.microsoft.com/office/drawing/2014/main" xmlns="" id="{3BA17346-2379-44C0-BC72-69C807BDD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093910" y="-400732"/>
              <a:ext cx="544659" cy="420246"/>
            </a:xfrm>
            <a:prstGeom prst="rect">
              <a:avLst/>
            </a:prstGeom>
          </p:spPr>
        </p:pic>
        <p:sp>
          <p:nvSpPr>
            <p:cNvPr id="25" name="Oval 24">
              <a:extLst>
                <a:ext uri="{FF2B5EF4-FFF2-40B4-BE49-F238E27FC236}">
                  <a16:creationId xmlns:a16="http://schemas.microsoft.com/office/drawing/2014/main" xmlns="" id="{AC653BE1-0F8C-483C-AC6E-646BD30FD80C}"/>
                </a:ext>
              </a:extLst>
            </p:cNvPr>
            <p:cNvSpPr/>
            <p:nvPr/>
          </p:nvSpPr>
          <p:spPr bwMode="auto">
            <a:xfrm>
              <a:off x="7931834" y="329693"/>
              <a:ext cx="91440" cy="91440"/>
            </a:xfrm>
            <a:prstGeom prst="ellipse">
              <a:avLst/>
            </a:prstGeom>
            <a:solidFill>
              <a:srgbClr val="C00000"/>
            </a:solidFill>
            <a:ln>
              <a:solidFill>
                <a:srgbClr val="C00000"/>
              </a:solidFill>
            </a:ln>
            <a:effectLst>
              <a:glow rad="101600">
                <a:srgbClr val="C00000">
                  <a:alpha val="6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sz="2400">
                <a:solidFill>
                  <a:prstClr val="white"/>
                </a:solidFill>
              </a:endParaRPr>
            </a:p>
          </p:txBody>
        </p:sp>
        <p:sp>
          <p:nvSpPr>
            <p:cNvPr id="26" name="Oval 25">
              <a:extLst>
                <a:ext uri="{FF2B5EF4-FFF2-40B4-BE49-F238E27FC236}">
                  <a16:creationId xmlns:a16="http://schemas.microsoft.com/office/drawing/2014/main" xmlns="" id="{17B176DA-C27F-47ED-B09B-94B7C1D0EB39}"/>
                </a:ext>
              </a:extLst>
            </p:cNvPr>
            <p:cNvSpPr/>
            <p:nvPr/>
          </p:nvSpPr>
          <p:spPr bwMode="auto">
            <a:xfrm>
              <a:off x="7764134" y="362513"/>
              <a:ext cx="91440" cy="91440"/>
            </a:xfrm>
            <a:prstGeom prst="ellipse">
              <a:avLst/>
            </a:prstGeom>
            <a:solidFill>
              <a:srgbClr val="C00000"/>
            </a:solidFill>
            <a:ln>
              <a:solidFill>
                <a:srgbClr val="C00000"/>
              </a:solidFill>
            </a:ln>
            <a:effectLst>
              <a:glow rad="101600">
                <a:srgbClr val="C00000">
                  <a:alpha val="6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sz="2400">
                <a:solidFill>
                  <a:prstClr val="white"/>
                </a:solidFill>
              </a:endParaRPr>
            </a:p>
          </p:txBody>
        </p:sp>
      </p:grpSp>
      <p:grpSp>
        <p:nvGrpSpPr>
          <p:cNvPr id="27" name="Group 26">
            <a:extLst>
              <a:ext uri="{FF2B5EF4-FFF2-40B4-BE49-F238E27FC236}">
                <a16:creationId xmlns:a16="http://schemas.microsoft.com/office/drawing/2014/main" xmlns="" id="{9BDA6056-C9F8-4D09-8FE7-73BA4A1B829E}"/>
              </a:ext>
            </a:extLst>
          </p:cNvPr>
          <p:cNvGrpSpPr/>
          <p:nvPr/>
        </p:nvGrpSpPr>
        <p:grpSpPr>
          <a:xfrm>
            <a:off x="4440620" y="1301982"/>
            <a:ext cx="1801813" cy="1460500"/>
            <a:chOff x="6978090" y="417715"/>
            <a:chExt cx="1801813" cy="1460500"/>
          </a:xfrm>
        </p:grpSpPr>
        <p:sp>
          <p:nvSpPr>
            <p:cNvPr id="28" name="Arc 18">
              <a:extLst>
                <a:ext uri="{FF2B5EF4-FFF2-40B4-BE49-F238E27FC236}">
                  <a16:creationId xmlns:a16="http://schemas.microsoft.com/office/drawing/2014/main" xmlns="" id="{0BACA1E7-290C-4777-B535-E4789ACA6EEE}"/>
                </a:ext>
              </a:extLst>
            </p:cNvPr>
            <p:cNvSpPr>
              <a:spLocks/>
            </p:cNvSpPr>
            <p:nvPr/>
          </p:nvSpPr>
          <p:spPr bwMode="auto">
            <a:xfrm rot="20757825">
              <a:off x="6978090" y="1161459"/>
              <a:ext cx="677863" cy="109538"/>
            </a:xfrm>
            <a:custGeom>
              <a:avLst/>
              <a:gdLst>
                <a:gd name="T0" fmla="*/ 0 w 19348"/>
                <a:gd name="T1" fmla="*/ 0 h 21600"/>
                <a:gd name="T2" fmla="*/ 0 w 19348"/>
                <a:gd name="T3" fmla="*/ 0 h 21600"/>
                <a:gd name="T4" fmla="*/ 0 w 19348"/>
                <a:gd name="T5" fmla="*/ 0 h 21600"/>
                <a:gd name="T6" fmla="*/ 0 60000 65536"/>
                <a:gd name="T7" fmla="*/ 0 60000 65536"/>
                <a:gd name="T8" fmla="*/ 0 60000 65536"/>
              </a:gdLst>
              <a:ahLst/>
              <a:cxnLst>
                <a:cxn ang="T6">
                  <a:pos x="T0" y="T1"/>
                </a:cxn>
                <a:cxn ang="T7">
                  <a:pos x="T2" y="T3"/>
                </a:cxn>
                <a:cxn ang="T8">
                  <a:pos x="T4" y="T5"/>
                </a:cxn>
              </a:cxnLst>
              <a:rect l="0" t="0" r="r" b="b"/>
              <a:pathLst>
                <a:path w="19348" h="21600" fill="none" extrusionOk="0">
                  <a:moveTo>
                    <a:pt x="-1" y="0"/>
                  </a:moveTo>
                  <a:cubicBezTo>
                    <a:pt x="8204" y="0"/>
                    <a:pt x="15700" y="4648"/>
                    <a:pt x="19347" y="11997"/>
                  </a:cubicBezTo>
                </a:path>
                <a:path w="19348" h="21600" stroke="0" extrusionOk="0">
                  <a:moveTo>
                    <a:pt x="-1" y="0"/>
                  </a:moveTo>
                  <a:cubicBezTo>
                    <a:pt x="8204" y="0"/>
                    <a:pt x="15700" y="4648"/>
                    <a:pt x="19347" y="11997"/>
                  </a:cubicBezTo>
                  <a:lnTo>
                    <a:pt x="0" y="21600"/>
                  </a:lnTo>
                  <a:lnTo>
                    <a:pt x="-1" y="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endParaRPr lang="en-US" sz="2400">
                <a:solidFill>
                  <a:prstClr val="black"/>
                </a:solidFill>
                <a:latin typeface="Lucida Sans" pitchFamily="34" charset="0"/>
                <a:cs typeface="+mn-cs"/>
              </a:endParaRPr>
            </a:p>
          </p:txBody>
        </p:sp>
        <p:sp>
          <p:nvSpPr>
            <p:cNvPr id="29" name="Arc 19">
              <a:extLst>
                <a:ext uri="{FF2B5EF4-FFF2-40B4-BE49-F238E27FC236}">
                  <a16:creationId xmlns:a16="http://schemas.microsoft.com/office/drawing/2014/main" xmlns="" id="{6F92313D-7960-4F0D-B046-6CB463D3AAF4}"/>
                </a:ext>
              </a:extLst>
            </p:cNvPr>
            <p:cNvSpPr>
              <a:spLocks/>
            </p:cNvSpPr>
            <p:nvPr/>
          </p:nvSpPr>
          <p:spPr bwMode="auto">
            <a:xfrm rot="20319789" flipV="1">
              <a:off x="7073340" y="1371009"/>
              <a:ext cx="881063" cy="325438"/>
            </a:xfrm>
            <a:custGeom>
              <a:avLst/>
              <a:gdLst>
                <a:gd name="T0" fmla="*/ 0 w 21600"/>
                <a:gd name="T1" fmla="*/ 0 h 20331"/>
                <a:gd name="T2" fmla="*/ 0 w 21600"/>
                <a:gd name="T3" fmla="*/ 0 h 20331"/>
                <a:gd name="T4" fmla="*/ 0 w 21600"/>
                <a:gd name="T5" fmla="*/ 0 h 20331"/>
                <a:gd name="T6" fmla="*/ 0 60000 65536"/>
                <a:gd name="T7" fmla="*/ 0 60000 65536"/>
                <a:gd name="T8" fmla="*/ 0 60000 65536"/>
              </a:gdLst>
              <a:ahLst/>
              <a:cxnLst>
                <a:cxn ang="T6">
                  <a:pos x="T0" y="T1"/>
                </a:cxn>
                <a:cxn ang="T7">
                  <a:pos x="T2" y="T3"/>
                </a:cxn>
                <a:cxn ang="T8">
                  <a:pos x="T4" y="T5"/>
                </a:cxn>
              </a:cxnLst>
              <a:rect l="0" t="0" r="r" b="b"/>
              <a:pathLst>
                <a:path w="21600" h="20331" fill="none" extrusionOk="0">
                  <a:moveTo>
                    <a:pt x="7295" y="0"/>
                  </a:moveTo>
                  <a:cubicBezTo>
                    <a:pt x="15876" y="3079"/>
                    <a:pt x="21600" y="11214"/>
                    <a:pt x="21600" y="20331"/>
                  </a:cubicBezTo>
                </a:path>
                <a:path w="21600" h="20331" stroke="0" extrusionOk="0">
                  <a:moveTo>
                    <a:pt x="7295" y="0"/>
                  </a:moveTo>
                  <a:cubicBezTo>
                    <a:pt x="15876" y="3079"/>
                    <a:pt x="21600" y="11214"/>
                    <a:pt x="21600" y="20331"/>
                  </a:cubicBezTo>
                  <a:lnTo>
                    <a:pt x="0" y="20331"/>
                  </a:lnTo>
                  <a:lnTo>
                    <a:pt x="7295" y="0"/>
                  </a:lnTo>
                  <a:close/>
                </a:path>
              </a:pathLst>
            </a:custGeom>
            <a:noFill/>
            <a:ln w="28575">
              <a:solidFill>
                <a:schemeClr val="tx1"/>
              </a:solidFill>
              <a:round/>
              <a:headEnd type="arrow"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endParaRPr lang="en-US" sz="2400">
                <a:solidFill>
                  <a:prstClr val="black"/>
                </a:solidFill>
                <a:latin typeface="Lucida Sans" pitchFamily="34" charset="0"/>
                <a:cs typeface="+mn-cs"/>
              </a:endParaRPr>
            </a:p>
          </p:txBody>
        </p:sp>
        <p:sp>
          <p:nvSpPr>
            <p:cNvPr id="30" name="Freeform 20">
              <a:extLst>
                <a:ext uri="{FF2B5EF4-FFF2-40B4-BE49-F238E27FC236}">
                  <a16:creationId xmlns:a16="http://schemas.microsoft.com/office/drawing/2014/main" xmlns="" id="{406B816C-6760-471A-ADB2-D24276E7FA32}"/>
                </a:ext>
              </a:extLst>
            </p:cNvPr>
            <p:cNvSpPr>
              <a:spLocks/>
            </p:cNvSpPr>
            <p:nvPr/>
          </p:nvSpPr>
          <p:spPr bwMode="auto">
            <a:xfrm rot="2007198">
              <a:off x="7605153" y="1132884"/>
              <a:ext cx="301625" cy="96838"/>
            </a:xfrm>
            <a:custGeom>
              <a:avLst/>
              <a:gdLst>
                <a:gd name="T0" fmla="*/ 0 w 208"/>
                <a:gd name="T1" fmla="*/ 1 h 92"/>
                <a:gd name="T2" fmla="*/ 23 w 208"/>
                <a:gd name="T3" fmla="*/ 1 h 92"/>
                <a:gd name="T4" fmla="*/ 48 w 208"/>
                <a:gd name="T5" fmla="*/ 1 h 92"/>
                <a:gd name="T6" fmla="*/ 53 w 208"/>
                <a:gd name="T7" fmla="*/ 1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 h="92">
                  <a:moveTo>
                    <a:pt x="0" y="92"/>
                  </a:moveTo>
                  <a:cubicBezTo>
                    <a:pt x="28" y="62"/>
                    <a:pt x="57" y="33"/>
                    <a:pt x="88" y="20"/>
                  </a:cubicBezTo>
                  <a:cubicBezTo>
                    <a:pt x="119" y="7"/>
                    <a:pt x="164" y="0"/>
                    <a:pt x="184" y="12"/>
                  </a:cubicBezTo>
                  <a:cubicBezTo>
                    <a:pt x="204" y="24"/>
                    <a:pt x="206" y="58"/>
                    <a:pt x="208" y="9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endParaRPr lang="en-US" sz="2400">
                <a:solidFill>
                  <a:prstClr val="black"/>
                </a:solidFill>
                <a:latin typeface="Lucida Sans" pitchFamily="34" charset="0"/>
                <a:cs typeface="+mn-cs"/>
              </a:endParaRPr>
            </a:p>
          </p:txBody>
        </p:sp>
        <p:sp>
          <p:nvSpPr>
            <p:cNvPr id="31" name="Arc 22">
              <a:extLst>
                <a:ext uri="{FF2B5EF4-FFF2-40B4-BE49-F238E27FC236}">
                  <a16:creationId xmlns:a16="http://schemas.microsoft.com/office/drawing/2014/main" xmlns="" id="{4C583080-DE78-4EBD-A9A1-22D66C9CC618}"/>
                </a:ext>
              </a:extLst>
            </p:cNvPr>
            <p:cNvSpPr>
              <a:spLocks/>
            </p:cNvSpPr>
            <p:nvPr/>
          </p:nvSpPr>
          <p:spPr bwMode="auto">
            <a:xfrm rot="20757825" flipH="1" flipV="1">
              <a:off x="8102040" y="1024934"/>
              <a:ext cx="677863" cy="109538"/>
            </a:xfrm>
            <a:custGeom>
              <a:avLst/>
              <a:gdLst>
                <a:gd name="T0" fmla="*/ 0 w 19348"/>
                <a:gd name="T1" fmla="*/ 0 h 21600"/>
                <a:gd name="T2" fmla="*/ 0 w 19348"/>
                <a:gd name="T3" fmla="*/ 0 h 21600"/>
                <a:gd name="T4" fmla="*/ 0 w 19348"/>
                <a:gd name="T5" fmla="*/ 0 h 21600"/>
                <a:gd name="T6" fmla="*/ 0 60000 65536"/>
                <a:gd name="T7" fmla="*/ 0 60000 65536"/>
                <a:gd name="T8" fmla="*/ 0 60000 65536"/>
              </a:gdLst>
              <a:ahLst/>
              <a:cxnLst>
                <a:cxn ang="T6">
                  <a:pos x="T0" y="T1"/>
                </a:cxn>
                <a:cxn ang="T7">
                  <a:pos x="T2" y="T3"/>
                </a:cxn>
                <a:cxn ang="T8">
                  <a:pos x="T4" y="T5"/>
                </a:cxn>
              </a:cxnLst>
              <a:rect l="0" t="0" r="r" b="b"/>
              <a:pathLst>
                <a:path w="19348" h="21600" fill="none" extrusionOk="0">
                  <a:moveTo>
                    <a:pt x="-1" y="0"/>
                  </a:moveTo>
                  <a:cubicBezTo>
                    <a:pt x="8204" y="0"/>
                    <a:pt x="15700" y="4648"/>
                    <a:pt x="19347" y="11997"/>
                  </a:cubicBezTo>
                </a:path>
                <a:path w="19348" h="21600" stroke="0" extrusionOk="0">
                  <a:moveTo>
                    <a:pt x="-1" y="0"/>
                  </a:moveTo>
                  <a:cubicBezTo>
                    <a:pt x="8204" y="0"/>
                    <a:pt x="15700" y="4648"/>
                    <a:pt x="19347" y="11997"/>
                  </a:cubicBezTo>
                  <a:lnTo>
                    <a:pt x="0" y="21600"/>
                  </a:lnTo>
                  <a:lnTo>
                    <a:pt x="-1" y="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endParaRPr lang="en-US" sz="2400">
                <a:solidFill>
                  <a:prstClr val="black"/>
                </a:solidFill>
                <a:latin typeface="Lucida Sans" pitchFamily="34" charset="0"/>
                <a:cs typeface="+mn-cs"/>
              </a:endParaRPr>
            </a:p>
          </p:txBody>
        </p:sp>
        <p:sp>
          <p:nvSpPr>
            <p:cNvPr id="32" name="Arc 23">
              <a:extLst>
                <a:ext uri="{FF2B5EF4-FFF2-40B4-BE49-F238E27FC236}">
                  <a16:creationId xmlns:a16="http://schemas.microsoft.com/office/drawing/2014/main" xmlns="" id="{61871A1C-1BF0-469C-A12F-457E88508287}"/>
                </a:ext>
              </a:extLst>
            </p:cNvPr>
            <p:cNvSpPr>
              <a:spLocks/>
            </p:cNvSpPr>
            <p:nvPr/>
          </p:nvSpPr>
          <p:spPr bwMode="auto">
            <a:xfrm rot="20319789" flipH="1">
              <a:off x="7803590" y="599484"/>
              <a:ext cx="881063" cy="325438"/>
            </a:xfrm>
            <a:custGeom>
              <a:avLst/>
              <a:gdLst>
                <a:gd name="T0" fmla="*/ 0 w 21600"/>
                <a:gd name="T1" fmla="*/ 0 h 20331"/>
                <a:gd name="T2" fmla="*/ 0 w 21600"/>
                <a:gd name="T3" fmla="*/ 0 h 20331"/>
                <a:gd name="T4" fmla="*/ 0 w 21600"/>
                <a:gd name="T5" fmla="*/ 0 h 20331"/>
                <a:gd name="T6" fmla="*/ 0 60000 65536"/>
                <a:gd name="T7" fmla="*/ 0 60000 65536"/>
                <a:gd name="T8" fmla="*/ 0 60000 65536"/>
              </a:gdLst>
              <a:ahLst/>
              <a:cxnLst>
                <a:cxn ang="T6">
                  <a:pos x="T0" y="T1"/>
                </a:cxn>
                <a:cxn ang="T7">
                  <a:pos x="T2" y="T3"/>
                </a:cxn>
                <a:cxn ang="T8">
                  <a:pos x="T4" y="T5"/>
                </a:cxn>
              </a:cxnLst>
              <a:rect l="0" t="0" r="r" b="b"/>
              <a:pathLst>
                <a:path w="21600" h="20331" fill="none" extrusionOk="0">
                  <a:moveTo>
                    <a:pt x="7295" y="0"/>
                  </a:moveTo>
                  <a:cubicBezTo>
                    <a:pt x="15876" y="3079"/>
                    <a:pt x="21600" y="11214"/>
                    <a:pt x="21600" y="20331"/>
                  </a:cubicBezTo>
                </a:path>
                <a:path w="21600" h="20331" stroke="0" extrusionOk="0">
                  <a:moveTo>
                    <a:pt x="7295" y="0"/>
                  </a:moveTo>
                  <a:cubicBezTo>
                    <a:pt x="15876" y="3079"/>
                    <a:pt x="21600" y="11214"/>
                    <a:pt x="21600" y="20331"/>
                  </a:cubicBezTo>
                  <a:lnTo>
                    <a:pt x="0" y="20331"/>
                  </a:lnTo>
                  <a:lnTo>
                    <a:pt x="7295" y="0"/>
                  </a:lnTo>
                  <a:close/>
                </a:path>
              </a:pathLst>
            </a:custGeom>
            <a:noFill/>
            <a:ln w="28575">
              <a:solidFill>
                <a:schemeClr val="tx1"/>
              </a:solidFill>
              <a:round/>
              <a:headEnd type="arrow"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endParaRPr lang="en-US" sz="2400">
                <a:solidFill>
                  <a:prstClr val="black"/>
                </a:solidFill>
                <a:latin typeface="Lucida Sans" pitchFamily="34" charset="0"/>
                <a:cs typeface="+mn-cs"/>
              </a:endParaRPr>
            </a:p>
          </p:txBody>
        </p:sp>
        <p:sp>
          <p:nvSpPr>
            <p:cNvPr id="33" name="Freeform 24">
              <a:extLst>
                <a:ext uri="{FF2B5EF4-FFF2-40B4-BE49-F238E27FC236}">
                  <a16:creationId xmlns:a16="http://schemas.microsoft.com/office/drawing/2014/main" xmlns="" id="{759B8501-71D9-47F7-96C7-EE8AC1C9ADC5}"/>
                </a:ext>
              </a:extLst>
            </p:cNvPr>
            <p:cNvSpPr>
              <a:spLocks/>
            </p:cNvSpPr>
            <p:nvPr/>
          </p:nvSpPr>
          <p:spPr bwMode="auto">
            <a:xfrm rot="2007198" flipH="1" flipV="1">
              <a:off x="7851215" y="1066209"/>
              <a:ext cx="301625" cy="96838"/>
            </a:xfrm>
            <a:custGeom>
              <a:avLst/>
              <a:gdLst>
                <a:gd name="T0" fmla="*/ 0 w 208"/>
                <a:gd name="T1" fmla="*/ 1 h 92"/>
                <a:gd name="T2" fmla="*/ 23 w 208"/>
                <a:gd name="T3" fmla="*/ 1 h 92"/>
                <a:gd name="T4" fmla="*/ 48 w 208"/>
                <a:gd name="T5" fmla="*/ 1 h 92"/>
                <a:gd name="T6" fmla="*/ 53 w 208"/>
                <a:gd name="T7" fmla="*/ 1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 h="92">
                  <a:moveTo>
                    <a:pt x="0" y="92"/>
                  </a:moveTo>
                  <a:cubicBezTo>
                    <a:pt x="28" y="62"/>
                    <a:pt x="57" y="33"/>
                    <a:pt x="88" y="20"/>
                  </a:cubicBezTo>
                  <a:cubicBezTo>
                    <a:pt x="119" y="7"/>
                    <a:pt x="164" y="0"/>
                    <a:pt x="184" y="12"/>
                  </a:cubicBezTo>
                  <a:cubicBezTo>
                    <a:pt x="204" y="24"/>
                    <a:pt x="206" y="58"/>
                    <a:pt x="208" y="9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endParaRPr lang="en-US" sz="2400">
                <a:solidFill>
                  <a:prstClr val="black"/>
                </a:solidFill>
                <a:latin typeface="Lucida Sans" pitchFamily="34" charset="0"/>
                <a:cs typeface="+mn-cs"/>
              </a:endParaRPr>
            </a:p>
          </p:txBody>
        </p:sp>
        <p:sp>
          <p:nvSpPr>
            <p:cNvPr id="34" name="Arc 26">
              <a:extLst>
                <a:ext uri="{FF2B5EF4-FFF2-40B4-BE49-F238E27FC236}">
                  <a16:creationId xmlns:a16="http://schemas.microsoft.com/office/drawing/2014/main" xmlns="" id="{9B798D9D-F8FD-4F70-A698-E21BD02F2FF6}"/>
                </a:ext>
              </a:extLst>
            </p:cNvPr>
            <p:cNvSpPr>
              <a:spLocks/>
            </p:cNvSpPr>
            <p:nvPr/>
          </p:nvSpPr>
          <p:spPr bwMode="auto">
            <a:xfrm flipH="1">
              <a:off x="7714690" y="1179715"/>
              <a:ext cx="1042988" cy="698500"/>
            </a:xfrm>
            <a:custGeom>
              <a:avLst/>
              <a:gdLst>
                <a:gd name="T0" fmla="*/ 0 w 21378"/>
                <a:gd name="T1" fmla="*/ 0 h 21600"/>
                <a:gd name="T2" fmla="*/ 0 w 21378"/>
                <a:gd name="T3" fmla="*/ 0 h 21600"/>
                <a:gd name="T4" fmla="*/ 0 w 21378"/>
                <a:gd name="T5" fmla="*/ 0 h 21600"/>
                <a:gd name="T6" fmla="*/ 0 60000 65536"/>
                <a:gd name="T7" fmla="*/ 0 60000 65536"/>
                <a:gd name="T8" fmla="*/ 0 60000 65536"/>
              </a:gdLst>
              <a:ahLst/>
              <a:cxnLst>
                <a:cxn ang="T6">
                  <a:pos x="T0" y="T1"/>
                </a:cxn>
                <a:cxn ang="T7">
                  <a:pos x="T2" y="T3"/>
                </a:cxn>
                <a:cxn ang="T8">
                  <a:pos x="T4" y="T5"/>
                </a:cxn>
              </a:cxnLst>
              <a:rect l="0" t="0" r="r" b="b"/>
              <a:pathLst>
                <a:path w="21378" h="21600" fill="none" extrusionOk="0">
                  <a:moveTo>
                    <a:pt x="-1" y="0"/>
                  </a:moveTo>
                  <a:cubicBezTo>
                    <a:pt x="10736" y="0"/>
                    <a:pt x="19842" y="7885"/>
                    <a:pt x="21377" y="18511"/>
                  </a:cubicBezTo>
                </a:path>
                <a:path w="21378" h="21600" stroke="0" extrusionOk="0">
                  <a:moveTo>
                    <a:pt x="-1" y="0"/>
                  </a:moveTo>
                  <a:cubicBezTo>
                    <a:pt x="10736" y="0"/>
                    <a:pt x="19842" y="7885"/>
                    <a:pt x="21377" y="18511"/>
                  </a:cubicBezTo>
                  <a:lnTo>
                    <a:pt x="0" y="21600"/>
                  </a:lnTo>
                  <a:lnTo>
                    <a:pt x="-1" y="0"/>
                  </a:lnTo>
                  <a:close/>
                </a:path>
              </a:pathLst>
            </a:custGeom>
            <a:noFill/>
            <a:ln w="28575">
              <a:solidFill>
                <a:srgbClr val="0000FF"/>
              </a:solidFill>
              <a:round/>
              <a:headEnd/>
              <a:tail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endParaRPr lang="en-US" sz="2400">
                <a:solidFill>
                  <a:prstClr val="black"/>
                </a:solidFill>
                <a:latin typeface="Lucida Sans" pitchFamily="34" charset="0"/>
                <a:cs typeface="+mn-cs"/>
              </a:endParaRPr>
            </a:p>
          </p:txBody>
        </p:sp>
        <p:sp>
          <p:nvSpPr>
            <p:cNvPr id="35" name="Arc 27">
              <a:extLst>
                <a:ext uri="{FF2B5EF4-FFF2-40B4-BE49-F238E27FC236}">
                  <a16:creationId xmlns:a16="http://schemas.microsoft.com/office/drawing/2014/main" xmlns="" id="{AD4AE57B-83A0-4F80-9065-307691663124}"/>
                </a:ext>
              </a:extLst>
            </p:cNvPr>
            <p:cNvSpPr>
              <a:spLocks/>
            </p:cNvSpPr>
            <p:nvPr/>
          </p:nvSpPr>
          <p:spPr bwMode="auto">
            <a:xfrm flipV="1">
              <a:off x="6978090" y="417715"/>
              <a:ext cx="1042988" cy="698500"/>
            </a:xfrm>
            <a:custGeom>
              <a:avLst/>
              <a:gdLst>
                <a:gd name="T0" fmla="*/ 0 w 21378"/>
                <a:gd name="T1" fmla="*/ 0 h 21600"/>
                <a:gd name="T2" fmla="*/ 0 w 21378"/>
                <a:gd name="T3" fmla="*/ 0 h 21600"/>
                <a:gd name="T4" fmla="*/ 0 w 21378"/>
                <a:gd name="T5" fmla="*/ 0 h 21600"/>
                <a:gd name="T6" fmla="*/ 0 60000 65536"/>
                <a:gd name="T7" fmla="*/ 0 60000 65536"/>
                <a:gd name="T8" fmla="*/ 0 60000 65536"/>
              </a:gdLst>
              <a:ahLst/>
              <a:cxnLst>
                <a:cxn ang="T6">
                  <a:pos x="T0" y="T1"/>
                </a:cxn>
                <a:cxn ang="T7">
                  <a:pos x="T2" y="T3"/>
                </a:cxn>
                <a:cxn ang="T8">
                  <a:pos x="T4" y="T5"/>
                </a:cxn>
              </a:cxnLst>
              <a:rect l="0" t="0" r="r" b="b"/>
              <a:pathLst>
                <a:path w="21378" h="21600" fill="none" extrusionOk="0">
                  <a:moveTo>
                    <a:pt x="-1" y="0"/>
                  </a:moveTo>
                  <a:cubicBezTo>
                    <a:pt x="10736" y="0"/>
                    <a:pt x="19842" y="7885"/>
                    <a:pt x="21377" y="18511"/>
                  </a:cubicBezTo>
                </a:path>
                <a:path w="21378" h="21600" stroke="0" extrusionOk="0">
                  <a:moveTo>
                    <a:pt x="-1" y="0"/>
                  </a:moveTo>
                  <a:cubicBezTo>
                    <a:pt x="10736" y="0"/>
                    <a:pt x="19842" y="7885"/>
                    <a:pt x="21377" y="18511"/>
                  </a:cubicBezTo>
                  <a:lnTo>
                    <a:pt x="0" y="21600"/>
                  </a:lnTo>
                  <a:lnTo>
                    <a:pt x="-1" y="0"/>
                  </a:lnTo>
                  <a:close/>
                </a:path>
              </a:pathLst>
            </a:custGeom>
            <a:noFill/>
            <a:ln w="28575">
              <a:solidFill>
                <a:srgbClr val="0000FF"/>
              </a:solidFill>
              <a:round/>
              <a:headEnd/>
              <a:tail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pPr>
              <a:endParaRPr lang="en-US" sz="2400">
                <a:solidFill>
                  <a:prstClr val="black"/>
                </a:solidFill>
                <a:latin typeface="Lucida Sans" pitchFamily="34" charset="0"/>
                <a:cs typeface="+mn-cs"/>
              </a:endParaRPr>
            </a:p>
          </p:txBody>
        </p:sp>
      </p:grpSp>
      <p:sp>
        <p:nvSpPr>
          <p:cNvPr id="36" name="TextBox 35">
            <a:extLst>
              <a:ext uri="{FF2B5EF4-FFF2-40B4-BE49-F238E27FC236}">
                <a16:creationId xmlns:a16="http://schemas.microsoft.com/office/drawing/2014/main" xmlns="" id="{989B4714-2F32-4733-BE8F-4178A5941CF2}"/>
              </a:ext>
            </a:extLst>
          </p:cNvPr>
          <p:cNvSpPr txBox="1"/>
          <p:nvPr/>
        </p:nvSpPr>
        <p:spPr>
          <a:xfrm>
            <a:off x="4947919" y="782046"/>
            <a:ext cx="2304965" cy="1015663"/>
          </a:xfrm>
          <a:prstGeom prst="rect">
            <a:avLst/>
          </a:prstGeom>
          <a:noFill/>
        </p:spPr>
        <p:txBody>
          <a:bodyPr wrap="square" rtlCol="0">
            <a:spAutoFit/>
          </a:bodyPr>
          <a:lstStyle/>
          <a:p>
            <a:pPr>
              <a:spcBef>
                <a:spcPct val="50000"/>
              </a:spcBef>
            </a:pPr>
            <a:r>
              <a:rPr lang="en-US" sz="2400" kern="0" dirty="0">
                <a:solidFill>
                  <a:prstClr val="black"/>
                </a:solidFill>
                <a:latin typeface="Calibri"/>
                <a:cs typeface="+mn-cs"/>
              </a:rPr>
              <a:t>collide</a:t>
            </a:r>
          </a:p>
          <a:p>
            <a:pPr>
              <a:spcBef>
                <a:spcPct val="50000"/>
              </a:spcBef>
            </a:pPr>
            <a:endParaRPr lang="en-US" sz="2400" dirty="0">
              <a:solidFill>
                <a:prstClr val="black"/>
              </a:solidFill>
              <a:latin typeface="Lucida Sans" pitchFamily="34" charset="0"/>
              <a:cs typeface="+mn-cs"/>
            </a:endParaRPr>
          </a:p>
        </p:txBody>
      </p:sp>
      <p:pic>
        <p:nvPicPr>
          <p:cNvPr id="37" name="Picture 36">
            <a:extLst>
              <a:ext uri="{FF2B5EF4-FFF2-40B4-BE49-F238E27FC236}">
                <a16:creationId xmlns:a16="http://schemas.microsoft.com/office/drawing/2014/main" xmlns="" id="{F7C5DFFB-F748-4677-A20E-F7538B7D0131}"/>
              </a:ext>
            </a:extLst>
          </p:cNvPr>
          <p:cNvPicPr>
            <a:picLocks noChangeAspect="1"/>
          </p:cNvPicPr>
          <p:nvPr/>
        </p:nvPicPr>
        <p:blipFill>
          <a:blip r:embed="rId5"/>
          <a:stretch>
            <a:fillRect/>
          </a:stretch>
        </p:blipFill>
        <p:spPr>
          <a:xfrm>
            <a:off x="8780648" y="1229848"/>
            <a:ext cx="1682642" cy="1390008"/>
          </a:xfrm>
          <a:prstGeom prst="rect">
            <a:avLst/>
          </a:prstGeom>
        </p:spPr>
      </p:pic>
      <p:sp>
        <p:nvSpPr>
          <p:cNvPr id="38" name="Oval 37">
            <a:extLst>
              <a:ext uri="{FF2B5EF4-FFF2-40B4-BE49-F238E27FC236}">
                <a16:creationId xmlns:a16="http://schemas.microsoft.com/office/drawing/2014/main" xmlns="" id="{5E34B7F7-4170-47DC-B80F-CF55F6F4B35D}"/>
              </a:ext>
            </a:extLst>
          </p:cNvPr>
          <p:cNvSpPr/>
          <p:nvPr/>
        </p:nvSpPr>
        <p:spPr bwMode="auto">
          <a:xfrm>
            <a:off x="5678337" y="1254820"/>
            <a:ext cx="167700" cy="149258"/>
          </a:xfrm>
          <a:prstGeom prst="ellipse">
            <a:avLst/>
          </a:prstGeom>
          <a:solidFill>
            <a:schemeClr val="accent6"/>
          </a:solidFill>
          <a:ln>
            <a:solidFill>
              <a:schemeClr val="tx2"/>
            </a:solidFill>
          </a:ln>
          <a:effectLst>
            <a:glow rad="228600">
              <a:schemeClr val="accent6">
                <a:satMod val="175000"/>
                <a:alpha val="40000"/>
              </a:scheme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sz="2400">
              <a:solidFill>
                <a:schemeClr val="accent6">
                  <a:lumMod val="75000"/>
                </a:schemeClr>
              </a:solidFill>
            </a:endParaRPr>
          </a:p>
        </p:txBody>
      </p:sp>
      <p:sp>
        <p:nvSpPr>
          <p:cNvPr id="39" name="Oval 38">
            <a:extLst>
              <a:ext uri="{FF2B5EF4-FFF2-40B4-BE49-F238E27FC236}">
                <a16:creationId xmlns:a16="http://schemas.microsoft.com/office/drawing/2014/main" xmlns="" id="{C0073E0F-61D6-40F4-8918-96904FA81A12}"/>
              </a:ext>
            </a:extLst>
          </p:cNvPr>
          <p:cNvSpPr/>
          <p:nvPr/>
        </p:nvSpPr>
        <p:spPr bwMode="auto">
          <a:xfrm>
            <a:off x="6363147" y="1888904"/>
            <a:ext cx="167700" cy="149258"/>
          </a:xfrm>
          <a:prstGeom prst="ellipse">
            <a:avLst/>
          </a:prstGeom>
          <a:solidFill>
            <a:srgbClr val="C00000"/>
          </a:solidFill>
          <a:ln>
            <a:solidFill>
              <a:srgbClr val="C00000"/>
            </a:solidFill>
          </a:ln>
          <a:effectLst>
            <a:glow rad="101600">
              <a:srgbClr val="C00000">
                <a:alpha val="6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sz="2400">
              <a:solidFill>
                <a:prstClr val="white"/>
              </a:solidFill>
            </a:endParaRPr>
          </a:p>
        </p:txBody>
      </p:sp>
      <p:sp>
        <p:nvSpPr>
          <p:cNvPr id="40" name="Oval 39">
            <a:extLst>
              <a:ext uri="{FF2B5EF4-FFF2-40B4-BE49-F238E27FC236}">
                <a16:creationId xmlns:a16="http://schemas.microsoft.com/office/drawing/2014/main" xmlns="" id="{2A76AE2A-07BF-4FB3-BCFD-0D1342106CD4}"/>
              </a:ext>
            </a:extLst>
          </p:cNvPr>
          <p:cNvSpPr/>
          <p:nvPr/>
        </p:nvSpPr>
        <p:spPr bwMode="auto">
          <a:xfrm>
            <a:off x="4044927" y="2167068"/>
            <a:ext cx="167700" cy="149258"/>
          </a:xfrm>
          <a:prstGeom prst="ellipse">
            <a:avLst/>
          </a:prstGeom>
          <a:solidFill>
            <a:srgbClr val="CD8615"/>
          </a:solidFill>
          <a:ln>
            <a:solidFill>
              <a:schemeClr val="accent6"/>
            </a:solidFill>
          </a:ln>
          <a:effectLst>
            <a:glow rad="139700">
              <a:schemeClr val="accent6">
                <a:satMod val="175000"/>
                <a:alpha val="40000"/>
              </a:scheme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sz="2400">
              <a:solidFill>
                <a:prstClr val="white"/>
              </a:solidFill>
            </a:endParaRPr>
          </a:p>
        </p:txBody>
      </p:sp>
      <p:sp>
        <p:nvSpPr>
          <p:cNvPr id="41" name="Oval 40">
            <a:extLst>
              <a:ext uri="{FF2B5EF4-FFF2-40B4-BE49-F238E27FC236}">
                <a16:creationId xmlns:a16="http://schemas.microsoft.com/office/drawing/2014/main" xmlns="" id="{B8F1184D-D17D-49B4-AC3D-12C7BEE5A54E}"/>
              </a:ext>
            </a:extLst>
          </p:cNvPr>
          <p:cNvSpPr/>
          <p:nvPr/>
        </p:nvSpPr>
        <p:spPr bwMode="auto">
          <a:xfrm>
            <a:off x="4672661" y="2715393"/>
            <a:ext cx="167700" cy="149258"/>
          </a:xfrm>
          <a:prstGeom prst="ellipse">
            <a:avLst/>
          </a:prstGeom>
          <a:solidFill>
            <a:srgbClr val="C00000"/>
          </a:solidFill>
          <a:ln>
            <a:solidFill>
              <a:srgbClr val="C00000"/>
            </a:solidFill>
          </a:ln>
          <a:effectLst>
            <a:glow rad="101600">
              <a:srgbClr val="C00000">
                <a:alpha val="6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sz="2400">
              <a:solidFill>
                <a:prstClr val="white"/>
              </a:solidFill>
            </a:endParaRPr>
          </a:p>
        </p:txBody>
      </p:sp>
      <p:sp>
        <p:nvSpPr>
          <p:cNvPr id="42" name="Oval 41">
            <a:extLst>
              <a:ext uri="{FF2B5EF4-FFF2-40B4-BE49-F238E27FC236}">
                <a16:creationId xmlns:a16="http://schemas.microsoft.com/office/drawing/2014/main" xmlns="" id="{1F9F3966-1046-4ADB-B70B-2208507621CD}"/>
              </a:ext>
            </a:extLst>
          </p:cNvPr>
          <p:cNvSpPr/>
          <p:nvPr/>
        </p:nvSpPr>
        <p:spPr bwMode="auto">
          <a:xfrm>
            <a:off x="4053214" y="2155071"/>
            <a:ext cx="167700" cy="149258"/>
          </a:xfrm>
          <a:prstGeom prst="ellipse">
            <a:avLst/>
          </a:prstGeom>
          <a:solidFill>
            <a:schemeClr val="accent2"/>
          </a:solidFill>
          <a:ln>
            <a:solidFill>
              <a:schemeClr val="accent2"/>
            </a:solidFill>
          </a:ln>
          <a:effectLst>
            <a:glow rad="139700">
              <a:schemeClr val="accent2">
                <a:satMod val="175000"/>
                <a:alpha val="40000"/>
              </a:scheme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sz="2400">
              <a:solidFill>
                <a:prstClr val="white"/>
              </a:solidFill>
            </a:endParaRPr>
          </a:p>
        </p:txBody>
      </p:sp>
      <p:sp>
        <p:nvSpPr>
          <p:cNvPr id="43" name="Oval 42">
            <a:extLst>
              <a:ext uri="{FF2B5EF4-FFF2-40B4-BE49-F238E27FC236}">
                <a16:creationId xmlns:a16="http://schemas.microsoft.com/office/drawing/2014/main" xmlns="" id="{719CB4CC-69C0-42BD-8C7C-602AABF626D5}"/>
              </a:ext>
            </a:extLst>
          </p:cNvPr>
          <p:cNvSpPr/>
          <p:nvPr/>
        </p:nvSpPr>
        <p:spPr bwMode="auto">
          <a:xfrm>
            <a:off x="4672661" y="2723370"/>
            <a:ext cx="167700" cy="149258"/>
          </a:xfrm>
          <a:prstGeom prst="ellipse">
            <a:avLst/>
          </a:prstGeom>
          <a:solidFill>
            <a:srgbClr val="7030A0"/>
          </a:solidFill>
          <a:ln>
            <a:solidFill>
              <a:srgbClr val="7030A0"/>
            </a:solidFill>
          </a:ln>
          <a:effectLst>
            <a:glow rad="228600">
              <a:schemeClr val="accent4">
                <a:satMod val="175000"/>
                <a:alpha val="40000"/>
              </a:scheme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sz="2400">
              <a:solidFill>
                <a:prstClr val="white"/>
              </a:solidFill>
            </a:endParaRPr>
          </a:p>
        </p:txBody>
      </p:sp>
      <p:cxnSp>
        <p:nvCxnSpPr>
          <p:cNvPr id="44" name="Straight Connector 43">
            <a:extLst>
              <a:ext uri="{FF2B5EF4-FFF2-40B4-BE49-F238E27FC236}">
                <a16:creationId xmlns:a16="http://schemas.microsoft.com/office/drawing/2014/main" xmlns="" id="{814603F8-80CA-445C-B9CF-78D8B712E487}"/>
              </a:ext>
            </a:extLst>
          </p:cNvPr>
          <p:cNvCxnSpPr/>
          <p:nvPr/>
        </p:nvCxnSpPr>
        <p:spPr>
          <a:xfrm>
            <a:off x="4585310" y="1352038"/>
            <a:ext cx="1515091" cy="13770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3C2E44B5-765F-4AC0-96FE-4FD5A3C1AE73}"/>
              </a:ext>
            </a:extLst>
          </p:cNvPr>
          <p:cNvCxnSpPr/>
          <p:nvPr/>
        </p:nvCxnSpPr>
        <p:spPr>
          <a:xfrm flipV="1">
            <a:off x="4355472" y="1374783"/>
            <a:ext cx="1796078" cy="13273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08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4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42"/>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6" presetClass="emph" presetSubtype="0" fill="hold" grpId="1" nodeType="withEffect">
                                  <p:stCondLst>
                                    <p:cond delay="0"/>
                                  </p:stCondLst>
                                  <p:childTnLst>
                                    <p:animScale>
                                      <p:cBhvr>
                                        <p:cTn id="58" dur="2000" fill="hold"/>
                                        <p:tgtEl>
                                          <p:spTgt spid="7"/>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7" grpId="1" animBg="1"/>
      <p:bldP spid="8" grpId="0"/>
      <p:bldP spid="36" grpId="0"/>
      <p:bldP spid="38" grpId="0" animBg="1"/>
      <p:bldP spid="39" grpId="0" animBg="1"/>
      <p:bldP spid="40" grpId="0" animBg="1"/>
      <p:bldP spid="41" grpId="0" animBg="1"/>
      <p:bldP spid="42" grpId="0" animBg="1"/>
      <p:bldP spid="42" grpId="1" animBg="1"/>
      <p:bldP spid="43" grpId="0" animBg="1"/>
      <p:bldP spid="4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ED67AF0-A275-4548-863D-83CFF69FC129}"/>
              </a:ext>
            </a:extLst>
          </p:cNvPr>
          <p:cNvPicPr>
            <a:picLocks noChangeAspect="1"/>
          </p:cNvPicPr>
          <p:nvPr/>
        </p:nvPicPr>
        <p:blipFill>
          <a:blip r:embed="rId2"/>
          <a:stretch>
            <a:fillRect/>
          </a:stretch>
        </p:blipFill>
        <p:spPr>
          <a:xfrm>
            <a:off x="2025070" y="836712"/>
            <a:ext cx="7638950" cy="5895343"/>
          </a:xfrm>
          <a:prstGeom prst="rect">
            <a:avLst/>
          </a:prstGeom>
        </p:spPr>
      </p:pic>
      <p:sp>
        <p:nvSpPr>
          <p:cNvPr id="3" name="Rectangle 2">
            <a:extLst>
              <a:ext uri="{FF2B5EF4-FFF2-40B4-BE49-F238E27FC236}">
                <a16:creationId xmlns:a16="http://schemas.microsoft.com/office/drawing/2014/main" xmlns="" id="{C309C540-2781-45EE-9775-C638C2CC6565}"/>
              </a:ext>
            </a:extLst>
          </p:cNvPr>
          <p:cNvSpPr/>
          <p:nvPr/>
        </p:nvSpPr>
        <p:spPr>
          <a:xfrm>
            <a:off x="1602538" y="71169"/>
            <a:ext cx="8995513" cy="707886"/>
          </a:xfrm>
          <a:prstGeom prst="rect">
            <a:avLst/>
          </a:prstGeom>
          <a:noFill/>
        </p:spPr>
        <p:txBody>
          <a:bodyPr>
            <a:spAutoFit/>
          </a:bodyPr>
          <a:lstStyle/>
          <a:p>
            <a:pPr algn="ctr" eaLnBrk="0" hangingPunct="0">
              <a:spcBef>
                <a:spcPct val="50000"/>
              </a:spcBef>
              <a:defRPr/>
            </a:pPr>
            <a:r>
              <a:rPr lang="en-US" sz="4000" b="1" dirty="0">
                <a:ln w="12700">
                  <a:solidFill>
                    <a:prstClr val="black"/>
                  </a:solidFill>
                  <a:prstDash val="solid"/>
                </a:ln>
                <a:solidFill>
                  <a:srgbClr val="C00000"/>
                </a:solidFill>
                <a:effectLst>
                  <a:outerShdw blurRad="41275" dist="20320" dir="1800000" algn="tl" rotWithShape="0">
                    <a:srgbClr val="000000">
                      <a:alpha val="40000"/>
                    </a:srgbClr>
                  </a:outerShdw>
                </a:effectLst>
                <a:latin typeface="Calibri"/>
                <a:cs typeface="+mn-cs"/>
              </a:rPr>
              <a:t>SU(N) interaction parameters</a:t>
            </a:r>
            <a:endParaRPr lang="en-US" sz="3600" b="1" dirty="0">
              <a:ln w="12700">
                <a:solidFill>
                  <a:prstClr val="black"/>
                </a:solidFill>
                <a:prstDash val="solid"/>
              </a:ln>
              <a:solidFill>
                <a:srgbClr val="C00000"/>
              </a:solidFill>
              <a:effectLst>
                <a:outerShdw blurRad="41275" dist="20320" dir="1800000" algn="tl" rotWithShape="0">
                  <a:srgbClr val="000000">
                    <a:alpha val="40000"/>
                  </a:srgbClr>
                </a:outerShdw>
              </a:effectLst>
              <a:latin typeface="Calibri"/>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3D913545-1579-486F-A6EC-C488FD03F1C5}"/>
                  </a:ext>
                </a:extLst>
              </p:cNvPr>
              <p:cNvSpPr txBox="1"/>
              <p:nvPr/>
            </p:nvSpPr>
            <p:spPr>
              <a:xfrm>
                <a:off x="5917818" y="956450"/>
                <a:ext cx="1816100" cy="476349"/>
              </a:xfrm>
              <a:prstGeom prst="rect">
                <a:avLst/>
              </a:prstGeom>
              <a:noFill/>
            </p:spPr>
            <p:txBody>
              <a:bodyPr wrap="square" rtlCol="0">
                <a:spAutoFit/>
              </a:bodyPr>
              <a:lstStyle/>
              <a:p>
                <a:pPr defTabSz="457200" fontAlgn="auto">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800" i="1" smtClean="0">
                              <a:solidFill>
                                <a:prstClr val="black"/>
                              </a:solidFill>
                              <a:latin typeface="Cambria Math"/>
                              <a:ea typeface="Cambria Math" panose="02040503050406030204" pitchFamily="18" charset="0"/>
                              <a:cs typeface="+mn-cs"/>
                            </a:rPr>
                          </m:ctrlPr>
                        </m:sSubSupPr>
                        <m:e>
                          <m:r>
                            <a:rPr lang="en-US" sz="1800" i="1" smtClean="0">
                              <a:solidFill>
                                <a:prstClr val="black"/>
                              </a:solidFill>
                              <a:latin typeface="Cambria Math" panose="02040503050406030204" pitchFamily="18" charset="0"/>
                              <a:ea typeface="Cambria Math" panose="02040503050406030204" pitchFamily="18" charset="0"/>
                              <a:cs typeface="+mn-cs"/>
                            </a:rPr>
                            <m:t>𝑉</m:t>
                          </m:r>
                        </m:e>
                        <m:sub>
                          <m:r>
                            <a:rPr lang="en-US" sz="1800" i="1" smtClean="0">
                              <a:solidFill>
                                <a:prstClr val="black"/>
                              </a:solidFill>
                              <a:latin typeface="Cambria Math" panose="02040503050406030204" pitchFamily="18" charset="0"/>
                              <a:ea typeface="Cambria Math" panose="02040503050406030204" pitchFamily="18" charset="0"/>
                              <a:cs typeface="+mn-cs"/>
                            </a:rPr>
                            <m:t>𝑎𝑏</m:t>
                          </m:r>
                        </m:sub>
                        <m:sup>
                          <m:r>
                            <a:rPr lang="en-US" sz="1800" i="1" smtClean="0">
                              <a:solidFill>
                                <a:prstClr val="black"/>
                              </a:solidFill>
                              <a:latin typeface="Cambria Math" panose="02040503050406030204" pitchFamily="18" charset="0"/>
                              <a:ea typeface="Cambria Math" panose="02040503050406030204" pitchFamily="18" charset="0"/>
                              <a:cs typeface="+mn-cs"/>
                            </a:rPr>
                            <m:t>±</m:t>
                          </m:r>
                        </m:sup>
                      </m:sSubSup>
                      <m:sSup>
                        <m:sSupPr>
                          <m:ctrlPr>
                            <a:rPr lang="en-US" sz="1800" i="1" smtClean="0">
                              <a:solidFill>
                                <a:prstClr val="black"/>
                              </a:solidFill>
                              <a:latin typeface="Cambria Math"/>
                              <a:ea typeface="Cambria Math" panose="02040503050406030204" pitchFamily="18" charset="0"/>
                              <a:cs typeface="+mn-cs"/>
                            </a:rPr>
                          </m:ctrlPr>
                        </m:sSupPr>
                        <m:e>
                          <m:r>
                            <a:rPr lang="en-US" sz="1800" i="1">
                              <a:solidFill>
                                <a:prstClr val="black"/>
                              </a:solidFill>
                              <a:latin typeface="Cambria Math" panose="02040503050406030204" pitchFamily="18" charset="0"/>
                              <a:ea typeface="Cambria Math" panose="02040503050406030204" pitchFamily="18" charset="0"/>
                              <a:cs typeface="+mn-cs"/>
                            </a:rPr>
                            <m:t>~</m:t>
                          </m:r>
                          <m:d>
                            <m:dPr>
                              <m:ctrlPr>
                                <a:rPr lang="en-US" sz="1800" i="1">
                                  <a:solidFill>
                                    <a:prstClr val="black"/>
                                  </a:solidFill>
                                  <a:latin typeface="Cambria Math"/>
                                  <a:ea typeface="Cambria Math" panose="02040503050406030204" pitchFamily="18" charset="0"/>
                                  <a:cs typeface="+mn-cs"/>
                                </a:rPr>
                              </m:ctrlPr>
                            </m:dPr>
                            <m:e>
                              <m:sSubSup>
                                <m:sSubSupPr>
                                  <m:ctrlPr>
                                    <a:rPr lang="en-US" sz="1800" i="1">
                                      <a:solidFill>
                                        <a:prstClr val="black"/>
                                      </a:solidFill>
                                      <a:latin typeface="Cambria Math"/>
                                      <a:ea typeface="Cambria Math" panose="02040503050406030204" pitchFamily="18" charset="0"/>
                                      <a:cs typeface="+mn-cs"/>
                                    </a:rPr>
                                  </m:ctrlPr>
                                </m:sSubSupPr>
                                <m:e>
                                  <m:r>
                                    <a:rPr lang="en-US" sz="1800" i="1">
                                      <a:solidFill>
                                        <a:prstClr val="black"/>
                                      </a:solidFill>
                                      <a:latin typeface="Cambria Math" panose="02040503050406030204" pitchFamily="18" charset="0"/>
                                      <a:ea typeface="Cambria Math" panose="02040503050406030204" pitchFamily="18" charset="0"/>
                                      <a:cs typeface="+mn-cs"/>
                                    </a:rPr>
                                    <m:t>𝑏</m:t>
                                  </m:r>
                                </m:e>
                                <m:sub>
                                  <m:r>
                                    <a:rPr lang="en-US" sz="1800" i="1" smtClean="0">
                                      <a:solidFill>
                                        <a:prstClr val="black"/>
                                      </a:solidFill>
                                      <a:latin typeface="Cambria Math" panose="02040503050406030204" pitchFamily="18" charset="0"/>
                                      <a:ea typeface="Cambria Math" panose="02040503050406030204" pitchFamily="18" charset="0"/>
                                      <a:cs typeface="+mn-cs"/>
                                    </a:rPr>
                                    <m:t>𝑎𝑏</m:t>
                                  </m:r>
                                </m:sub>
                                <m:sup>
                                  <m:r>
                                    <a:rPr lang="en-US" sz="1800" i="1">
                                      <a:solidFill>
                                        <a:prstClr val="black"/>
                                      </a:solidFill>
                                      <a:latin typeface="Cambria Math" panose="02040503050406030204" pitchFamily="18" charset="0"/>
                                      <a:ea typeface="Cambria Math" panose="02040503050406030204" pitchFamily="18" charset="0"/>
                                      <a:cs typeface="+mn-cs"/>
                                    </a:rPr>
                                    <m:t>±</m:t>
                                  </m:r>
                                </m:sup>
                              </m:sSubSup>
                            </m:e>
                          </m:d>
                        </m:e>
                        <m:sup>
                          <m:r>
                            <a:rPr lang="en-US" sz="1800" i="1" smtClean="0">
                              <a:solidFill>
                                <a:prstClr val="black"/>
                              </a:solidFill>
                              <a:latin typeface="Cambria Math" panose="02040503050406030204" pitchFamily="18" charset="0"/>
                              <a:ea typeface="Cambria Math" panose="02040503050406030204" pitchFamily="18" charset="0"/>
                              <a:cs typeface="+mn-cs"/>
                            </a:rPr>
                            <m:t>3</m:t>
                          </m:r>
                        </m:sup>
                      </m:sSup>
                    </m:oMath>
                  </m:oMathPara>
                </a14:m>
                <a:endParaRPr lang="en-US" sz="2400" dirty="0">
                  <a:solidFill>
                    <a:prstClr val="black"/>
                  </a:solidFill>
                  <a:latin typeface="Calibri"/>
                  <a:cs typeface="+mn-cs"/>
                </a:endParaRPr>
              </a:p>
            </p:txBody>
          </p:sp>
        </mc:Choice>
        <mc:Fallback xmlns="">
          <p:sp>
            <p:nvSpPr>
              <p:cNvPr id="5" name="TextBox 4">
                <a:extLst>
                  <a:ext uri="{FF2B5EF4-FFF2-40B4-BE49-F238E27FC236}">
                    <a16:creationId xmlns:a16="http://schemas.microsoft.com/office/drawing/2014/main" id="{3D913545-1579-486F-A6EC-C488FD03F1C5}"/>
                  </a:ext>
                </a:extLst>
              </p:cNvPr>
              <p:cNvSpPr txBox="1">
                <a:spLocks noRot="1" noChangeAspect="1" noMove="1" noResize="1" noEditPoints="1" noAdjustHandles="1" noChangeArrowheads="1" noChangeShapeType="1" noTextEdit="1"/>
              </p:cNvSpPr>
              <p:nvPr/>
            </p:nvSpPr>
            <p:spPr>
              <a:xfrm>
                <a:off x="5917818" y="956450"/>
                <a:ext cx="1816100" cy="47634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73906DC8-66C3-4B85-9C07-E52E7DE81661}"/>
                  </a:ext>
                </a:extLst>
              </p:cNvPr>
              <p:cNvSpPr txBox="1"/>
              <p:nvPr/>
            </p:nvSpPr>
            <p:spPr>
              <a:xfrm>
                <a:off x="8241892" y="1498559"/>
                <a:ext cx="1816100" cy="491738"/>
              </a:xfrm>
              <a:prstGeom prst="rect">
                <a:avLst/>
              </a:prstGeom>
              <a:noFill/>
            </p:spPr>
            <p:txBody>
              <a:bodyPr wrap="square" rtlCol="0">
                <a:spAutoFit/>
              </a:bodyPr>
              <a:lstStyle/>
              <a:p>
                <a:pPr defTabSz="457200"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2400" i="1" smtClean="0">
                              <a:solidFill>
                                <a:prstClr val="black"/>
                              </a:solidFill>
                              <a:latin typeface="Cambria Math"/>
                              <a:ea typeface="Cambria Math" panose="02040503050406030204" pitchFamily="18" charset="0"/>
                              <a:cs typeface="+mn-cs"/>
                            </a:rPr>
                          </m:ctrlPr>
                        </m:sSupPr>
                        <m:e>
                          <m:r>
                            <a:rPr lang="en-US" sz="2400" i="1">
                              <a:solidFill>
                                <a:prstClr val="black"/>
                              </a:solidFill>
                              <a:latin typeface="Cambria Math" panose="02040503050406030204" pitchFamily="18" charset="0"/>
                              <a:ea typeface="Cambria Math" panose="02040503050406030204" pitchFamily="18" charset="0"/>
                              <a:cs typeface="+mn-cs"/>
                            </a:rPr>
                            <m:t>~</m:t>
                          </m:r>
                          <m:sSubSup>
                            <m:sSubSupPr>
                              <m:ctrlPr>
                                <a:rPr lang="en-US" sz="2400" i="1">
                                  <a:solidFill>
                                    <a:prstClr val="black"/>
                                  </a:solidFill>
                                  <a:latin typeface="Cambria Math"/>
                                  <a:ea typeface="Cambria Math" panose="02040503050406030204" pitchFamily="18" charset="0"/>
                                  <a:cs typeface="+mn-cs"/>
                                </a:rPr>
                              </m:ctrlPr>
                            </m:sSubSupPr>
                            <m:e>
                              <m:r>
                                <a:rPr lang="en-US" sz="2400" i="1">
                                  <a:solidFill>
                                    <a:prstClr val="black"/>
                                  </a:solidFill>
                                  <a:latin typeface="Cambria Math" panose="02040503050406030204" pitchFamily="18" charset="0"/>
                                  <a:ea typeface="Cambria Math" panose="02040503050406030204" pitchFamily="18" charset="0"/>
                                  <a:cs typeface="+mn-cs"/>
                                </a:rPr>
                                <m:t>𝑎</m:t>
                              </m:r>
                            </m:e>
                            <m:sub>
                              <m:r>
                                <a:rPr lang="en-US" sz="2400" i="1" smtClean="0">
                                  <a:solidFill>
                                    <a:prstClr val="black"/>
                                  </a:solidFill>
                                  <a:latin typeface="Cambria Math" panose="02040503050406030204" pitchFamily="18" charset="0"/>
                                  <a:ea typeface="Cambria Math" panose="02040503050406030204" pitchFamily="18" charset="0"/>
                                  <a:cs typeface="+mn-cs"/>
                                </a:rPr>
                                <m:t>𝑒𝑔</m:t>
                              </m:r>
                            </m:sub>
                            <m:sup>
                              <m:r>
                                <a:rPr lang="en-US" sz="2400" i="1" smtClean="0">
                                  <a:solidFill>
                                    <a:prstClr val="black"/>
                                  </a:solidFill>
                                  <a:latin typeface="Cambria Math" panose="02040503050406030204" pitchFamily="18" charset="0"/>
                                  <a:ea typeface="Cambria Math" panose="02040503050406030204" pitchFamily="18" charset="0"/>
                                  <a:cs typeface="+mn-cs"/>
                                </a:rPr>
                                <m:t>−</m:t>
                              </m:r>
                            </m:sup>
                          </m:sSubSup>
                        </m:e>
                        <m:sup>
                          <m:r>
                            <a:rPr lang="en-US" sz="2400" i="1" smtClean="0">
                              <a:solidFill>
                                <a:prstClr val="black"/>
                              </a:solidFill>
                              <a:latin typeface="Cambria Math" panose="02040503050406030204" pitchFamily="18" charset="0"/>
                              <a:ea typeface="Cambria Math" panose="02040503050406030204" pitchFamily="18" charset="0"/>
                              <a:cs typeface="+mn-cs"/>
                            </a:rPr>
                            <m:t> </m:t>
                          </m:r>
                        </m:sup>
                      </m:sSup>
                    </m:oMath>
                  </m:oMathPara>
                </a14:m>
                <a:endParaRPr lang="en-US" sz="2400" dirty="0">
                  <a:solidFill>
                    <a:prstClr val="black"/>
                  </a:solidFill>
                  <a:latin typeface="Calibri"/>
                  <a:cs typeface="+mn-cs"/>
                </a:endParaRPr>
              </a:p>
            </p:txBody>
          </p:sp>
        </mc:Choice>
        <mc:Fallback xmlns="">
          <p:sp>
            <p:nvSpPr>
              <p:cNvPr id="6" name="TextBox 5">
                <a:extLst>
                  <a:ext uri="{FF2B5EF4-FFF2-40B4-BE49-F238E27FC236}">
                    <a16:creationId xmlns:a16="http://schemas.microsoft.com/office/drawing/2014/main" id="{73906DC8-66C3-4B85-9C07-E52E7DE81661}"/>
                  </a:ext>
                </a:extLst>
              </p:cNvPr>
              <p:cNvSpPr txBox="1">
                <a:spLocks noRot="1" noChangeAspect="1" noMove="1" noResize="1" noEditPoints="1" noAdjustHandles="1" noChangeArrowheads="1" noChangeShapeType="1" noTextEdit="1"/>
              </p:cNvSpPr>
              <p:nvPr/>
            </p:nvSpPr>
            <p:spPr>
              <a:xfrm>
                <a:off x="8241892" y="1498559"/>
                <a:ext cx="1816100" cy="491738"/>
              </a:xfrm>
              <a:prstGeom prst="rect">
                <a:avLst/>
              </a:prstGeom>
              <a:blipFill>
                <a:blip r:embed="rId4"/>
                <a:stretch>
                  <a:fillRect b="-8750"/>
                </a:stretch>
              </a:blipFill>
            </p:spPr>
            <p:txBody>
              <a:bodyPr/>
              <a:lstStyle/>
              <a:p>
                <a:r>
                  <a:rPr lang="en-US">
                    <a:noFill/>
                  </a:rPr>
                  <a:t> </a:t>
                </a:r>
              </a:p>
            </p:txBody>
          </p:sp>
        </mc:Fallback>
      </mc:AlternateContent>
    </p:spTree>
    <p:extLst>
      <p:ext uri="{BB962C8B-B14F-4D97-AF65-F5344CB8AC3E}">
        <p14:creationId xmlns:p14="http://schemas.microsoft.com/office/powerpoint/2010/main" val="1365254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9">
            <a:extLst>
              <a:ext uri="{FF2B5EF4-FFF2-40B4-BE49-F238E27FC236}">
                <a16:creationId xmlns:a16="http://schemas.microsoft.com/office/drawing/2014/main" xmlns="" id="{332B9C70-8612-42F5-A2CB-006C9D57D5EF}"/>
              </a:ext>
            </a:extLst>
          </p:cNvPr>
          <p:cNvGrpSpPr>
            <a:grpSpLocks/>
          </p:cNvGrpSpPr>
          <p:nvPr/>
        </p:nvGrpSpPr>
        <p:grpSpPr bwMode="auto">
          <a:xfrm>
            <a:off x="9755654" y="1112592"/>
            <a:ext cx="2705100" cy="1366838"/>
            <a:chOff x="1219200" y="2324100"/>
            <a:chExt cx="3276600" cy="1366838"/>
          </a:xfrm>
        </p:grpSpPr>
        <p:pic>
          <p:nvPicPr>
            <p:cNvPr id="4" name="Picture 2">
              <a:extLst>
                <a:ext uri="{FF2B5EF4-FFF2-40B4-BE49-F238E27FC236}">
                  <a16:creationId xmlns:a16="http://schemas.microsoft.com/office/drawing/2014/main" xmlns="" id="{818F9ACD-1CE5-44EA-9AF6-59BE3E0627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324100"/>
              <a:ext cx="2419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8">
              <a:extLst>
                <a:ext uri="{FF2B5EF4-FFF2-40B4-BE49-F238E27FC236}">
                  <a16:creationId xmlns:a16="http://schemas.microsoft.com/office/drawing/2014/main" xmlns="" id="{04CDE5AA-E5A6-4E98-A1D4-0FFC2B9D4190}"/>
                </a:ext>
              </a:extLst>
            </p:cNvPr>
            <p:cNvCxnSpPr>
              <a:cxnSpLocks noChangeShapeType="1"/>
            </p:cNvCxnSpPr>
            <p:nvPr/>
          </p:nvCxnSpPr>
          <p:spPr bwMode="auto">
            <a:xfrm>
              <a:off x="2019300" y="3467100"/>
              <a:ext cx="82296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 name="Straight Connector 10">
              <a:extLst>
                <a:ext uri="{FF2B5EF4-FFF2-40B4-BE49-F238E27FC236}">
                  <a16:creationId xmlns:a16="http://schemas.microsoft.com/office/drawing/2014/main" xmlns="" id="{AB401140-0278-4126-99E2-BA8C544F1AC9}"/>
                </a:ext>
              </a:extLst>
            </p:cNvPr>
            <p:cNvCxnSpPr>
              <a:cxnSpLocks noChangeShapeType="1"/>
            </p:cNvCxnSpPr>
            <p:nvPr/>
          </p:nvCxnSpPr>
          <p:spPr bwMode="auto">
            <a:xfrm>
              <a:off x="1828800" y="3276600"/>
              <a:ext cx="118872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11">
              <a:extLst>
                <a:ext uri="{FF2B5EF4-FFF2-40B4-BE49-F238E27FC236}">
                  <a16:creationId xmlns:a16="http://schemas.microsoft.com/office/drawing/2014/main" xmlns="" id="{F63595B0-1DC3-4C1D-8A28-E68C35AEB86F}"/>
                </a:ext>
              </a:extLst>
            </p:cNvPr>
            <p:cNvCxnSpPr>
              <a:cxnSpLocks noChangeShapeType="1"/>
            </p:cNvCxnSpPr>
            <p:nvPr/>
          </p:nvCxnSpPr>
          <p:spPr bwMode="auto">
            <a:xfrm>
              <a:off x="1676400" y="3086100"/>
              <a:ext cx="155448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 name="Straight Connector 12">
              <a:extLst>
                <a:ext uri="{FF2B5EF4-FFF2-40B4-BE49-F238E27FC236}">
                  <a16:creationId xmlns:a16="http://schemas.microsoft.com/office/drawing/2014/main" xmlns="" id="{0BC562F3-FF4C-4F62-BD5F-4E59E0FD2F55}"/>
                </a:ext>
              </a:extLst>
            </p:cNvPr>
            <p:cNvCxnSpPr>
              <a:cxnSpLocks noChangeShapeType="1"/>
            </p:cNvCxnSpPr>
            <p:nvPr/>
          </p:nvCxnSpPr>
          <p:spPr bwMode="auto">
            <a:xfrm>
              <a:off x="1562100" y="2895600"/>
              <a:ext cx="173736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 name="Straight Connector 13">
              <a:extLst>
                <a:ext uri="{FF2B5EF4-FFF2-40B4-BE49-F238E27FC236}">
                  <a16:creationId xmlns:a16="http://schemas.microsoft.com/office/drawing/2014/main" xmlns="" id="{6F99D3C5-F267-4811-ADE3-3C8BF6D4A6DB}"/>
                </a:ext>
              </a:extLst>
            </p:cNvPr>
            <p:cNvCxnSpPr>
              <a:cxnSpLocks noChangeShapeType="1"/>
            </p:cNvCxnSpPr>
            <p:nvPr/>
          </p:nvCxnSpPr>
          <p:spPr bwMode="auto">
            <a:xfrm>
              <a:off x="1447800" y="2705100"/>
              <a:ext cx="201168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0" name="Straight Connector 14">
              <a:extLst>
                <a:ext uri="{FF2B5EF4-FFF2-40B4-BE49-F238E27FC236}">
                  <a16:creationId xmlns:a16="http://schemas.microsoft.com/office/drawing/2014/main" xmlns="" id="{9FD5866E-B349-490C-9982-F1647F927C9F}"/>
                </a:ext>
              </a:extLst>
            </p:cNvPr>
            <p:cNvCxnSpPr>
              <a:cxnSpLocks noChangeShapeType="1"/>
            </p:cNvCxnSpPr>
            <p:nvPr/>
          </p:nvCxnSpPr>
          <p:spPr bwMode="auto">
            <a:xfrm>
              <a:off x="1371600" y="2514600"/>
              <a:ext cx="210312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1" name="Oval 10">
              <a:extLst>
                <a:ext uri="{FF2B5EF4-FFF2-40B4-BE49-F238E27FC236}">
                  <a16:creationId xmlns:a16="http://schemas.microsoft.com/office/drawing/2014/main" xmlns="" id="{042D585F-B302-4422-ABD8-E314FCC306EA}"/>
                </a:ext>
              </a:extLst>
            </p:cNvPr>
            <p:cNvSpPr/>
            <p:nvPr/>
          </p:nvSpPr>
          <p:spPr>
            <a:xfrm>
              <a:off x="2339340" y="3215640"/>
              <a:ext cx="137160" cy="13716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12" name="Oval 16">
              <a:extLst>
                <a:ext uri="{FF2B5EF4-FFF2-40B4-BE49-F238E27FC236}">
                  <a16:creationId xmlns:a16="http://schemas.microsoft.com/office/drawing/2014/main" xmlns="" id="{A7EA2F27-2CEF-4E16-89B0-22EA8FAAE66E}"/>
                </a:ext>
              </a:extLst>
            </p:cNvPr>
            <p:cNvSpPr/>
            <p:nvPr/>
          </p:nvSpPr>
          <p:spPr>
            <a:xfrm>
              <a:off x="2324100" y="2834640"/>
              <a:ext cx="137160" cy="13716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13" name="TextBox 17">
              <a:extLst>
                <a:ext uri="{FF2B5EF4-FFF2-40B4-BE49-F238E27FC236}">
                  <a16:creationId xmlns:a16="http://schemas.microsoft.com/office/drawing/2014/main" xmlns="" id="{EE9EA03A-C0F1-4D0F-BFE8-1CA0C3F52BA3}"/>
                </a:ext>
              </a:extLst>
            </p:cNvPr>
            <p:cNvSpPr txBox="1">
              <a:spLocks noChangeArrowheads="1"/>
            </p:cNvSpPr>
            <p:nvPr/>
          </p:nvSpPr>
          <p:spPr bwMode="auto">
            <a:xfrm>
              <a:off x="3352800" y="3124200"/>
              <a:ext cx="10363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t>n</a:t>
              </a:r>
              <a:r>
                <a:rPr lang="en-US" baseline="-25000"/>
                <a:t>1</a:t>
              </a:r>
            </a:p>
          </p:txBody>
        </p:sp>
        <p:sp>
          <p:nvSpPr>
            <p:cNvPr id="14" name="TextBox 18">
              <a:extLst>
                <a:ext uri="{FF2B5EF4-FFF2-40B4-BE49-F238E27FC236}">
                  <a16:creationId xmlns:a16="http://schemas.microsoft.com/office/drawing/2014/main" xmlns="" id="{90DCAAEC-2D92-46A3-B5DC-6CEF6D5EAC32}"/>
                </a:ext>
              </a:extLst>
            </p:cNvPr>
            <p:cNvSpPr txBox="1">
              <a:spLocks noChangeArrowheads="1"/>
            </p:cNvSpPr>
            <p:nvPr/>
          </p:nvSpPr>
          <p:spPr bwMode="auto">
            <a:xfrm>
              <a:off x="3459480" y="2705100"/>
              <a:ext cx="10363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t>n</a:t>
              </a:r>
              <a:r>
                <a:rPr lang="en-US" baseline="-25000"/>
                <a:t>2</a:t>
              </a:r>
            </a:p>
          </p:txBody>
        </p:sp>
      </p:grpSp>
      <p:sp>
        <p:nvSpPr>
          <p:cNvPr id="16" name="Rectangle 15">
            <a:extLst>
              <a:ext uri="{FF2B5EF4-FFF2-40B4-BE49-F238E27FC236}">
                <a16:creationId xmlns:a16="http://schemas.microsoft.com/office/drawing/2014/main" xmlns="" id="{3E8E67AF-C4A8-4770-908C-D92532A3CE6B}"/>
              </a:ext>
            </a:extLst>
          </p:cNvPr>
          <p:cNvSpPr/>
          <p:nvPr/>
        </p:nvSpPr>
        <p:spPr bwMode="auto">
          <a:xfrm>
            <a:off x="11910459" y="379983"/>
            <a:ext cx="3338512" cy="1463675"/>
          </a:xfrm>
          <a:prstGeom prst="rect">
            <a:avLst/>
          </a:prstGeom>
          <a:solidFill>
            <a:schemeClr val="accent1">
              <a:lumMod val="20000"/>
              <a:lumOff val="80000"/>
              <a:alpha val="32941"/>
            </a:schemeClr>
          </a:solid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en-US"/>
          </a:p>
        </p:txBody>
      </p:sp>
      <p:sp>
        <p:nvSpPr>
          <p:cNvPr id="23" name="TextBox 22">
            <a:extLst>
              <a:ext uri="{FF2B5EF4-FFF2-40B4-BE49-F238E27FC236}">
                <a16:creationId xmlns:a16="http://schemas.microsoft.com/office/drawing/2014/main" xmlns="" id="{11995DD0-09E6-4CF8-B965-B2E24828BFFD}"/>
              </a:ext>
            </a:extLst>
          </p:cNvPr>
          <p:cNvSpPr txBox="1"/>
          <p:nvPr/>
        </p:nvSpPr>
        <p:spPr>
          <a:xfrm>
            <a:off x="5941485" y="6477251"/>
            <a:ext cx="8685212" cy="400050"/>
          </a:xfrm>
          <a:prstGeom prst="rect">
            <a:avLst/>
          </a:prstGeom>
          <a:noFill/>
        </p:spPr>
        <p:txBody>
          <a:bodyPr>
            <a:spAutoFit/>
          </a:bodyPr>
          <a:lstStyle/>
          <a:p>
            <a:pPr>
              <a:defRPr/>
            </a:pPr>
            <a:r>
              <a:rPr lang="en-US" dirty="0">
                <a:latin typeface="+mj-lt"/>
              </a:rPr>
              <a:t>Rey </a:t>
            </a:r>
            <a:r>
              <a:rPr lang="en-US" i="1" dirty="0">
                <a:latin typeface="+mj-lt"/>
              </a:rPr>
              <a:t>et al  </a:t>
            </a:r>
            <a:r>
              <a:rPr lang="en-US" dirty="0">
                <a:latin typeface="+mj-lt"/>
              </a:rPr>
              <a:t>PRL (2009), </a:t>
            </a:r>
            <a:r>
              <a:rPr lang="en-US" dirty="0" err="1">
                <a:latin typeface="+mj-lt"/>
              </a:rPr>
              <a:t>Gibble</a:t>
            </a:r>
            <a:r>
              <a:rPr lang="en-US" dirty="0">
                <a:latin typeface="+mj-lt"/>
              </a:rPr>
              <a:t> PRL (2009), Yu </a:t>
            </a:r>
            <a:r>
              <a:rPr lang="en-US" i="1" dirty="0">
                <a:latin typeface="+mj-lt"/>
              </a:rPr>
              <a:t>et al </a:t>
            </a:r>
            <a:r>
              <a:rPr lang="en-US" dirty="0">
                <a:latin typeface="+mj-lt"/>
              </a:rPr>
              <a:t>PRL (2010) </a:t>
            </a:r>
          </a:p>
        </p:txBody>
      </p:sp>
      <p:grpSp>
        <p:nvGrpSpPr>
          <p:cNvPr id="33" name="Group 32">
            <a:extLst>
              <a:ext uri="{FF2B5EF4-FFF2-40B4-BE49-F238E27FC236}">
                <a16:creationId xmlns:a16="http://schemas.microsoft.com/office/drawing/2014/main" xmlns="" id="{15782A08-3827-41EF-ABCA-2F257242AF5A}"/>
              </a:ext>
            </a:extLst>
          </p:cNvPr>
          <p:cNvGrpSpPr/>
          <p:nvPr/>
        </p:nvGrpSpPr>
        <p:grpSpPr>
          <a:xfrm>
            <a:off x="-119812" y="301197"/>
            <a:ext cx="7362604" cy="4172832"/>
            <a:chOff x="-79578" y="1005084"/>
            <a:chExt cx="7362604" cy="4172832"/>
          </a:xfrm>
        </p:grpSpPr>
        <p:pic>
          <p:nvPicPr>
            <p:cNvPr id="2" name="Picture 121">
              <a:extLst>
                <a:ext uri="{FF2B5EF4-FFF2-40B4-BE49-F238E27FC236}">
                  <a16:creationId xmlns:a16="http://schemas.microsoft.com/office/drawing/2014/main" xmlns="" id="{49D288B6-2A15-4FC9-BE7D-A306253DE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62" y="1005084"/>
              <a:ext cx="7143664" cy="417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xmlns="" id="{92CC728C-88A3-4112-B270-FC8D9C5D5B92}"/>
                </a:ext>
              </a:extLst>
            </p:cNvPr>
            <p:cNvPicPr>
              <a:picLocks noChangeAspect="1"/>
            </p:cNvPicPr>
            <p:nvPr/>
          </p:nvPicPr>
          <p:blipFill>
            <a:blip r:embed="rId5"/>
            <a:stretch>
              <a:fillRect/>
            </a:stretch>
          </p:blipFill>
          <p:spPr>
            <a:xfrm>
              <a:off x="460185" y="1962799"/>
              <a:ext cx="341460" cy="476250"/>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3A5B08CB-5321-49F0-A05D-B47DE3BC837C}"/>
                    </a:ext>
                  </a:extLst>
                </p:cNvPr>
                <p:cNvSpPr txBox="1"/>
                <p:nvPr/>
              </p:nvSpPr>
              <p:spPr>
                <a:xfrm>
                  <a:off x="-79578" y="2013996"/>
                  <a:ext cx="1420985" cy="4250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𝑈</m:t>
                            </m:r>
                          </m:e>
                          <m:sub>
                            <m:r>
                              <a:rPr lang="en-US" b="0" i="1" smtClean="0">
                                <a:latin typeface="Cambria Math" panose="02040503050406030204" pitchFamily="18" charset="0"/>
                              </a:rPr>
                              <m:t>𝑒𝑔</m:t>
                            </m:r>
                          </m:sub>
                          <m:sup>
                            <m:r>
                              <a:rPr lang="en-US" b="0" i="1" smtClean="0">
                                <a:latin typeface="Cambria Math" panose="02040503050406030204" pitchFamily="18" charset="0"/>
                              </a:rPr>
                              <m:t>−</m:t>
                            </m:r>
                          </m:sup>
                        </m:sSubSup>
                      </m:oMath>
                    </m:oMathPara>
                  </a14:m>
                  <a:endParaRPr lang="en-US" dirty="0"/>
                </a:p>
              </p:txBody>
            </p:sp>
          </mc:Choice>
          <mc:Fallback xmlns="">
            <p:sp>
              <p:nvSpPr>
                <p:cNvPr id="24" name="TextBox 23">
                  <a:extLst>
                    <a:ext uri="{FF2B5EF4-FFF2-40B4-BE49-F238E27FC236}">
                      <a16:creationId xmlns:a16="http://schemas.microsoft.com/office/drawing/2014/main" id="{3A5B08CB-5321-49F0-A05D-B47DE3BC837C}"/>
                    </a:ext>
                  </a:extLst>
                </p:cNvPr>
                <p:cNvSpPr txBox="1">
                  <a:spLocks noRot="1" noChangeAspect="1" noMove="1" noResize="1" noEditPoints="1" noAdjustHandles="1" noChangeArrowheads="1" noChangeShapeType="1" noTextEdit="1"/>
                </p:cNvSpPr>
                <p:nvPr/>
              </p:nvSpPr>
              <p:spPr>
                <a:xfrm>
                  <a:off x="-79578" y="2013996"/>
                  <a:ext cx="1420985" cy="425053"/>
                </a:xfrm>
                <a:prstGeom prst="rect">
                  <a:avLst/>
                </a:prstGeom>
                <a:blipFill>
                  <a:blip r:embed="rId6"/>
                  <a:stretch>
                    <a:fillRect b="-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xmlns="" id="{C1276EF3-01FD-4D23-A7EA-F2A5DC9F316E}"/>
                    </a:ext>
                  </a:extLst>
                </p:cNvPr>
                <p:cNvSpPr txBox="1"/>
                <p:nvPr/>
              </p:nvSpPr>
              <p:spPr>
                <a:xfrm>
                  <a:off x="639119" y="4487756"/>
                  <a:ext cx="1420985" cy="4407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𝑒𝑔</m:t>
                            </m:r>
                          </m:sub>
                          <m:sup>
                            <m:r>
                              <a:rPr lang="en-US" b="0" i="1" smtClean="0">
                                <a:latin typeface="Cambria Math" panose="02040503050406030204" pitchFamily="18" charset="0"/>
                              </a:rPr>
                              <m:t>+</m:t>
                            </m:r>
                          </m:sup>
                        </m:sSubSup>
                        <m:r>
                          <a:rPr lang="en-US" i="1" smtClean="0">
                            <a:latin typeface="Cambria Math" panose="02040503050406030204" pitchFamily="18" charset="0"/>
                            <a:ea typeface="Cambria Math" panose="02040503050406030204" pitchFamily="18" charset="0"/>
                          </a:rPr>
                          <m:t>∝</m:t>
                        </m:r>
                        <m:sSubSup>
                          <m:sSubSupPr>
                            <m:ctrlPr>
                              <a:rPr lang="en-US" i="1">
                                <a:latin typeface="Cambria Math"/>
                              </a:rPr>
                            </m:ctrlPr>
                          </m:sSubSupPr>
                          <m:e>
                            <m:r>
                              <a:rPr lang="en-US" b="0" i="1" smtClean="0">
                                <a:latin typeface="Cambria Math" panose="02040503050406030204" pitchFamily="18" charset="0"/>
                              </a:rPr>
                              <m:t>𝑏</m:t>
                            </m:r>
                          </m:e>
                          <m:sub>
                            <m:r>
                              <a:rPr lang="en-US" b="0" i="1" smtClean="0">
                                <a:latin typeface="Cambria Math" panose="02040503050406030204" pitchFamily="18" charset="0"/>
                              </a:rPr>
                              <m:t>𝑒𝑔</m:t>
                            </m:r>
                          </m:sub>
                          <m:sup>
                            <m:r>
                              <a:rPr lang="en-US" b="0" i="1" smtClean="0">
                                <a:latin typeface="Cambria Math" panose="02040503050406030204" pitchFamily="18" charset="0"/>
                              </a:rPr>
                              <m:t>3</m:t>
                            </m:r>
                          </m:sup>
                        </m:sSubSup>
                      </m:oMath>
                    </m:oMathPara>
                  </a14:m>
                  <a:endParaRPr lang="en-US" dirty="0"/>
                </a:p>
              </p:txBody>
            </p:sp>
          </mc:Choice>
          <mc:Fallback xmlns="">
            <p:sp>
              <p:nvSpPr>
                <p:cNvPr id="29" name="TextBox 28">
                  <a:extLst>
                    <a:ext uri="{FF2B5EF4-FFF2-40B4-BE49-F238E27FC236}">
                      <a16:creationId xmlns:a16="http://schemas.microsoft.com/office/drawing/2014/main" id="{C1276EF3-01FD-4D23-A7EA-F2A5DC9F316E}"/>
                    </a:ext>
                  </a:extLst>
                </p:cNvPr>
                <p:cNvSpPr txBox="1">
                  <a:spLocks noRot="1" noChangeAspect="1" noMove="1" noResize="1" noEditPoints="1" noAdjustHandles="1" noChangeArrowheads="1" noChangeShapeType="1" noTextEdit="1"/>
                </p:cNvSpPr>
                <p:nvPr/>
              </p:nvSpPr>
              <p:spPr>
                <a:xfrm>
                  <a:off x="639119" y="4487756"/>
                  <a:ext cx="1420985" cy="440762"/>
                </a:xfrm>
                <a:prstGeom prst="rect">
                  <a:avLst/>
                </a:prstGeom>
                <a:blipFill>
                  <a:blip r:embed="rId7"/>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xmlns="" id="{42A72D4A-372F-43AB-BE25-25B597944752}"/>
                    </a:ext>
                  </a:extLst>
                </p:cNvPr>
                <p:cNvSpPr txBox="1"/>
                <p:nvPr/>
              </p:nvSpPr>
              <p:spPr>
                <a:xfrm>
                  <a:off x="719300" y="3170287"/>
                  <a:ext cx="1420985" cy="4407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𝑔𝑔</m:t>
                            </m:r>
                          </m:sub>
                          <m:sup>
                            <m:r>
                              <a:rPr lang="en-US" b="0" i="1" smtClean="0">
                                <a:latin typeface="Cambria Math" panose="02040503050406030204" pitchFamily="18" charset="0"/>
                              </a:rPr>
                              <m:t>+</m:t>
                            </m:r>
                          </m:sup>
                        </m:sSubSup>
                        <m:r>
                          <a:rPr lang="en-US" i="1" smtClean="0">
                            <a:latin typeface="Cambria Math" panose="02040503050406030204" pitchFamily="18" charset="0"/>
                            <a:ea typeface="Cambria Math" panose="02040503050406030204" pitchFamily="18" charset="0"/>
                          </a:rPr>
                          <m:t>∝</m:t>
                        </m:r>
                        <m:sSubSup>
                          <m:sSubSupPr>
                            <m:ctrlPr>
                              <a:rPr lang="en-US" i="1">
                                <a:latin typeface="Cambria Math"/>
                              </a:rPr>
                            </m:ctrlPr>
                          </m:sSubSupPr>
                          <m:e>
                            <m:r>
                              <a:rPr lang="en-US" b="0" i="1" smtClean="0">
                                <a:latin typeface="Cambria Math" panose="02040503050406030204" pitchFamily="18" charset="0"/>
                              </a:rPr>
                              <m:t>𝑏</m:t>
                            </m:r>
                          </m:e>
                          <m:sub>
                            <m:r>
                              <a:rPr lang="en-US" b="0" i="1" smtClean="0">
                                <a:latin typeface="Cambria Math" panose="02040503050406030204" pitchFamily="18" charset="0"/>
                              </a:rPr>
                              <m:t>𝑔𝑔</m:t>
                            </m:r>
                          </m:sub>
                          <m:sup>
                            <m:r>
                              <a:rPr lang="en-US" b="0" i="1" smtClean="0">
                                <a:latin typeface="Cambria Math" panose="02040503050406030204" pitchFamily="18" charset="0"/>
                              </a:rPr>
                              <m:t>3</m:t>
                            </m:r>
                          </m:sup>
                        </m:sSubSup>
                      </m:oMath>
                    </m:oMathPara>
                  </a14:m>
                  <a:endParaRPr lang="en-US" dirty="0"/>
                </a:p>
              </p:txBody>
            </p:sp>
          </mc:Choice>
          <mc:Fallback xmlns="">
            <p:sp>
              <p:nvSpPr>
                <p:cNvPr id="30" name="TextBox 29">
                  <a:extLst>
                    <a:ext uri="{FF2B5EF4-FFF2-40B4-BE49-F238E27FC236}">
                      <a16:creationId xmlns:a16="http://schemas.microsoft.com/office/drawing/2014/main" id="{42A72D4A-372F-43AB-BE25-25B597944752}"/>
                    </a:ext>
                  </a:extLst>
                </p:cNvPr>
                <p:cNvSpPr txBox="1">
                  <a:spLocks noRot="1" noChangeAspect="1" noMove="1" noResize="1" noEditPoints="1" noAdjustHandles="1" noChangeArrowheads="1" noChangeShapeType="1" noTextEdit="1"/>
                </p:cNvSpPr>
                <p:nvPr/>
              </p:nvSpPr>
              <p:spPr>
                <a:xfrm>
                  <a:off x="719300" y="3170287"/>
                  <a:ext cx="1420985" cy="440762"/>
                </a:xfrm>
                <a:prstGeom prst="rect">
                  <a:avLst/>
                </a:prstGeom>
                <a:blipFill>
                  <a:blip r:embed="rId8"/>
                  <a:stretch>
                    <a:fillRect b="-2778"/>
                  </a:stretch>
                </a:blipFill>
              </p:spPr>
              <p:txBody>
                <a:bodyPr/>
                <a:lstStyle/>
                <a:p>
                  <a:r>
                    <a:rPr lang="en-US">
                      <a:noFill/>
                    </a:rPr>
                    <a:t> </a:t>
                  </a:r>
                </a:p>
              </p:txBody>
            </p:sp>
          </mc:Fallback>
        </mc:AlternateContent>
        <p:pic>
          <p:nvPicPr>
            <p:cNvPr id="32" name="Picture 31">
              <a:extLst>
                <a:ext uri="{FF2B5EF4-FFF2-40B4-BE49-F238E27FC236}">
                  <a16:creationId xmlns:a16="http://schemas.microsoft.com/office/drawing/2014/main" xmlns="" id="{E88AAFB6-73B9-4A4C-B752-00B70772DFCA}"/>
                </a:ext>
              </a:extLst>
            </p:cNvPr>
            <p:cNvPicPr>
              <a:picLocks noChangeAspect="1"/>
            </p:cNvPicPr>
            <p:nvPr/>
          </p:nvPicPr>
          <p:blipFill>
            <a:blip r:embed="rId9"/>
            <a:stretch>
              <a:fillRect/>
            </a:stretch>
          </p:blipFill>
          <p:spPr>
            <a:xfrm>
              <a:off x="399366" y="3576159"/>
              <a:ext cx="1843440" cy="505725"/>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F8A335F4-EB67-47A5-B12A-741B2577C4AE}"/>
                    </a:ext>
                  </a:extLst>
                </p:cNvPr>
                <p:cNvSpPr txBox="1"/>
                <p:nvPr/>
              </p:nvSpPr>
              <p:spPr>
                <a:xfrm>
                  <a:off x="610593" y="3724914"/>
                  <a:ext cx="142098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𝑒𝑒</m:t>
                            </m:r>
                          </m:sub>
                          <m:sup>
                            <m:r>
                              <a:rPr lang="en-US" b="0" i="1" smtClean="0">
                                <a:latin typeface="Cambria Math" panose="02040503050406030204" pitchFamily="18" charset="0"/>
                              </a:rPr>
                              <m:t>+</m:t>
                            </m:r>
                          </m:sup>
                        </m:sSubSup>
                        <m:r>
                          <a:rPr lang="en-US" i="1" smtClean="0">
                            <a:latin typeface="Cambria Math" panose="02040503050406030204" pitchFamily="18" charset="0"/>
                            <a:ea typeface="Cambria Math" panose="02040503050406030204" pitchFamily="18" charset="0"/>
                          </a:rPr>
                          <m:t>∝</m:t>
                        </m:r>
                        <m:sSubSup>
                          <m:sSubSupPr>
                            <m:ctrlPr>
                              <a:rPr lang="en-US" i="1">
                                <a:latin typeface="Cambria Math"/>
                              </a:rPr>
                            </m:ctrlPr>
                          </m:sSubSupPr>
                          <m:e>
                            <m:r>
                              <a:rPr lang="en-US" b="0" i="1" smtClean="0">
                                <a:latin typeface="Cambria Math" panose="02040503050406030204" pitchFamily="18" charset="0"/>
                              </a:rPr>
                              <m:t>𝑏</m:t>
                            </m:r>
                          </m:e>
                          <m:sub>
                            <m:r>
                              <a:rPr lang="en-US" i="1">
                                <a:latin typeface="Cambria Math" panose="02040503050406030204" pitchFamily="18" charset="0"/>
                              </a:rPr>
                              <m:t>𝑒𝑒</m:t>
                            </m:r>
                          </m:sub>
                          <m:sup>
                            <m:r>
                              <a:rPr lang="en-US" b="0" i="1" smtClean="0">
                                <a:latin typeface="Cambria Math" panose="02040503050406030204" pitchFamily="18" charset="0"/>
                              </a:rPr>
                              <m:t>3</m:t>
                            </m:r>
                          </m:sup>
                        </m:sSubSup>
                      </m:oMath>
                    </m:oMathPara>
                  </a14:m>
                  <a:endParaRPr lang="en-US" dirty="0"/>
                </a:p>
              </p:txBody>
            </p:sp>
          </mc:Choice>
          <mc:Fallback xmlns="">
            <p:sp>
              <p:nvSpPr>
                <p:cNvPr id="28" name="TextBox 27">
                  <a:extLst>
                    <a:ext uri="{FF2B5EF4-FFF2-40B4-BE49-F238E27FC236}">
                      <a16:creationId xmlns:a16="http://schemas.microsoft.com/office/drawing/2014/main" id="{F8A335F4-EB67-47A5-B12A-741B2577C4AE}"/>
                    </a:ext>
                  </a:extLst>
                </p:cNvPr>
                <p:cNvSpPr txBox="1">
                  <a:spLocks noRot="1" noChangeAspect="1" noMove="1" noResize="1" noEditPoints="1" noAdjustHandles="1" noChangeArrowheads="1" noChangeShapeType="1" noTextEdit="1"/>
                </p:cNvSpPr>
                <p:nvPr/>
              </p:nvSpPr>
              <p:spPr>
                <a:xfrm>
                  <a:off x="610593" y="3724914"/>
                  <a:ext cx="1420985" cy="400110"/>
                </a:xfrm>
                <a:prstGeom prst="rect">
                  <a:avLst/>
                </a:prstGeom>
                <a:blipFill>
                  <a:blip r:embed="rId10"/>
                  <a:stretch>
                    <a:fillRect/>
                  </a:stretch>
                </a:blipFill>
              </p:spPr>
              <p:txBody>
                <a:bodyPr/>
                <a:lstStyle/>
                <a:p>
                  <a:r>
                    <a:rPr lang="en-US">
                      <a:noFill/>
                    </a:rPr>
                    <a:t> </a:t>
                  </a:r>
                </a:p>
              </p:txBody>
            </p:sp>
          </mc:Fallback>
        </mc:AlternateContent>
      </p:grpSp>
      <p:pic>
        <p:nvPicPr>
          <p:cNvPr id="53" name="Picture 52">
            <a:extLst>
              <a:ext uri="{FF2B5EF4-FFF2-40B4-BE49-F238E27FC236}">
                <a16:creationId xmlns:a16="http://schemas.microsoft.com/office/drawing/2014/main" xmlns="" id="{E60E9254-6839-442F-938A-19C16CD8AC8A}"/>
              </a:ext>
            </a:extLst>
          </p:cNvPr>
          <p:cNvPicPr>
            <a:picLocks noChangeAspect="1"/>
          </p:cNvPicPr>
          <p:nvPr/>
        </p:nvPicPr>
        <p:blipFill>
          <a:blip r:embed="rId11"/>
          <a:stretch>
            <a:fillRect/>
          </a:stretch>
        </p:blipFill>
        <p:spPr>
          <a:xfrm>
            <a:off x="194957" y="4936049"/>
            <a:ext cx="5658322" cy="2078795"/>
          </a:xfrm>
          <a:prstGeom prst="rect">
            <a:avLst/>
          </a:prstGeom>
        </p:spPr>
      </p:pic>
      <p:sp>
        <p:nvSpPr>
          <p:cNvPr id="20" name="Rectangle 19">
            <a:extLst>
              <a:ext uri="{FF2B5EF4-FFF2-40B4-BE49-F238E27FC236}">
                <a16:creationId xmlns:a16="http://schemas.microsoft.com/office/drawing/2014/main" xmlns="" id="{9F539A91-239C-46A2-B595-2DC7ED6D191A}"/>
              </a:ext>
            </a:extLst>
          </p:cNvPr>
          <p:cNvSpPr/>
          <p:nvPr/>
        </p:nvSpPr>
        <p:spPr>
          <a:xfrm>
            <a:off x="1759985" y="-182587"/>
            <a:ext cx="9172704" cy="769441"/>
          </a:xfrm>
          <a:prstGeom prst="rect">
            <a:avLst/>
          </a:prstGeom>
        </p:spPr>
        <p:txBody>
          <a:bodyPr wrap="none">
            <a:spAutoFit/>
          </a:bodyPr>
          <a:lstStyle/>
          <a:p>
            <a:pPr eaLnBrk="0" hangingPunct="0">
              <a:spcBef>
                <a:spcPct val="50000"/>
              </a:spcBef>
              <a:defRPr/>
            </a:pPr>
            <a:r>
              <a:rPr lang="en-US" sz="4400" dirty="0">
                <a:ln>
                  <a:solidFill>
                    <a:schemeClr val="tx1"/>
                  </a:solidFill>
                </a:ln>
                <a:solidFill>
                  <a:srgbClr val="FF0000"/>
                </a:solidFill>
                <a:latin typeface="Berlin Sans FB" pitchFamily="34" charset="0"/>
                <a:cs typeface="+mn-cs"/>
              </a:rPr>
              <a:t>Two spin polarized atoms - two modes</a:t>
            </a:r>
            <a:endParaRPr lang="en-US" sz="4400" dirty="0">
              <a:ln>
                <a:solidFill>
                  <a:schemeClr val="tx1"/>
                </a:solidFill>
              </a:ln>
              <a:solidFill>
                <a:srgbClr val="FF0000"/>
              </a:solidFill>
              <a:cs typeface="+mn-cs"/>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xmlns="" id="{A78B3349-C797-49A0-B1CC-7A88373DFD37}"/>
                  </a:ext>
                </a:extLst>
              </p:cNvPr>
              <p:cNvSpPr txBox="1"/>
              <p:nvPr/>
            </p:nvSpPr>
            <p:spPr>
              <a:xfrm>
                <a:off x="6089010" y="4516468"/>
                <a:ext cx="5855887" cy="1815882"/>
              </a:xfrm>
              <a:prstGeom prst="rect">
                <a:avLst/>
              </a:prstGeom>
              <a:noFill/>
            </p:spPr>
            <p:txBody>
              <a:bodyPr wrap="square" rtlCol="0">
                <a:spAutoFit/>
              </a:bodyPr>
              <a:lstStyle/>
              <a:p>
                <a:r>
                  <a:rPr lang="en-US" sz="2800" dirty="0">
                    <a:latin typeface="+mn-lt"/>
                  </a:rPr>
                  <a:t>Only p-wave interactions relevant.             No coupling to singlet</a:t>
                </a:r>
              </a:p>
              <a:p>
                <a:endParaRPr lang="en-US" sz="2800" dirty="0">
                  <a:latin typeface="+mn-lt"/>
                </a:endParaRPr>
              </a:p>
              <a:p>
                <a:r>
                  <a:rPr lang="en-US" sz="2800" dirty="0">
                    <a:latin typeface="+mn-lt"/>
                  </a:rPr>
                  <a:t>What  happens if </a:t>
                </a:r>
                <a14:m>
                  <m:oMath xmlns:m="http://schemas.openxmlformats.org/officeDocument/2006/math">
                    <m:sSub>
                      <m:sSubPr>
                        <m:ctrlPr>
                          <a:rPr lang="en-US" sz="2800" i="1" dirty="0" smtClean="0">
                            <a:latin typeface="Cambria Math"/>
                          </a:rPr>
                        </m:ctrlPr>
                      </m:sSubPr>
                      <m:e>
                        <m:r>
                          <m:rPr>
                            <m:sty m:val="p"/>
                          </m:rPr>
                          <a:rPr lang="el-GR" sz="2800" i="1" dirty="0" smtClean="0">
                            <a:latin typeface="Cambria Math" panose="02040503050406030204" pitchFamily="18" charset="0"/>
                            <a:ea typeface="Cambria Math" panose="02040503050406030204" pitchFamily="18" charset="0"/>
                          </a:rPr>
                          <m:t>Ω</m:t>
                        </m:r>
                      </m:e>
                      <m:sub>
                        <m:r>
                          <a:rPr lang="en-US" sz="2800" b="0" i="1" dirty="0" smtClean="0">
                            <a:latin typeface="Cambria Math" panose="02040503050406030204" pitchFamily="18" charset="0"/>
                          </a:rPr>
                          <m:t>1</m:t>
                        </m:r>
                      </m:sub>
                    </m:sSub>
                    <m:r>
                      <a:rPr lang="en-US" sz="2800" i="1" dirty="0" smtClean="0">
                        <a:latin typeface="Cambria Math" panose="02040503050406030204" pitchFamily="18" charset="0"/>
                        <a:ea typeface="Cambria Math" panose="02040503050406030204" pitchFamily="18" charset="0"/>
                      </a:rPr>
                      <m:t>≠</m:t>
                    </m:r>
                  </m:oMath>
                </a14:m>
                <a:r>
                  <a:rPr lang="en-US" sz="2800" dirty="0"/>
                  <a:t> </a:t>
                </a:r>
                <a14:m>
                  <m:oMath xmlns:m="http://schemas.openxmlformats.org/officeDocument/2006/math">
                    <m:sSub>
                      <m:sSubPr>
                        <m:ctrlPr>
                          <a:rPr lang="en-US" sz="2800" i="1" dirty="0">
                            <a:latin typeface="Cambria Math"/>
                          </a:rPr>
                        </m:ctrlPr>
                      </m:sSubPr>
                      <m:e>
                        <m:r>
                          <m:rPr>
                            <m:sty m:val="p"/>
                          </m:rPr>
                          <a:rPr lang="el-GR" sz="2800" i="1" dirty="0">
                            <a:latin typeface="Cambria Math" panose="02040503050406030204" pitchFamily="18" charset="0"/>
                            <a:ea typeface="Cambria Math" panose="02040503050406030204" pitchFamily="18" charset="0"/>
                          </a:rPr>
                          <m:t>Ω</m:t>
                        </m:r>
                      </m:e>
                      <m:sub>
                        <m:r>
                          <a:rPr lang="en-US" sz="2800" b="0" i="1" dirty="0" smtClean="0">
                            <a:latin typeface="Cambria Math" panose="02040503050406030204" pitchFamily="18" charset="0"/>
                          </a:rPr>
                          <m:t>2</m:t>
                        </m:r>
                      </m:sub>
                    </m:sSub>
                  </m:oMath>
                </a14:m>
                <a:r>
                  <a:rPr lang="en-US" sz="2800" dirty="0">
                    <a:latin typeface="+mn-lt"/>
                  </a:rPr>
                  <a:t>?</a:t>
                </a:r>
              </a:p>
            </p:txBody>
          </p:sp>
        </mc:Choice>
        <mc:Fallback xmlns="">
          <p:sp>
            <p:nvSpPr>
              <p:cNvPr id="54" name="TextBox 53">
                <a:extLst>
                  <a:ext uri="{FF2B5EF4-FFF2-40B4-BE49-F238E27FC236}">
                    <a16:creationId xmlns:a16="http://schemas.microsoft.com/office/drawing/2014/main" id="{A78B3349-C797-49A0-B1CC-7A88373DFD37}"/>
                  </a:ext>
                </a:extLst>
              </p:cNvPr>
              <p:cNvSpPr txBox="1">
                <a:spLocks noRot="1" noChangeAspect="1" noMove="1" noResize="1" noEditPoints="1" noAdjustHandles="1" noChangeArrowheads="1" noChangeShapeType="1" noTextEdit="1"/>
              </p:cNvSpPr>
              <p:nvPr/>
            </p:nvSpPr>
            <p:spPr>
              <a:xfrm>
                <a:off x="6089010" y="4516468"/>
                <a:ext cx="5855887" cy="1815882"/>
              </a:xfrm>
              <a:prstGeom prst="rect">
                <a:avLst/>
              </a:prstGeom>
              <a:blipFill>
                <a:blip r:embed="rId12"/>
                <a:stretch>
                  <a:fillRect l="-2188" t="-3356" r="-7396" b="-8725"/>
                </a:stretch>
              </a:blipFill>
            </p:spPr>
            <p:txBody>
              <a:bodyPr/>
              <a:lstStyle/>
              <a:p>
                <a:r>
                  <a:rPr lang="en-US">
                    <a:noFill/>
                  </a:rPr>
                  <a:t> </a:t>
                </a:r>
              </a:p>
            </p:txBody>
          </p:sp>
        </mc:Fallback>
      </mc:AlternateContent>
      <p:pic>
        <p:nvPicPr>
          <p:cNvPr id="55" name="Picture 2">
            <a:extLst>
              <a:ext uri="{FF2B5EF4-FFF2-40B4-BE49-F238E27FC236}">
                <a16:creationId xmlns:a16="http://schemas.microsoft.com/office/drawing/2014/main" xmlns="" id="{14D84B1F-546C-49E5-BBE0-23842280AFF8}"/>
              </a:ext>
            </a:extLst>
          </p:cNvPr>
          <p:cNvPicPr>
            <a:picLocks noChangeAspect="1" noChangeArrowheads="1"/>
          </p:cNvPicPr>
          <p:nvPr/>
        </p:nvPicPr>
        <p:blipFill>
          <a:blip r:embed="rId13">
            <a:clrChange>
              <a:clrFrom>
                <a:srgbClr val="C77D7E"/>
              </a:clrFrom>
              <a:clrTo>
                <a:srgbClr val="C77D7E">
                  <a:alpha val="0"/>
                </a:srgbClr>
              </a:clrTo>
            </a:clrChange>
            <a:extLst>
              <a:ext uri="{BEBA8EAE-BF5A-486C-A8C5-ECC9F3942E4B}">
                <a14:imgProps xmlns:a14="http://schemas.microsoft.com/office/drawing/2010/main">
                  <a14:imgLayer r:embed="rId14">
                    <a14:imgEffect>
                      <a14:backgroundRemoval t="0" b="100000" l="0" r="100000">
                        <a14:foregroundMark x1="9231" y1="70992" x2="9231" y2="70992"/>
                        <a14:foregroundMark x1="9915" y1="69720" x2="9915" y2="69720"/>
                        <a14:foregroundMark x1="6667" y1="66412" x2="7179" y2="65140"/>
                        <a14:foregroundMark x1="7692" y1="63868" x2="7692" y2="63868"/>
                        <a14:foregroundMark x1="13675" y1="78117" x2="14188" y2="79898"/>
                        <a14:foregroundMark x1="14701" y1="81425" x2="15043" y2="82443"/>
                      </a14:backgroundRemoval>
                    </a14:imgEffect>
                  </a14:imgLayer>
                </a14:imgProps>
              </a:ext>
              <a:ext uri="{28A0092B-C50C-407E-A947-70E740481C1C}">
                <a14:useLocalDpi xmlns:a14="http://schemas.microsoft.com/office/drawing/2010/main" val="0"/>
              </a:ext>
            </a:extLst>
          </a:blip>
          <a:srcRect/>
          <a:stretch>
            <a:fillRect/>
          </a:stretch>
        </p:blipFill>
        <p:spPr bwMode="auto">
          <a:xfrm rot="7029086">
            <a:off x="7116762" y="982589"/>
            <a:ext cx="3224269" cy="216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Isosceles Triangle 55">
            <a:extLst>
              <a:ext uri="{FF2B5EF4-FFF2-40B4-BE49-F238E27FC236}">
                <a16:creationId xmlns:a16="http://schemas.microsoft.com/office/drawing/2014/main" xmlns="" id="{90707F1A-D719-4D25-A505-880537AF33E6}"/>
              </a:ext>
            </a:extLst>
          </p:cNvPr>
          <p:cNvSpPr/>
          <p:nvPr/>
        </p:nvSpPr>
        <p:spPr>
          <a:xfrm rot="15977196">
            <a:off x="9500408" y="1429749"/>
            <a:ext cx="115965" cy="1132360"/>
          </a:xfrm>
          <a:prstGeom prst="triangle">
            <a:avLst/>
          </a:prstGeom>
          <a:solidFill>
            <a:srgbClr val="FF9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19" name="Picture 18">
            <a:extLst>
              <a:ext uri="{FF2B5EF4-FFF2-40B4-BE49-F238E27FC236}">
                <a16:creationId xmlns:a16="http://schemas.microsoft.com/office/drawing/2014/main" xmlns="" id="{F3239927-9898-4404-AFA2-EF4263A17AD5}"/>
              </a:ext>
            </a:extLst>
          </p:cNvPr>
          <p:cNvPicPr>
            <a:picLocks noChangeAspect="1"/>
          </p:cNvPicPr>
          <p:nvPr/>
        </p:nvPicPr>
        <p:blipFill>
          <a:blip r:embed="rId15"/>
          <a:stretch>
            <a:fillRect/>
          </a:stretch>
        </p:blipFill>
        <p:spPr>
          <a:xfrm>
            <a:off x="329239" y="1397716"/>
            <a:ext cx="1190625" cy="396842"/>
          </a:xfrm>
          <a:prstGeom prst="rect">
            <a:avLst/>
          </a:prstGeom>
        </p:spPr>
      </p:pic>
      <p:pic>
        <p:nvPicPr>
          <p:cNvPr id="22" name="Picture 21">
            <a:extLst>
              <a:ext uri="{FF2B5EF4-FFF2-40B4-BE49-F238E27FC236}">
                <a16:creationId xmlns:a16="http://schemas.microsoft.com/office/drawing/2014/main" xmlns="" id="{0FAE3E84-81E6-4050-B41C-2C0470ADFCF7}"/>
              </a:ext>
            </a:extLst>
          </p:cNvPr>
          <p:cNvPicPr>
            <a:picLocks noChangeAspect="1"/>
          </p:cNvPicPr>
          <p:nvPr/>
        </p:nvPicPr>
        <p:blipFill>
          <a:blip r:embed="rId16"/>
          <a:stretch>
            <a:fillRect/>
          </a:stretch>
        </p:blipFill>
        <p:spPr>
          <a:xfrm>
            <a:off x="822571" y="2526037"/>
            <a:ext cx="1133475" cy="400050"/>
          </a:xfrm>
          <a:prstGeom prst="rect">
            <a:avLst/>
          </a:prstGeom>
        </p:spPr>
      </p:pic>
      <p:pic>
        <p:nvPicPr>
          <p:cNvPr id="35" name="Picture 34">
            <a:extLst>
              <a:ext uri="{FF2B5EF4-FFF2-40B4-BE49-F238E27FC236}">
                <a16:creationId xmlns:a16="http://schemas.microsoft.com/office/drawing/2014/main" xmlns="" id="{8E4A5472-887A-4120-8314-7ABFB4B605A6}"/>
              </a:ext>
            </a:extLst>
          </p:cNvPr>
          <p:cNvPicPr>
            <a:picLocks noChangeAspect="1"/>
          </p:cNvPicPr>
          <p:nvPr/>
        </p:nvPicPr>
        <p:blipFill>
          <a:blip r:embed="rId16"/>
          <a:stretch>
            <a:fillRect/>
          </a:stretch>
        </p:blipFill>
        <p:spPr>
          <a:xfrm>
            <a:off x="713864" y="3069869"/>
            <a:ext cx="1133475" cy="400050"/>
          </a:xfrm>
          <a:prstGeom prst="rect">
            <a:avLst/>
          </a:prstGeom>
        </p:spPr>
      </p:pic>
      <p:pic>
        <p:nvPicPr>
          <p:cNvPr id="36" name="Picture 35">
            <a:extLst>
              <a:ext uri="{FF2B5EF4-FFF2-40B4-BE49-F238E27FC236}">
                <a16:creationId xmlns:a16="http://schemas.microsoft.com/office/drawing/2014/main" xmlns="" id="{0CDFEA75-B01A-4A92-90C6-E82338DBDC53}"/>
              </a:ext>
            </a:extLst>
          </p:cNvPr>
          <p:cNvPicPr>
            <a:picLocks noChangeAspect="1"/>
          </p:cNvPicPr>
          <p:nvPr/>
        </p:nvPicPr>
        <p:blipFill>
          <a:blip r:embed="rId16"/>
          <a:stretch>
            <a:fillRect/>
          </a:stretch>
        </p:blipFill>
        <p:spPr>
          <a:xfrm>
            <a:off x="761162" y="3862204"/>
            <a:ext cx="1133475" cy="400050"/>
          </a:xfrm>
          <a:prstGeom prst="rect">
            <a:avLst/>
          </a:prstGeom>
        </p:spPr>
      </p:pic>
      <p:grpSp>
        <p:nvGrpSpPr>
          <p:cNvPr id="37" name="Group 36">
            <a:extLst>
              <a:ext uri="{FF2B5EF4-FFF2-40B4-BE49-F238E27FC236}">
                <a16:creationId xmlns:a16="http://schemas.microsoft.com/office/drawing/2014/main" xmlns="" id="{0F519D0B-C973-4599-8D0E-E47F827EB753}"/>
              </a:ext>
            </a:extLst>
          </p:cNvPr>
          <p:cNvGrpSpPr/>
          <p:nvPr/>
        </p:nvGrpSpPr>
        <p:grpSpPr>
          <a:xfrm>
            <a:off x="10194097" y="2353239"/>
            <a:ext cx="3117853" cy="1433260"/>
            <a:chOff x="1348623" y="2988889"/>
            <a:chExt cx="3117853" cy="1433260"/>
          </a:xfrm>
        </p:grpSpPr>
        <p:sp>
          <p:nvSpPr>
            <p:cNvPr id="38" name="Line 21">
              <a:extLst>
                <a:ext uri="{FF2B5EF4-FFF2-40B4-BE49-F238E27FC236}">
                  <a16:creationId xmlns:a16="http://schemas.microsoft.com/office/drawing/2014/main" xmlns="" id="{1070A3F6-918F-4A4E-A008-67E043B035E2}"/>
                </a:ext>
              </a:extLst>
            </p:cNvPr>
            <p:cNvSpPr>
              <a:spLocks noChangeShapeType="1"/>
            </p:cNvSpPr>
            <p:nvPr/>
          </p:nvSpPr>
          <p:spPr bwMode="auto">
            <a:xfrm>
              <a:off x="1348623" y="3598301"/>
              <a:ext cx="1084263"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39" name="Line 22">
              <a:extLst>
                <a:ext uri="{FF2B5EF4-FFF2-40B4-BE49-F238E27FC236}">
                  <a16:creationId xmlns:a16="http://schemas.microsoft.com/office/drawing/2014/main" xmlns="" id="{2386DA70-248B-4219-A2B7-AD5AD40753FB}"/>
                </a:ext>
              </a:extLst>
            </p:cNvPr>
            <p:cNvSpPr>
              <a:spLocks noChangeShapeType="1"/>
            </p:cNvSpPr>
            <p:nvPr/>
          </p:nvSpPr>
          <p:spPr bwMode="auto">
            <a:xfrm>
              <a:off x="1348623" y="4184471"/>
              <a:ext cx="1084263" cy="0"/>
            </a:xfrm>
            <a:prstGeom prst="line">
              <a:avLst/>
            </a:prstGeom>
            <a:noFill/>
            <a:ln w="38100">
              <a:solidFill>
                <a:srgbClr val="3333C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40" name="Text Box 24">
              <a:extLst>
                <a:ext uri="{FF2B5EF4-FFF2-40B4-BE49-F238E27FC236}">
                  <a16:creationId xmlns:a16="http://schemas.microsoft.com/office/drawing/2014/main" xmlns="" id="{FA309B1E-A111-4340-8D8B-0D3D97AB3855}"/>
                </a:ext>
              </a:extLst>
            </p:cNvPr>
            <p:cNvSpPr txBox="1">
              <a:spLocks noChangeArrowheads="1"/>
            </p:cNvSpPr>
            <p:nvPr/>
          </p:nvSpPr>
          <p:spPr bwMode="auto">
            <a:xfrm>
              <a:off x="2135341" y="2988889"/>
              <a:ext cx="184731"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800" b="1" i="0" u="none" strike="noStrike" kern="1200" cap="none" spc="0" normalizeH="0" baseline="-25000" noProof="0" dirty="0">
                <a:ln>
                  <a:noFill/>
                </a:ln>
                <a:solidFill>
                  <a:prstClr val="black"/>
                </a:solidFill>
                <a:effectLst/>
                <a:uLnTx/>
                <a:uFillTx/>
                <a:latin typeface="Times" charset="0"/>
                <a:ea typeface="+mn-ea"/>
                <a:cs typeface="Arial" pitchFamily="34" charset="0"/>
              </a:endParaRPr>
            </a:p>
          </p:txBody>
        </p:sp>
        <p:sp>
          <p:nvSpPr>
            <p:cNvPr id="41" name="TextBox 40">
              <a:extLst>
                <a:ext uri="{FF2B5EF4-FFF2-40B4-BE49-F238E27FC236}">
                  <a16:creationId xmlns:a16="http://schemas.microsoft.com/office/drawing/2014/main" xmlns="" id="{56979FA8-916A-4029-8CCD-772115EC454A}"/>
                </a:ext>
              </a:extLst>
            </p:cNvPr>
            <p:cNvSpPr txBox="1"/>
            <p:nvPr/>
          </p:nvSpPr>
          <p:spPr>
            <a:xfrm>
              <a:off x="2530237" y="4022039"/>
              <a:ext cx="193623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BD"/>
                  </a:solidFill>
                  <a:effectLst/>
                  <a:uLnTx/>
                  <a:uFillTx/>
                  <a:latin typeface="Lucida Sans" pitchFamily="34" charset="0"/>
                  <a:ea typeface="+mn-ea"/>
                  <a:cs typeface="+mn-cs"/>
                </a:rPr>
                <a:t>g</a:t>
              </a:r>
            </a:p>
          </p:txBody>
        </p:sp>
        <p:sp>
          <p:nvSpPr>
            <p:cNvPr id="42" name="TextBox 41">
              <a:extLst>
                <a:ext uri="{FF2B5EF4-FFF2-40B4-BE49-F238E27FC236}">
                  <a16:creationId xmlns:a16="http://schemas.microsoft.com/office/drawing/2014/main" xmlns="" id="{E7C0073F-CD8D-4B91-95B5-2909F8DCFE0C}"/>
                </a:ext>
              </a:extLst>
            </p:cNvPr>
            <p:cNvSpPr txBox="1"/>
            <p:nvPr/>
          </p:nvSpPr>
          <p:spPr>
            <a:xfrm>
              <a:off x="2471006" y="3368480"/>
              <a:ext cx="1666045"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Lucida Sans" pitchFamily="34" charset="0"/>
                  <a:ea typeface="+mn-ea"/>
                  <a:cs typeface="+mn-cs"/>
                </a:rPr>
                <a:t>e</a:t>
              </a:r>
            </a:p>
          </p:txBody>
        </p:sp>
      </p:grpSp>
      <p:grpSp>
        <p:nvGrpSpPr>
          <p:cNvPr id="27" name="Group 26">
            <a:extLst>
              <a:ext uri="{FF2B5EF4-FFF2-40B4-BE49-F238E27FC236}">
                <a16:creationId xmlns:a16="http://schemas.microsoft.com/office/drawing/2014/main" xmlns="" id="{B9EAE6DE-E4A6-4C91-8313-299E8FCF9917}"/>
              </a:ext>
            </a:extLst>
          </p:cNvPr>
          <p:cNvGrpSpPr/>
          <p:nvPr/>
        </p:nvGrpSpPr>
        <p:grpSpPr>
          <a:xfrm>
            <a:off x="822571" y="4502375"/>
            <a:ext cx="5176164" cy="347403"/>
            <a:chOff x="822571" y="4502375"/>
            <a:chExt cx="5176164" cy="347403"/>
          </a:xfrm>
        </p:grpSpPr>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xmlns="" id="{1034AEB9-CDE0-4A9D-80B8-505C291E18B0}"/>
                    </a:ext>
                  </a:extLst>
                </p:cNvPr>
                <p:cNvSpPr txBox="1"/>
                <p:nvPr/>
              </p:nvSpPr>
              <p:spPr>
                <a:xfrm>
                  <a:off x="822571" y="4512487"/>
                  <a:ext cx="172246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a:rPr>
                            </m:ctrlPr>
                          </m:dPr>
                          <m:e>
                            <m:d>
                              <m:dPr>
                                <m:begChr m:val=""/>
                                <m:endChr m:val="⟩"/>
                                <m:ctrlPr>
                                  <a:rPr lang="en-US" i="1">
                                    <a:latin typeface="Cambria Math"/>
                                  </a:rPr>
                                </m:ctrlPr>
                              </m:dPr>
                              <m:e>
                                <m:sSup>
                                  <m:sSupPr>
                                    <m:ctrlPr>
                                      <a:rPr lang="en-US" i="1">
                                        <a:latin typeface="Cambria Math"/>
                                      </a:rPr>
                                    </m:ctrlPr>
                                  </m:sSupPr>
                                  <m:e>
                                    <m:r>
                                      <a:rPr lang="en-US" b="0" i="1" smtClean="0">
                                        <a:latin typeface="Cambria Math" panose="02040503050406030204" pitchFamily="18" charset="0"/>
                                      </a:rPr>
                                      <m:t>𝑡</m:t>
                                    </m:r>
                                  </m:e>
                                  <m:sup>
                                    <m:r>
                                      <a:rPr lang="en-US" b="0" i="1" smtClean="0">
                                        <a:latin typeface="Cambria Math" panose="02040503050406030204" pitchFamily="18" charset="0"/>
                                      </a:rPr>
                                      <m:t>−</m:t>
                                    </m:r>
                                  </m:sup>
                                </m:sSup>
                              </m:e>
                            </m:d>
                          </m:e>
                        </m:d>
                      </m:oMath>
                    </m:oMathPara>
                  </a14:m>
                  <a:endParaRPr lang="en-US" dirty="0"/>
                </a:p>
              </p:txBody>
            </p:sp>
          </mc:Choice>
          <mc:Fallback xmlns="">
            <p:sp>
              <p:nvSpPr>
                <p:cNvPr id="25" name="TextBox 24">
                  <a:extLst>
                    <a:ext uri="{FF2B5EF4-FFF2-40B4-BE49-F238E27FC236}">
                      <a16:creationId xmlns:a16="http://schemas.microsoft.com/office/drawing/2014/main" id="{1034AEB9-CDE0-4A9D-80B8-505C291E18B0}"/>
                    </a:ext>
                  </a:extLst>
                </p:cNvPr>
                <p:cNvSpPr txBox="1">
                  <a:spLocks noRot="1" noChangeAspect="1" noMove="1" noResize="1" noEditPoints="1" noAdjustHandles="1" noChangeArrowheads="1" noChangeShapeType="1" noTextEdit="1"/>
                </p:cNvSpPr>
                <p:nvPr/>
              </p:nvSpPr>
              <p:spPr>
                <a:xfrm>
                  <a:off x="822571" y="4512487"/>
                  <a:ext cx="1722467" cy="307777"/>
                </a:xfrm>
                <a:prstGeom prst="rect">
                  <a:avLst/>
                </a:prstGeom>
                <a:blipFill>
                  <a:blip r:embed="rId17"/>
                  <a:stretch>
                    <a:fillRect t="-170588" b="-25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xmlns="" id="{3C68460A-C390-4F2A-A0EE-17D3AD591625}"/>
                    </a:ext>
                  </a:extLst>
                </p:cNvPr>
                <p:cNvSpPr txBox="1"/>
                <p:nvPr/>
              </p:nvSpPr>
              <p:spPr>
                <a:xfrm>
                  <a:off x="2100051" y="4502376"/>
                  <a:ext cx="172246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a:rPr>
                            </m:ctrlPr>
                          </m:dPr>
                          <m:e>
                            <m:d>
                              <m:dPr>
                                <m:begChr m:val=""/>
                                <m:endChr m:val="⟩"/>
                                <m:ctrlPr>
                                  <a:rPr lang="en-US" i="1">
                                    <a:latin typeface="Cambria Math"/>
                                  </a:rPr>
                                </m:ctrlPr>
                              </m:dPr>
                              <m:e>
                                <m:sSup>
                                  <m:sSupPr>
                                    <m:ctrlPr>
                                      <a:rPr lang="en-US" i="1">
                                        <a:latin typeface="Cambria Math"/>
                                      </a:rPr>
                                    </m:ctrlPr>
                                  </m:sSupPr>
                                  <m:e>
                                    <m:r>
                                      <a:rPr lang="en-US" b="0" i="1" smtClean="0">
                                        <a:latin typeface="Cambria Math" panose="02040503050406030204" pitchFamily="18" charset="0"/>
                                      </a:rPr>
                                      <m:t>𝑡</m:t>
                                    </m:r>
                                  </m:e>
                                  <m:sup>
                                    <m:r>
                                      <a:rPr lang="en-US" b="0" i="1" smtClean="0">
                                        <a:latin typeface="Cambria Math" panose="02040503050406030204" pitchFamily="18" charset="0"/>
                                      </a:rPr>
                                      <m:t>+</m:t>
                                    </m:r>
                                  </m:sup>
                                </m:sSup>
                              </m:e>
                            </m:d>
                          </m:e>
                        </m:d>
                      </m:oMath>
                    </m:oMathPara>
                  </a14:m>
                  <a:endParaRPr lang="en-US" dirty="0"/>
                </a:p>
              </p:txBody>
            </p:sp>
          </mc:Choice>
          <mc:Fallback xmlns="">
            <p:sp>
              <p:nvSpPr>
                <p:cNvPr id="44" name="TextBox 43">
                  <a:extLst>
                    <a:ext uri="{FF2B5EF4-FFF2-40B4-BE49-F238E27FC236}">
                      <a16:creationId xmlns:a16="http://schemas.microsoft.com/office/drawing/2014/main" id="{3C68460A-C390-4F2A-A0EE-17D3AD591625}"/>
                    </a:ext>
                  </a:extLst>
                </p:cNvPr>
                <p:cNvSpPr txBox="1">
                  <a:spLocks noRot="1" noChangeAspect="1" noMove="1" noResize="1" noEditPoints="1" noAdjustHandles="1" noChangeArrowheads="1" noChangeShapeType="1" noTextEdit="1"/>
                </p:cNvSpPr>
                <p:nvPr/>
              </p:nvSpPr>
              <p:spPr>
                <a:xfrm>
                  <a:off x="2100051" y="4502376"/>
                  <a:ext cx="1722467" cy="307777"/>
                </a:xfrm>
                <a:prstGeom prst="rect">
                  <a:avLst/>
                </a:prstGeom>
                <a:blipFill>
                  <a:blip r:embed="rId18"/>
                  <a:stretch>
                    <a:fillRect t="-176000" b="-25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xmlns="" id="{4A0A61D6-BDDB-4FEE-AA81-0C515856BD75}"/>
                    </a:ext>
                  </a:extLst>
                </p:cNvPr>
                <p:cNvSpPr txBox="1"/>
                <p:nvPr/>
              </p:nvSpPr>
              <p:spPr>
                <a:xfrm>
                  <a:off x="3180224" y="4502375"/>
                  <a:ext cx="1722467" cy="34740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a:rPr>
                            </m:ctrlPr>
                          </m:dPr>
                          <m:e>
                            <m:d>
                              <m:dPr>
                                <m:begChr m:val=""/>
                                <m:endChr m:val="⟩"/>
                                <m:ctrlPr>
                                  <a:rPr lang="en-US" i="1">
                                    <a:latin typeface="Cambria Math"/>
                                  </a:rPr>
                                </m:ctrlPr>
                              </m:dPr>
                              <m:e>
                                <m:sSup>
                                  <m:sSupPr>
                                    <m:ctrlPr>
                                      <a:rPr lang="en-US" i="1">
                                        <a:latin typeface="Cambria Math"/>
                                      </a:rPr>
                                    </m:ctrlPr>
                                  </m:sSupPr>
                                  <m:e>
                                    <m:r>
                                      <a:rPr lang="en-US" b="0" i="1" smtClean="0">
                                        <a:latin typeface="Cambria Math" panose="02040503050406030204" pitchFamily="18" charset="0"/>
                                      </a:rPr>
                                      <m:t>𝑡</m:t>
                                    </m:r>
                                  </m:e>
                                  <m:sup>
                                    <m:r>
                                      <a:rPr lang="en-US" b="0" i="1" smtClean="0">
                                        <a:latin typeface="Cambria Math" panose="02040503050406030204" pitchFamily="18" charset="0"/>
                                      </a:rPr>
                                      <m:t>0</m:t>
                                    </m:r>
                                  </m:sup>
                                </m:sSup>
                              </m:e>
                            </m:d>
                          </m:e>
                        </m:d>
                      </m:oMath>
                    </m:oMathPara>
                  </a14:m>
                  <a:endParaRPr lang="en-US" dirty="0"/>
                </a:p>
              </p:txBody>
            </p:sp>
          </mc:Choice>
          <mc:Fallback xmlns="">
            <p:sp>
              <p:nvSpPr>
                <p:cNvPr id="45" name="TextBox 44">
                  <a:extLst>
                    <a:ext uri="{FF2B5EF4-FFF2-40B4-BE49-F238E27FC236}">
                      <a16:creationId xmlns:a16="http://schemas.microsoft.com/office/drawing/2014/main" id="{4A0A61D6-BDDB-4FEE-AA81-0C515856BD75}"/>
                    </a:ext>
                  </a:extLst>
                </p:cNvPr>
                <p:cNvSpPr txBox="1">
                  <a:spLocks noRot="1" noChangeAspect="1" noMove="1" noResize="1" noEditPoints="1" noAdjustHandles="1" noChangeArrowheads="1" noChangeShapeType="1" noTextEdit="1"/>
                </p:cNvSpPr>
                <p:nvPr/>
              </p:nvSpPr>
              <p:spPr>
                <a:xfrm>
                  <a:off x="3180224" y="4502375"/>
                  <a:ext cx="1722467" cy="347403"/>
                </a:xfrm>
                <a:prstGeom prst="rect">
                  <a:avLst/>
                </a:prstGeom>
                <a:blipFill>
                  <a:blip r:embed="rId19"/>
                  <a:stretch>
                    <a:fillRect t="-212281" r="-7801" b="-303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xmlns="" id="{838200C5-34FE-47B3-89C5-CD81E2A7B5F6}"/>
                    </a:ext>
                  </a:extLst>
                </p:cNvPr>
                <p:cNvSpPr txBox="1"/>
                <p:nvPr/>
              </p:nvSpPr>
              <p:spPr>
                <a:xfrm>
                  <a:off x="4276268" y="4525957"/>
                  <a:ext cx="172246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a:rPr>
                            </m:ctrlPr>
                          </m:dPr>
                          <m:e>
                            <m:d>
                              <m:dPr>
                                <m:begChr m:val=""/>
                                <m:endChr m:val="⟩"/>
                                <m:ctrlPr>
                                  <a:rPr lang="en-US" i="1">
                                    <a:latin typeface="Cambria Math"/>
                                  </a:rPr>
                                </m:ctrlPr>
                              </m:dPr>
                              <m:e>
                                <m:r>
                                  <a:rPr lang="en-US" i="1" smtClean="0">
                                    <a:latin typeface="Cambria Math" panose="02040503050406030204" pitchFamily="18" charset="0"/>
                                  </a:rPr>
                                  <m:t>𝑠</m:t>
                                </m:r>
                              </m:e>
                            </m:d>
                          </m:e>
                        </m:d>
                      </m:oMath>
                    </m:oMathPara>
                  </a14:m>
                  <a:endParaRPr lang="en-US" dirty="0"/>
                </a:p>
              </p:txBody>
            </p:sp>
          </mc:Choice>
          <mc:Fallback xmlns="">
            <p:sp>
              <p:nvSpPr>
                <p:cNvPr id="46" name="TextBox 45">
                  <a:extLst>
                    <a:ext uri="{FF2B5EF4-FFF2-40B4-BE49-F238E27FC236}">
                      <a16:creationId xmlns:a16="http://schemas.microsoft.com/office/drawing/2014/main" id="{838200C5-34FE-47B3-89C5-CD81E2A7B5F6}"/>
                    </a:ext>
                  </a:extLst>
                </p:cNvPr>
                <p:cNvSpPr txBox="1">
                  <a:spLocks noRot="1" noChangeAspect="1" noMove="1" noResize="1" noEditPoints="1" noAdjustHandles="1" noChangeArrowheads="1" noChangeShapeType="1" noTextEdit="1"/>
                </p:cNvSpPr>
                <p:nvPr/>
              </p:nvSpPr>
              <p:spPr>
                <a:xfrm>
                  <a:off x="4276268" y="4525957"/>
                  <a:ext cx="1722467" cy="307777"/>
                </a:xfrm>
                <a:prstGeom prst="rect">
                  <a:avLst/>
                </a:prstGeom>
                <a:blipFill>
                  <a:blip r:embed="rId20"/>
                  <a:stretch>
                    <a:fillRect t="-170588" b="-252941"/>
                  </a:stretch>
                </a:blipFill>
              </p:spPr>
              <p:txBody>
                <a:bodyPr/>
                <a:lstStyle/>
                <a:p>
                  <a:r>
                    <a:rPr lang="en-US">
                      <a:noFill/>
                    </a:rPr>
                    <a:t> </a:t>
                  </a:r>
                </a:p>
              </p:txBody>
            </p:sp>
          </mc:Fallback>
        </mc:AlternateContent>
      </p:grpSp>
    </p:spTree>
    <p:extLst>
      <p:ext uri="{BB962C8B-B14F-4D97-AF65-F5344CB8AC3E}">
        <p14:creationId xmlns:p14="http://schemas.microsoft.com/office/powerpoint/2010/main" val="405922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9">
            <a:extLst>
              <a:ext uri="{FF2B5EF4-FFF2-40B4-BE49-F238E27FC236}">
                <a16:creationId xmlns:a16="http://schemas.microsoft.com/office/drawing/2014/main" xmlns="" id="{332B9C70-8612-42F5-A2CB-006C9D57D5EF}"/>
              </a:ext>
            </a:extLst>
          </p:cNvPr>
          <p:cNvGrpSpPr>
            <a:grpSpLocks/>
          </p:cNvGrpSpPr>
          <p:nvPr/>
        </p:nvGrpSpPr>
        <p:grpSpPr bwMode="auto">
          <a:xfrm>
            <a:off x="9755654" y="1112592"/>
            <a:ext cx="2705100" cy="1366838"/>
            <a:chOff x="1219200" y="2324100"/>
            <a:chExt cx="3276600" cy="1366838"/>
          </a:xfrm>
        </p:grpSpPr>
        <p:pic>
          <p:nvPicPr>
            <p:cNvPr id="4" name="Picture 2">
              <a:extLst>
                <a:ext uri="{FF2B5EF4-FFF2-40B4-BE49-F238E27FC236}">
                  <a16:creationId xmlns:a16="http://schemas.microsoft.com/office/drawing/2014/main" xmlns="" id="{818F9ACD-1CE5-44EA-9AF6-59BE3E0627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324100"/>
              <a:ext cx="2419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8">
              <a:extLst>
                <a:ext uri="{FF2B5EF4-FFF2-40B4-BE49-F238E27FC236}">
                  <a16:creationId xmlns:a16="http://schemas.microsoft.com/office/drawing/2014/main" xmlns="" id="{04CDE5AA-E5A6-4E98-A1D4-0FFC2B9D4190}"/>
                </a:ext>
              </a:extLst>
            </p:cNvPr>
            <p:cNvCxnSpPr>
              <a:cxnSpLocks noChangeShapeType="1"/>
            </p:cNvCxnSpPr>
            <p:nvPr/>
          </p:nvCxnSpPr>
          <p:spPr bwMode="auto">
            <a:xfrm>
              <a:off x="2019300" y="3467100"/>
              <a:ext cx="82296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 name="Straight Connector 10">
              <a:extLst>
                <a:ext uri="{FF2B5EF4-FFF2-40B4-BE49-F238E27FC236}">
                  <a16:creationId xmlns:a16="http://schemas.microsoft.com/office/drawing/2014/main" xmlns="" id="{AB401140-0278-4126-99E2-BA8C544F1AC9}"/>
                </a:ext>
              </a:extLst>
            </p:cNvPr>
            <p:cNvCxnSpPr>
              <a:cxnSpLocks noChangeShapeType="1"/>
            </p:cNvCxnSpPr>
            <p:nvPr/>
          </p:nvCxnSpPr>
          <p:spPr bwMode="auto">
            <a:xfrm>
              <a:off x="1828800" y="3276600"/>
              <a:ext cx="118872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11">
              <a:extLst>
                <a:ext uri="{FF2B5EF4-FFF2-40B4-BE49-F238E27FC236}">
                  <a16:creationId xmlns:a16="http://schemas.microsoft.com/office/drawing/2014/main" xmlns="" id="{F63595B0-1DC3-4C1D-8A28-E68C35AEB86F}"/>
                </a:ext>
              </a:extLst>
            </p:cNvPr>
            <p:cNvCxnSpPr>
              <a:cxnSpLocks noChangeShapeType="1"/>
            </p:cNvCxnSpPr>
            <p:nvPr/>
          </p:nvCxnSpPr>
          <p:spPr bwMode="auto">
            <a:xfrm>
              <a:off x="1676400" y="3086100"/>
              <a:ext cx="155448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 name="Straight Connector 12">
              <a:extLst>
                <a:ext uri="{FF2B5EF4-FFF2-40B4-BE49-F238E27FC236}">
                  <a16:creationId xmlns:a16="http://schemas.microsoft.com/office/drawing/2014/main" xmlns="" id="{0BC562F3-FF4C-4F62-BD5F-4E59E0FD2F55}"/>
                </a:ext>
              </a:extLst>
            </p:cNvPr>
            <p:cNvCxnSpPr>
              <a:cxnSpLocks noChangeShapeType="1"/>
            </p:cNvCxnSpPr>
            <p:nvPr/>
          </p:nvCxnSpPr>
          <p:spPr bwMode="auto">
            <a:xfrm>
              <a:off x="1562100" y="2895600"/>
              <a:ext cx="173736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 name="Straight Connector 13">
              <a:extLst>
                <a:ext uri="{FF2B5EF4-FFF2-40B4-BE49-F238E27FC236}">
                  <a16:creationId xmlns:a16="http://schemas.microsoft.com/office/drawing/2014/main" xmlns="" id="{6F99D3C5-F267-4811-ADE3-3C8BF6D4A6DB}"/>
                </a:ext>
              </a:extLst>
            </p:cNvPr>
            <p:cNvCxnSpPr>
              <a:cxnSpLocks noChangeShapeType="1"/>
            </p:cNvCxnSpPr>
            <p:nvPr/>
          </p:nvCxnSpPr>
          <p:spPr bwMode="auto">
            <a:xfrm>
              <a:off x="1447800" y="2705100"/>
              <a:ext cx="201168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0" name="Straight Connector 14">
              <a:extLst>
                <a:ext uri="{FF2B5EF4-FFF2-40B4-BE49-F238E27FC236}">
                  <a16:creationId xmlns:a16="http://schemas.microsoft.com/office/drawing/2014/main" xmlns="" id="{9FD5866E-B349-490C-9982-F1647F927C9F}"/>
                </a:ext>
              </a:extLst>
            </p:cNvPr>
            <p:cNvCxnSpPr>
              <a:cxnSpLocks noChangeShapeType="1"/>
            </p:cNvCxnSpPr>
            <p:nvPr/>
          </p:nvCxnSpPr>
          <p:spPr bwMode="auto">
            <a:xfrm>
              <a:off x="1371600" y="2514600"/>
              <a:ext cx="210312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1" name="Oval 10">
              <a:extLst>
                <a:ext uri="{FF2B5EF4-FFF2-40B4-BE49-F238E27FC236}">
                  <a16:creationId xmlns:a16="http://schemas.microsoft.com/office/drawing/2014/main" xmlns="" id="{042D585F-B302-4422-ABD8-E314FCC306EA}"/>
                </a:ext>
              </a:extLst>
            </p:cNvPr>
            <p:cNvSpPr/>
            <p:nvPr/>
          </p:nvSpPr>
          <p:spPr>
            <a:xfrm>
              <a:off x="2339340" y="3215640"/>
              <a:ext cx="137160" cy="13716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12" name="Oval 16">
              <a:extLst>
                <a:ext uri="{FF2B5EF4-FFF2-40B4-BE49-F238E27FC236}">
                  <a16:creationId xmlns:a16="http://schemas.microsoft.com/office/drawing/2014/main" xmlns="" id="{A7EA2F27-2CEF-4E16-89B0-22EA8FAAE66E}"/>
                </a:ext>
              </a:extLst>
            </p:cNvPr>
            <p:cNvSpPr/>
            <p:nvPr/>
          </p:nvSpPr>
          <p:spPr>
            <a:xfrm>
              <a:off x="2324100" y="2834640"/>
              <a:ext cx="137160" cy="13716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50000"/>
                </a:spcBef>
                <a:defRPr/>
              </a:pPr>
              <a:endParaRPr lang="en-US"/>
            </a:p>
          </p:txBody>
        </p:sp>
        <p:sp>
          <p:nvSpPr>
            <p:cNvPr id="13" name="TextBox 17">
              <a:extLst>
                <a:ext uri="{FF2B5EF4-FFF2-40B4-BE49-F238E27FC236}">
                  <a16:creationId xmlns:a16="http://schemas.microsoft.com/office/drawing/2014/main" xmlns="" id="{EE9EA03A-C0F1-4D0F-BFE8-1CA0C3F52BA3}"/>
                </a:ext>
              </a:extLst>
            </p:cNvPr>
            <p:cNvSpPr txBox="1">
              <a:spLocks noChangeArrowheads="1"/>
            </p:cNvSpPr>
            <p:nvPr/>
          </p:nvSpPr>
          <p:spPr bwMode="auto">
            <a:xfrm>
              <a:off x="3352800" y="3124200"/>
              <a:ext cx="10363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t>n</a:t>
              </a:r>
              <a:r>
                <a:rPr lang="en-US" baseline="-25000"/>
                <a:t>1</a:t>
              </a:r>
            </a:p>
          </p:txBody>
        </p:sp>
        <p:sp>
          <p:nvSpPr>
            <p:cNvPr id="14" name="TextBox 18">
              <a:extLst>
                <a:ext uri="{FF2B5EF4-FFF2-40B4-BE49-F238E27FC236}">
                  <a16:creationId xmlns:a16="http://schemas.microsoft.com/office/drawing/2014/main" xmlns="" id="{90DCAAEC-2D92-46A3-B5DC-6CEF6D5EAC32}"/>
                </a:ext>
              </a:extLst>
            </p:cNvPr>
            <p:cNvSpPr txBox="1">
              <a:spLocks noChangeArrowheads="1"/>
            </p:cNvSpPr>
            <p:nvPr/>
          </p:nvSpPr>
          <p:spPr bwMode="auto">
            <a:xfrm>
              <a:off x="3459480" y="2705100"/>
              <a:ext cx="10363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t>n</a:t>
              </a:r>
              <a:r>
                <a:rPr lang="en-US" baseline="-25000"/>
                <a:t>2</a:t>
              </a:r>
            </a:p>
          </p:txBody>
        </p:sp>
      </p:grpSp>
      <p:sp>
        <p:nvSpPr>
          <p:cNvPr id="16" name="Rectangle 15">
            <a:extLst>
              <a:ext uri="{FF2B5EF4-FFF2-40B4-BE49-F238E27FC236}">
                <a16:creationId xmlns:a16="http://schemas.microsoft.com/office/drawing/2014/main" xmlns="" id="{3E8E67AF-C4A8-4770-908C-D92532A3CE6B}"/>
              </a:ext>
            </a:extLst>
          </p:cNvPr>
          <p:cNvSpPr/>
          <p:nvPr/>
        </p:nvSpPr>
        <p:spPr bwMode="auto">
          <a:xfrm>
            <a:off x="11910459" y="379983"/>
            <a:ext cx="3338512" cy="1463675"/>
          </a:xfrm>
          <a:prstGeom prst="rect">
            <a:avLst/>
          </a:prstGeom>
          <a:solidFill>
            <a:schemeClr val="accent1">
              <a:lumMod val="20000"/>
              <a:lumOff val="80000"/>
              <a:alpha val="32941"/>
            </a:schemeClr>
          </a:solid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en-US"/>
          </a:p>
        </p:txBody>
      </p:sp>
      <p:sp>
        <p:nvSpPr>
          <p:cNvPr id="23" name="TextBox 22">
            <a:extLst>
              <a:ext uri="{FF2B5EF4-FFF2-40B4-BE49-F238E27FC236}">
                <a16:creationId xmlns:a16="http://schemas.microsoft.com/office/drawing/2014/main" xmlns="" id="{11995DD0-09E6-4CF8-B965-B2E24828BFFD}"/>
              </a:ext>
            </a:extLst>
          </p:cNvPr>
          <p:cNvSpPr txBox="1"/>
          <p:nvPr/>
        </p:nvSpPr>
        <p:spPr>
          <a:xfrm>
            <a:off x="5941485" y="6477251"/>
            <a:ext cx="8685212" cy="400050"/>
          </a:xfrm>
          <a:prstGeom prst="rect">
            <a:avLst/>
          </a:prstGeom>
          <a:noFill/>
        </p:spPr>
        <p:txBody>
          <a:bodyPr>
            <a:spAutoFit/>
          </a:bodyPr>
          <a:lstStyle/>
          <a:p>
            <a:pPr>
              <a:defRPr/>
            </a:pPr>
            <a:r>
              <a:rPr lang="en-US" dirty="0">
                <a:latin typeface="+mj-lt"/>
              </a:rPr>
              <a:t>Rey </a:t>
            </a:r>
            <a:r>
              <a:rPr lang="en-US" i="1" dirty="0">
                <a:latin typeface="+mj-lt"/>
              </a:rPr>
              <a:t>et al  </a:t>
            </a:r>
            <a:r>
              <a:rPr lang="en-US" dirty="0">
                <a:latin typeface="+mj-lt"/>
              </a:rPr>
              <a:t>PRL (2009), </a:t>
            </a:r>
            <a:r>
              <a:rPr lang="en-US" dirty="0" err="1">
                <a:latin typeface="+mj-lt"/>
              </a:rPr>
              <a:t>Gibble</a:t>
            </a:r>
            <a:r>
              <a:rPr lang="en-US" dirty="0">
                <a:latin typeface="+mj-lt"/>
              </a:rPr>
              <a:t> PRL (2009), Yu </a:t>
            </a:r>
            <a:r>
              <a:rPr lang="en-US" i="1" dirty="0">
                <a:latin typeface="+mj-lt"/>
              </a:rPr>
              <a:t>et al </a:t>
            </a:r>
            <a:r>
              <a:rPr lang="en-US" dirty="0">
                <a:latin typeface="+mj-lt"/>
              </a:rPr>
              <a:t>PRL (2010) </a:t>
            </a:r>
          </a:p>
        </p:txBody>
      </p:sp>
      <p:grpSp>
        <p:nvGrpSpPr>
          <p:cNvPr id="33" name="Group 32">
            <a:extLst>
              <a:ext uri="{FF2B5EF4-FFF2-40B4-BE49-F238E27FC236}">
                <a16:creationId xmlns:a16="http://schemas.microsoft.com/office/drawing/2014/main" xmlns="" id="{15782A08-3827-41EF-ABCA-2F257242AF5A}"/>
              </a:ext>
            </a:extLst>
          </p:cNvPr>
          <p:cNvGrpSpPr/>
          <p:nvPr/>
        </p:nvGrpSpPr>
        <p:grpSpPr>
          <a:xfrm>
            <a:off x="-89010" y="266823"/>
            <a:ext cx="7306538" cy="4172832"/>
            <a:chOff x="-79578" y="1024896"/>
            <a:chExt cx="7306538" cy="4172832"/>
          </a:xfrm>
        </p:grpSpPr>
        <p:pic>
          <p:nvPicPr>
            <p:cNvPr id="2" name="Picture 121">
              <a:extLst>
                <a:ext uri="{FF2B5EF4-FFF2-40B4-BE49-F238E27FC236}">
                  <a16:creationId xmlns:a16="http://schemas.microsoft.com/office/drawing/2014/main" xmlns="" id="{49D288B6-2A15-4FC9-BE7D-A306253DE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96" y="1024896"/>
              <a:ext cx="7143664" cy="417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xmlns="" id="{92CC728C-88A3-4112-B270-FC8D9C5D5B92}"/>
                </a:ext>
              </a:extLst>
            </p:cNvPr>
            <p:cNvPicPr>
              <a:picLocks noChangeAspect="1"/>
            </p:cNvPicPr>
            <p:nvPr/>
          </p:nvPicPr>
          <p:blipFill>
            <a:blip r:embed="rId5"/>
            <a:stretch>
              <a:fillRect/>
            </a:stretch>
          </p:blipFill>
          <p:spPr>
            <a:xfrm>
              <a:off x="460185" y="1962799"/>
              <a:ext cx="341460" cy="476250"/>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3A5B08CB-5321-49F0-A05D-B47DE3BC837C}"/>
                    </a:ext>
                  </a:extLst>
                </p:cNvPr>
                <p:cNvSpPr txBox="1"/>
                <p:nvPr/>
              </p:nvSpPr>
              <p:spPr>
                <a:xfrm>
                  <a:off x="-79578" y="2013996"/>
                  <a:ext cx="1420985" cy="4250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𝑈</m:t>
                            </m:r>
                          </m:e>
                          <m:sub>
                            <m:r>
                              <a:rPr lang="en-US" b="0" i="1" smtClean="0">
                                <a:latin typeface="Cambria Math" panose="02040503050406030204" pitchFamily="18" charset="0"/>
                              </a:rPr>
                              <m:t>𝑒𝑔</m:t>
                            </m:r>
                          </m:sub>
                          <m:sup>
                            <m:r>
                              <a:rPr lang="en-US" b="0" i="1" smtClean="0">
                                <a:latin typeface="Cambria Math" panose="02040503050406030204" pitchFamily="18" charset="0"/>
                              </a:rPr>
                              <m:t>−</m:t>
                            </m:r>
                          </m:sup>
                        </m:sSubSup>
                      </m:oMath>
                    </m:oMathPara>
                  </a14:m>
                  <a:endParaRPr lang="en-US" dirty="0"/>
                </a:p>
              </p:txBody>
            </p:sp>
          </mc:Choice>
          <mc:Fallback xmlns="">
            <p:sp>
              <p:nvSpPr>
                <p:cNvPr id="24" name="TextBox 23">
                  <a:extLst>
                    <a:ext uri="{FF2B5EF4-FFF2-40B4-BE49-F238E27FC236}">
                      <a16:creationId xmlns:a16="http://schemas.microsoft.com/office/drawing/2014/main" id="{3A5B08CB-5321-49F0-A05D-B47DE3BC837C}"/>
                    </a:ext>
                  </a:extLst>
                </p:cNvPr>
                <p:cNvSpPr txBox="1">
                  <a:spLocks noRot="1" noChangeAspect="1" noMove="1" noResize="1" noEditPoints="1" noAdjustHandles="1" noChangeArrowheads="1" noChangeShapeType="1" noTextEdit="1"/>
                </p:cNvSpPr>
                <p:nvPr/>
              </p:nvSpPr>
              <p:spPr>
                <a:xfrm>
                  <a:off x="-79578" y="2013996"/>
                  <a:ext cx="1420985" cy="425053"/>
                </a:xfrm>
                <a:prstGeom prst="rect">
                  <a:avLst/>
                </a:prstGeom>
                <a:blipFill>
                  <a:blip r:embed="rId6"/>
                  <a:stretch>
                    <a:fillRect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xmlns="" id="{C1276EF3-01FD-4D23-A7EA-F2A5DC9F316E}"/>
                    </a:ext>
                  </a:extLst>
                </p:cNvPr>
                <p:cNvSpPr txBox="1"/>
                <p:nvPr/>
              </p:nvSpPr>
              <p:spPr>
                <a:xfrm>
                  <a:off x="639119" y="4487756"/>
                  <a:ext cx="1420985" cy="4407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𝑒𝑔</m:t>
                            </m:r>
                          </m:sub>
                          <m:sup>
                            <m:r>
                              <a:rPr lang="en-US" b="0" i="1" smtClean="0">
                                <a:latin typeface="Cambria Math" panose="02040503050406030204" pitchFamily="18" charset="0"/>
                              </a:rPr>
                              <m:t>+</m:t>
                            </m:r>
                          </m:sup>
                        </m:sSubSup>
                        <m:r>
                          <a:rPr lang="en-US" i="1" smtClean="0">
                            <a:latin typeface="Cambria Math" panose="02040503050406030204" pitchFamily="18" charset="0"/>
                            <a:ea typeface="Cambria Math" panose="02040503050406030204" pitchFamily="18" charset="0"/>
                          </a:rPr>
                          <m:t>∝</m:t>
                        </m:r>
                        <m:sSubSup>
                          <m:sSubSupPr>
                            <m:ctrlPr>
                              <a:rPr lang="en-US" i="1">
                                <a:latin typeface="Cambria Math"/>
                              </a:rPr>
                            </m:ctrlPr>
                          </m:sSubSupPr>
                          <m:e>
                            <m:r>
                              <a:rPr lang="en-US" b="0" i="1" smtClean="0">
                                <a:latin typeface="Cambria Math" panose="02040503050406030204" pitchFamily="18" charset="0"/>
                              </a:rPr>
                              <m:t>𝑏</m:t>
                            </m:r>
                          </m:e>
                          <m:sub>
                            <m:r>
                              <a:rPr lang="en-US" b="0" i="1" smtClean="0">
                                <a:latin typeface="Cambria Math" panose="02040503050406030204" pitchFamily="18" charset="0"/>
                              </a:rPr>
                              <m:t>𝑒𝑔</m:t>
                            </m:r>
                          </m:sub>
                          <m:sup>
                            <m:r>
                              <a:rPr lang="en-US" b="0" i="1" smtClean="0">
                                <a:latin typeface="Cambria Math" panose="02040503050406030204" pitchFamily="18" charset="0"/>
                              </a:rPr>
                              <m:t>3</m:t>
                            </m:r>
                          </m:sup>
                        </m:sSubSup>
                      </m:oMath>
                    </m:oMathPara>
                  </a14:m>
                  <a:endParaRPr lang="en-US" dirty="0"/>
                </a:p>
              </p:txBody>
            </p:sp>
          </mc:Choice>
          <mc:Fallback xmlns="">
            <p:sp>
              <p:nvSpPr>
                <p:cNvPr id="29" name="TextBox 28">
                  <a:extLst>
                    <a:ext uri="{FF2B5EF4-FFF2-40B4-BE49-F238E27FC236}">
                      <a16:creationId xmlns:a16="http://schemas.microsoft.com/office/drawing/2014/main" id="{C1276EF3-01FD-4D23-A7EA-F2A5DC9F316E}"/>
                    </a:ext>
                  </a:extLst>
                </p:cNvPr>
                <p:cNvSpPr txBox="1">
                  <a:spLocks noRot="1" noChangeAspect="1" noMove="1" noResize="1" noEditPoints="1" noAdjustHandles="1" noChangeArrowheads="1" noChangeShapeType="1" noTextEdit="1"/>
                </p:cNvSpPr>
                <p:nvPr/>
              </p:nvSpPr>
              <p:spPr>
                <a:xfrm>
                  <a:off x="639119" y="4487756"/>
                  <a:ext cx="1420985" cy="440762"/>
                </a:xfrm>
                <a:prstGeom prst="rect">
                  <a:avLst/>
                </a:prstGeom>
                <a:blipFill>
                  <a:blip r:embed="rId7"/>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xmlns="" id="{42A72D4A-372F-43AB-BE25-25B597944752}"/>
                    </a:ext>
                  </a:extLst>
                </p:cNvPr>
                <p:cNvSpPr txBox="1"/>
                <p:nvPr/>
              </p:nvSpPr>
              <p:spPr>
                <a:xfrm>
                  <a:off x="719300" y="3170287"/>
                  <a:ext cx="1420985" cy="4407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𝑔𝑔</m:t>
                            </m:r>
                          </m:sub>
                          <m:sup>
                            <m:r>
                              <a:rPr lang="en-US" b="0" i="1" smtClean="0">
                                <a:latin typeface="Cambria Math" panose="02040503050406030204" pitchFamily="18" charset="0"/>
                              </a:rPr>
                              <m:t>+</m:t>
                            </m:r>
                          </m:sup>
                        </m:sSubSup>
                        <m:r>
                          <a:rPr lang="en-US" i="1" smtClean="0">
                            <a:latin typeface="Cambria Math" panose="02040503050406030204" pitchFamily="18" charset="0"/>
                            <a:ea typeface="Cambria Math" panose="02040503050406030204" pitchFamily="18" charset="0"/>
                          </a:rPr>
                          <m:t>∝</m:t>
                        </m:r>
                        <m:sSubSup>
                          <m:sSubSupPr>
                            <m:ctrlPr>
                              <a:rPr lang="en-US" i="1">
                                <a:latin typeface="Cambria Math"/>
                              </a:rPr>
                            </m:ctrlPr>
                          </m:sSubSupPr>
                          <m:e>
                            <m:r>
                              <a:rPr lang="en-US" b="0" i="1" smtClean="0">
                                <a:latin typeface="Cambria Math" panose="02040503050406030204" pitchFamily="18" charset="0"/>
                              </a:rPr>
                              <m:t>𝑏</m:t>
                            </m:r>
                          </m:e>
                          <m:sub>
                            <m:r>
                              <a:rPr lang="en-US" b="0" i="1" smtClean="0">
                                <a:latin typeface="Cambria Math" panose="02040503050406030204" pitchFamily="18" charset="0"/>
                              </a:rPr>
                              <m:t>𝑔𝑔</m:t>
                            </m:r>
                          </m:sub>
                          <m:sup>
                            <m:r>
                              <a:rPr lang="en-US" b="0" i="1" smtClean="0">
                                <a:latin typeface="Cambria Math" panose="02040503050406030204" pitchFamily="18" charset="0"/>
                              </a:rPr>
                              <m:t>3</m:t>
                            </m:r>
                          </m:sup>
                        </m:sSubSup>
                      </m:oMath>
                    </m:oMathPara>
                  </a14:m>
                  <a:endParaRPr lang="en-US" dirty="0"/>
                </a:p>
              </p:txBody>
            </p:sp>
          </mc:Choice>
          <mc:Fallback xmlns="">
            <p:sp>
              <p:nvSpPr>
                <p:cNvPr id="30" name="TextBox 29">
                  <a:extLst>
                    <a:ext uri="{FF2B5EF4-FFF2-40B4-BE49-F238E27FC236}">
                      <a16:creationId xmlns:a16="http://schemas.microsoft.com/office/drawing/2014/main" id="{42A72D4A-372F-43AB-BE25-25B597944752}"/>
                    </a:ext>
                  </a:extLst>
                </p:cNvPr>
                <p:cNvSpPr txBox="1">
                  <a:spLocks noRot="1" noChangeAspect="1" noMove="1" noResize="1" noEditPoints="1" noAdjustHandles="1" noChangeArrowheads="1" noChangeShapeType="1" noTextEdit="1"/>
                </p:cNvSpPr>
                <p:nvPr/>
              </p:nvSpPr>
              <p:spPr>
                <a:xfrm>
                  <a:off x="719300" y="3170287"/>
                  <a:ext cx="1420985" cy="440762"/>
                </a:xfrm>
                <a:prstGeom prst="rect">
                  <a:avLst/>
                </a:prstGeom>
                <a:blipFill>
                  <a:blip r:embed="rId8"/>
                  <a:stretch>
                    <a:fillRect b="-2778"/>
                  </a:stretch>
                </a:blipFill>
              </p:spPr>
              <p:txBody>
                <a:bodyPr/>
                <a:lstStyle/>
                <a:p>
                  <a:r>
                    <a:rPr lang="en-US">
                      <a:noFill/>
                    </a:rPr>
                    <a:t> </a:t>
                  </a:r>
                </a:p>
              </p:txBody>
            </p:sp>
          </mc:Fallback>
        </mc:AlternateContent>
        <p:pic>
          <p:nvPicPr>
            <p:cNvPr id="32" name="Picture 31">
              <a:extLst>
                <a:ext uri="{FF2B5EF4-FFF2-40B4-BE49-F238E27FC236}">
                  <a16:creationId xmlns:a16="http://schemas.microsoft.com/office/drawing/2014/main" xmlns="" id="{E88AAFB6-73B9-4A4C-B752-00B70772DFCA}"/>
                </a:ext>
              </a:extLst>
            </p:cNvPr>
            <p:cNvPicPr>
              <a:picLocks noChangeAspect="1"/>
            </p:cNvPicPr>
            <p:nvPr/>
          </p:nvPicPr>
          <p:blipFill>
            <a:blip r:embed="rId9"/>
            <a:stretch>
              <a:fillRect/>
            </a:stretch>
          </p:blipFill>
          <p:spPr>
            <a:xfrm>
              <a:off x="399366" y="3576159"/>
              <a:ext cx="1843440" cy="505725"/>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F8A335F4-EB67-47A5-B12A-741B2577C4AE}"/>
                    </a:ext>
                  </a:extLst>
                </p:cNvPr>
                <p:cNvSpPr txBox="1"/>
                <p:nvPr/>
              </p:nvSpPr>
              <p:spPr>
                <a:xfrm>
                  <a:off x="610593" y="3724914"/>
                  <a:ext cx="142098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𝑒𝑒</m:t>
                            </m:r>
                          </m:sub>
                          <m:sup>
                            <m:r>
                              <a:rPr lang="en-US" b="0" i="1" smtClean="0">
                                <a:latin typeface="Cambria Math" panose="02040503050406030204" pitchFamily="18" charset="0"/>
                              </a:rPr>
                              <m:t>+</m:t>
                            </m:r>
                          </m:sup>
                        </m:sSubSup>
                        <m:r>
                          <a:rPr lang="en-US" i="1" smtClean="0">
                            <a:latin typeface="Cambria Math" panose="02040503050406030204" pitchFamily="18" charset="0"/>
                            <a:ea typeface="Cambria Math" panose="02040503050406030204" pitchFamily="18" charset="0"/>
                          </a:rPr>
                          <m:t>∝</m:t>
                        </m:r>
                        <m:sSubSup>
                          <m:sSubSupPr>
                            <m:ctrlPr>
                              <a:rPr lang="en-US" i="1">
                                <a:latin typeface="Cambria Math"/>
                              </a:rPr>
                            </m:ctrlPr>
                          </m:sSubSupPr>
                          <m:e>
                            <m:r>
                              <a:rPr lang="en-US" b="0" i="1" smtClean="0">
                                <a:latin typeface="Cambria Math" panose="02040503050406030204" pitchFamily="18" charset="0"/>
                              </a:rPr>
                              <m:t>𝑏</m:t>
                            </m:r>
                          </m:e>
                          <m:sub>
                            <m:r>
                              <a:rPr lang="en-US" i="1">
                                <a:latin typeface="Cambria Math" panose="02040503050406030204" pitchFamily="18" charset="0"/>
                              </a:rPr>
                              <m:t>𝑒𝑒</m:t>
                            </m:r>
                          </m:sub>
                          <m:sup>
                            <m:r>
                              <a:rPr lang="en-US" b="0" i="1" smtClean="0">
                                <a:latin typeface="Cambria Math" panose="02040503050406030204" pitchFamily="18" charset="0"/>
                              </a:rPr>
                              <m:t>3</m:t>
                            </m:r>
                          </m:sup>
                        </m:sSubSup>
                      </m:oMath>
                    </m:oMathPara>
                  </a14:m>
                  <a:endParaRPr lang="en-US" dirty="0"/>
                </a:p>
              </p:txBody>
            </p:sp>
          </mc:Choice>
          <mc:Fallback xmlns="">
            <p:sp>
              <p:nvSpPr>
                <p:cNvPr id="28" name="TextBox 27">
                  <a:extLst>
                    <a:ext uri="{FF2B5EF4-FFF2-40B4-BE49-F238E27FC236}">
                      <a16:creationId xmlns:a16="http://schemas.microsoft.com/office/drawing/2014/main" id="{F8A335F4-EB67-47A5-B12A-741B2577C4AE}"/>
                    </a:ext>
                  </a:extLst>
                </p:cNvPr>
                <p:cNvSpPr txBox="1">
                  <a:spLocks noRot="1" noChangeAspect="1" noMove="1" noResize="1" noEditPoints="1" noAdjustHandles="1" noChangeArrowheads="1" noChangeShapeType="1" noTextEdit="1"/>
                </p:cNvSpPr>
                <p:nvPr/>
              </p:nvSpPr>
              <p:spPr>
                <a:xfrm>
                  <a:off x="610593" y="3724914"/>
                  <a:ext cx="1420985" cy="400110"/>
                </a:xfrm>
                <a:prstGeom prst="rect">
                  <a:avLst/>
                </a:prstGeom>
                <a:blipFill>
                  <a:blip r:embed="rId10"/>
                  <a:stretch>
                    <a:fillRect/>
                  </a:stretch>
                </a:blipFill>
              </p:spPr>
              <p:txBody>
                <a:bodyPr/>
                <a:lstStyle/>
                <a:p>
                  <a:r>
                    <a:rPr lang="en-US">
                      <a:noFill/>
                    </a:rPr>
                    <a:t> </a:t>
                  </a:r>
                </a:p>
              </p:txBody>
            </p:sp>
          </mc:Fallback>
        </mc:AlternateContent>
      </p:grpSp>
      <p:sp>
        <p:nvSpPr>
          <p:cNvPr id="20" name="Rectangle 19">
            <a:extLst>
              <a:ext uri="{FF2B5EF4-FFF2-40B4-BE49-F238E27FC236}">
                <a16:creationId xmlns:a16="http://schemas.microsoft.com/office/drawing/2014/main" xmlns="" id="{9F539A91-239C-46A2-B595-2DC7ED6D191A}"/>
              </a:ext>
            </a:extLst>
          </p:cNvPr>
          <p:cNvSpPr/>
          <p:nvPr/>
        </p:nvSpPr>
        <p:spPr>
          <a:xfrm>
            <a:off x="3124848" y="-160823"/>
            <a:ext cx="5633273" cy="769441"/>
          </a:xfrm>
          <a:prstGeom prst="rect">
            <a:avLst/>
          </a:prstGeom>
        </p:spPr>
        <p:txBody>
          <a:bodyPr wrap="none">
            <a:spAutoFit/>
          </a:bodyPr>
          <a:lstStyle/>
          <a:p>
            <a:pPr eaLnBrk="0" hangingPunct="0">
              <a:spcBef>
                <a:spcPct val="50000"/>
              </a:spcBef>
              <a:defRPr/>
            </a:pPr>
            <a:r>
              <a:rPr lang="en-US" sz="4400" dirty="0">
                <a:ln>
                  <a:solidFill>
                    <a:schemeClr val="tx1"/>
                  </a:solidFill>
                </a:ln>
                <a:solidFill>
                  <a:srgbClr val="FF0000"/>
                </a:solidFill>
                <a:latin typeface="Berlin Sans FB" pitchFamily="34" charset="0"/>
                <a:cs typeface="+mn-cs"/>
              </a:rPr>
              <a:t>Two atom - two modes</a:t>
            </a:r>
            <a:endParaRPr lang="en-US" sz="4400" dirty="0">
              <a:ln>
                <a:solidFill>
                  <a:schemeClr val="tx1"/>
                </a:solidFill>
              </a:ln>
              <a:solidFill>
                <a:srgbClr val="FF0000"/>
              </a:solidFill>
              <a:cs typeface="+mn-cs"/>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xmlns="" id="{A78B3349-C797-49A0-B1CC-7A88373DFD37}"/>
                  </a:ext>
                </a:extLst>
              </p:cNvPr>
              <p:cNvSpPr txBox="1"/>
              <p:nvPr/>
            </p:nvSpPr>
            <p:spPr>
              <a:xfrm>
                <a:off x="6054572" y="3955406"/>
                <a:ext cx="5855887" cy="954107"/>
              </a:xfrm>
              <a:prstGeom prst="rect">
                <a:avLst/>
              </a:prstGeom>
              <a:noFill/>
            </p:spPr>
            <p:txBody>
              <a:bodyPr wrap="square" rtlCol="0">
                <a:spAutoFit/>
              </a:bodyPr>
              <a:lstStyle/>
              <a:p>
                <a:endParaRPr lang="en-US" sz="2800" dirty="0">
                  <a:latin typeface="+mn-lt"/>
                </a:endParaRPr>
              </a:p>
              <a:p>
                <a:r>
                  <a:rPr lang="en-US" sz="2800" dirty="0">
                    <a:latin typeface="+mn-lt"/>
                  </a:rPr>
                  <a:t>What  happens if </a:t>
                </a:r>
                <a14:m>
                  <m:oMath xmlns:m="http://schemas.openxmlformats.org/officeDocument/2006/math">
                    <m:sSub>
                      <m:sSubPr>
                        <m:ctrlPr>
                          <a:rPr lang="en-US" sz="2800" i="1" dirty="0" smtClean="0">
                            <a:latin typeface="Cambria Math"/>
                          </a:rPr>
                        </m:ctrlPr>
                      </m:sSubPr>
                      <m:e>
                        <m:r>
                          <m:rPr>
                            <m:sty m:val="p"/>
                          </m:rPr>
                          <a:rPr lang="el-GR" sz="2800" i="1" dirty="0" smtClean="0">
                            <a:latin typeface="Cambria Math" panose="02040503050406030204" pitchFamily="18" charset="0"/>
                            <a:ea typeface="Cambria Math" panose="02040503050406030204" pitchFamily="18" charset="0"/>
                          </a:rPr>
                          <m:t>Ω</m:t>
                        </m:r>
                      </m:e>
                      <m:sub>
                        <m:r>
                          <a:rPr lang="en-US" sz="2800" b="0" i="1" dirty="0" smtClean="0">
                            <a:latin typeface="Cambria Math" panose="02040503050406030204" pitchFamily="18" charset="0"/>
                          </a:rPr>
                          <m:t>1</m:t>
                        </m:r>
                      </m:sub>
                    </m:sSub>
                    <m:r>
                      <a:rPr lang="en-US" sz="2800" b="0" i="0" dirty="0" smtClean="0">
                        <a:latin typeface="Cambria Math" panose="02040503050406030204" pitchFamily="18" charset="0"/>
                      </a:rPr>
                      <m:t>−</m:t>
                    </m:r>
                    <m:sSub>
                      <m:sSubPr>
                        <m:ctrlPr>
                          <a:rPr lang="en-US" sz="2800" i="1" dirty="0">
                            <a:latin typeface="Cambria Math"/>
                          </a:rPr>
                        </m:ctrlPr>
                      </m:sSubPr>
                      <m:e>
                        <m:r>
                          <m:rPr>
                            <m:sty m:val="p"/>
                          </m:rPr>
                          <a:rPr lang="el-GR" sz="2800" i="1" dirty="0">
                            <a:latin typeface="Cambria Math" panose="02040503050406030204" pitchFamily="18" charset="0"/>
                            <a:ea typeface="Cambria Math" panose="02040503050406030204" pitchFamily="18" charset="0"/>
                          </a:rPr>
                          <m:t>Ω</m:t>
                        </m:r>
                      </m:e>
                      <m:sub>
                        <m:r>
                          <a:rPr lang="en-US" sz="2800" b="0" i="1" dirty="0" smtClean="0">
                            <a:latin typeface="Cambria Math" panose="02040503050406030204" pitchFamily="18" charset="0"/>
                          </a:rPr>
                          <m:t>2</m:t>
                        </m:r>
                      </m:sub>
                    </m:sSub>
                    <m:r>
                      <a:rPr lang="en-US" sz="2800" b="0" i="1" dirty="0" smtClean="0">
                        <a:latin typeface="Cambria Math" panose="02040503050406030204" pitchFamily="18" charset="0"/>
                      </a:rPr>
                      <m:t>=</m:t>
                    </m:r>
                    <m:r>
                      <m:rPr>
                        <m:sty m:val="p"/>
                      </m:rPr>
                      <a:rPr lang="el-GR" sz="2800" b="0" i="1" dirty="0" smtClean="0">
                        <a:latin typeface="Cambria Math" panose="02040503050406030204" pitchFamily="18" charset="0"/>
                        <a:ea typeface="Cambria Math" panose="02040503050406030204" pitchFamily="18" charset="0"/>
                      </a:rPr>
                      <m:t>ΔΩ</m:t>
                    </m:r>
                    <m:r>
                      <a:rPr lang="el-GR" sz="2800" b="0" i="1" dirty="0" smtClean="0">
                        <a:latin typeface="Cambria Math" panose="02040503050406030204" pitchFamily="18" charset="0"/>
                        <a:ea typeface="Cambria Math" panose="02040503050406030204" pitchFamily="18" charset="0"/>
                      </a:rPr>
                      <m:t>≠0</m:t>
                    </m:r>
                  </m:oMath>
                </a14:m>
                <a:r>
                  <a:rPr lang="en-US" sz="2800" dirty="0">
                    <a:latin typeface="+mn-lt"/>
                  </a:rPr>
                  <a:t>?</a:t>
                </a:r>
              </a:p>
            </p:txBody>
          </p:sp>
        </mc:Choice>
        <mc:Fallback xmlns="">
          <p:sp>
            <p:nvSpPr>
              <p:cNvPr id="54" name="TextBox 53">
                <a:extLst>
                  <a:ext uri="{FF2B5EF4-FFF2-40B4-BE49-F238E27FC236}">
                    <a16:creationId xmlns:a16="http://schemas.microsoft.com/office/drawing/2014/main" id="{A78B3349-C797-49A0-B1CC-7A88373DFD37}"/>
                  </a:ext>
                </a:extLst>
              </p:cNvPr>
              <p:cNvSpPr txBox="1">
                <a:spLocks noRot="1" noChangeAspect="1" noMove="1" noResize="1" noEditPoints="1" noAdjustHandles="1" noChangeArrowheads="1" noChangeShapeType="1" noTextEdit="1"/>
              </p:cNvSpPr>
              <p:nvPr/>
            </p:nvSpPr>
            <p:spPr>
              <a:xfrm>
                <a:off x="6054572" y="3955406"/>
                <a:ext cx="5855887" cy="954107"/>
              </a:xfrm>
              <a:prstGeom prst="rect">
                <a:avLst/>
              </a:prstGeom>
              <a:blipFill>
                <a:blip r:embed="rId11"/>
                <a:stretch>
                  <a:fillRect l="-2081" b="-17949"/>
                </a:stretch>
              </a:blipFill>
            </p:spPr>
            <p:txBody>
              <a:bodyPr/>
              <a:lstStyle/>
              <a:p>
                <a:r>
                  <a:rPr lang="en-US">
                    <a:noFill/>
                  </a:rPr>
                  <a:t> </a:t>
                </a:r>
              </a:p>
            </p:txBody>
          </p:sp>
        </mc:Fallback>
      </mc:AlternateContent>
      <p:pic>
        <p:nvPicPr>
          <p:cNvPr id="55" name="Picture 2">
            <a:extLst>
              <a:ext uri="{FF2B5EF4-FFF2-40B4-BE49-F238E27FC236}">
                <a16:creationId xmlns:a16="http://schemas.microsoft.com/office/drawing/2014/main" xmlns="" id="{14D84B1F-546C-49E5-BBE0-23842280AFF8}"/>
              </a:ext>
            </a:extLst>
          </p:cNvPr>
          <p:cNvPicPr>
            <a:picLocks noChangeAspect="1" noChangeArrowheads="1"/>
          </p:cNvPicPr>
          <p:nvPr/>
        </p:nvPicPr>
        <p:blipFill>
          <a:blip r:embed="rId12">
            <a:clrChange>
              <a:clrFrom>
                <a:srgbClr val="C77D7E"/>
              </a:clrFrom>
              <a:clrTo>
                <a:srgbClr val="C77D7E">
                  <a:alpha val="0"/>
                </a:srgbClr>
              </a:clrTo>
            </a:clrChange>
            <a:extLst>
              <a:ext uri="{BEBA8EAE-BF5A-486C-A8C5-ECC9F3942E4B}">
                <a14:imgProps xmlns:a14="http://schemas.microsoft.com/office/drawing/2010/main">
                  <a14:imgLayer r:embed="rId13">
                    <a14:imgEffect>
                      <a14:backgroundRemoval t="0" b="100000" l="0" r="100000">
                        <a14:foregroundMark x1="9231" y1="70992" x2="9231" y2="70992"/>
                        <a14:foregroundMark x1="9915" y1="69720" x2="9915" y2="69720"/>
                        <a14:foregroundMark x1="6667" y1="66412" x2="7179" y2="65140"/>
                        <a14:foregroundMark x1="7692" y1="63868" x2="7692" y2="63868"/>
                        <a14:foregroundMark x1="13675" y1="78117" x2="14188" y2="79898"/>
                        <a14:foregroundMark x1="14701" y1="81425" x2="15043" y2="82443"/>
                      </a14:backgroundRemoval>
                    </a14:imgEffect>
                  </a14:imgLayer>
                </a14:imgProps>
              </a:ext>
              <a:ext uri="{28A0092B-C50C-407E-A947-70E740481C1C}">
                <a14:useLocalDpi xmlns:a14="http://schemas.microsoft.com/office/drawing/2010/main" val="0"/>
              </a:ext>
            </a:extLst>
          </a:blip>
          <a:srcRect/>
          <a:stretch>
            <a:fillRect/>
          </a:stretch>
        </p:blipFill>
        <p:spPr bwMode="auto">
          <a:xfrm rot="7029086">
            <a:off x="7111912" y="964463"/>
            <a:ext cx="3224269" cy="216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Isosceles Triangle 55">
            <a:extLst>
              <a:ext uri="{FF2B5EF4-FFF2-40B4-BE49-F238E27FC236}">
                <a16:creationId xmlns:a16="http://schemas.microsoft.com/office/drawing/2014/main" xmlns="" id="{90707F1A-D719-4D25-A505-880537AF33E6}"/>
              </a:ext>
            </a:extLst>
          </p:cNvPr>
          <p:cNvSpPr/>
          <p:nvPr/>
        </p:nvSpPr>
        <p:spPr>
          <a:xfrm rot="15977196">
            <a:off x="9500408" y="1429749"/>
            <a:ext cx="115965" cy="1132360"/>
          </a:xfrm>
          <a:prstGeom prst="triangle">
            <a:avLst/>
          </a:prstGeom>
          <a:solidFill>
            <a:srgbClr val="FF9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37" name="Group 36">
            <a:extLst>
              <a:ext uri="{FF2B5EF4-FFF2-40B4-BE49-F238E27FC236}">
                <a16:creationId xmlns:a16="http://schemas.microsoft.com/office/drawing/2014/main" xmlns="" id="{0F519D0B-C973-4599-8D0E-E47F827EB753}"/>
              </a:ext>
            </a:extLst>
          </p:cNvPr>
          <p:cNvGrpSpPr/>
          <p:nvPr/>
        </p:nvGrpSpPr>
        <p:grpSpPr>
          <a:xfrm>
            <a:off x="10194097" y="2353239"/>
            <a:ext cx="3117853" cy="1433260"/>
            <a:chOff x="1348623" y="2988889"/>
            <a:chExt cx="3117853" cy="1433260"/>
          </a:xfrm>
        </p:grpSpPr>
        <p:sp>
          <p:nvSpPr>
            <p:cNvPr id="38" name="Line 21">
              <a:extLst>
                <a:ext uri="{FF2B5EF4-FFF2-40B4-BE49-F238E27FC236}">
                  <a16:creationId xmlns:a16="http://schemas.microsoft.com/office/drawing/2014/main" xmlns="" id="{1070A3F6-918F-4A4E-A008-67E043B035E2}"/>
                </a:ext>
              </a:extLst>
            </p:cNvPr>
            <p:cNvSpPr>
              <a:spLocks noChangeShapeType="1"/>
            </p:cNvSpPr>
            <p:nvPr/>
          </p:nvSpPr>
          <p:spPr bwMode="auto">
            <a:xfrm>
              <a:off x="1348623" y="3598301"/>
              <a:ext cx="1084263"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39" name="Line 22">
              <a:extLst>
                <a:ext uri="{FF2B5EF4-FFF2-40B4-BE49-F238E27FC236}">
                  <a16:creationId xmlns:a16="http://schemas.microsoft.com/office/drawing/2014/main" xmlns="" id="{2386DA70-248B-4219-A2B7-AD5AD40753FB}"/>
                </a:ext>
              </a:extLst>
            </p:cNvPr>
            <p:cNvSpPr>
              <a:spLocks noChangeShapeType="1"/>
            </p:cNvSpPr>
            <p:nvPr/>
          </p:nvSpPr>
          <p:spPr bwMode="auto">
            <a:xfrm>
              <a:off x="1348623" y="4184471"/>
              <a:ext cx="1084263" cy="0"/>
            </a:xfrm>
            <a:prstGeom prst="line">
              <a:avLst/>
            </a:prstGeom>
            <a:noFill/>
            <a:ln w="38100">
              <a:solidFill>
                <a:srgbClr val="3333C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40" name="Text Box 24">
              <a:extLst>
                <a:ext uri="{FF2B5EF4-FFF2-40B4-BE49-F238E27FC236}">
                  <a16:creationId xmlns:a16="http://schemas.microsoft.com/office/drawing/2014/main" xmlns="" id="{FA309B1E-A111-4340-8D8B-0D3D97AB3855}"/>
                </a:ext>
              </a:extLst>
            </p:cNvPr>
            <p:cNvSpPr txBox="1">
              <a:spLocks noChangeArrowheads="1"/>
            </p:cNvSpPr>
            <p:nvPr/>
          </p:nvSpPr>
          <p:spPr bwMode="auto">
            <a:xfrm>
              <a:off x="2135341" y="2988889"/>
              <a:ext cx="184731"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800" b="1" i="0" u="none" strike="noStrike" kern="1200" cap="none" spc="0" normalizeH="0" baseline="-25000" noProof="0" dirty="0">
                <a:ln>
                  <a:noFill/>
                </a:ln>
                <a:solidFill>
                  <a:prstClr val="black"/>
                </a:solidFill>
                <a:effectLst/>
                <a:uLnTx/>
                <a:uFillTx/>
                <a:latin typeface="Times" charset="0"/>
                <a:ea typeface="+mn-ea"/>
                <a:cs typeface="Arial" pitchFamily="34" charset="0"/>
              </a:endParaRPr>
            </a:p>
          </p:txBody>
        </p:sp>
        <p:sp>
          <p:nvSpPr>
            <p:cNvPr id="41" name="TextBox 40">
              <a:extLst>
                <a:ext uri="{FF2B5EF4-FFF2-40B4-BE49-F238E27FC236}">
                  <a16:creationId xmlns:a16="http://schemas.microsoft.com/office/drawing/2014/main" xmlns="" id="{56979FA8-916A-4029-8CCD-772115EC454A}"/>
                </a:ext>
              </a:extLst>
            </p:cNvPr>
            <p:cNvSpPr txBox="1"/>
            <p:nvPr/>
          </p:nvSpPr>
          <p:spPr>
            <a:xfrm>
              <a:off x="2530237" y="4022039"/>
              <a:ext cx="193623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BD"/>
                  </a:solidFill>
                  <a:effectLst/>
                  <a:uLnTx/>
                  <a:uFillTx/>
                  <a:latin typeface="Lucida Sans" pitchFamily="34" charset="0"/>
                  <a:ea typeface="+mn-ea"/>
                  <a:cs typeface="+mn-cs"/>
                </a:rPr>
                <a:t>g</a:t>
              </a:r>
            </a:p>
          </p:txBody>
        </p:sp>
        <p:sp>
          <p:nvSpPr>
            <p:cNvPr id="42" name="TextBox 41">
              <a:extLst>
                <a:ext uri="{FF2B5EF4-FFF2-40B4-BE49-F238E27FC236}">
                  <a16:creationId xmlns:a16="http://schemas.microsoft.com/office/drawing/2014/main" xmlns="" id="{E7C0073F-CD8D-4B91-95B5-2909F8DCFE0C}"/>
                </a:ext>
              </a:extLst>
            </p:cNvPr>
            <p:cNvSpPr txBox="1"/>
            <p:nvPr/>
          </p:nvSpPr>
          <p:spPr>
            <a:xfrm>
              <a:off x="2471006" y="3368480"/>
              <a:ext cx="1666045"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Lucida Sans" pitchFamily="34" charset="0"/>
                  <a:ea typeface="+mn-ea"/>
                  <a:cs typeface="+mn-cs"/>
                </a:rPr>
                <a:t>e</a:t>
              </a:r>
            </a:p>
          </p:txBody>
        </p:sp>
      </p:grpSp>
      <p:grpSp>
        <p:nvGrpSpPr>
          <p:cNvPr id="27" name="Group 26">
            <a:extLst>
              <a:ext uri="{FF2B5EF4-FFF2-40B4-BE49-F238E27FC236}">
                <a16:creationId xmlns:a16="http://schemas.microsoft.com/office/drawing/2014/main" xmlns="" id="{B9EAE6DE-E4A6-4C91-8313-299E8FCF9917}"/>
              </a:ext>
            </a:extLst>
          </p:cNvPr>
          <p:cNvGrpSpPr/>
          <p:nvPr/>
        </p:nvGrpSpPr>
        <p:grpSpPr>
          <a:xfrm>
            <a:off x="822571" y="4502375"/>
            <a:ext cx="5176164" cy="347403"/>
            <a:chOff x="822571" y="4502375"/>
            <a:chExt cx="5176164" cy="347403"/>
          </a:xfrm>
        </p:grpSpPr>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xmlns="" id="{1034AEB9-CDE0-4A9D-80B8-505C291E18B0}"/>
                    </a:ext>
                  </a:extLst>
                </p:cNvPr>
                <p:cNvSpPr txBox="1"/>
                <p:nvPr/>
              </p:nvSpPr>
              <p:spPr>
                <a:xfrm>
                  <a:off x="822571" y="4512487"/>
                  <a:ext cx="172246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a:rPr>
                            </m:ctrlPr>
                          </m:dPr>
                          <m:e>
                            <m:d>
                              <m:dPr>
                                <m:begChr m:val=""/>
                                <m:endChr m:val="⟩"/>
                                <m:ctrlPr>
                                  <a:rPr lang="en-US" i="1">
                                    <a:latin typeface="Cambria Math"/>
                                  </a:rPr>
                                </m:ctrlPr>
                              </m:dPr>
                              <m:e>
                                <m:sSup>
                                  <m:sSupPr>
                                    <m:ctrlPr>
                                      <a:rPr lang="en-US" i="1">
                                        <a:latin typeface="Cambria Math"/>
                                      </a:rPr>
                                    </m:ctrlPr>
                                  </m:sSupPr>
                                  <m:e>
                                    <m:r>
                                      <a:rPr lang="en-US" b="0" i="1" smtClean="0">
                                        <a:latin typeface="Cambria Math" panose="02040503050406030204" pitchFamily="18" charset="0"/>
                                      </a:rPr>
                                      <m:t>𝑡</m:t>
                                    </m:r>
                                  </m:e>
                                  <m:sup>
                                    <m:r>
                                      <a:rPr lang="en-US" b="0" i="1" smtClean="0">
                                        <a:latin typeface="Cambria Math" panose="02040503050406030204" pitchFamily="18" charset="0"/>
                                      </a:rPr>
                                      <m:t>−</m:t>
                                    </m:r>
                                  </m:sup>
                                </m:sSup>
                              </m:e>
                            </m:d>
                          </m:e>
                        </m:d>
                      </m:oMath>
                    </m:oMathPara>
                  </a14:m>
                  <a:endParaRPr lang="en-US" dirty="0"/>
                </a:p>
              </p:txBody>
            </p:sp>
          </mc:Choice>
          <mc:Fallback xmlns="">
            <p:sp>
              <p:nvSpPr>
                <p:cNvPr id="25" name="TextBox 24">
                  <a:extLst>
                    <a:ext uri="{FF2B5EF4-FFF2-40B4-BE49-F238E27FC236}">
                      <a16:creationId xmlns:a16="http://schemas.microsoft.com/office/drawing/2014/main" id="{1034AEB9-CDE0-4A9D-80B8-505C291E18B0}"/>
                    </a:ext>
                  </a:extLst>
                </p:cNvPr>
                <p:cNvSpPr txBox="1">
                  <a:spLocks noRot="1" noChangeAspect="1" noMove="1" noResize="1" noEditPoints="1" noAdjustHandles="1" noChangeArrowheads="1" noChangeShapeType="1" noTextEdit="1"/>
                </p:cNvSpPr>
                <p:nvPr/>
              </p:nvSpPr>
              <p:spPr>
                <a:xfrm>
                  <a:off x="822571" y="4512487"/>
                  <a:ext cx="1722467" cy="307777"/>
                </a:xfrm>
                <a:prstGeom prst="rect">
                  <a:avLst/>
                </a:prstGeom>
                <a:blipFill>
                  <a:blip r:embed="rId14"/>
                  <a:stretch>
                    <a:fillRect t="-170588" b="-25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xmlns="" id="{3C68460A-C390-4F2A-A0EE-17D3AD591625}"/>
                    </a:ext>
                  </a:extLst>
                </p:cNvPr>
                <p:cNvSpPr txBox="1"/>
                <p:nvPr/>
              </p:nvSpPr>
              <p:spPr>
                <a:xfrm>
                  <a:off x="2100051" y="4502376"/>
                  <a:ext cx="172246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a:rPr>
                            </m:ctrlPr>
                          </m:dPr>
                          <m:e>
                            <m:d>
                              <m:dPr>
                                <m:begChr m:val=""/>
                                <m:endChr m:val="⟩"/>
                                <m:ctrlPr>
                                  <a:rPr lang="en-US" i="1">
                                    <a:latin typeface="Cambria Math"/>
                                  </a:rPr>
                                </m:ctrlPr>
                              </m:dPr>
                              <m:e>
                                <m:sSup>
                                  <m:sSupPr>
                                    <m:ctrlPr>
                                      <a:rPr lang="en-US" i="1">
                                        <a:latin typeface="Cambria Math"/>
                                      </a:rPr>
                                    </m:ctrlPr>
                                  </m:sSupPr>
                                  <m:e>
                                    <m:r>
                                      <a:rPr lang="en-US" b="0" i="1" smtClean="0">
                                        <a:latin typeface="Cambria Math" panose="02040503050406030204" pitchFamily="18" charset="0"/>
                                      </a:rPr>
                                      <m:t>𝑡</m:t>
                                    </m:r>
                                  </m:e>
                                  <m:sup>
                                    <m:r>
                                      <a:rPr lang="en-US" b="0" i="1" smtClean="0">
                                        <a:latin typeface="Cambria Math" panose="02040503050406030204" pitchFamily="18" charset="0"/>
                                      </a:rPr>
                                      <m:t>+</m:t>
                                    </m:r>
                                  </m:sup>
                                </m:sSup>
                              </m:e>
                            </m:d>
                          </m:e>
                        </m:d>
                      </m:oMath>
                    </m:oMathPara>
                  </a14:m>
                  <a:endParaRPr lang="en-US" dirty="0"/>
                </a:p>
              </p:txBody>
            </p:sp>
          </mc:Choice>
          <mc:Fallback xmlns="">
            <p:sp>
              <p:nvSpPr>
                <p:cNvPr id="44" name="TextBox 43">
                  <a:extLst>
                    <a:ext uri="{FF2B5EF4-FFF2-40B4-BE49-F238E27FC236}">
                      <a16:creationId xmlns:a16="http://schemas.microsoft.com/office/drawing/2014/main" id="{3C68460A-C390-4F2A-A0EE-17D3AD591625}"/>
                    </a:ext>
                  </a:extLst>
                </p:cNvPr>
                <p:cNvSpPr txBox="1">
                  <a:spLocks noRot="1" noChangeAspect="1" noMove="1" noResize="1" noEditPoints="1" noAdjustHandles="1" noChangeArrowheads="1" noChangeShapeType="1" noTextEdit="1"/>
                </p:cNvSpPr>
                <p:nvPr/>
              </p:nvSpPr>
              <p:spPr>
                <a:xfrm>
                  <a:off x="2100051" y="4502376"/>
                  <a:ext cx="1722467" cy="307777"/>
                </a:xfrm>
                <a:prstGeom prst="rect">
                  <a:avLst/>
                </a:prstGeom>
                <a:blipFill>
                  <a:blip r:embed="rId15"/>
                  <a:stretch>
                    <a:fillRect t="-176000" b="-25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xmlns="" id="{4A0A61D6-BDDB-4FEE-AA81-0C515856BD75}"/>
                    </a:ext>
                  </a:extLst>
                </p:cNvPr>
                <p:cNvSpPr txBox="1"/>
                <p:nvPr/>
              </p:nvSpPr>
              <p:spPr>
                <a:xfrm>
                  <a:off x="3180224" y="4502375"/>
                  <a:ext cx="1722467" cy="34740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a:rPr>
                            </m:ctrlPr>
                          </m:dPr>
                          <m:e>
                            <m:d>
                              <m:dPr>
                                <m:begChr m:val=""/>
                                <m:endChr m:val="⟩"/>
                                <m:ctrlPr>
                                  <a:rPr lang="en-US" i="1">
                                    <a:latin typeface="Cambria Math"/>
                                  </a:rPr>
                                </m:ctrlPr>
                              </m:dPr>
                              <m:e>
                                <m:sSup>
                                  <m:sSupPr>
                                    <m:ctrlPr>
                                      <a:rPr lang="en-US" i="1">
                                        <a:latin typeface="Cambria Math"/>
                                      </a:rPr>
                                    </m:ctrlPr>
                                  </m:sSupPr>
                                  <m:e>
                                    <m:r>
                                      <a:rPr lang="en-US" b="0" i="1" smtClean="0">
                                        <a:latin typeface="Cambria Math" panose="02040503050406030204" pitchFamily="18" charset="0"/>
                                      </a:rPr>
                                      <m:t>𝑡</m:t>
                                    </m:r>
                                  </m:e>
                                  <m:sup>
                                    <m:r>
                                      <a:rPr lang="en-US" b="0" i="1" smtClean="0">
                                        <a:latin typeface="Cambria Math" panose="02040503050406030204" pitchFamily="18" charset="0"/>
                                      </a:rPr>
                                      <m:t>0</m:t>
                                    </m:r>
                                  </m:sup>
                                </m:sSup>
                              </m:e>
                            </m:d>
                          </m:e>
                        </m:d>
                      </m:oMath>
                    </m:oMathPara>
                  </a14:m>
                  <a:endParaRPr lang="en-US" dirty="0"/>
                </a:p>
              </p:txBody>
            </p:sp>
          </mc:Choice>
          <mc:Fallback xmlns="">
            <p:sp>
              <p:nvSpPr>
                <p:cNvPr id="45" name="TextBox 44">
                  <a:extLst>
                    <a:ext uri="{FF2B5EF4-FFF2-40B4-BE49-F238E27FC236}">
                      <a16:creationId xmlns:a16="http://schemas.microsoft.com/office/drawing/2014/main" id="{4A0A61D6-BDDB-4FEE-AA81-0C515856BD75}"/>
                    </a:ext>
                  </a:extLst>
                </p:cNvPr>
                <p:cNvSpPr txBox="1">
                  <a:spLocks noRot="1" noChangeAspect="1" noMove="1" noResize="1" noEditPoints="1" noAdjustHandles="1" noChangeArrowheads="1" noChangeShapeType="1" noTextEdit="1"/>
                </p:cNvSpPr>
                <p:nvPr/>
              </p:nvSpPr>
              <p:spPr>
                <a:xfrm>
                  <a:off x="3180224" y="4502375"/>
                  <a:ext cx="1722467" cy="347403"/>
                </a:xfrm>
                <a:prstGeom prst="rect">
                  <a:avLst/>
                </a:prstGeom>
                <a:blipFill>
                  <a:blip r:embed="rId16"/>
                  <a:stretch>
                    <a:fillRect t="-212281" r="-7801" b="-303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xmlns="" id="{838200C5-34FE-47B3-89C5-CD81E2A7B5F6}"/>
                    </a:ext>
                  </a:extLst>
                </p:cNvPr>
                <p:cNvSpPr txBox="1"/>
                <p:nvPr/>
              </p:nvSpPr>
              <p:spPr>
                <a:xfrm>
                  <a:off x="4276268" y="4525957"/>
                  <a:ext cx="172246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a:rPr>
                            </m:ctrlPr>
                          </m:dPr>
                          <m:e>
                            <m:d>
                              <m:dPr>
                                <m:begChr m:val=""/>
                                <m:endChr m:val="⟩"/>
                                <m:ctrlPr>
                                  <a:rPr lang="en-US" i="1">
                                    <a:latin typeface="Cambria Math"/>
                                  </a:rPr>
                                </m:ctrlPr>
                              </m:dPr>
                              <m:e>
                                <m:r>
                                  <a:rPr lang="en-US" i="1" smtClean="0">
                                    <a:latin typeface="Cambria Math" panose="02040503050406030204" pitchFamily="18" charset="0"/>
                                  </a:rPr>
                                  <m:t>𝑠</m:t>
                                </m:r>
                              </m:e>
                            </m:d>
                          </m:e>
                        </m:d>
                      </m:oMath>
                    </m:oMathPara>
                  </a14:m>
                  <a:endParaRPr lang="en-US" dirty="0"/>
                </a:p>
              </p:txBody>
            </p:sp>
          </mc:Choice>
          <mc:Fallback xmlns="">
            <p:sp>
              <p:nvSpPr>
                <p:cNvPr id="46" name="TextBox 45">
                  <a:extLst>
                    <a:ext uri="{FF2B5EF4-FFF2-40B4-BE49-F238E27FC236}">
                      <a16:creationId xmlns:a16="http://schemas.microsoft.com/office/drawing/2014/main" id="{838200C5-34FE-47B3-89C5-CD81E2A7B5F6}"/>
                    </a:ext>
                  </a:extLst>
                </p:cNvPr>
                <p:cNvSpPr txBox="1">
                  <a:spLocks noRot="1" noChangeAspect="1" noMove="1" noResize="1" noEditPoints="1" noAdjustHandles="1" noChangeArrowheads="1" noChangeShapeType="1" noTextEdit="1"/>
                </p:cNvSpPr>
                <p:nvPr/>
              </p:nvSpPr>
              <p:spPr>
                <a:xfrm>
                  <a:off x="4276268" y="4525957"/>
                  <a:ext cx="1722467" cy="307777"/>
                </a:xfrm>
                <a:prstGeom prst="rect">
                  <a:avLst/>
                </a:prstGeom>
                <a:blipFill>
                  <a:blip r:embed="rId17"/>
                  <a:stretch>
                    <a:fillRect t="-170588" b="-252941"/>
                  </a:stretch>
                </a:blipFill>
              </p:spPr>
              <p:txBody>
                <a:bodyPr/>
                <a:lstStyle/>
                <a:p>
                  <a:r>
                    <a:rPr lang="en-US">
                      <a:noFill/>
                    </a:rPr>
                    <a:t> </a:t>
                  </a:r>
                </a:p>
              </p:txBody>
            </p:sp>
          </mc:Fallback>
        </mc:AlternateContent>
      </p:grpSp>
      <p:pic>
        <p:nvPicPr>
          <p:cNvPr id="15" name="Picture 14">
            <a:extLst>
              <a:ext uri="{FF2B5EF4-FFF2-40B4-BE49-F238E27FC236}">
                <a16:creationId xmlns:a16="http://schemas.microsoft.com/office/drawing/2014/main" xmlns="" id="{15001D45-6E9E-408F-8199-E1F4EB992E8D}"/>
              </a:ext>
            </a:extLst>
          </p:cNvPr>
          <p:cNvPicPr>
            <a:picLocks noChangeAspect="1"/>
          </p:cNvPicPr>
          <p:nvPr/>
        </p:nvPicPr>
        <p:blipFill>
          <a:blip r:embed="rId18"/>
          <a:stretch>
            <a:fillRect/>
          </a:stretch>
        </p:blipFill>
        <p:spPr>
          <a:xfrm>
            <a:off x="-99124" y="4891102"/>
            <a:ext cx="5722759" cy="1990036"/>
          </a:xfrm>
          <a:prstGeom prst="rect">
            <a:avLst/>
          </a:prstGeom>
        </p:spPr>
      </p:pic>
      <p:pic>
        <p:nvPicPr>
          <p:cNvPr id="47" name="Picture 126">
            <a:extLst>
              <a:ext uri="{FF2B5EF4-FFF2-40B4-BE49-F238E27FC236}">
                <a16:creationId xmlns:a16="http://schemas.microsoft.com/office/drawing/2014/main" xmlns="" id="{C0267D65-F2C0-4642-8CDC-8B6BDA86AC1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88760" y="5063132"/>
            <a:ext cx="277177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xmlns="" id="{C1603991-AC28-4544-B1D3-72217E1AE0BE}"/>
              </a:ext>
            </a:extLst>
          </p:cNvPr>
          <p:cNvSpPr txBox="1"/>
          <p:nvPr/>
        </p:nvSpPr>
        <p:spPr>
          <a:xfrm>
            <a:off x="8753281" y="4926680"/>
            <a:ext cx="3254030" cy="1569660"/>
          </a:xfrm>
          <a:prstGeom prst="rect">
            <a:avLst/>
          </a:prstGeom>
          <a:noFill/>
        </p:spPr>
        <p:txBody>
          <a:bodyPr wrap="square" rtlCol="0">
            <a:spAutoFit/>
          </a:bodyPr>
          <a:lstStyle/>
          <a:p>
            <a:pPr algn="just"/>
            <a:r>
              <a:rPr lang="en-US" sz="2400" dirty="0">
                <a:latin typeface="+mn-lt"/>
              </a:rPr>
              <a:t>Initially thought to be the mechanism leading to density shifts  but was ruled out later </a:t>
            </a:r>
          </a:p>
        </p:txBody>
      </p:sp>
    </p:spTree>
    <p:extLst>
      <p:ext uri="{BB962C8B-B14F-4D97-AF65-F5344CB8AC3E}">
        <p14:creationId xmlns:p14="http://schemas.microsoft.com/office/powerpoint/2010/main" val="276355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80">
                                          <p:stCondLst>
                                            <p:cond delay="0"/>
                                          </p:stCondLst>
                                        </p:cTn>
                                        <p:tgtEl>
                                          <p:spTgt spid="17"/>
                                        </p:tgtEl>
                                      </p:cBhvr>
                                    </p:animEffect>
                                    <p:anim calcmode="lin" valueType="num">
                                      <p:cBhvr>
                                        <p:cTn id="1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7" dur="26">
                                          <p:stCondLst>
                                            <p:cond delay="650"/>
                                          </p:stCondLst>
                                        </p:cTn>
                                        <p:tgtEl>
                                          <p:spTgt spid="17"/>
                                        </p:tgtEl>
                                      </p:cBhvr>
                                      <p:to x="100000" y="60000"/>
                                    </p:animScale>
                                    <p:animScale>
                                      <p:cBhvr>
                                        <p:cTn id="18" dur="166" decel="50000">
                                          <p:stCondLst>
                                            <p:cond delay="676"/>
                                          </p:stCondLst>
                                        </p:cTn>
                                        <p:tgtEl>
                                          <p:spTgt spid="17"/>
                                        </p:tgtEl>
                                      </p:cBhvr>
                                      <p:to x="100000" y="100000"/>
                                    </p:animScale>
                                    <p:animScale>
                                      <p:cBhvr>
                                        <p:cTn id="19" dur="26">
                                          <p:stCondLst>
                                            <p:cond delay="1312"/>
                                          </p:stCondLst>
                                        </p:cTn>
                                        <p:tgtEl>
                                          <p:spTgt spid="17"/>
                                        </p:tgtEl>
                                      </p:cBhvr>
                                      <p:to x="100000" y="80000"/>
                                    </p:animScale>
                                    <p:animScale>
                                      <p:cBhvr>
                                        <p:cTn id="20" dur="166" decel="50000">
                                          <p:stCondLst>
                                            <p:cond delay="1338"/>
                                          </p:stCondLst>
                                        </p:cTn>
                                        <p:tgtEl>
                                          <p:spTgt spid="17"/>
                                        </p:tgtEl>
                                      </p:cBhvr>
                                      <p:to x="100000" y="100000"/>
                                    </p:animScale>
                                    <p:animScale>
                                      <p:cBhvr>
                                        <p:cTn id="21" dur="26">
                                          <p:stCondLst>
                                            <p:cond delay="1642"/>
                                          </p:stCondLst>
                                        </p:cTn>
                                        <p:tgtEl>
                                          <p:spTgt spid="17"/>
                                        </p:tgtEl>
                                      </p:cBhvr>
                                      <p:to x="100000" y="90000"/>
                                    </p:animScale>
                                    <p:animScale>
                                      <p:cBhvr>
                                        <p:cTn id="22" dur="166" decel="50000">
                                          <p:stCondLst>
                                            <p:cond delay="1668"/>
                                          </p:stCondLst>
                                        </p:cTn>
                                        <p:tgtEl>
                                          <p:spTgt spid="17"/>
                                        </p:tgtEl>
                                      </p:cBhvr>
                                      <p:to x="100000" y="100000"/>
                                    </p:animScale>
                                    <p:animScale>
                                      <p:cBhvr>
                                        <p:cTn id="23" dur="26">
                                          <p:stCondLst>
                                            <p:cond delay="1808"/>
                                          </p:stCondLst>
                                        </p:cTn>
                                        <p:tgtEl>
                                          <p:spTgt spid="17"/>
                                        </p:tgtEl>
                                      </p:cBhvr>
                                      <p:to x="100000" y="95000"/>
                                    </p:animScale>
                                    <p:animScale>
                                      <p:cBhvr>
                                        <p:cTn id="24"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58681" y="-151054"/>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srgbClr val="000000"/>
                  </a:solidFill>
                </a:ln>
                <a:solidFill>
                  <a:srgbClr val="D34817"/>
                </a:solidFill>
                <a:effectLst/>
                <a:uLnTx/>
                <a:uFillTx/>
                <a:latin typeface="Berlin Sans FB" pitchFamily="34" charset="0"/>
                <a:ea typeface="+mn-ea"/>
                <a:cs typeface="Arial" pitchFamily="34" charset="0"/>
              </a:rPr>
              <a:t>Understanding collisions in the clock</a:t>
            </a:r>
          </a:p>
        </p:txBody>
      </p:sp>
      <p:sp>
        <p:nvSpPr>
          <p:cNvPr id="8" name="TextBox 7"/>
          <p:cNvSpPr txBox="1"/>
          <p:nvPr/>
        </p:nvSpPr>
        <p:spPr>
          <a:xfrm>
            <a:off x="2986795" y="460555"/>
            <a:ext cx="90388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Times New Roman"/>
                <a:cs typeface="+mn-cs"/>
              </a:rPr>
              <a:t>A</a:t>
            </a:r>
            <a:r>
              <a:rPr kumimoji="0" lang="en-US" sz="2400" b="1" i="0" u="none" strike="noStrike" kern="1200" cap="none" spc="0" normalizeH="0" baseline="0" noProof="0" dirty="0">
                <a:ln>
                  <a:noFill/>
                </a:ln>
                <a:solidFill>
                  <a:srgbClr val="000000"/>
                </a:solidFill>
                <a:effectLst/>
                <a:uLnTx/>
                <a:uFillTx/>
                <a:latin typeface="Times New Roman"/>
                <a:ea typeface="+mn-ea"/>
                <a:cs typeface="+mn-cs"/>
              </a:rPr>
              <a:t>toms as a quantum magnet: frozen in energy space </a:t>
            </a:r>
          </a:p>
        </p:txBody>
      </p:sp>
      <p:sp>
        <p:nvSpPr>
          <p:cNvPr id="56" name="TextBox 55">
            <a:extLst>
              <a:ext uri="{FF2B5EF4-FFF2-40B4-BE49-F238E27FC236}">
                <a16:creationId xmlns:a16="http://schemas.microsoft.com/office/drawing/2014/main" xmlns="" id="{D22E17AC-0695-45BE-B6CE-A7DEBE621072}"/>
              </a:ext>
            </a:extLst>
          </p:cNvPr>
          <p:cNvSpPr txBox="1"/>
          <p:nvPr/>
        </p:nvSpPr>
        <p:spPr>
          <a:xfrm>
            <a:off x="2331592" y="877484"/>
            <a:ext cx="1013963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Times New Roman"/>
                <a:ea typeface="+mn-ea"/>
                <a:cs typeface="+mn-cs"/>
              </a:rPr>
              <a:t>M. Martin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Science 341, 632 (2013), Rey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Annals of Physics 340, 311(2014)</a:t>
            </a:r>
          </a:p>
        </p:txBody>
      </p:sp>
      <p:sp>
        <p:nvSpPr>
          <p:cNvPr id="95" name="TextBox 94">
            <a:extLst>
              <a:ext uri="{FF2B5EF4-FFF2-40B4-BE49-F238E27FC236}">
                <a16:creationId xmlns:a16="http://schemas.microsoft.com/office/drawing/2014/main" xmlns="" id="{33D21CED-2481-404E-A434-E12DAB4900AD}"/>
              </a:ext>
            </a:extLst>
          </p:cNvPr>
          <p:cNvSpPr txBox="1"/>
          <p:nvPr/>
        </p:nvSpPr>
        <p:spPr>
          <a:xfrm>
            <a:off x="4693908" y="2424275"/>
            <a:ext cx="845090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a:ea typeface="+mn-ea"/>
                <a:cs typeface="+mn-cs"/>
              </a:rPr>
              <a:t>Delocalized modes:  Long range interactions</a:t>
            </a:r>
          </a:p>
        </p:txBody>
      </p:sp>
      <p:grpSp>
        <p:nvGrpSpPr>
          <p:cNvPr id="5" name="Group 4"/>
          <p:cNvGrpSpPr/>
          <p:nvPr/>
        </p:nvGrpSpPr>
        <p:grpSpPr>
          <a:xfrm>
            <a:off x="-227505" y="1285921"/>
            <a:ext cx="12673129" cy="1105955"/>
            <a:chOff x="-213201" y="1285921"/>
            <a:chExt cx="12673129" cy="1105955"/>
          </a:xfrm>
        </p:grpSpPr>
        <p:grpSp>
          <p:nvGrpSpPr>
            <p:cNvPr id="29" name="Group 28">
              <a:extLst>
                <a:ext uri="{FF2B5EF4-FFF2-40B4-BE49-F238E27FC236}">
                  <a16:creationId xmlns:a16="http://schemas.microsoft.com/office/drawing/2014/main" xmlns="" id="{DEA448EC-DA45-4CE8-876D-5274FBE35580}"/>
                </a:ext>
              </a:extLst>
            </p:cNvPr>
            <p:cNvGrpSpPr/>
            <p:nvPr/>
          </p:nvGrpSpPr>
          <p:grpSpPr>
            <a:xfrm>
              <a:off x="-213201" y="1393049"/>
              <a:ext cx="2544794" cy="998827"/>
              <a:chOff x="3124315" y="2040295"/>
              <a:chExt cx="2732945" cy="1115683"/>
            </a:xfrm>
          </p:grpSpPr>
          <p:grpSp>
            <p:nvGrpSpPr>
              <p:cNvPr id="24" name="Group 23">
                <a:extLst>
                  <a:ext uri="{FF2B5EF4-FFF2-40B4-BE49-F238E27FC236}">
                    <a16:creationId xmlns:a16="http://schemas.microsoft.com/office/drawing/2014/main" xmlns="" id="{50660A22-027A-413D-A775-7F9497FA3A58}"/>
                  </a:ext>
                </a:extLst>
              </p:cNvPr>
              <p:cNvGrpSpPr/>
              <p:nvPr/>
            </p:nvGrpSpPr>
            <p:grpSpPr>
              <a:xfrm>
                <a:off x="4032126" y="2040295"/>
                <a:ext cx="1825134" cy="1115683"/>
                <a:chOff x="4507573" y="2226565"/>
                <a:chExt cx="1825134" cy="1115683"/>
              </a:xfrm>
            </p:grpSpPr>
            <p:pic>
              <p:nvPicPr>
                <p:cNvPr id="21" name="Picture 20">
                  <a:extLst>
                    <a:ext uri="{FF2B5EF4-FFF2-40B4-BE49-F238E27FC236}">
                      <a16:creationId xmlns:a16="http://schemas.microsoft.com/office/drawing/2014/main" xmlns="" id="{6DBBCCAF-2463-4F56-AE8E-047EFD161162}"/>
                    </a:ext>
                  </a:extLst>
                </p:cNvPr>
                <p:cNvPicPr>
                  <a:picLocks noChangeAspect="1"/>
                </p:cNvPicPr>
                <p:nvPr/>
              </p:nvPicPr>
              <p:blipFill>
                <a:blip r:embed="rId2"/>
                <a:stretch>
                  <a:fillRect/>
                </a:stretch>
              </p:blipFill>
              <p:spPr>
                <a:xfrm>
                  <a:off x="4507573" y="2226565"/>
                  <a:ext cx="1499389" cy="1115683"/>
                </a:xfrm>
                <a:prstGeom prst="rect">
                  <a:avLst/>
                </a:prstGeom>
              </p:spPr>
            </p:pic>
            <p:pic>
              <p:nvPicPr>
                <p:cNvPr id="23" name="Picture 22">
                  <a:extLst>
                    <a:ext uri="{FF2B5EF4-FFF2-40B4-BE49-F238E27FC236}">
                      <a16:creationId xmlns:a16="http://schemas.microsoft.com/office/drawing/2014/main" xmlns="" id="{BF8A0254-5608-4808-9479-A9ACBBC3B22D}"/>
                    </a:ext>
                  </a:extLst>
                </p:cNvPr>
                <p:cNvPicPr>
                  <a:picLocks noChangeAspect="1"/>
                </p:cNvPicPr>
                <p:nvPr/>
              </p:nvPicPr>
              <p:blipFill>
                <a:blip r:embed="rId3"/>
                <a:stretch>
                  <a:fillRect/>
                </a:stretch>
              </p:blipFill>
              <p:spPr>
                <a:xfrm>
                  <a:off x="6037373" y="2430470"/>
                  <a:ext cx="295334" cy="569343"/>
                </a:xfrm>
                <a:prstGeom prst="rect">
                  <a:avLst/>
                </a:prstGeom>
              </p:spPr>
            </p:pic>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9DE5AD1A-E320-4D39-A830-503CEB4E0498}"/>
                      </a:ext>
                    </a:extLst>
                  </p:cNvPr>
                  <p:cNvSpPr txBox="1"/>
                  <p:nvPr/>
                </p:nvSpPr>
                <p:spPr>
                  <a:xfrm>
                    <a:off x="3124315" y="2226938"/>
                    <a:ext cx="1228960" cy="5347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latin typeface="Cambria Math"/>
                                </a:rPr>
                              </m:ctrlPr>
                            </m:accPr>
                            <m:e>
                              <m:r>
                                <a:rPr lang="en-US" sz="2800" b="0" i="1" smtClean="0">
                                  <a:latin typeface="Cambria Math" panose="02040503050406030204" pitchFamily="18" charset="0"/>
                                </a:rPr>
                                <m:t>𝐻</m:t>
                              </m:r>
                            </m:e>
                          </m:acc>
                          <m:r>
                            <a:rPr lang="en-US" sz="2800" b="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28" name="TextBox 27">
                    <a:extLst>
                      <a:ext uri="{FF2B5EF4-FFF2-40B4-BE49-F238E27FC236}">
                        <a16:creationId xmlns:a16="http://schemas.microsoft.com/office/drawing/2014/main" id="{9DE5AD1A-E320-4D39-A830-503CEB4E0498}"/>
                      </a:ext>
                    </a:extLst>
                  </p:cNvPr>
                  <p:cNvSpPr txBox="1">
                    <a:spLocks noRot="1" noChangeAspect="1" noMove="1" noResize="1" noEditPoints="1" noAdjustHandles="1" noChangeArrowheads="1" noChangeShapeType="1" noTextEdit="1"/>
                  </p:cNvSpPr>
                  <p:nvPr/>
                </p:nvSpPr>
                <p:spPr>
                  <a:xfrm>
                    <a:off x="3124315" y="2226938"/>
                    <a:ext cx="1228960" cy="534762"/>
                  </a:xfrm>
                  <a:prstGeom prst="rect">
                    <a:avLst/>
                  </a:prstGeom>
                  <a:blipFill>
                    <a:blip r:embed="rId8"/>
                    <a:stretch>
                      <a:fillRect/>
                    </a:stretch>
                  </a:blipFill>
                </p:spPr>
                <p:txBody>
                  <a:bodyPr/>
                  <a:lstStyle/>
                  <a:p>
                    <a:r>
                      <a:rPr lang="en-US">
                        <a:noFill/>
                      </a:rPr>
                      <a:t> </a:t>
                    </a:r>
                  </a:p>
                </p:txBody>
              </p:sp>
            </mc:Fallback>
          </mc:AlternateContent>
        </p:grpSp>
        <p:pic>
          <p:nvPicPr>
            <p:cNvPr id="3" name="Picture 2"/>
            <p:cNvPicPr>
              <a:picLocks noChangeAspect="1"/>
            </p:cNvPicPr>
            <p:nvPr/>
          </p:nvPicPr>
          <p:blipFill>
            <a:blip r:embed="rId9"/>
            <a:stretch>
              <a:fillRect/>
            </a:stretch>
          </p:blipFill>
          <p:spPr>
            <a:xfrm>
              <a:off x="2294100" y="1285921"/>
              <a:ext cx="4828225" cy="1103028"/>
            </a:xfrm>
            <a:prstGeom prst="rect">
              <a:avLst/>
            </a:prstGeom>
          </p:spPr>
        </p:pic>
        <p:pic>
          <p:nvPicPr>
            <p:cNvPr id="4" name="Picture 3"/>
            <p:cNvPicPr>
              <a:picLocks noChangeAspect="1"/>
            </p:cNvPicPr>
            <p:nvPr/>
          </p:nvPicPr>
          <p:blipFill rotWithShape="1">
            <a:blip r:embed="rId10"/>
            <a:srcRect l="3659"/>
            <a:stretch/>
          </p:blipFill>
          <p:spPr>
            <a:xfrm>
              <a:off x="6981532" y="1318800"/>
              <a:ext cx="5478396" cy="992499"/>
            </a:xfrm>
            <a:prstGeom prst="rect">
              <a:avLst/>
            </a:prstGeom>
          </p:spPr>
        </p:pic>
      </p:grpSp>
      <p:pic>
        <p:nvPicPr>
          <p:cNvPr id="6" name="Picture 5"/>
          <p:cNvPicPr>
            <a:picLocks noChangeAspect="1"/>
          </p:cNvPicPr>
          <p:nvPr/>
        </p:nvPicPr>
        <p:blipFill>
          <a:blip r:embed="rId11"/>
          <a:stretch>
            <a:fillRect/>
          </a:stretch>
        </p:blipFill>
        <p:spPr>
          <a:xfrm>
            <a:off x="2793170" y="3044950"/>
            <a:ext cx="5804808" cy="3677361"/>
          </a:xfrm>
          <a:prstGeom prst="rect">
            <a:avLst/>
          </a:prstGeom>
        </p:spPr>
      </p:pic>
    </p:spTree>
    <p:extLst>
      <p:ext uri="{BB962C8B-B14F-4D97-AF65-F5344CB8AC3E}">
        <p14:creationId xmlns:p14="http://schemas.microsoft.com/office/powerpoint/2010/main" val="19231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Rectangle 2">
            <a:extLst>
              <a:ext uri="{FF2B5EF4-FFF2-40B4-BE49-F238E27FC236}">
                <a16:creationId xmlns:a16="http://schemas.microsoft.com/office/drawing/2014/main" xmlns="" id="{0DB90F4C-3CB4-45C5-9905-1BA84B3D90D7}"/>
              </a:ext>
            </a:extLst>
          </p:cNvPr>
          <p:cNvSpPr txBox="1">
            <a:spLocks noChangeArrowheads="1"/>
          </p:cNvSpPr>
          <p:nvPr/>
        </p:nvSpPr>
        <p:spPr>
          <a:xfrm>
            <a:off x="1333780" y="-21057"/>
            <a:ext cx="8879305" cy="863726"/>
          </a:xfrm>
          <a:prstGeom prst="rect">
            <a:avLst/>
          </a:prstGeom>
        </p:spPr>
        <p:txBody>
          <a:bodyPr>
            <a:normAutofit fontScale="75000" lnSpcReduction="200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Many-body Hamiltonian: Spin polarized system </a:t>
            </a:r>
          </a:p>
        </p:txBody>
      </p:sp>
      <p:grpSp>
        <p:nvGrpSpPr>
          <p:cNvPr id="331" name="Group 330">
            <a:extLst>
              <a:ext uri="{FF2B5EF4-FFF2-40B4-BE49-F238E27FC236}">
                <a16:creationId xmlns:a16="http://schemas.microsoft.com/office/drawing/2014/main" xmlns="" id="{024F3EB8-93BA-4C1A-A123-4DF1E3F6B355}"/>
              </a:ext>
            </a:extLst>
          </p:cNvPr>
          <p:cNvGrpSpPr/>
          <p:nvPr/>
        </p:nvGrpSpPr>
        <p:grpSpPr>
          <a:xfrm>
            <a:off x="59018" y="1259256"/>
            <a:ext cx="11521500" cy="5415105"/>
            <a:chOff x="463514" y="548861"/>
            <a:chExt cx="11521500" cy="5415105"/>
          </a:xfrm>
        </p:grpSpPr>
        <p:grpSp>
          <p:nvGrpSpPr>
            <p:cNvPr id="327" name="Group 326">
              <a:extLst>
                <a:ext uri="{FF2B5EF4-FFF2-40B4-BE49-F238E27FC236}">
                  <a16:creationId xmlns:a16="http://schemas.microsoft.com/office/drawing/2014/main" xmlns="" id="{D4B34EE0-4BF5-401F-B50C-7CFD584B19B1}"/>
                </a:ext>
              </a:extLst>
            </p:cNvPr>
            <p:cNvGrpSpPr/>
            <p:nvPr/>
          </p:nvGrpSpPr>
          <p:grpSpPr>
            <a:xfrm>
              <a:off x="463514" y="548861"/>
              <a:ext cx="11521500" cy="5415105"/>
              <a:chOff x="535940" y="817696"/>
              <a:chExt cx="11521500" cy="5415105"/>
            </a:xfrm>
          </p:grpSpPr>
          <p:pic>
            <p:nvPicPr>
              <p:cNvPr id="321" name="Picture 320">
                <a:extLst>
                  <a:ext uri="{FF2B5EF4-FFF2-40B4-BE49-F238E27FC236}">
                    <a16:creationId xmlns:a16="http://schemas.microsoft.com/office/drawing/2014/main" xmlns="" id="{CCEB8FC4-6D31-451B-86B0-03F675841BC1}"/>
                  </a:ext>
                </a:extLst>
              </p:cNvPr>
              <p:cNvPicPr>
                <a:picLocks noChangeAspect="1"/>
              </p:cNvPicPr>
              <p:nvPr/>
            </p:nvPicPr>
            <p:blipFill rotWithShape="1">
              <a:blip r:embed="rId3"/>
              <a:srcRect b="-1488"/>
              <a:stretch/>
            </p:blipFill>
            <p:spPr>
              <a:xfrm>
                <a:off x="535940" y="817696"/>
                <a:ext cx="11521500" cy="5415105"/>
              </a:xfrm>
              <a:prstGeom prst="rect">
                <a:avLst/>
              </a:prstGeom>
            </p:spPr>
          </p:pic>
          <p:sp>
            <p:nvSpPr>
              <p:cNvPr id="323" name="TextBox 322">
                <a:extLst>
                  <a:ext uri="{FF2B5EF4-FFF2-40B4-BE49-F238E27FC236}">
                    <a16:creationId xmlns:a16="http://schemas.microsoft.com/office/drawing/2014/main" xmlns="" id="{D5140DAE-44EE-4872-8271-E0B5AFE37D88}"/>
                  </a:ext>
                </a:extLst>
              </p:cNvPr>
              <p:cNvSpPr txBox="1"/>
              <p:nvPr/>
            </p:nvSpPr>
            <p:spPr>
              <a:xfrm>
                <a:off x="2148950" y="3812647"/>
                <a:ext cx="921720" cy="461665"/>
              </a:xfrm>
              <a:prstGeom prst="rect">
                <a:avLst/>
              </a:prstGeom>
              <a:noFill/>
            </p:spPr>
            <p:txBody>
              <a:bodyPr wrap="square" rtlCol="0">
                <a:spAutoFit/>
              </a:bodyPr>
              <a:lstStyle/>
              <a:p>
                <a:r>
                  <a:rPr lang="en-US" sz="2400" dirty="0">
                    <a:latin typeface="+mn-lt"/>
                  </a:rPr>
                  <a:t>2</a:t>
                </a:r>
              </a:p>
            </p:txBody>
          </p:sp>
          <p:sp>
            <p:nvSpPr>
              <p:cNvPr id="325" name="Rectangle 324">
                <a:extLst>
                  <a:ext uri="{FF2B5EF4-FFF2-40B4-BE49-F238E27FC236}">
                    <a16:creationId xmlns:a16="http://schemas.microsoft.com/office/drawing/2014/main" xmlns="" id="{8A8B9DCF-C6DC-47B8-B48D-C3822C2FC308}"/>
                  </a:ext>
                </a:extLst>
              </p:cNvPr>
              <p:cNvSpPr/>
              <p:nvPr/>
            </p:nvSpPr>
            <p:spPr>
              <a:xfrm>
                <a:off x="8063320" y="4647005"/>
                <a:ext cx="384050" cy="3456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6" name="TextBox 325">
                    <a:extLst>
                      <a:ext uri="{FF2B5EF4-FFF2-40B4-BE49-F238E27FC236}">
                        <a16:creationId xmlns:a16="http://schemas.microsoft.com/office/drawing/2014/main" xmlns="" id="{F2450F2F-7886-4837-A142-CD7FF9494CBC}"/>
                      </a:ext>
                    </a:extLst>
                  </p:cNvPr>
                  <p:cNvSpPr txBox="1"/>
                  <p:nvPr/>
                </p:nvSpPr>
                <p:spPr>
                  <a:xfrm>
                    <a:off x="7871295" y="4588994"/>
                    <a:ext cx="65288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𝛿</m:t>
                          </m:r>
                        </m:oMath>
                      </m:oMathPara>
                    </a14:m>
                    <a:endParaRPr lang="en-US" sz="2400" dirty="0"/>
                  </a:p>
                </p:txBody>
              </p:sp>
            </mc:Choice>
            <mc:Fallback xmlns="">
              <p:sp>
                <p:nvSpPr>
                  <p:cNvPr id="326" name="TextBox 325">
                    <a:extLst>
                      <a:ext uri="{FF2B5EF4-FFF2-40B4-BE49-F238E27FC236}">
                        <a16:creationId xmlns:a16="http://schemas.microsoft.com/office/drawing/2014/main" id="{F2450F2F-7886-4837-A142-CD7FF9494CBC}"/>
                      </a:ext>
                    </a:extLst>
                  </p:cNvPr>
                  <p:cNvSpPr txBox="1">
                    <a:spLocks noRot="1" noChangeAspect="1" noMove="1" noResize="1" noEditPoints="1" noAdjustHandles="1" noChangeArrowheads="1" noChangeShapeType="1" noTextEdit="1"/>
                  </p:cNvSpPr>
                  <p:nvPr/>
                </p:nvSpPr>
                <p:spPr>
                  <a:xfrm>
                    <a:off x="7871295" y="4588994"/>
                    <a:ext cx="652885" cy="461665"/>
                  </a:xfrm>
                  <a:prstGeom prst="rect">
                    <a:avLst/>
                  </a:prstGeom>
                  <a:blipFill>
                    <a:blip r:embed="rId4"/>
                    <a:stretch>
                      <a:fillRect/>
                    </a:stretch>
                  </a:blipFill>
                </p:spPr>
                <p:txBody>
                  <a:bodyPr/>
                  <a:lstStyle/>
                  <a:p>
                    <a:r>
                      <a:rPr lang="en-US">
                        <a:noFill/>
                      </a:rPr>
                      <a:t> </a:t>
                    </a:r>
                  </a:p>
                </p:txBody>
              </p:sp>
            </mc:Fallback>
          </mc:AlternateContent>
        </p:grpSp>
        <p:sp>
          <p:nvSpPr>
            <p:cNvPr id="329" name="TextBox 328">
              <a:extLst>
                <a:ext uri="{FF2B5EF4-FFF2-40B4-BE49-F238E27FC236}">
                  <a16:creationId xmlns:a16="http://schemas.microsoft.com/office/drawing/2014/main" xmlns="" id="{2A3291B6-F76D-4A4A-ADCB-EE6985F88CD2}"/>
                </a:ext>
              </a:extLst>
            </p:cNvPr>
            <p:cNvSpPr txBox="1"/>
            <p:nvPr/>
          </p:nvSpPr>
          <p:spPr>
            <a:xfrm>
              <a:off x="1606999" y="5339117"/>
              <a:ext cx="246492" cy="400110"/>
            </a:xfrm>
            <a:prstGeom prst="rect">
              <a:avLst/>
            </a:prstGeom>
            <a:solidFill>
              <a:schemeClr val="bg1"/>
            </a:solidFill>
          </p:spPr>
          <p:txBody>
            <a:bodyPr wrap="square" rtlCol="0">
              <a:spAutoFit/>
            </a:bodyPr>
            <a:lstStyle/>
            <a:p>
              <a:endParaRPr lang="en-US" dirty="0"/>
            </a:p>
          </p:txBody>
        </p:sp>
      </p:grpSp>
      <p:sp>
        <p:nvSpPr>
          <p:cNvPr id="332" name="TextBox 331">
            <a:extLst>
              <a:ext uri="{FF2B5EF4-FFF2-40B4-BE49-F238E27FC236}">
                <a16:creationId xmlns:a16="http://schemas.microsoft.com/office/drawing/2014/main" xmlns="" id="{B2B32623-9688-44CB-B7F9-B34F9215B747}"/>
              </a:ext>
            </a:extLst>
          </p:cNvPr>
          <p:cNvSpPr txBox="1"/>
          <p:nvPr/>
        </p:nvSpPr>
        <p:spPr>
          <a:xfrm>
            <a:off x="3529" y="816638"/>
            <a:ext cx="4324223" cy="461665"/>
          </a:xfrm>
          <a:prstGeom prst="rect">
            <a:avLst/>
          </a:prstGeom>
          <a:noFill/>
        </p:spPr>
        <p:txBody>
          <a:bodyPr wrap="square" rtlCol="0">
            <a:spAutoFit/>
          </a:bodyPr>
          <a:lstStyle/>
          <a:p>
            <a:r>
              <a:rPr lang="en-US" sz="2400" b="1" dirty="0">
                <a:solidFill>
                  <a:srgbClr val="C00000"/>
                </a:solidFill>
                <a:latin typeface="+mn-lt"/>
              </a:rPr>
              <a:t>Fermionic Field operator</a:t>
            </a:r>
          </a:p>
        </p:txBody>
      </p:sp>
      <mc:AlternateContent xmlns:mc="http://schemas.openxmlformats.org/markup-compatibility/2006" xmlns:a14="http://schemas.microsoft.com/office/drawing/2010/main">
        <mc:Choice Requires="a14">
          <p:sp>
            <p:nvSpPr>
              <p:cNvPr id="333" name="TextBox 332">
                <a:extLst>
                  <a:ext uri="{FF2B5EF4-FFF2-40B4-BE49-F238E27FC236}">
                    <a16:creationId xmlns:a16="http://schemas.microsoft.com/office/drawing/2014/main" xmlns="" id="{34E8647C-63F7-4476-A1FB-058CB9AB4997}"/>
                  </a:ext>
                </a:extLst>
              </p:cNvPr>
              <p:cNvSpPr txBox="1"/>
              <p:nvPr/>
            </p:nvSpPr>
            <p:spPr>
              <a:xfrm>
                <a:off x="3386327" y="816638"/>
                <a:ext cx="5804922" cy="5513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a:rPr>
                          </m:ctrlPr>
                        </m:dPr>
                        <m:e>
                          <m:sSub>
                            <m:sSubPr>
                              <m:ctrlPr>
                                <a:rPr lang="en-US" sz="2400" i="1">
                                  <a:latin typeface="Cambria Math"/>
                                </a:rPr>
                              </m:ctrlPr>
                            </m:sSubPr>
                            <m:e>
                              <m:acc>
                                <m:accPr>
                                  <m:chr m:val="̂"/>
                                  <m:ctrlPr>
                                    <a:rPr lang="en-US" sz="2400" i="1">
                                      <a:latin typeface="Cambria Math"/>
                                    </a:rPr>
                                  </m:ctrlPr>
                                </m:accPr>
                                <m:e>
                                  <m:sSub>
                                    <m:sSubPr>
                                      <m:ctrlPr>
                                        <a:rPr lang="en-US" sz="2400" i="1">
                                          <a:latin typeface="Cambria Math"/>
                                          <a:ea typeface="Cambria Math" panose="02040503050406030204" pitchFamily="18" charset="0"/>
                                        </a:rPr>
                                      </m:ctrlPr>
                                    </m:sSubPr>
                                    <m:e>
                                      <m:r>
                                        <m:rPr>
                                          <m:sty m:val="p"/>
                                        </m:rPr>
                                        <a:rPr lang="el-GR" sz="2400" i="1" smtClean="0">
                                          <a:latin typeface="Cambria Math" panose="02040503050406030204" pitchFamily="18" charset="0"/>
                                          <a:ea typeface="Cambria Math" panose="02040503050406030204" pitchFamily="18" charset="0"/>
                                        </a:rPr>
                                        <m:t>Ψ</m:t>
                                      </m:r>
                                    </m:e>
                                    <m:sub>
                                      <m:r>
                                        <a:rPr lang="en-US" sz="2400" i="1">
                                          <a:latin typeface="Cambria Math" panose="02040503050406030204" pitchFamily="18" charset="0"/>
                                          <a:ea typeface="Cambria Math" panose="02040503050406030204" pitchFamily="18" charset="0"/>
                                        </a:rPr>
                                        <m:t> </m:t>
                                      </m:r>
                                    </m:sub>
                                  </m:sSub>
                                </m:e>
                              </m:acc>
                            </m:e>
                            <m:sub>
                              <m:r>
                                <a:rPr lang="en-US" sz="2400" i="1" smtClean="0">
                                  <a:latin typeface="Cambria Math" panose="02040503050406030204" pitchFamily="18" charset="0"/>
                                  <a:ea typeface="Cambria Math" panose="02040503050406030204" pitchFamily="18" charset="0"/>
                                </a:rPr>
                                <m:t>𝛼</m:t>
                              </m:r>
                              <m:r>
                                <a:rPr lang="en-US" sz="2400" i="1">
                                  <a:latin typeface="Cambria Math" panose="02040503050406030204" pitchFamily="18" charset="0"/>
                                  <a:ea typeface="Cambria Math" panose="02040503050406030204" pitchFamily="18" charset="0"/>
                                </a:rPr>
                                <m:t>𝑚</m:t>
                              </m:r>
                            </m:sub>
                          </m:sSub>
                          <m:d>
                            <m:dPr>
                              <m:ctrlPr>
                                <a:rPr lang="en-US" sz="2400" i="1">
                                  <a:latin typeface="Cambria Math"/>
                                  <a:ea typeface="Cambria Math" panose="02040503050406030204" pitchFamily="18" charset="0"/>
                                </a:rPr>
                              </m:ctrlPr>
                            </m:dPr>
                            <m:e>
                              <m:r>
                                <a:rPr lang="en-US" sz="2400" b="1" i="1" smtClean="0">
                                  <a:latin typeface="Cambria Math" panose="02040503050406030204" pitchFamily="18" charset="0"/>
                                  <a:ea typeface="Cambria Math" panose="02040503050406030204" pitchFamily="18" charset="0"/>
                                </a:rPr>
                                <m:t>𝑹</m:t>
                              </m:r>
                            </m:e>
                          </m:d>
                          <m:r>
                            <a:rPr lang="en-US" sz="2400" b="0" i="1" smtClean="0">
                              <a:latin typeface="Cambria Math" panose="02040503050406030204" pitchFamily="18" charset="0"/>
                            </a:rPr>
                            <m:t>,</m:t>
                          </m:r>
                          <m:sSubSup>
                            <m:sSubSupPr>
                              <m:ctrlPr>
                                <a:rPr lang="en-US" sz="2400" i="1">
                                  <a:latin typeface="Cambria Math"/>
                                </a:rPr>
                              </m:ctrlPr>
                            </m:sSubSupPr>
                            <m:e>
                              <m:acc>
                                <m:accPr>
                                  <m:chr m:val="̂"/>
                                  <m:ctrlPr>
                                    <a:rPr lang="en-US" sz="2400" i="1" smtClean="0">
                                      <a:latin typeface="Cambria Math"/>
                                    </a:rPr>
                                  </m:ctrlPr>
                                </m:accPr>
                                <m:e>
                                  <m:r>
                                    <m:rPr>
                                      <m:sty m:val="p"/>
                                    </m:rPr>
                                    <a:rPr lang="el-GR" sz="2400" i="1">
                                      <a:latin typeface="Cambria Math" panose="02040503050406030204" pitchFamily="18" charset="0"/>
                                      <a:ea typeface="Cambria Math" panose="02040503050406030204" pitchFamily="18" charset="0"/>
                                    </a:rPr>
                                    <m:t>Ψ</m:t>
                                  </m:r>
                                </m:e>
                              </m:acc>
                            </m:e>
                            <m:sub>
                              <m:r>
                                <a:rPr lang="en-US" sz="2400" b="0" i="1" smtClean="0">
                                  <a:latin typeface="Cambria Math" panose="02040503050406030204" pitchFamily="18" charset="0"/>
                                  <a:ea typeface="Cambria Math" panose="02040503050406030204" pitchFamily="18" charset="0"/>
                                </a:rPr>
                                <m:t>𝛽</m:t>
                              </m:r>
                              <m:sSup>
                                <m:sSupPr>
                                  <m:ctrlPr>
                                    <a:rPr lang="en-US" sz="2400" b="0" i="1" smtClean="0">
                                      <a:latin typeface="Cambria Math"/>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𝑚</m:t>
                                  </m:r>
                                </m:e>
                                <m:sup>
                                  <m:r>
                                    <a:rPr lang="en-US" sz="2400" b="0" i="1" smtClean="0">
                                      <a:latin typeface="Cambria Math" panose="02040503050406030204" pitchFamily="18" charset="0"/>
                                      <a:ea typeface="Cambria Math" panose="02040503050406030204" pitchFamily="18" charset="0"/>
                                    </a:rPr>
                                    <m:t>′</m:t>
                                  </m:r>
                                </m:sup>
                              </m:sSup>
                            </m:sub>
                            <m:sup>
                              <m:r>
                                <a:rPr lang="en-US" sz="2400" i="1" smtClean="0">
                                  <a:latin typeface="Cambria Math" panose="02040503050406030204" pitchFamily="18" charset="0"/>
                                  <a:ea typeface="Cambria Math" panose="02040503050406030204" pitchFamily="18" charset="0"/>
                                </a:rPr>
                                <m:t>†</m:t>
                              </m:r>
                            </m:sup>
                          </m:sSubSup>
                          <m:r>
                            <a:rPr lang="en-US" sz="2400" b="0" i="1" smtClean="0">
                              <a:latin typeface="Cambria Math" panose="02040503050406030204" pitchFamily="18" charset="0"/>
                            </a:rPr>
                            <m:t>(</m:t>
                          </m:r>
                          <m:r>
                            <a:rPr lang="en-US" sz="2400" b="1" i="1" smtClean="0">
                              <a:latin typeface="Cambria Math" panose="02040503050406030204" pitchFamily="18" charset="0"/>
                            </a:rPr>
                            <m:t>𝑹</m:t>
                          </m:r>
                          <m:r>
                            <a:rPr lang="en-US" sz="2400" b="1" i="1" smtClean="0">
                              <a:latin typeface="Cambria Math" panose="02040503050406030204" pitchFamily="18" charset="0"/>
                            </a:rPr>
                            <m:t>′</m:t>
                          </m:r>
                          <m:r>
                            <a:rPr lang="en-US" sz="2400" b="0" i="1" smtClean="0">
                              <a:latin typeface="Cambria Math" panose="02040503050406030204" pitchFamily="18" charset="0"/>
                            </a:rPr>
                            <m:t>)</m:t>
                          </m:r>
                          <m:r>
                            <a:rPr lang="en-US" sz="2400" i="1" smtClean="0">
                              <a:latin typeface="Cambria Math" panose="02040503050406030204" pitchFamily="18" charset="0"/>
                            </a:rPr>
                            <m:t> </m:t>
                          </m:r>
                        </m:e>
                      </m:d>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𝛿</m:t>
                      </m:r>
                      <m:r>
                        <a:rPr lang="en-US" sz="2400" b="0"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𝑹</m:t>
                      </m:r>
                      <m:r>
                        <a:rPr lang="en-US" sz="2400" b="0" i="1" smtClean="0">
                          <a:latin typeface="Cambria Math" panose="02040503050406030204" pitchFamily="18" charset="0"/>
                          <a:ea typeface="Cambria Math" panose="02040503050406030204" pitchFamily="18" charset="0"/>
                        </a:rPr>
                        <m:t>−</m:t>
                      </m:r>
                      <m:sSup>
                        <m:sSupPr>
                          <m:ctrlPr>
                            <a:rPr lang="en-US" sz="2400" b="1" i="1" smtClean="0">
                              <a:latin typeface="Cambria Math"/>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𝑹</m:t>
                          </m:r>
                        </m:e>
                        <m:sup>
                          <m:r>
                            <a:rPr lang="en-US" sz="2400" b="1" i="1" smtClean="0">
                              <a:latin typeface="Cambria Math" panose="02040503050406030204" pitchFamily="18" charset="0"/>
                              <a:ea typeface="Cambria Math" panose="02040503050406030204" pitchFamily="18" charset="0"/>
                            </a:rPr>
                            <m:t>′</m:t>
                          </m:r>
                        </m:sup>
                      </m:sSup>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𝛿</m:t>
                          </m:r>
                        </m:e>
                        <m:sub>
                          <m:r>
                            <a:rPr lang="en-US" sz="2400" b="0" i="1" smtClean="0">
                              <a:latin typeface="Cambria Math" panose="02040503050406030204" pitchFamily="18" charset="0"/>
                              <a:ea typeface="Cambria Math" panose="02040503050406030204" pitchFamily="18" charset="0"/>
                            </a:rPr>
                            <m:t>𝛼𝛽</m:t>
                          </m:r>
                        </m:sub>
                      </m:sSub>
                      <m:sSub>
                        <m:sSubPr>
                          <m:ctrlPr>
                            <a:rPr lang="en-US" sz="2400" i="1">
                              <a:latin typeface="Cambria Math"/>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𝛿</m:t>
                          </m:r>
                        </m:e>
                        <m:sub>
                          <m:r>
                            <a:rPr lang="en-US" sz="2400" b="0" i="1" smtClean="0">
                              <a:latin typeface="Cambria Math" panose="02040503050406030204" pitchFamily="18" charset="0"/>
                              <a:ea typeface="Cambria Math" panose="02040503050406030204" pitchFamily="18" charset="0"/>
                            </a:rPr>
                            <m:t>𝑚</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𝑚</m:t>
                          </m:r>
                          <m:r>
                            <a:rPr lang="en-US" sz="2400" i="1">
                              <a:latin typeface="Cambria Math" panose="02040503050406030204" pitchFamily="18" charset="0"/>
                              <a:ea typeface="Cambria Math" panose="02040503050406030204" pitchFamily="18" charset="0"/>
                            </a:rPr>
                            <m:t>′</m:t>
                          </m:r>
                        </m:sub>
                      </m:sSub>
                    </m:oMath>
                  </m:oMathPara>
                </a14:m>
                <a:endParaRPr lang="en-US" sz="2400" dirty="0"/>
              </a:p>
            </p:txBody>
          </p:sp>
        </mc:Choice>
        <mc:Fallback xmlns="">
          <p:sp>
            <p:nvSpPr>
              <p:cNvPr id="333" name="TextBox 332">
                <a:extLst>
                  <a:ext uri="{FF2B5EF4-FFF2-40B4-BE49-F238E27FC236}">
                    <a16:creationId xmlns:a16="http://schemas.microsoft.com/office/drawing/2014/main" id="{34E8647C-63F7-4476-A1FB-058CB9AB4997}"/>
                  </a:ext>
                </a:extLst>
              </p:cNvPr>
              <p:cNvSpPr txBox="1">
                <a:spLocks noRot="1" noChangeAspect="1" noMove="1" noResize="1" noEditPoints="1" noAdjustHandles="1" noChangeArrowheads="1" noChangeShapeType="1" noTextEdit="1"/>
              </p:cNvSpPr>
              <p:nvPr/>
            </p:nvSpPr>
            <p:spPr>
              <a:xfrm>
                <a:off x="3386327" y="816638"/>
                <a:ext cx="5804922" cy="55130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5" name="TextBox 334">
                <a:extLst>
                  <a:ext uri="{FF2B5EF4-FFF2-40B4-BE49-F238E27FC236}">
                    <a16:creationId xmlns:a16="http://schemas.microsoft.com/office/drawing/2014/main" xmlns="" id="{4A904B5B-4050-41BA-87D5-AA6BE1493060}"/>
                  </a:ext>
                </a:extLst>
              </p:cNvPr>
              <p:cNvSpPr txBox="1"/>
              <p:nvPr/>
            </p:nvSpPr>
            <p:spPr>
              <a:xfrm>
                <a:off x="9763878" y="452907"/>
                <a:ext cx="192025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ea typeface="Cambria Math" panose="02040503050406030204" pitchFamily="18" charset="0"/>
                        </a:rPr>
                        <m:t>𝛼</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𝛽</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𝑒</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𝑔</m:t>
                      </m:r>
                    </m:oMath>
                  </m:oMathPara>
                </a14:m>
                <a:endParaRPr lang="en-US" sz="2800" dirty="0"/>
              </a:p>
            </p:txBody>
          </p:sp>
        </mc:Choice>
        <mc:Fallback xmlns="">
          <p:sp>
            <p:nvSpPr>
              <p:cNvPr id="335" name="TextBox 334">
                <a:extLst>
                  <a:ext uri="{FF2B5EF4-FFF2-40B4-BE49-F238E27FC236}">
                    <a16:creationId xmlns:a16="http://schemas.microsoft.com/office/drawing/2014/main" id="{4A904B5B-4050-41BA-87D5-AA6BE1493060}"/>
                  </a:ext>
                </a:extLst>
              </p:cNvPr>
              <p:cNvSpPr txBox="1">
                <a:spLocks noRot="1" noChangeAspect="1" noMove="1" noResize="1" noEditPoints="1" noAdjustHandles="1" noChangeArrowheads="1" noChangeShapeType="1" noTextEdit="1"/>
              </p:cNvSpPr>
              <p:nvPr/>
            </p:nvSpPr>
            <p:spPr>
              <a:xfrm>
                <a:off x="9763878" y="452907"/>
                <a:ext cx="1920250" cy="523220"/>
              </a:xfrm>
              <a:prstGeom prst="rect">
                <a:avLst/>
              </a:prstGeom>
              <a:blipFill>
                <a:blip r:embed="rId6"/>
                <a:stretch>
                  <a:fillRect/>
                </a:stretch>
              </a:blipFill>
            </p:spPr>
            <p:txBody>
              <a:bodyPr/>
              <a:lstStyle/>
              <a:p>
                <a:r>
                  <a:rPr lang="en-US">
                    <a:noFill/>
                  </a:rPr>
                  <a:t> </a:t>
                </a:r>
              </a:p>
            </p:txBody>
          </p:sp>
        </mc:Fallback>
      </mc:AlternateContent>
      <p:pic>
        <p:nvPicPr>
          <p:cNvPr id="381" name="Picture 380">
            <a:extLst>
              <a:ext uri="{FF2B5EF4-FFF2-40B4-BE49-F238E27FC236}">
                <a16:creationId xmlns:a16="http://schemas.microsoft.com/office/drawing/2014/main" xmlns="" id="{A53C2E60-EEF1-4EF4-AC67-D484A61563E1}"/>
              </a:ext>
            </a:extLst>
          </p:cNvPr>
          <p:cNvPicPr>
            <a:picLocks noChangeAspect="1"/>
          </p:cNvPicPr>
          <p:nvPr/>
        </p:nvPicPr>
        <p:blipFill>
          <a:blip r:embed="rId7"/>
          <a:stretch>
            <a:fillRect/>
          </a:stretch>
        </p:blipFill>
        <p:spPr>
          <a:xfrm>
            <a:off x="7586398" y="1742429"/>
            <a:ext cx="4846427" cy="1698537"/>
          </a:xfrm>
          <a:prstGeom prst="rect">
            <a:avLst/>
          </a:prstGeom>
        </p:spPr>
      </p:pic>
      <mc:AlternateContent xmlns:mc="http://schemas.openxmlformats.org/markup-compatibility/2006" xmlns:a14="http://schemas.microsoft.com/office/drawing/2010/main">
        <mc:Choice Requires="a14">
          <p:sp>
            <p:nvSpPr>
              <p:cNvPr id="382" name="TextBox 381">
                <a:extLst>
                  <a:ext uri="{FF2B5EF4-FFF2-40B4-BE49-F238E27FC236}">
                    <a16:creationId xmlns:a16="http://schemas.microsoft.com/office/drawing/2014/main" xmlns="" id="{F9F4A434-42EA-40DD-8207-7794CE42FE46}"/>
                  </a:ext>
                </a:extLst>
              </p:cNvPr>
              <p:cNvSpPr txBox="1"/>
              <p:nvPr/>
            </p:nvSpPr>
            <p:spPr>
              <a:xfrm>
                <a:off x="9793410" y="970081"/>
                <a:ext cx="192025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ea typeface="Cambria Math" panose="02040503050406030204" pitchFamily="18" charset="0"/>
                        </a:rPr>
                        <m:t>𝑚</m:t>
                      </m:r>
                      <m:r>
                        <a:rPr lang="en-US" sz="2800" b="0" i="1" smtClean="0">
                          <a:latin typeface="Cambria Math" panose="02040503050406030204" pitchFamily="18" charset="0"/>
                          <a:ea typeface="Cambria Math" panose="02040503050406030204" pitchFamily="18" charset="0"/>
                        </a:rPr>
                        <m:t>=9/2</m:t>
                      </m:r>
                    </m:oMath>
                  </m:oMathPara>
                </a14:m>
                <a:endParaRPr lang="en-US" sz="2800" dirty="0"/>
              </a:p>
            </p:txBody>
          </p:sp>
        </mc:Choice>
        <mc:Fallback xmlns="">
          <p:sp>
            <p:nvSpPr>
              <p:cNvPr id="382" name="TextBox 381">
                <a:extLst>
                  <a:ext uri="{FF2B5EF4-FFF2-40B4-BE49-F238E27FC236}">
                    <a16:creationId xmlns:a16="http://schemas.microsoft.com/office/drawing/2014/main" id="{F9F4A434-42EA-40DD-8207-7794CE42FE46}"/>
                  </a:ext>
                </a:extLst>
              </p:cNvPr>
              <p:cNvSpPr txBox="1">
                <a:spLocks noRot="1" noChangeAspect="1" noMove="1" noResize="1" noEditPoints="1" noAdjustHandles="1" noChangeArrowheads="1" noChangeShapeType="1" noTextEdit="1"/>
              </p:cNvSpPr>
              <p:nvPr/>
            </p:nvSpPr>
            <p:spPr>
              <a:xfrm>
                <a:off x="9793410" y="970081"/>
                <a:ext cx="1920250" cy="523220"/>
              </a:xfrm>
              <a:prstGeom prst="rect">
                <a:avLst/>
              </a:prstGeom>
              <a:blipFill>
                <a:blip r:embed="rId8"/>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xmlns="" id="{D543F1E9-0A97-4886-9E5C-0C45EC4B0C0B}"/>
              </a:ext>
            </a:extLst>
          </p:cNvPr>
          <p:cNvPicPr>
            <a:picLocks noChangeAspect="1"/>
          </p:cNvPicPr>
          <p:nvPr/>
        </p:nvPicPr>
        <p:blipFill>
          <a:blip r:embed="rId9"/>
          <a:stretch>
            <a:fillRect/>
          </a:stretch>
        </p:blipFill>
        <p:spPr>
          <a:xfrm>
            <a:off x="8177543" y="5968715"/>
            <a:ext cx="3664136" cy="561703"/>
          </a:xfrm>
          <a:prstGeom prst="rect">
            <a:avLst/>
          </a:prstGeom>
        </p:spPr>
      </p:pic>
      <p:sp>
        <p:nvSpPr>
          <p:cNvPr id="18" name="TextBox 17">
            <a:extLst>
              <a:ext uri="{FF2B5EF4-FFF2-40B4-BE49-F238E27FC236}">
                <a16:creationId xmlns:a16="http://schemas.microsoft.com/office/drawing/2014/main" xmlns="" id="{C0F4FA27-5806-42F5-856B-B22173CB4DB3}"/>
              </a:ext>
            </a:extLst>
          </p:cNvPr>
          <p:cNvSpPr txBox="1"/>
          <p:nvPr/>
        </p:nvSpPr>
        <p:spPr>
          <a:xfrm>
            <a:off x="3456245" y="458140"/>
            <a:ext cx="1013963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Times New Roman"/>
                <a:ea typeface="+mn-ea"/>
                <a:cs typeface="+mn-cs"/>
              </a:rPr>
              <a:t>Rey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Annals of Physics 340, 311(2014)</a:t>
            </a:r>
          </a:p>
        </p:txBody>
      </p:sp>
    </p:spTree>
    <p:extLst>
      <p:ext uri="{BB962C8B-B14F-4D97-AF65-F5344CB8AC3E}">
        <p14:creationId xmlns:p14="http://schemas.microsoft.com/office/powerpoint/2010/main" val="411279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P spid="3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Rectangle 2">
            <a:extLst>
              <a:ext uri="{FF2B5EF4-FFF2-40B4-BE49-F238E27FC236}">
                <a16:creationId xmlns:a16="http://schemas.microsoft.com/office/drawing/2014/main" xmlns="" id="{0DB90F4C-3CB4-45C5-9905-1BA84B3D90D7}"/>
              </a:ext>
            </a:extLst>
          </p:cNvPr>
          <p:cNvSpPr txBox="1">
            <a:spLocks noChangeArrowheads="1"/>
          </p:cNvSpPr>
          <p:nvPr/>
        </p:nvSpPr>
        <p:spPr>
          <a:xfrm>
            <a:off x="1561137" y="-118515"/>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Many-body Hamiltonian </a:t>
            </a:r>
          </a:p>
        </p:txBody>
      </p:sp>
      <p:pic>
        <p:nvPicPr>
          <p:cNvPr id="3" name="Picture 2">
            <a:extLst>
              <a:ext uri="{FF2B5EF4-FFF2-40B4-BE49-F238E27FC236}">
                <a16:creationId xmlns:a16="http://schemas.microsoft.com/office/drawing/2014/main" xmlns="" id="{CF3947AC-B7EA-4586-8129-B8C53AB3CC52}"/>
              </a:ext>
            </a:extLst>
          </p:cNvPr>
          <p:cNvPicPr>
            <a:picLocks noChangeAspect="1"/>
          </p:cNvPicPr>
          <p:nvPr/>
        </p:nvPicPr>
        <p:blipFill rotWithShape="1">
          <a:blip r:embed="rId3"/>
          <a:srcRect b="8997"/>
          <a:stretch/>
        </p:blipFill>
        <p:spPr>
          <a:xfrm>
            <a:off x="570211" y="949668"/>
            <a:ext cx="5060397" cy="570806"/>
          </a:xfrm>
          <a:prstGeom prst="rect">
            <a:avLst/>
          </a:prstGeom>
        </p:spPr>
      </p:pic>
      <p:sp>
        <p:nvSpPr>
          <p:cNvPr id="8" name="TextBox 7">
            <a:extLst>
              <a:ext uri="{FF2B5EF4-FFF2-40B4-BE49-F238E27FC236}">
                <a16:creationId xmlns:a16="http://schemas.microsoft.com/office/drawing/2014/main" xmlns="" id="{04C505D5-841E-4EAB-B364-1A8783E43D43}"/>
              </a:ext>
            </a:extLst>
          </p:cNvPr>
          <p:cNvSpPr txBox="1"/>
          <p:nvPr/>
        </p:nvSpPr>
        <p:spPr>
          <a:xfrm>
            <a:off x="2524335" y="2084825"/>
            <a:ext cx="576075" cy="400110"/>
          </a:xfrm>
          <a:prstGeom prst="rect">
            <a:avLst/>
          </a:prstGeom>
          <a:solidFill>
            <a:schemeClr val="bg1"/>
          </a:solidFill>
        </p:spPr>
        <p:txBody>
          <a:bodyPr wrap="square" rtlCol="0">
            <a:spAutoFit/>
          </a:bodyPr>
          <a:lstStyle/>
          <a:p>
            <a:endParaRPr lang="en-US" dirty="0"/>
          </a:p>
        </p:txBody>
      </p:sp>
      <p:pic>
        <p:nvPicPr>
          <p:cNvPr id="15" name="Picture 14">
            <a:extLst>
              <a:ext uri="{FF2B5EF4-FFF2-40B4-BE49-F238E27FC236}">
                <a16:creationId xmlns:a16="http://schemas.microsoft.com/office/drawing/2014/main" xmlns="" id="{DD029A71-A3A7-4670-BE91-7D84D006E97D}"/>
              </a:ext>
            </a:extLst>
          </p:cNvPr>
          <p:cNvPicPr>
            <a:picLocks noChangeAspect="1"/>
          </p:cNvPicPr>
          <p:nvPr/>
        </p:nvPicPr>
        <p:blipFill>
          <a:blip r:embed="rId4"/>
          <a:stretch>
            <a:fillRect/>
          </a:stretch>
        </p:blipFill>
        <p:spPr>
          <a:xfrm>
            <a:off x="344313" y="3297592"/>
            <a:ext cx="11367880" cy="2747238"/>
          </a:xfrm>
          <a:prstGeom prst="rect">
            <a:avLst/>
          </a:prstGeom>
        </p:spPr>
      </p:pic>
      <p:grpSp>
        <p:nvGrpSpPr>
          <p:cNvPr id="13" name="Group 12">
            <a:extLst>
              <a:ext uri="{FF2B5EF4-FFF2-40B4-BE49-F238E27FC236}">
                <a16:creationId xmlns:a16="http://schemas.microsoft.com/office/drawing/2014/main" xmlns="" id="{832C2D8A-2E16-4FAD-A293-9BB77537E7FF}"/>
              </a:ext>
            </a:extLst>
          </p:cNvPr>
          <p:cNvGrpSpPr/>
          <p:nvPr/>
        </p:nvGrpSpPr>
        <p:grpSpPr>
          <a:xfrm>
            <a:off x="527275" y="1646462"/>
            <a:ext cx="9904926" cy="1134755"/>
            <a:chOff x="244365" y="1756576"/>
            <a:chExt cx="9904926" cy="1134755"/>
          </a:xfrm>
        </p:grpSpPr>
        <p:pic>
          <p:nvPicPr>
            <p:cNvPr id="7" name="Picture 6">
              <a:extLst>
                <a:ext uri="{FF2B5EF4-FFF2-40B4-BE49-F238E27FC236}">
                  <a16:creationId xmlns:a16="http://schemas.microsoft.com/office/drawing/2014/main" xmlns="" id="{A364C60B-58F4-49D9-B6BE-D8744E5D6C01}"/>
                </a:ext>
              </a:extLst>
            </p:cNvPr>
            <p:cNvPicPr>
              <a:picLocks noChangeAspect="1"/>
            </p:cNvPicPr>
            <p:nvPr/>
          </p:nvPicPr>
          <p:blipFill>
            <a:blip r:embed="rId5"/>
            <a:stretch>
              <a:fillRect/>
            </a:stretch>
          </p:blipFill>
          <p:spPr>
            <a:xfrm>
              <a:off x="244365" y="1926447"/>
              <a:ext cx="6644065" cy="964884"/>
            </a:xfrm>
            <a:prstGeom prst="rect">
              <a:avLst/>
            </a:prstGeom>
          </p:spPr>
        </p:pic>
        <p:grpSp>
          <p:nvGrpSpPr>
            <p:cNvPr id="17" name="Group 16">
              <a:extLst>
                <a:ext uri="{FF2B5EF4-FFF2-40B4-BE49-F238E27FC236}">
                  <a16:creationId xmlns:a16="http://schemas.microsoft.com/office/drawing/2014/main" xmlns="" id="{35EB6553-913C-4965-8DE3-F3358EF70AC8}"/>
                </a:ext>
              </a:extLst>
            </p:cNvPr>
            <p:cNvGrpSpPr/>
            <p:nvPr/>
          </p:nvGrpSpPr>
          <p:grpSpPr>
            <a:xfrm>
              <a:off x="6872595" y="1756576"/>
              <a:ext cx="3276696" cy="990944"/>
              <a:chOff x="7179728" y="1788085"/>
              <a:chExt cx="3276696" cy="990944"/>
            </a:xfrm>
          </p:grpSpPr>
          <p:grpSp>
            <p:nvGrpSpPr>
              <p:cNvPr id="11" name="Group 10">
                <a:extLst>
                  <a:ext uri="{FF2B5EF4-FFF2-40B4-BE49-F238E27FC236}">
                    <a16:creationId xmlns:a16="http://schemas.microsoft.com/office/drawing/2014/main" xmlns="" id="{BCF5756B-279A-42CA-AC6D-452D10A9A77A}"/>
                  </a:ext>
                </a:extLst>
              </p:cNvPr>
              <p:cNvGrpSpPr/>
              <p:nvPr/>
            </p:nvGrpSpPr>
            <p:grpSpPr>
              <a:xfrm>
                <a:off x="7179728" y="1788085"/>
                <a:ext cx="3276696" cy="990944"/>
                <a:chOff x="15739" y="3295139"/>
                <a:chExt cx="3276696" cy="990944"/>
              </a:xfrm>
            </p:grpSpPr>
            <p:pic>
              <p:nvPicPr>
                <p:cNvPr id="10" name="Picture 9">
                  <a:extLst>
                    <a:ext uri="{FF2B5EF4-FFF2-40B4-BE49-F238E27FC236}">
                      <a16:creationId xmlns:a16="http://schemas.microsoft.com/office/drawing/2014/main" xmlns="" id="{98813179-2440-477A-90F9-704090B3565A}"/>
                    </a:ext>
                  </a:extLst>
                </p:cNvPr>
                <p:cNvPicPr>
                  <a:picLocks noChangeAspect="1"/>
                </p:cNvPicPr>
                <p:nvPr/>
              </p:nvPicPr>
              <p:blipFill>
                <a:blip r:embed="rId6"/>
                <a:stretch>
                  <a:fillRect/>
                </a:stretch>
              </p:blipFill>
              <p:spPr>
                <a:xfrm>
                  <a:off x="1180160" y="3295139"/>
                  <a:ext cx="2112275" cy="990944"/>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0257856A-4862-4089-A770-BEC8C30DDEAC}"/>
                        </a:ext>
                      </a:extLst>
                    </p:cNvPr>
                    <p:cNvSpPr txBox="1"/>
                    <p:nvPr/>
                  </p:nvSpPr>
                  <p:spPr>
                    <a:xfrm>
                      <a:off x="15739" y="3557724"/>
                      <a:ext cx="1574605" cy="4789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a:rPr>
                                </m:ctrlPr>
                              </m:sSubSupPr>
                              <m:e>
                                <m:r>
                                  <a:rPr lang="en-US" sz="2400" b="0" i="1" smtClean="0">
                                    <a:latin typeface="Cambria Math" panose="02040503050406030204" pitchFamily="18" charset="0"/>
                                  </a:rPr>
                                  <m:t>𝑣</m:t>
                                </m:r>
                              </m:e>
                              <m:sub>
                                <m:r>
                                  <a:rPr lang="en-US" sz="2400" b="0" i="1" smtClean="0">
                                    <a:latin typeface="Cambria Math" panose="02040503050406030204" pitchFamily="18" charset="0"/>
                                  </a:rPr>
                                  <m:t> </m:t>
                                </m:r>
                              </m:sub>
                              <m:sup>
                                <m:r>
                                  <a:rPr lang="en-US" sz="2400" i="1">
                                    <a:latin typeface="Cambria Math" panose="02040503050406030204" pitchFamily="18" charset="0"/>
                                    <a:ea typeface="Cambria Math" panose="02040503050406030204" pitchFamily="18" charset="0"/>
                                  </a:rPr>
                                  <m:t>𝛼</m:t>
                                </m:r>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𝛽</m:t>
                                </m:r>
                              </m:sup>
                            </m:sSubSup>
                            <m:r>
                              <a:rPr lang="en-US" sz="2400" b="0" i="0" smtClean="0">
                                <a:latin typeface="Cambria Math" panose="02040503050406030204" pitchFamily="18" charset="0"/>
                              </a:rPr>
                              <m:t>=</m:t>
                            </m:r>
                          </m:oMath>
                        </m:oMathPara>
                      </a14:m>
                      <a:endParaRPr lang="en-US" sz="2400" dirty="0"/>
                    </a:p>
                  </p:txBody>
                </p:sp>
              </mc:Choice>
              <mc:Fallback xmlns="">
                <p:sp>
                  <p:nvSpPr>
                    <p:cNvPr id="26" name="TextBox 25">
                      <a:extLst>
                        <a:ext uri="{FF2B5EF4-FFF2-40B4-BE49-F238E27FC236}">
                          <a16:creationId xmlns:a16="http://schemas.microsoft.com/office/drawing/2014/main" id="{0257856A-4862-4089-A770-BEC8C30DDEAC}"/>
                        </a:ext>
                      </a:extLst>
                    </p:cNvPr>
                    <p:cNvSpPr txBox="1">
                      <a:spLocks noRot="1" noChangeAspect="1" noMove="1" noResize="1" noEditPoints="1" noAdjustHandles="1" noChangeArrowheads="1" noChangeShapeType="1" noTextEdit="1"/>
                    </p:cNvSpPr>
                    <p:nvPr/>
                  </p:nvSpPr>
                  <p:spPr>
                    <a:xfrm>
                      <a:off x="15739" y="3557724"/>
                      <a:ext cx="1574605" cy="478977"/>
                    </a:xfrm>
                    <a:prstGeom prst="rect">
                      <a:avLst/>
                    </a:prstGeom>
                    <a:blipFill>
                      <a:blip r:embed="rId7"/>
                      <a:stretch>
                        <a:fillRect/>
                      </a:stretch>
                    </a:blipFill>
                  </p:spPr>
                  <p:txBody>
                    <a:bodyPr/>
                    <a:lstStyle/>
                    <a:p>
                      <a:r>
                        <a:rPr lang="en-US">
                          <a:noFill/>
                        </a:rPr>
                        <a:t> </a:t>
                      </a:r>
                    </a:p>
                  </p:txBody>
                </p:sp>
              </mc:Fallback>
            </mc:AlternateContent>
          </p:grpSp>
          <p:sp>
            <p:nvSpPr>
              <p:cNvPr id="16" name="TextBox 15">
                <a:extLst>
                  <a:ext uri="{FF2B5EF4-FFF2-40B4-BE49-F238E27FC236}">
                    <a16:creationId xmlns:a16="http://schemas.microsoft.com/office/drawing/2014/main" xmlns="" id="{9F0B1A0A-B588-4B14-9556-D914F88804A8}"/>
                  </a:ext>
                </a:extLst>
              </p:cNvPr>
              <p:cNvSpPr txBox="1"/>
              <p:nvPr/>
            </p:nvSpPr>
            <p:spPr>
              <a:xfrm>
                <a:off x="8584948" y="1881160"/>
                <a:ext cx="506677" cy="400110"/>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6</a:t>
                </a:r>
              </a:p>
            </p:txBody>
          </p:sp>
        </p:grpSp>
      </p:grpSp>
      <p:sp>
        <p:nvSpPr>
          <p:cNvPr id="5" name="Oval 4">
            <a:extLst>
              <a:ext uri="{FF2B5EF4-FFF2-40B4-BE49-F238E27FC236}">
                <a16:creationId xmlns:a16="http://schemas.microsoft.com/office/drawing/2014/main" xmlns="" id="{7F9BC13B-CFCA-4C7E-BCCE-0237DA2A0B4D}"/>
              </a:ext>
            </a:extLst>
          </p:cNvPr>
          <p:cNvSpPr/>
          <p:nvPr/>
        </p:nvSpPr>
        <p:spPr>
          <a:xfrm>
            <a:off x="6531528" y="1672553"/>
            <a:ext cx="170716" cy="2447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0CA7A353-FA3D-4525-9A88-A35B47C95DE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135875" y="339045"/>
            <a:ext cx="6657975" cy="1552575"/>
          </a:xfrm>
          <a:prstGeom prst="rect">
            <a:avLst/>
          </a:prstGeom>
        </p:spPr>
      </p:pic>
      <p:sp>
        <p:nvSpPr>
          <p:cNvPr id="21" name="TextBox 20">
            <a:extLst>
              <a:ext uri="{FF2B5EF4-FFF2-40B4-BE49-F238E27FC236}">
                <a16:creationId xmlns:a16="http://schemas.microsoft.com/office/drawing/2014/main" xmlns="" id="{6B16B130-98B3-4418-9614-50B73E6FA7D6}"/>
              </a:ext>
            </a:extLst>
          </p:cNvPr>
          <p:cNvSpPr txBox="1"/>
          <p:nvPr/>
        </p:nvSpPr>
        <p:spPr>
          <a:xfrm>
            <a:off x="3446055" y="569457"/>
            <a:ext cx="1013963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Times New Roman"/>
                <a:ea typeface="+mn-ea"/>
                <a:cs typeface="+mn-cs"/>
              </a:rPr>
              <a:t>Rey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Annals of Physics 340, 311(2014)</a:t>
            </a:r>
          </a:p>
        </p:txBody>
      </p:sp>
    </p:spTree>
    <p:extLst>
      <p:ext uri="{BB962C8B-B14F-4D97-AF65-F5344CB8AC3E}">
        <p14:creationId xmlns:p14="http://schemas.microsoft.com/office/powerpoint/2010/main" val="127781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EE3572F3-92A7-47A9-B546-0AFFB0764A22}"/>
              </a:ext>
            </a:extLst>
          </p:cNvPr>
          <p:cNvSpPr txBox="1">
            <a:spLocks noChangeArrowheads="1"/>
          </p:cNvSpPr>
          <p:nvPr/>
        </p:nvSpPr>
        <p:spPr>
          <a:xfrm>
            <a:off x="974994" y="87765"/>
            <a:ext cx="8879305" cy="863726"/>
          </a:xfrm>
          <a:prstGeom prst="rect">
            <a:avLst/>
          </a:prstGeom>
        </p:spPr>
        <p:txBody>
          <a:bodyPr>
            <a:normAutofit fontScale="900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1D  lattice clock:  A large spin simulator</a:t>
            </a:r>
          </a:p>
        </p:txBody>
      </p:sp>
      <p:sp>
        <p:nvSpPr>
          <p:cNvPr id="3" name="Text Box 4">
            <a:extLst>
              <a:ext uri="{FF2B5EF4-FFF2-40B4-BE49-F238E27FC236}">
                <a16:creationId xmlns:a16="http://schemas.microsoft.com/office/drawing/2014/main" xmlns="" id="{7CFCEAA7-2C6D-4134-82CD-FDAFD5BC3ADC}"/>
              </a:ext>
            </a:extLst>
          </p:cNvPr>
          <p:cNvSpPr txBox="1">
            <a:spLocks noChangeArrowheads="1"/>
          </p:cNvSpPr>
          <p:nvPr/>
        </p:nvSpPr>
        <p:spPr bwMode="auto">
          <a:xfrm>
            <a:off x="2242468" y="751273"/>
            <a:ext cx="1143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30000" noProof="0" dirty="0">
                <a:ln>
                  <a:noFill/>
                </a:ln>
                <a:solidFill>
                  <a:srgbClr val="0C15C6"/>
                </a:solidFill>
                <a:effectLst/>
                <a:uLnTx/>
                <a:uFillTx/>
                <a:latin typeface="Times New Roman" pitchFamily="18" charset="0"/>
                <a:cs typeface="Arial" pitchFamily="34" charset="0"/>
              </a:rPr>
              <a:t>1</a:t>
            </a:r>
            <a:r>
              <a:rPr kumimoji="0" lang="en-US" altLang="ja-JP" sz="2000" b="1" i="0" u="none" strike="noStrike" kern="1200" cap="none" spc="0" normalizeH="0" baseline="0" noProof="0" dirty="0">
                <a:ln>
                  <a:noFill/>
                </a:ln>
                <a:solidFill>
                  <a:srgbClr val="0C15C6"/>
                </a:solidFill>
                <a:effectLst/>
                <a:uLnTx/>
                <a:uFillTx/>
                <a:latin typeface="Times New Roman" pitchFamily="18" charset="0"/>
                <a:cs typeface="Arial" pitchFamily="34" charset="0"/>
              </a:rPr>
              <a:t>S</a:t>
            </a:r>
            <a:r>
              <a:rPr kumimoji="0" lang="en-US" altLang="ja-JP" sz="2000" b="1" i="0" u="none" strike="noStrike" kern="1200" cap="none" spc="0" normalizeH="0" baseline="-25000" noProof="0" dirty="0">
                <a:ln>
                  <a:noFill/>
                </a:ln>
                <a:solidFill>
                  <a:srgbClr val="0C15C6"/>
                </a:solidFill>
                <a:effectLst/>
                <a:uLnTx/>
                <a:uFillTx/>
                <a:latin typeface="Times New Roman" pitchFamily="18" charset="0"/>
                <a:cs typeface="Arial" pitchFamily="34" charset="0"/>
              </a:rPr>
              <a:t>0 </a:t>
            </a:r>
            <a:r>
              <a:rPr kumimoji="0" lang="en-US" altLang="ja-JP" sz="2000" b="1" i="0" u="none" strike="noStrike" kern="1200" cap="none" spc="0" normalizeH="0" baseline="0" noProof="0" dirty="0">
                <a:ln>
                  <a:noFill/>
                </a:ln>
                <a:solidFill>
                  <a:srgbClr val="0C15C6"/>
                </a:solidFill>
                <a:effectLst/>
                <a:uLnTx/>
                <a:uFillTx/>
                <a:latin typeface="Times New Roman" pitchFamily="18" charset="0"/>
                <a:cs typeface="Arial" pitchFamily="34" charset="0"/>
              </a:rPr>
              <a:t>(g)</a:t>
            </a:r>
            <a:endParaRPr kumimoji="0" lang="en-US" altLang="ja-JP" sz="2000" b="1" i="0" u="none" strike="noStrike" kern="1200" cap="none" spc="0" normalizeH="0" baseline="-25000" noProof="0" dirty="0">
              <a:ln>
                <a:noFill/>
              </a:ln>
              <a:solidFill>
                <a:srgbClr val="0C15C6"/>
              </a:solidFill>
              <a:effectLst/>
              <a:uLnTx/>
              <a:uFillTx/>
              <a:latin typeface="Times New Roman" pitchFamily="18" charset="0"/>
              <a:cs typeface="Arial" pitchFamily="34" charset="0"/>
            </a:endParaRPr>
          </a:p>
        </p:txBody>
      </p:sp>
      <p:sp>
        <p:nvSpPr>
          <p:cNvPr id="4" name="Text Box 7">
            <a:extLst>
              <a:ext uri="{FF2B5EF4-FFF2-40B4-BE49-F238E27FC236}">
                <a16:creationId xmlns:a16="http://schemas.microsoft.com/office/drawing/2014/main" xmlns="" id="{24310188-4AF4-4D5A-AA6C-6E7FE5E34CB7}"/>
              </a:ext>
            </a:extLst>
          </p:cNvPr>
          <p:cNvSpPr txBox="1">
            <a:spLocks noChangeArrowheads="1"/>
          </p:cNvSpPr>
          <p:nvPr/>
        </p:nvSpPr>
        <p:spPr bwMode="auto">
          <a:xfrm>
            <a:off x="1241050" y="759100"/>
            <a:ext cx="11668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30000" noProof="0" dirty="0">
                <a:ln>
                  <a:noFill/>
                </a:ln>
                <a:solidFill>
                  <a:srgbClr val="9B2D1F"/>
                </a:solidFill>
                <a:effectLst/>
                <a:uLnTx/>
                <a:uFillTx/>
                <a:latin typeface="Times New Roman" pitchFamily="18" charset="0"/>
                <a:cs typeface="Arial" pitchFamily="34" charset="0"/>
              </a:rPr>
              <a:t>3</a:t>
            </a:r>
            <a:r>
              <a:rPr kumimoji="0" lang="en-US" altLang="ja-JP" sz="2000" b="1" i="0" u="none" strike="noStrike" kern="1200" cap="none" spc="0" normalizeH="0" baseline="0" noProof="0" dirty="0">
                <a:ln>
                  <a:noFill/>
                </a:ln>
                <a:solidFill>
                  <a:srgbClr val="9B2D1F"/>
                </a:solidFill>
                <a:effectLst/>
                <a:uLnTx/>
                <a:uFillTx/>
                <a:latin typeface="Times New Roman" pitchFamily="18" charset="0"/>
                <a:cs typeface="Arial" pitchFamily="34" charset="0"/>
              </a:rPr>
              <a:t>P</a:t>
            </a:r>
            <a:r>
              <a:rPr kumimoji="0" lang="en-US" altLang="ja-JP" sz="2000" b="1" i="0" u="none" strike="noStrike" kern="1200" cap="none" spc="0" normalizeH="0" baseline="-25000" noProof="0" dirty="0">
                <a:ln>
                  <a:noFill/>
                </a:ln>
                <a:solidFill>
                  <a:srgbClr val="9B2D1F"/>
                </a:solidFill>
                <a:effectLst/>
                <a:uLnTx/>
                <a:uFillTx/>
                <a:latin typeface="Times New Roman" pitchFamily="18" charset="0"/>
                <a:cs typeface="Arial" pitchFamily="34" charset="0"/>
              </a:rPr>
              <a:t>0</a:t>
            </a:r>
            <a:r>
              <a:rPr kumimoji="0" lang="en-US" altLang="ja-JP" sz="2000" b="1" i="0" u="none" strike="noStrike" kern="1200" cap="none" spc="0" normalizeH="0" baseline="30000" noProof="0" dirty="0">
                <a:ln>
                  <a:noFill/>
                </a:ln>
                <a:solidFill>
                  <a:srgbClr val="9B2D1F"/>
                </a:solidFill>
                <a:effectLst/>
                <a:uLnTx/>
                <a:uFillTx/>
                <a:latin typeface="Times New Roman" pitchFamily="18" charset="0"/>
                <a:cs typeface="Arial" pitchFamily="34" charset="0"/>
              </a:rPr>
              <a:t> </a:t>
            </a:r>
            <a:r>
              <a:rPr kumimoji="0" lang="en-US" altLang="ja-JP" sz="2000" b="1" i="0" u="none" strike="noStrike" kern="1200" cap="none" spc="0" normalizeH="0" baseline="0" noProof="0" dirty="0">
                <a:ln>
                  <a:noFill/>
                </a:ln>
                <a:solidFill>
                  <a:srgbClr val="9B2D1F"/>
                </a:solidFill>
                <a:effectLst/>
                <a:uLnTx/>
                <a:uFillTx/>
                <a:latin typeface="Times New Roman" pitchFamily="18" charset="0"/>
                <a:cs typeface="Arial" pitchFamily="34" charset="0"/>
              </a:rPr>
              <a:t>(e)</a:t>
            </a:r>
            <a:endParaRPr kumimoji="0" lang="en-US" altLang="ja-JP" sz="2000" b="1" i="0" u="none" strike="noStrike" kern="1200" cap="none" spc="0" normalizeH="0" baseline="-25000" noProof="0" dirty="0">
              <a:ln>
                <a:noFill/>
              </a:ln>
              <a:solidFill>
                <a:srgbClr val="9B2D1F"/>
              </a:solidFill>
              <a:effectLst/>
              <a:uLnTx/>
              <a:uFillTx/>
              <a:latin typeface="Times New Roman" pitchFamily="18" charset="0"/>
              <a:cs typeface="Arial" pitchFamily="34" charset="0"/>
            </a:endParaRPr>
          </a:p>
        </p:txBody>
      </p:sp>
      <p:grpSp>
        <p:nvGrpSpPr>
          <p:cNvPr id="5" name="Group 4">
            <a:extLst>
              <a:ext uri="{FF2B5EF4-FFF2-40B4-BE49-F238E27FC236}">
                <a16:creationId xmlns:a16="http://schemas.microsoft.com/office/drawing/2014/main" xmlns="" id="{443668B2-06A8-48A3-9D42-FBD91450F1C4}"/>
              </a:ext>
            </a:extLst>
          </p:cNvPr>
          <p:cNvGrpSpPr/>
          <p:nvPr/>
        </p:nvGrpSpPr>
        <p:grpSpPr>
          <a:xfrm>
            <a:off x="8580988" y="1823618"/>
            <a:ext cx="2977813" cy="2584342"/>
            <a:chOff x="5027479" y="2042402"/>
            <a:chExt cx="2977813" cy="2584342"/>
          </a:xfrm>
        </p:grpSpPr>
        <p:pic>
          <p:nvPicPr>
            <p:cNvPr id="6" name="Picture 5">
              <a:extLst>
                <a:ext uri="{FF2B5EF4-FFF2-40B4-BE49-F238E27FC236}">
                  <a16:creationId xmlns:a16="http://schemas.microsoft.com/office/drawing/2014/main" xmlns="" id="{CF87DB1A-6903-4929-B8CA-053F5E49FAE4}"/>
                </a:ext>
              </a:extLst>
            </p:cNvPr>
            <p:cNvPicPr>
              <a:picLocks noChangeAspect="1"/>
            </p:cNvPicPr>
            <p:nvPr/>
          </p:nvPicPr>
          <p:blipFill>
            <a:blip r:embed="rId2"/>
            <a:stretch>
              <a:fillRect/>
            </a:stretch>
          </p:blipFill>
          <p:spPr>
            <a:xfrm>
              <a:off x="5664874" y="2121337"/>
              <a:ext cx="1761497" cy="1768544"/>
            </a:xfrm>
            <a:prstGeom prst="rect">
              <a:avLst/>
            </a:prstGeom>
          </p:spPr>
        </p:pic>
        <p:cxnSp>
          <p:nvCxnSpPr>
            <p:cNvPr id="7" name="Straight Arrow Connector 6">
              <a:extLst>
                <a:ext uri="{FF2B5EF4-FFF2-40B4-BE49-F238E27FC236}">
                  <a16:creationId xmlns:a16="http://schemas.microsoft.com/office/drawing/2014/main" xmlns="" id="{3276FDF6-A638-4F60-AFF4-97D2037682E9}"/>
                </a:ext>
              </a:extLst>
            </p:cNvPr>
            <p:cNvCxnSpPr/>
            <p:nvPr/>
          </p:nvCxnSpPr>
          <p:spPr>
            <a:xfrm flipV="1">
              <a:off x="5457372" y="3092744"/>
              <a:ext cx="1" cy="102245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541DBEB7-6BFE-4F43-8BE4-FBD1C4F5BEB8}"/>
                </a:ext>
              </a:extLst>
            </p:cNvPr>
            <p:cNvCxnSpPr/>
            <p:nvPr/>
          </p:nvCxnSpPr>
          <p:spPr>
            <a:xfrm rot="5400000" flipV="1">
              <a:off x="5974927" y="3584254"/>
              <a:ext cx="1" cy="102245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545BC61D-BF0E-4528-B495-053BC5DC1BC9}"/>
                </a:ext>
              </a:extLst>
            </p:cNvPr>
            <p:cNvPicPr>
              <a:picLocks noChangeAspect="1"/>
            </p:cNvPicPr>
            <p:nvPr/>
          </p:nvPicPr>
          <p:blipFill>
            <a:blip r:embed="rId3"/>
            <a:stretch>
              <a:fillRect/>
            </a:stretch>
          </p:blipFill>
          <p:spPr>
            <a:xfrm>
              <a:off x="6516808" y="4215416"/>
              <a:ext cx="1235274" cy="367244"/>
            </a:xfrm>
            <a:prstGeom prst="rect">
              <a:avLst/>
            </a:prstGeom>
          </p:spPr>
        </p:pic>
        <p:pic>
          <p:nvPicPr>
            <p:cNvPr id="10" name="Picture 9">
              <a:extLst>
                <a:ext uri="{FF2B5EF4-FFF2-40B4-BE49-F238E27FC236}">
                  <a16:creationId xmlns:a16="http://schemas.microsoft.com/office/drawing/2014/main" xmlns="" id="{FA953D87-9BBF-4919-BD86-626C407CC02D}"/>
                </a:ext>
              </a:extLst>
            </p:cNvPr>
            <p:cNvPicPr>
              <a:picLocks noChangeAspect="1"/>
            </p:cNvPicPr>
            <p:nvPr/>
          </p:nvPicPr>
          <p:blipFill>
            <a:blip r:embed="rId4"/>
            <a:stretch>
              <a:fillRect/>
            </a:stretch>
          </p:blipFill>
          <p:spPr>
            <a:xfrm>
              <a:off x="5027479" y="2260353"/>
              <a:ext cx="306646" cy="1211982"/>
            </a:xfrm>
            <a:prstGeom prst="rect">
              <a:avLst/>
            </a:prstGeom>
          </p:spPr>
        </p:pic>
        <p:sp>
          <p:nvSpPr>
            <p:cNvPr id="11" name="Rectangle 10">
              <a:extLst>
                <a:ext uri="{FF2B5EF4-FFF2-40B4-BE49-F238E27FC236}">
                  <a16:creationId xmlns:a16="http://schemas.microsoft.com/office/drawing/2014/main" xmlns="" id="{74338436-24AD-42D2-BEEC-BDCD8F9128AC}"/>
                </a:ext>
              </a:extLst>
            </p:cNvPr>
            <p:cNvSpPr/>
            <p:nvPr/>
          </p:nvSpPr>
          <p:spPr>
            <a:xfrm>
              <a:off x="7666738" y="4226634"/>
              <a:ext cx="338554"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a:ea typeface="+mn-ea"/>
                  <a:cs typeface="+mn-cs"/>
                </a:rPr>
                <a:t> </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2" name="Oval 11">
              <a:extLst>
                <a:ext uri="{FF2B5EF4-FFF2-40B4-BE49-F238E27FC236}">
                  <a16:creationId xmlns:a16="http://schemas.microsoft.com/office/drawing/2014/main" xmlns="" id="{81DF696A-A6AE-4364-BEBD-215D42368B4A}"/>
                </a:ext>
              </a:extLst>
            </p:cNvPr>
            <p:cNvSpPr/>
            <p:nvPr/>
          </p:nvSpPr>
          <p:spPr bwMode="auto">
            <a:xfrm>
              <a:off x="5606706" y="2064174"/>
              <a:ext cx="182880" cy="182880"/>
            </a:xfrm>
            <a:prstGeom prst="ellipse">
              <a:avLst/>
            </a:prstGeom>
            <a:solidFill>
              <a:srgbClr val="C0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3" name="Oval 12">
              <a:extLst>
                <a:ext uri="{FF2B5EF4-FFF2-40B4-BE49-F238E27FC236}">
                  <a16:creationId xmlns:a16="http://schemas.microsoft.com/office/drawing/2014/main" xmlns="" id="{06D9F3C8-A837-4678-99E3-00672EA63655}"/>
                </a:ext>
              </a:extLst>
            </p:cNvPr>
            <p:cNvSpPr/>
            <p:nvPr/>
          </p:nvSpPr>
          <p:spPr bwMode="auto">
            <a:xfrm>
              <a:off x="6781723" y="2042402"/>
              <a:ext cx="182880" cy="182880"/>
            </a:xfrm>
            <a:prstGeom prst="ellipse">
              <a:avLst/>
            </a:prstGeom>
            <a:solidFill>
              <a:srgbClr val="C0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4" name="Oval 13">
              <a:extLst>
                <a:ext uri="{FF2B5EF4-FFF2-40B4-BE49-F238E27FC236}">
                  <a16:creationId xmlns:a16="http://schemas.microsoft.com/office/drawing/2014/main" xmlns="" id="{B9D70FFC-7554-494E-8288-24DA5F97163E}"/>
                </a:ext>
              </a:extLst>
            </p:cNvPr>
            <p:cNvSpPr/>
            <p:nvPr/>
          </p:nvSpPr>
          <p:spPr bwMode="auto">
            <a:xfrm>
              <a:off x="6184403" y="2706457"/>
              <a:ext cx="182880" cy="182880"/>
            </a:xfrm>
            <a:prstGeom prst="ellipse">
              <a:avLst/>
            </a:prstGeom>
            <a:solidFill>
              <a:srgbClr val="000099"/>
            </a:solidFill>
            <a:ln>
              <a:solidFill>
                <a:srgbClr val="0000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5" name="Oval 14">
              <a:extLst>
                <a:ext uri="{FF2B5EF4-FFF2-40B4-BE49-F238E27FC236}">
                  <a16:creationId xmlns:a16="http://schemas.microsoft.com/office/drawing/2014/main" xmlns="" id="{5A5E2999-D35B-4B5D-86A0-4CB3DA0C666F}"/>
                </a:ext>
              </a:extLst>
            </p:cNvPr>
            <p:cNvSpPr/>
            <p:nvPr/>
          </p:nvSpPr>
          <p:spPr bwMode="auto">
            <a:xfrm>
              <a:off x="5867817" y="3238038"/>
              <a:ext cx="182880" cy="182880"/>
            </a:xfrm>
            <a:prstGeom prst="ellipse">
              <a:avLst/>
            </a:prstGeom>
            <a:solidFill>
              <a:srgbClr val="C0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 name="Oval 15">
              <a:extLst>
                <a:ext uri="{FF2B5EF4-FFF2-40B4-BE49-F238E27FC236}">
                  <a16:creationId xmlns:a16="http://schemas.microsoft.com/office/drawing/2014/main" xmlns="" id="{FC3D0F67-F275-473B-BBEB-59C95DF8A412}"/>
                </a:ext>
              </a:extLst>
            </p:cNvPr>
            <p:cNvSpPr/>
            <p:nvPr/>
          </p:nvSpPr>
          <p:spPr bwMode="auto">
            <a:xfrm>
              <a:off x="6760432" y="2954424"/>
              <a:ext cx="182880" cy="182880"/>
            </a:xfrm>
            <a:prstGeom prst="ellipse">
              <a:avLst/>
            </a:prstGeom>
            <a:solidFill>
              <a:srgbClr val="000099"/>
            </a:solidFill>
            <a:ln>
              <a:solidFill>
                <a:srgbClr val="0000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 name="Oval 16">
              <a:extLst>
                <a:ext uri="{FF2B5EF4-FFF2-40B4-BE49-F238E27FC236}">
                  <a16:creationId xmlns:a16="http://schemas.microsoft.com/office/drawing/2014/main" xmlns="" id="{9CE0DB66-6BE4-4859-B20F-CFB855F77C50}"/>
                </a:ext>
              </a:extLst>
            </p:cNvPr>
            <p:cNvSpPr/>
            <p:nvPr/>
          </p:nvSpPr>
          <p:spPr bwMode="auto">
            <a:xfrm>
              <a:off x="7327292" y="2666285"/>
              <a:ext cx="182880" cy="182880"/>
            </a:xfrm>
            <a:prstGeom prst="ellipse">
              <a:avLst/>
            </a:prstGeom>
            <a:solidFill>
              <a:srgbClr val="C0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8" name="Oval 17">
              <a:extLst>
                <a:ext uri="{FF2B5EF4-FFF2-40B4-BE49-F238E27FC236}">
                  <a16:creationId xmlns:a16="http://schemas.microsoft.com/office/drawing/2014/main" xmlns="" id="{249751C8-03E8-4B36-9321-6C3537D3E8E8}"/>
                </a:ext>
              </a:extLst>
            </p:cNvPr>
            <p:cNvSpPr/>
            <p:nvPr/>
          </p:nvSpPr>
          <p:spPr bwMode="auto">
            <a:xfrm>
              <a:off x="6487370" y="3512232"/>
              <a:ext cx="182880" cy="182880"/>
            </a:xfrm>
            <a:prstGeom prst="ellipse">
              <a:avLst/>
            </a:prstGeom>
            <a:solidFill>
              <a:srgbClr val="000099"/>
            </a:solidFill>
            <a:ln>
              <a:solidFill>
                <a:srgbClr val="0000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9" name="Oval 18">
              <a:extLst>
                <a:ext uri="{FF2B5EF4-FFF2-40B4-BE49-F238E27FC236}">
                  <a16:creationId xmlns:a16="http://schemas.microsoft.com/office/drawing/2014/main" xmlns="" id="{8AE18DBD-6A8A-4AD3-8164-78710845F4F1}"/>
                </a:ext>
              </a:extLst>
            </p:cNvPr>
            <p:cNvSpPr/>
            <p:nvPr/>
          </p:nvSpPr>
          <p:spPr bwMode="auto">
            <a:xfrm>
              <a:off x="7107004" y="3736870"/>
              <a:ext cx="182880" cy="182880"/>
            </a:xfrm>
            <a:prstGeom prst="ellipse">
              <a:avLst/>
            </a:prstGeom>
            <a:solidFill>
              <a:srgbClr val="000099"/>
            </a:solidFill>
            <a:ln>
              <a:solidFill>
                <a:srgbClr val="0000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20" name="TextBox 19">
            <a:extLst>
              <a:ext uri="{FF2B5EF4-FFF2-40B4-BE49-F238E27FC236}">
                <a16:creationId xmlns:a16="http://schemas.microsoft.com/office/drawing/2014/main" xmlns="" id="{4825929D-B536-4399-BBD4-D53A26159D03}"/>
              </a:ext>
            </a:extLst>
          </p:cNvPr>
          <p:cNvSpPr txBox="1"/>
          <p:nvPr/>
        </p:nvSpPr>
        <p:spPr>
          <a:xfrm>
            <a:off x="6512928" y="736870"/>
            <a:ext cx="7567127"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mn-ea"/>
                <a:cs typeface="+mn-cs"/>
              </a:rPr>
              <a:t>Weak interactions simplify physics</a:t>
            </a:r>
          </a:p>
        </p:txBody>
      </p:sp>
      <p:sp>
        <p:nvSpPr>
          <p:cNvPr id="21" name="Rectangle 20">
            <a:extLst>
              <a:ext uri="{FF2B5EF4-FFF2-40B4-BE49-F238E27FC236}">
                <a16:creationId xmlns:a16="http://schemas.microsoft.com/office/drawing/2014/main" xmlns="" id="{5355BD6B-375B-4BE4-8E48-99F1FF493255}"/>
              </a:ext>
            </a:extLst>
          </p:cNvPr>
          <p:cNvSpPr/>
          <p:nvPr/>
        </p:nvSpPr>
        <p:spPr>
          <a:xfrm>
            <a:off x="442716" y="1301994"/>
            <a:ext cx="291221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mn-ea"/>
                <a:cs typeface="+mn-cs"/>
              </a:rPr>
              <a:t>Thermal</a:t>
            </a:r>
          </a:p>
        </p:txBody>
      </p:sp>
      <p:sp>
        <p:nvSpPr>
          <p:cNvPr id="22" name="Oval 21">
            <a:extLst>
              <a:ext uri="{FF2B5EF4-FFF2-40B4-BE49-F238E27FC236}">
                <a16:creationId xmlns:a16="http://schemas.microsoft.com/office/drawing/2014/main" xmlns="" id="{93DD4283-6A52-4F0E-8D02-267F408ED789}"/>
              </a:ext>
            </a:extLst>
          </p:cNvPr>
          <p:cNvSpPr/>
          <p:nvPr/>
        </p:nvSpPr>
        <p:spPr bwMode="auto">
          <a:xfrm>
            <a:off x="1278664" y="3287304"/>
            <a:ext cx="137160" cy="13716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3" name="Oval 16">
            <a:extLst>
              <a:ext uri="{FF2B5EF4-FFF2-40B4-BE49-F238E27FC236}">
                <a16:creationId xmlns:a16="http://schemas.microsoft.com/office/drawing/2014/main" xmlns="" id="{700A3613-AC34-4AB7-8827-EC7CCACBEE94}"/>
              </a:ext>
            </a:extLst>
          </p:cNvPr>
          <p:cNvSpPr/>
          <p:nvPr/>
        </p:nvSpPr>
        <p:spPr bwMode="auto">
          <a:xfrm>
            <a:off x="1338651" y="2478314"/>
            <a:ext cx="137160" cy="137160"/>
          </a:xfrm>
          <a:prstGeom prst="ellipse">
            <a:avLst/>
          </a:prstGeom>
          <a:solidFill>
            <a:srgbClr val="005A9E"/>
          </a:solidFill>
          <a:ln>
            <a:solidFill>
              <a:srgbClr val="005A9E"/>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4" name="TextBox 23">
            <a:extLst>
              <a:ext uri="{FF2B5EF4-FFF2-40B4-BE49-F238E27FC236}">
                <a16:creationId xmlns:a16="http://schemas.microsoft.com/office/drawing/2014/main" xmlns="" id="{CD8559A5-42BE-4507-81B9-0DA01DCBA4EE}"/>
              </a:ext>
            </a:extLst>
          </p:cNvPr>
          <p:cNvSpPr txBox="1"/>
          <p:nvPr/>
        </p:nvSpPr>
        <p:spPr>
          <a:xfrm>
            <a:off x="2507976" y="2628547"/>
            <a:ext cx="1768152"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w</a:t>
            </a:r>
            <a:r>
              <a:rPr kumimoji="0" lang="en-US" sz="2000" b="0" i="1" u="none" strike="noStrike" kern="1200" cap="none" spc="0" normalizeH="0" baseline="-25000" noProof="0" dirty="0" err="1">
                <a:ln>
                  <a:noFill/>
                </a:ln>
                <a:solidFill>
                  <a:prstClr val="black"/>
                </a:solidFill>
                <a:effectLst/>
                <a:uLnTx/>
                <a:uFillTx/>
                <a:latin typeface="+mn-lt"/>
                <a:ea typeface="+mn-ea"/>
                <a:cs typeface="+mn-cs"/>
              </a:rPr>
              <a:t>R</a:t>
            </a:r>
            <a:r>
              <a:rPr kumimoji="0" lang="en-US" sz="2000" b="0" i="0" u="none" strike="noStrike" kern="1200" cap="none" spc="0" normalizeH="0" noProof="0" dirty="0">
                <a:ln>
                  <a:noFill/>
                </a:ln>
                <a:solidFill>
                  <a:prstClr val="black"/>
                </a:solidFill>
                <a:effectLst/>
                <a:uLnTx/>
                <a:uFillTx/>
                <a:latin typeface="Symbol" panose="05050102010706020507" pitchFamily="18" charset="2"/>
                <a:ea typeface="+mn-ea"/>
                <a:cs typeface="+mn-cs"/>
              </a:rPr>
              <a:t> </a:t>
            </a:r>
            <a:r>
              <a:rPr kumimoji="0" lang="en-US" sz="2000" b="0" i="0" u="none" strike="noStrike" kern="1200" cap="none" spc="0" normalizeH="0" baseline="0" noProof="0" dirty="0">
                <a:ln>
                  <a:noFill/>
                </a:ln>
                <a:solidFill>
                  <a:prstClr val="black"/>
                </a:solidFill>
                <a:effectLst/>
                <a:uLnTx/>
                <a:uFillTx/>
                <a:latin typeface="Times New Roman"/>
                <a:ea typeface="+mn-ea"/>
                <a:cs typeface="+mn-cs"/>
              </a:rPr>
              <a:t>~500 Hz, </a:t>
            </a:r>
          </a:p>
        </p:txBody>
      </p:sp>
      <p:grpSp>
        <p:nvGrpSpPr>
          <p:cNvPr id="25" name="Group 24">
            <a:extLst>
              <a:ext uri="{FF2B5EF4-FFF2-40B4-BE49-F238E27FC236}">
                <a16:creationId xmlns:a16="http://schemas.microsoft.com/office/drawing/2014/main" xmlns="" id="{182E5A00-4FA3-4E4C-8363-58BBFC847009}"/>
              </a:ext>
            </a:extLst>
          </p:cNvPr>
          <p:cNvGrpSpPr/>
          <p:nvPr/>
        </p:nvGrpSpPr>
        <p:grpSpPr>
          <a:xfrm>
            <a:off x="334215" y="1440889"/>
            <a:ext cx="3242951" cy="2820951"/>
            <a:chOff x="120678" y="1347412"/>
            <a:chExt cx="3242951" cy="2820951"/>
          </a:xfrm>
        </p:grpSpPr>
        <p:grpSp>
          <p:nvGrpSpPr>
            <p:cNvPr id="26" name="Group 25">
              <a:extLst>
                <a:ext uri="{FF2B5EF4-FFF2-40B4-BE49-F238E27FC236}">
                  <a16:creationId xmlns:a16="http://schemas.microsoft.com/office/drawing/2014/main" xmlns="" id="{8A169D4B-10DE-4E09-AC81-B3CCA624DE04}"/>
                </a:ext>
              </a:extLst>
            </p:cNvPr>
            <p:cNvGrpSpPr/>
            <p:nvPr/>
          </p:nvGrpSpPr>
          <p:grpSpPr>
            <a:xfrm>
              <a:off x="132289" y="1977613"/>
              <a:ext cx="3231340" cy="2190750"/>
              <a:chOff x="-20842" y="2051864"/>
              <a:chExt cx="3231340" cy="2190750"/>
            </a:xfrm>
          </p:grpSpPr>
          <p:grpSp>
            <p:nvGrpSpPr>
              <p:cNvPr id="28" name="Group 27">
                <a:extLst>
                  <a:ext uri="{FF2B5EF4-FFF2-40B4-BE49-F238E27FC236}">
                    <a16:creationId xmlns:a16="http://schemas.microsoft.com/office/drawing/2014/main" xmlns="" id="{5D1FE548-9377-4049-9A30-96AF06B56231}"/>
                  </a:ext>
                </a:extLst>
              </p:cNvPr>
              <p:cNvGrpSpPr/>
              <p:nvPr/>
            </p:nvGrpSpPr>
            <p:grpSpPr>
              <a:xfrm>
                <a:off x="-20842" y="2051864"/>
                <a:ext cx="2266950" cy="2190750"/>
                <a:chOff x="3817218" y="1988840"/>
                <a:chExt cx="2266950" cy="2190750"/>
              </a:xfrm>
            </p:grpSpPr>
            <p:grpSp>
              <p:nvGrpSpPr>
                <p:cNvPr id="34" name="Group 33">
                  <a:extLst>
                    <a:ext uri="{FF2B5EF4-FFF2-40B4-BE49-F238E27FC236}">
                      <a16:creationId xmlns:a16="http://schemas.microsoft.com/office/drawing/2014/main" xmlns="" id="{32D9E3A2-E84A-453A-A2AE-A41EE983C2F5}"/>
                    </a:ext>
                  </a:extLst>
                </p:cNvPr>
                <p:cNvGrpSpPr/>
                <p:nvPr/>
              </p:nvGrpSpPr>
              <p:grpSpPr>
                <a:xfrm>
                  <a:off x="3817218" y="1988840"/>
                  <a:ext cx="2266950" cy="2190750"/>
                  <a:chOff x="3817218" y="1988840"/>
                  <a:chExt cx="2266950" cy="2190750"/>
                </a:xfrm>
              </p:grpSpPr>
              <p:pic>
                <p:nvPicPr>
                  <p:cNvPr id="36" name="Picture 35">
                    <a:extLst>
                      <a:ext uri="{FF2B5EF4-FFF2-40B4-BE49-F238E27FC236}">
                        <a16:creationId xmlns:a16="http://schemas.microsoft.com/office/drawing/2014/main" xmlns="" id="{0C170425-86D8-439B-9E6A-7F4B6DC65B1A}"/>
                      </a:ext>
                    </a:extLst>
                  </p:cNvPr>
                  <p:cNvPicPr>
                    <a:picLocks noChangeAspect="1"/>
                  </p:cNvPicPr>
                  <p:nvPr/>
                </p:nvPicPr>
                <p:blipFill>
                  <a:blip r:embed="rId5"/>
                  <a:stretch>
                    <a:fillRect/>
                  </a:stretch>
                </p:blipFill>
                <p:spPr>
                  <a:xfrm>
                    <a:off x="3817218" y="1988840"/>
                    <a:ext cx="2266950" cy="2190750"/>
                  </a:xfrm>
                  <a:prstGeom prst="rect">
                    <a:avLst/>
                  </a:prstGeom>
                </p:spPr>
              </p:pic>
              <p:sp>
                <p:nvSpPr>
                  <p:cNvPr id="37" name="Freeform 58">
                    <a:extLst>
                      <a:ext uri="{FF2B5EF4-FFF2-40B4-BE49-F238E27FC236}">
                        <a16:creationId xmlns:a16="http://schemas.microsoft.com/office/drawing/2014/main" xmlns="" id="{A7B47026-C4F2-4890-ACB7-73EE26DFEACF}"/>
                      </a:ext>
                    </a:extLst>
                  </p:cNvPr>
                  <p:cNvSpPr/>
                  <p:nvPr/>
                </p:nvSpPr>
                <p:spPr>
                  <a:xfrm>
                    <a:off x="4659923" y="3493007"/>
                    <a:ext cx="577362" cy="176415"/>
                  </a:xfrm>
                  <a:custGeom>
                    <a:avLst/>
                    <a:gdLst>
                      <a:gd name="connsiteX0" fmla="*/ 0 w 577362"/>
                      <a:gd name="connsiteY0" fmla="*/ 161662 h 176415"/>
                      <a:gd name="connsiteX1" fmla="*/ 87923 w 577362"/>
                      <a:gd name="connsiteY1" fmla="*/ 161662 h 176415"/>
                      <a:gd name="connsiteX2" fmla="*/ 126023 w 577362"/>
                      <a:gd name="connsiteY2" fmla="*/ 132355 h 176415"/>
                      <a:gd name="connsiteX3" fmla="*/ 172915 w 577362"/>
                      <a:gd name="connsiteY3" fmla="*/ 94255 h 176415"/>
                      <a:gd name="connsiteX4" fmla="*/ 216877 w 577362"/>
                      <a:gd name="connsiteY4" fmla="*/ 32708 h 176415"/>
                      <a:gd name="connsiteX5" fmla="*/ 231531 w 577362"/>
                      <a:gd name="connsiteY5" fmla="*/ 6331 h 176415"/>
                      <a:gd name="connsiteX6" fmla="*/ 266700 w 577362"/>
                      <a:gd name="connsiteY6" fmla="*/ 470 h 176415"/>
                      <a:gd name="connsiteX7" fmla="*/ 298939 w 577362"/>
                      <a:gd name="connsiteY7" fmla="*/ 15124 h 176415"/>
                      <a:gd name="connsiteX8" fmla="*/ 316523 w 577362"/>
                      <a:gd name="connsiteY8" fmla="*/ 44431 h 176415"/>
                      <a:gd name="connsiteX9" fmla="*/ 369277 w 577362"/>
                      <a:gd name="connsiteY9" fmla="*/ 114770 h 176415"/>
                      <a:gd name="connsiteX10" fmla="*/ 419100 w 577362"/>
                      <a:gd name="connsiteY10" fmla="*/ 158731 h 176415"/>
                      <a:gd name="connsiteX11" fmla="*/ 498231 w 577362"/>
                      <a:gd name="connsiteY11" fmla="*/ 176316 h 176415"/>
                      <a:gd name="connsiteX12" fmla="*/ 577362 w 577362"/>
                      <a:gd name="connsiteY12" fmla="*/ 164593 h 17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7362" h="176415">
                        <a:moveTo>
                          <a:pt x="0" y="161662"/>
                        </a:moveTo>
                        <a:cubicBezTo>
                          <a:pt x="33459" y="164104"/>
                          <a:pt x="66919" y="166546"/>
                          <a:pt x="87923" y="161662"/>
                        </a:cubicBezTo>
                        <a:cubicBezTo>
                          <a:pt x="108927" y="156778"/>
                          <a:pt x="111858" y="143589"/>
                          <a:pt x="126023" y="132355"/>
                        </a:cubicBezTo>
                        <a:cubicBezTo>
                          <a:pt x="140188" y="121120"/>
                          <a:pt x="157773" y="110863"/>
                          <a:pt x="172915" y="94255"/>
                        </a:cubicBezTo>
                        <a:cubicBezTo>
                          <a:pt x="188057" y="77647"/>
                          <a:pt x="207108" y="47362"/>
                          <a:pt x="216877" y="32708"/>
                        </a:cubicBezTo>
                        <a:cubicBezTo>
                          <a:pt x="226646" y="18054"/>
                          <a:pt x="223227" y="11704"/>
                          <a:pt x="231531" y="6331"/>
                        </a:cubicBezTo>
                        <a:cubicBezTo>
                          <a:pt x="239835" y="958"/>
                          <a:pt x="255465" y="-995"/>
                          <a:pt x="266700" y="470"/>
                        </a:cubicBezTo>
                        <a:cubicBezTo>
                          <a:pt x="277935" y="1935"/>
                          <a:pt x="290635" y="7797"/>
                          <a:pt x="298939" y="15124"/>
                        </a:cubicBezTo>
                        <a:cubicBezTo>
                          <a:pt x="307243" y="22451"/>
                          <a:pt x="304800" y="27823"/>
                          <a:pt x="316523" y="44431"/>
                        </a:cubicBezTo>
                        <a:cubicBezTo>
                          <a:pt x="328246" y="61039"/>
                          <a:pt x="352181" y="95720"/>
                          <a:pt x="369277" y="114770"/>
                        </a:cubicBezTo>
                        <a:cubicBezTo>
                          <a:pt x="386373" y="133820"/>
                          <a:pt x="397608" y="148473"/>
                          <a:pt x="419100" y="158731"/>
                        </a:cubicBezTo>
                        <a:cubicBezTo>
                          <a:pt x="440592" y="168989"/>
                          <a:pt x="471854" y="175339"/>
                          <a:pt x="498231" y="176316"/>
                        </a:cubicBezTo>
                        <a:cubicBezTo>
                          <a:pt x="524608" y="177293"/>
                          <a:pt x="550985" y="170943"/>
                          <a:pt x="577362" y="164593"/>
                        </a:cubicBezTo>
                      </a:path>
                    </a:pathLst>
                  </a:custGeom>
                  <a:solidFill>
                    <a:srgbClr val="00B0F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8" name="Freeform 59">
                    <a:extLst>
                      <a:ext uri="{FF2B5EF4-FFF2-40B4-BE49-F238E27FC236}">
                        <a16:creationId xmlns:a16="http://schemas.microsoft.com/office/drawing/2014/main" xmlns="" id="{0E3BAFBD-1D82-4DE7-B8C9-06A690D01F94}"/>
                      </a:ext>
                    </a:extLst>
                  </p:cNvPr>
                  <p:cNvSpPr/>
                  <p:nvPr/>
                </p:nvSpPr>
                <p:spPr>
                  <a:xfrm>
                    <a:off x="4448908" y="3140672"/>
                    <a:ext cx="996461" cy="215430"/>
                  </a:xfrm>
                  <a:custGeom>
                    <a:avLst/>
                    <a:gdLst>
                      <a:gd name="connsiteX0" fmla="*/ 0 w 996461"/>
                      <a:gd name="connsiteY0" fmla="*/ 91590 h 206261"/>
                      <a:gd name="connsiteX1" fmla="*/ 120161 w 996461"/>
                      <a:gd name="connsiteY1" fmla="*/ 103313 h 206261"/>
                      <a:gd name="connsiteX2" fmla="*/ 216877 w 996461"/>
                      <a:gd name="connsiteY2" fmla="*/ 106244 h 206261"/>
                      <a:gd name="connsiteX3" fmla="*/ 345830 w 996461"/>
                      <a:gd name="connsiteY3" fmla="*/ 202959 h 206261"/>
                      <a:gd name="connsiteX4" fmla="*/ 424961 w 996461"/>
                      <a:gd name="connsiteY4" fmla="*/ 167790 h 206261"/>
                      <a:gd name="connsiteX5" fmla="*/ 524607 w 996461"/>
                      <a:gd name="connsiteY5" fmla="*/ 15390 h 206261"/>
                      <a:gd name="connsiteX6" fmla="*/ 609600 w 996461"/>
                      <a:gd name="connsiteY6" fmla="*/ 9528 h 206261"/>
                      <a:gd name="connsiteX7" fmla="*/ 694592 w 996461"/>
                      <a:gd name="connsiteY7" fmla="*/ 53490 h 206261"/>
                      <a:gd name="connsiteX8" fmla="*/ 756138 w 996461"/>
                      <a:gd name="connsiteY8" fmla="*/ 88659 h 206261"/>
                      <a:gd name="connsiteX9" fmla="*/ 852854 w 996461"/>
                      <a:gd name="connsiteY9" fmla="*/ 97451 h 206261"/>
                      <a:gd name="connsiteX10" fmla="*/ 996461 w 996461"/>
                      <a:gd name="connsiteY10" fmla="*/ 97451 h 206261"/>
                      <a:gd name="connsiteX0" fmla="*/ 0 w 996461"/>
                      <a:gd name="connsiteY0" fmla="*/ 94717 h 209388"/>
                      <a:gd name="connsiteX1" fmla="*/ 120161 w 996461"/>
                      <a:gd name="connsiteY1" fmla="*/ 106440 h 209388"/>
                      <a:gd name="connsiteX2" fmla="*/ 216877 w 996461"/>
                      <a:gd name="connsiteY2" fmla="*/ 109371 h 209388"/>
                      <a:gd name="connsiteX3" fmla="*/ 345830 w 996461"/>
                      <a:gd name="connsiteY3" fmla="*/ 206086 h 209388"/>
                      <a:gd name="connsiteX4" fmla="*/ 424961 w 996461"/>
                      <a:gd name="connsiteY4" fmla="*/ 170917 h 209388"/>
                      <a:gd name="connsiteX5" fmla="*/ 524607 w 996461"/>
                      <a:gd name="connsiteY5" fmla="*/ 18517 h 209388"/>
                      <a:gd name="connsiteX6" fmla="*/ 606669 w 996461"/>
                      <a:gd name="connsiteY6" fmla="*/ 6793 h 209388"/>
                      <a:gd name="connsiteX7" fmla="*/ 694592 w 996461"/>
                      <a:gd name="connsiteY7" fmla="*/ 56617 h 209388"/>
                      <a:gd name="connsiteX8" fmla="*/ 756138 w 996461"/>
                      <a:gd name="connsiteY8" fmla="*/ 91786 h 209388"/>
                      <a:gd name="connsiteX9" fmla="*/ 852854 w 996461"/>
                      <a:gd name="connsiteY9" fmla="*/ 100578 h 209388"/>
                      <a:gd name="connsiteX10" fmla="*/ 996461 w 996461"/>
                      <a:gd name="connsiteY10" fmla="*/ 100578 h 209388"/>
                      <a:gd name="connsiteX0" fmla="*/ 0 w 996461"/>
                      <a:gd name="connsiteY0" fmla="*/ 100759 h 215430"/>
                      <a:gd name="connsiteX1" fmla="*/ 120161 w 996461"/>
                      <a:gd name="connsiteY1" fmla="*/ 112482 h 215430"/>
                      <a:gd name="connsiteX2" fmla="*/ 216877 w 996461"/>
                      <a:gd name="connsiteY2" fmla="*/ 115413 h 215430"/>
                      <a:gd name="connsiteX3" fmla="*/ 345830 w 996461"/>
                      <a:gd name="connsiteY3" fmla="*/ 212128 h 215430"/>
                      <a:gd name="connsiteX4" fmla="*/ 424961 w 996461"/>
                      <a:gd name="connsiteY4" fmla="*/ 176959 h 215430"/>
                      <a:gd name="connsiteX5" fmla="*/ 524607 w 996461"/>
                      <a:gd name="connsiteY5" fmla="*/ 24559 h 215430"/>
                      <a:gd name="connsiteX6" fmla="*/ 606669 w 996461"/>
                      <a:gd name="connsiteY6" fmla="*/ 12835 h 215430"/>
                      <a:gd name="connsiteX7" fmla="*/ 694592 w 996461"/>
                      <a:gd name="connsiteY7" fmla="*/ 62659 h 215430"/>
                      <a:gd name="connsiteX8" fmla="*/ 756138 w 996461"/>
                      <a:gd name="connsiteY8" fmla="*/ 97828 h 215430"/>
                      <a:gd name="connsiteX9" fmla="*/ 852854 w 996461"/>
                      <a:gd name="connsiteY9" fmla="*/ 106620 h 215430"/>
                      <a:gd name="connsiteX10" fmla="*/ 996461 w 996461"/>
                      <a:gd name="connsiteY10" fmla="*/ 106620 h 21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6461" h="215430">
                        <a:moveTo>
                          <a:pt x="0" y="100759"/>
                        </a:moveTo>
                        <a:cubicBezTo>
                          <a:pt x="42007" y="105399"/>
                          <a:pt x="84015" y="110040"/>
                          <a:pt x="120161" y="112482"/>
                        </a:cubicBezTo>
                        <a:cubicBezTo>
                          <a:pt x="156307" y="114924"/>
                          <a:pt x="179266" y="98805"/>
                          <a:pt x="216877" y="115413"/>
                        </a:cubicBezTo>
                        <a:cubicBezTo>
                          <a:pt x="254489" y="132021"/>
                          <a:pt x="311149" y="201870"/>
                          <a:pt x="345830" y="212128"/>
                        </a:cubicBezTo>
                        <a:cubicBezTo>
                          <a:pt x="380511" y="222386"/>
                          <a:pt x="395165" y="208220"/>
                          <a:pt x="424961" y="176959"/>
                        </a:cubicBezTo>
                        <a:cubicBezTo>
                          <a:pt x="454757" y="145698"/>
                          <a:pt x="494322" y="51913"/>
                          <a:pt x="524607" y="24559"/>
                        </a:cubicBezTo>
                        <a:cubicBezTo>
                          <a:pt x="554892" y="-2795"/>
                          <a:pt x="578338" y="-8168"/>
                          <a:pt x="606669" y="12835"/>
                        </a:cubicBezTo>
                        <a:cubicBezTo>
                          <a:pt x="635000" y="33838"/>
                          <a:pt x="669681" y="48494"/>
                          <a:pt x="694592" y="62659"/>
                        </a:cubicBezTo>
                        <a:cubicBezTo>
                          <a:pt x="719504" y="76825"/>
                          <a:pt x="729761" y="90501"/>
                          <a:pt x="756138" y="97828"/>
                        </a:cubicBezTo>
                        <a:cubicBezTo>
                          <a:pt x="782515" y="105155"/>
                          <a:pt x="812800" y="105155"/>
                          <a:pt x="852854" y="106620"/>
                        </a:cubicBezTo>
                        <a:cubicBezTo>
                          <a:pt x="892908" y="108085"/>
                          <a:pt x="944684" y="107352"/>
                          <a:pt x="996461" y="106620"/>
                        </a:cubicBezTo>
                      </a:path>
                    </a:pathLst>
                  </a:custGeom>
                  <a:solidFill>
                    <a:srgbClr val="92D05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35" name="Freeform 56">
                  <a:extLst>
                    <a:ext uri="{FF2B5EF4-FFF2-40B4-BE49-F238E27FC236}">
                      <a16:creationId xmlns:a16="http://schemas.microsoft.com/office/drawing/2014/main" xmlns="" id="{6EF7CD2D-7CC8-43AE-9917-012ADA973253}"/>
                    </a:ext>
                  </a:extLst>
                </p:cNvPr>
                <p:cNvSpPr/>
                <p:nvPr/>
              </p:nvSpPr>
              <p:spPr>
                <a:xfrm>
                  <a:off x="4164623" y="2323558"/>
                  <a:ext cx="1515208" cy="333436"/>
                </a:xfrm>
                <a:custGeom>
                  <a:avLst/>
                  <a:gdLst>
                    <a:gd name="connsiteX0" fmla="*/ 0 w 1515208"/>
                    <a:gd name="connsiteY0" fmla="*/ 161734 h 333436"/>
                    <a:gd name="connsiteX1" fmla="*/ 167054 w 1515208"/>
                    <a:gd name="connsiteY1" fmla="*/ 170527 h 333436"/>
                    <a:gd name="connsiteX2" fmla="*/ 257908 w 1515208"/>
                    <a:gd name="connsiteY2" fmla="*/ 191042 h 333436"/>
                    <a:gd name="connsiteX3" fmla="*/ 357554 w 1515208"/>
                    <a:gd name="connsiteY3" fmla="*/ 278965 h 333436"/>
                    <a:gd name="connsiteX4" fmla="*/ 422031 w 1515208"/>
                    <a:gd name="connsiteY4" fmla="*/ 311204 h 333436"/>
                    <a:gd name="connsiteX5" fmla="*/ 465992 w 1515208"/>
                    <a:gd name="connsiteY5" fmla="*/ 328788 h 333436"/>
                    <a:gd name="connsiteX6" fmla="*/ 536331 w 1515208"/>
                    <a:gd name="connsiteY6" fmla="*/ 223280 h 333436"/>
                    <a:gd name="connsiteX7" fmla="*/ 592015 w 1515208"/>
                    <a:gd name="connsiteY7" fmla="*/ 123634 h 333436"/>
                    <a:gd name="connsiteX8" fmla="*/ 641839 w 1515208"/>
                    <a:gd name="connsiteY8" fmla="*/ 38642 h 333436"/>
                    <a:gd name="connsiteX9" fmla="*/ 668215 w 1515208"/>
                    <a:gd name="connsiteY9" fmla="*/ 23988 h 333436"/>
                    <a:gd name="connsiteX10" fmla="*/ 706315 w 1515208"/>
                    <a:gd name="connsiteY10" fmla="*/ 70880 h 333436"/>
                    <a:gd name="connsiteX11" fmla="*/ 764931 w 1515208"/>
                    <a:gd name="connsiteY11" fmla="*/ 173457 h 333436"/>
                    <a:gd name="connsiteX12" fmla="*/ 820615 w 1515208"/>
                    <a:gd name="connsiteY12" fmla="*/ 293619 h 333436"/>
                    <a:gd name="connsiteX13" fmla="*/ 873369 w 1515208"/>
                    <a:gd name="connsiteY13" fmla="*/ 281896 h 333436"/>
                    <a:gd name="connsiteX14" fmla="*/ 934915 w 1515208"/>
                    <a:gd name="connsiteY14" fmla="*/ 176388 h 333436"/>
                    <a:gd name="connsiteX15" fmla="*/ 1005254 w 1515208"/>
                    <a:gd name="connsiteY15" fmla="*/ 29850 h 333436"/>
                    <a:gd name="connsiteX16" fmla="*/ 1087315 w 1515208"/>
                    <a:gd name="connsiteY16" fmla="*/ 542 h 333436"/>
                    <a:gd name="connsiteX17" fmla="*/ 1154723 w 1515208"/>
                    <a:gd name="connsiteY17" fmla="*/ 41573 h 333436"/>
                    <a:gd name="connsiteX18" fmla="*/ 1269023 w 1515208"/>
                    <a:gd name="connsiteY18" fmla="*/ 141219 h 333436"/>
                    <a:gd name="connsiteX19" fmla="*/ 1392115 w 1515208"/>
                    <a:gd name="connsiteY19" fmla="*/ 155873 h 333436"/>
                    <a:gd name="connsiteX20" fmla="*/ 1515208 w 1515208"/>
                    <a:gd name="connsiteY20" fmla="*/ 155873 h 33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5208" h="333436">
                      <a:moveTo>
                        <a:pt x="0" y="161734"/>
                      </a:moveTo>
                      <a:cubicBezTo>
                        <a:pt x="62034" y="163688"/>
                        <a:pt x="124069" y="165642"/>
                        <a:pt x="167054" y="170527"/>
                      </a:cubicBezTo>
                      <a:cubicBezTo>
                        <a:pt x="210039" y="175412"/>
                        <a:pt x="226158" y="172969"/>
                        <a:pt x="257908" y="191042"/>
                      </a:cubicBezTo>
                      <a:cubicBezTo>
                        <a:pt x="289658" y="209115"/>
                        <a:pt x="330200" y="258938"/>
                        <a:pt x="357554" y="278965"/>
                      </a:cubicBezTo>
                      <a:cubicBezTo>
                        <a:pt x="384908" y="298992"/>
                        <a:pt x="403958" y="302900"/>
                        <a:pt x="422031" y="311204"/>
                      </a:cubicBezTo>
                      <a:cubicBezTo>
                        <a:pt x="440104" y="319508"/>
                        <a:pt x="446942" y="343442"/>
                        <a:pt x="465992" y="328788"/>
                      </a:cubicBezTo>
                      <a:cubicBezTo>
                        <a:pt x="485042" y="314134"/>
                        <a:pt x="515327" y="257472"/>
                        <a:pt x="536331" y="223280"/>
                      </a:cubicBezTo>
                      <a:cubicBezTo>
                        <a:pt x="557335" y="189088"/>
                        <a:pt x="574430" y="154407"/>
                        <a:pt x="592015" y="123634"/>
                      </a:cubicBezTo>
                      <a:cubicBezTo>
                        <a:pt x="609600" y="92861"/>
                        <a:pt x="629139" y="55250"/>
                        <a:pt x="641839" y="38642"/>
                      </a:cubicBezTo>
                      <a:cubicBezTo>
                        <a:pt x="654539" y="22034"/>
                        <a:pt x="657469" y="18615"/>
                        <a:pt x="668215" y="23988"/>
                      </a:cubicBezTo>
                      <a:cubicBezTo>
                        <a:pt x="678961" y="29361"/>
                        <a:pt x="690196" y="45968"/>
                        <a:pt x="706315" y="70880"/>
                      </a:cubicBezTo>
                      <a:cubicBezTo>
                        <a:pt x="722434" y="95791"/>
                        <a:pt x="745881" y="136334"/>
                        <a:pt x="764931" y="173457"/>
                      </a:cubicBezTo>
                      <a:cubicBezTo>
                        <a:pt x="783981" y="210580"/>
                        <a:pt x="802542" y="275546"/>
                        <a:pt x="820615" y="293619"/>
                      </a:cubicBezTo>
                      <a:cubicBezTo>
                        <a:pt x="838688" y="311692"/>
                        <a:pt x="854319" y="301434"/>
                        <a:pt x="873369" y="281896"/>
                      </a:cubicBezTo>
                      <a:cubicBezTo>
                        <a:pt x="892419" y="262358"/>
                        <a:pt x="912934" y="218396"/>
                        <a:pt x="934915" y="176388"/>
                      </a:cubicBezTo>
                      <a:cubicBezTo>
                        <a:pt x="956896" y="134380"/>
                        <a:pt x="979854" y="59158"/>
                        <a:pt x="1005254" y="29850"/>
                      </a:cubicBezTo>
                      <a:cubicBezTo>
                        <a:pt x="1030654" y="542"/>
                        <a:pt x="1062404" y="-1412"/>
                        <a:pt x="1087315" y="542"/>
                      </a:cubicBezTo>
                      <a:cubicBezTo>
                        <a:pt x="1112226" y="2496"/>
                        <a:pt x="1124438" y="18127"/>
                        <a:pt x="1154723" y="41573"/>
                      </a:cubicBezTo>
                      <a:cubicBezTo>
                        <a:pt x="1185008" y="65019"/>
                        <a:pt x="1229458" y="122169"/>
                        <a:pt x="1269023" y="141219"/>
                      </a:cubicBezTo>
                      <a:cubicBezTo>
                        <a:pt x="1308588" y="160269"/>
                        <a:pt x="1351084" y="153431"/>
                        <a:pt x="1392115" y="155873"/>
                      </a:cubicBezTo>
                      <a:cubicBezTo>
                        <a:pt x="1433146" y="158315"/>
                        <a:pt x="1474177" y="157094"/>
                        <a:pt x="1515208" y="155873"/>
                      </a:cubicBezTo>
                    </a:path>
                  </a:pathLst>
                </a:custGeom>
                <a:solidFill>
                  <a:srgbClr val="D438D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29" name="TextBox 28">
                <a:extLst>
                  <a:ext uri="{FF2B5EF4-FFF2-40B4-BE49-F238E27FC236}">
                    <a16:creationId xmlns:a16="http://schemas.microsoft.com/office/drawing/2014/main" xmlns="" id="{6A609A9C-F14F-4DB1-8202-F9195397C937}"/>
                  </a:ext>
                </a:extLst>
              </p:cNvPr>
              <p:cNvSpPr txBox="1"/>
              <p:nvPr/>
            </p:nvSpPr>
            <p:spPr>
              <a:xfrm>
                <a:off x="1538707" y="3619282"/>
                <a:ext cx="1414801" cy="46166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mn-cs"/>
                  </a:rPr>
                  <a:t>E(n</a:t>
                </a:r>
                <a:r>
                  <a:rPr kumimoji="0" lang="en-US" sz="1800" b="0" i="0" u="none" strike="noStrike" kern="1200" cap="none" spc="0" normalizeH="0" baseline="-25000" noProof="0" dirty="0">
                    <a:ln>
                      <a:noFill/>
                    </a:ln>
                    <a:solidFill>
                      <a:prstClr val="black"/>
                    </a:solidFill>
                    <a:effectLst/>
                    <a:uLnTx/>
                    <a:uFillTx/>
                    <a:latin typeface="Lucida Sans" pitchFamily="34" charset="0"/>
                    <a:ea typeface="+mn-ea"/>
                    <a:cs typeface="+mn-cs"/>
                  </a:rPr>
                  <a:t>1x</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mn-cs"/>
                  </a:rPr>
                  <a:t>,n</a:t>
                </a:r>
                <a:r>
                  <a:rPr kumimoji="0" lang="en-US" sz="1800" b="0" i="0" u="none" strike="noStrike" kern="1200" cap="none" spc="0" normalizeH="0" baseline="-25000" noProof="0" dirty="0">
                    <a:ln>
                      <a:noFill/>
                    </a:ln>
                    <a:solidFill>
                      <a:prstClr val="black"/>
                    </a:solidFill>
                    <a:effectLst/>
                    <a:uLnTx/>
                    <a:uFillTx/>
                    <a:latin typeface="Lucida Sans" pitchFamily="34" charset="0"/>
                    <a:ea typeface="+mn-ea"/>
                    <a:cs typeface="+mn-cs"/>
                  </a:rPr>
                  <a:t>1y</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mn-cs"/>
                  </a:rPr>
                  <a:t>)</a:t>
                </a:r>
              </a:p>
            </p:txBody>
          </p:sp>
          <p:sp>
            <p:nvSpPr>
              <p:cNvPr id="30" name="Oval 29">
                <a:extLst>
                  <a:ext uri="{FF2B5EF4-FFF2-40B4-BE49-F238E27FC236}">
                    <a16:creationId xmlns:a16="http://schemas.microsoft.com/office/drawing/2014/main" xmlns="" id="{350E2D2D-C774-4B60-A2DF-E0AB7581305A}"/>
                  </a:ext>
                </a:extLst>
              </p:cNvPr>
              <p:cNvSpPr/>
              <p:nvPr/>
            </p:nvSpPr>
            <p:spPr>
              <a:xfrm>
                <a:off x="1715115" y="3167719"/>
                <a:ext cx="358854" cy="2375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1" name="TextBox 30">
                <a:extLst>
                  <a:ext uri="{FF2B5EF4-FFF2-40B4-BE49-F238E27FC236}">
                    <a16:creationId xmlns:a16="http://schemas.microsoft.com/office/drawing/2014/main" xmlns="" id="{6119CED2-E18E-4F28-9E70-903BD385A569}"/>
                  </a:ext>
                </a:extLst>
              </p:cNvPr>
              <p:cNvSpPr txBox="1"/>
              <p:nvPr/>
            </p:nvSpPr>
            <p:spPr>
              <a:xfrm>
                <a:off x="1573465" y="3068060"/>
                <a:ext cx="141480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mn-cs"/>
                  </a:rPr>
                  <a:t>E(n</a:t>
                </a:r>
                <a:r>
                  <a:rPr kumimoji="0" lang="en-US" sz="1800" b="0" i="0" u="none" strike="noStrike" kern="1200" cap="none" spc="0" normalizeH="0" baseline="-25000" noProof="0" dirty="0">
                    <a:ln>
                      <a:noFill/>
                    </a:ln>
                    <a:solidFill>
                      <a:prstClr val="black"/>
                    </a:solidFill>
                    <a:effectLst/>
                    <a:uLnTx/>
                    <a:uFillTx/>
                    <a:latin typeface="Lucida Sans" pitchFamily="34" charset="0"/>
                    <a:ea typeface="+mn-ea"/>
                    <a:cs typeface="+mn-cs"/>
                  </a:rPr>
                  <a:t>2x</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mn-cs"/>
                  </a:rPr>
                  <a:t>,n</a:t>
                </a:r>
                <a:r>
                  <a:rPr kumimoji="0" lang="en-US" sz="1800" b="0" i="0" u="none" strike="noStrike" kern="1200" cap="none" spc="0" normalizeH="0" baseline="-25000" noProof="0" dirty="0">
                    <a:ln>
                      <a:noFill/>
                    </a:ln>
                    <a:solidFill>
                      <a:prstClr val="black"/>
                    </a:solidFill>
                    <a:effectLst/>
                    <a:uLnTx/>
                    <a:uFillTx/>
                    <a:latin typeface="Lucida Sans" pitchFamily="34" charset="0"/>
                    <a:ea typeface="+mn-ea"/>
                    <a:cs typeface="+mn-cs"/>
                  </a:rPr>
                  <a:t>2y</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mn-cs"/>
                  </a:rPr>
                  <a:t>)</a:t>
                </a:r>
              </a:p>
            </p:txBody>
          </p:sp>
          <p:sp>
            <p:nvSpPr>
              <p:cNvPr id="32" name="Oval 31">
                <a:extLst>
                  <a:ext uri="{FF2B5EF4-FFF2-40B4-BE49-F238E27FC236}">
                    <a16:creationId xmlns:a16="http://schemas.microsoft.com/office/drawing/2014/main" xmlns="" id="{C2E3097B-FC0C-4502-A769-01C0CC22A2C5}"/>
                  </a:ext>
                </a:extLst>
              </p:cNvPr>
              <p:cNvSpPr/>
              <p:nvPr/>
            </p:nvSpPr>
            <p:spPr>
              <a:xfrm>
                <a:off x="1969484" y="2436697"/>
                <a:ext cx="299505" cy="2201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3" name="TextBox 32">
                <a:extLst>
                  <a:ext uri="{FF2B5EF4-FFF2-40B4-BE49-F238E27FC236}">
                    <a16:creationId xmlns:a16="http://schemas.microsoft.com/office/drawing/2014/main" xmlns="" id="{05B7FCDB-8938-4EA5-ADA5-D61876F1CA63}"/>
                  </a:ext>
                </a:extLst>
              </p:cNvPr>
              <p:cNvSpPr txBox="1"/>
              <p:nvPr/>
            </p:nvSpPr>
            <p:spPr>
              <a:xfrm>
                <a:off x="1795697" y="2254933"/>
                <a:ext cx="141480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mn-cs"/>
                  </a:rPr>
                  <a:t>E(n</a:t>
                </a:r>
                <a:r>
                  <a:rPr kumimoji="0" lang="en-US" sz="1800" b="0" i="0" u="none" strike="noStrike" kern="1200" cap="none" spc="0" normalizeH="0" baseline="-25000" noProof="0" dirty="0">
                    <a:ln>
                      <a:noFill/>
                    </a:ln>
                    <a:solidFill>
                      <a:prstClr val="black"/>
                    </a:solidFill>
                    <a:effectLst/>
                    <a:uLnTx/>
                    <a:uFillTx/>
                    <a:latin typeface="Lucida Sans" pitchFamily="34" charset="0"/>
                    <a:ea typeface="+mn-ea"/>
                    <a:cs typeface="+mn-cs"/>
                  </a:rPr>
                  <a:t>4x</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mn-cs"/>
                  </a:rPr>
                  <a:t>,n</a:t>
                </a:r>
                <a:r>
                  <a:rPr kumimoji="0" lang="en-US" sz="1800" b="0" i="0" u="none" strike="noStrike" kern="1200" cap="none" spc="0" normalizeH="0" baseline="-25000" noProof="0" dirty="0">
                    <a:ln>
                      <a:noFill/>
                    </a:ln>
                    <a:solidFill>
                      <a:prstClr val="black"/>
                    </a:solidFill>
                    <a:effectLst/>
                    <a:uLnTx/>
                    <a:uFillTx/>
                    <a:latin typeface="Lucida Sans" pitchFamily="34" charset="0"/>
                    <a:ea typeface="+mn-ea"/>
                    <a:cs typeface="+mn-cs"/>
                  </a:rPr>
                  <a:t>4y</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mn-cs"/>
                  </a:rPr>
                  <a:t>)</a:t>
                </a:r>
              </a:p>
            </p:txBody>
          </p:sp>
        </p:grpSp>
        <p:pic>
          <p:nvPicPr>
            <p:cNvPr id="27" name="Picture 2">
              <a:extLst>
                <a:ext uri="{FF2B5EF4-FFF2-40B4-BE49-F238E27FC236}">
                  <a16:creationId xmlns:a16="http://schemas.microsoft.com/office/drawing/2014/main" xmlns="" id="{775964E9-651F-4CC3-B626-F9BE1335DA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08" b="100000" l="0" r="100000"/>
                      </a14:imgEffect>
                    </a14:imgLayer>
                  </a14:imgProps>
                </a:ext>
                <a:ext uri="{28A0092B-C50C-407E-A947-70E740481C1C}">
                  <a14:useLocalDpi xmlns:a14="http://schemas.microsoft.com/office/drawing/2010/main" val="0"/>
                </a:ext>
              </a:extLst>
            </a:blip>
            <a:srcRect/>
            <a:stretch>
              <a:fillRect/>
            </a:stretch>
          </p:blipFill>
          <p:spPr bwMode="auto">
            <a:xfrm>
              <a:off x="120678" y="1347412"/>
              <a:ext cx="2238835" cy="2662994"/>
            </a:xfrm>
            <a:prstGeom prst="rect">
              <a:avLst/>
            </a:prstGeom>
            <a:noFill/>
            <a:ln w="9525">
              <a:noFill/>
              <a:miter lim="800000"/>
              <a:headEnd/>
              <a:tailEnd/>
            </a:ln>
          </p:spPr>
        </p:pic>
      </p:grpSp>
      <p:cxnSp>
        <p:nvCxnSpPr>
          <p:cNvPr id="39" name="Straight Connector 14">
            <a:extLst>
              <a:ext uri="{FF2B5EF4-FFF2-40B4-BE49-F238E27FC236}">
                <a16:creationId xmlns:a16="http://schemas.microsoft.com/office/drawing/2014/main" xmlns="" id="{8407190C-6592-4AED-9F7E-2EF3AB0A6779}"/>
              </a:ext>
            </a:extLst>
          </p:cNvPr>
          <p:cNvCxnSpPr>
            <a:cxnSpLocks noChangeShapeType="1"/>
          </p:cNvCxnSpPr>
          <p:nvPr/>
        </p:nvCxnSpPr>
        <p:spPr bwMode="auto">
          <a:xfrm>
            <a:off x="577636" y="2183087"/>
            <a:ext cx="1796350" cy="6574"/>
          </a:xfrm>
          <a:prstGeom prst="line">
            <a:avLst/>
          </a:prstGeom>
          <a:noFill/>
          <a:ln w="3175" algn="ctr">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40" name="Oval 16">
            <a:extLst>
              <a:ext uri="{FF2B5EF4-FFF2-40B4-BE49-F238E27FC236}">
                <a16:creationId xmlns:a16="http://schemas.microsoft.com/office/drawing/2014/main" xmlns="" id="{EFF96855-8EB4-4F11-81AE-E7839736ECBC}"/>
              </a:ext>
            </a:extLst>
          </p:cNvPr>
          <p:cNvSpPr/>
          <p:nvPr/>
        </p:nvSpPr>
        <p:spPr bwMode="auto">
          <a:xfrm>
            <a:off x="1373515" y="3250443"/>
            <a:ext cx="182880" cy="182880"/>
          </a:xfrm>
          <a:prstGeom prst="ellipse">
            <a:avLst/>
          </a:prstGeom>
          <a:solidFill>
            <a:srgbClr val="0C15C6"/>
          </a:solidFill>
          <a:ln>
            <a:solidFill>
              <a:srgbClr val="0C15C6"/>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41" name="Oval 16">
            <a:extLst>
              <a:ext uri="{FF2B5EF4-FFF2-40B4-BE49-F238E27FC236}">
                <a16:creationId xmlns:a16="http://schemas.microsoft.com/office/drawing/2014/main" xmlns="" id="{A2355CCE-20A4-4025-9AE3-313B3356126B}"/>
              </a:ext>
            </a:extLst>
          </p:cNvPr>
          <p:cNvSpPr/>
          <p:nvPr/>
        </p:nvSpPr>
        <p:spPr bwMode="auto">
          <a:xfrm>
            <a:off x="1367093" y="2472191"/>
            <a:ext cx="182880" cy="18288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42" name="Straight Connector 14">
            <a:extLst>
              <a:ext uri="{FF2B5EF4-FFF2-40B4-BE49-F238E27FC236}">
                <a16:creationId xmlns:a16="http://schemas.microsoft.com/office/drawing/2014/main" xmlns="" id="{8752D1E9-037E-4393-BA83-9369CD90E9A3}"/>
              </a:ext>
            </a:extLst>
          </p:cNvPr>
          <p:cNvCxnSpPr>
            <a:cxnSpLocks noChangeShapeType="1"/>
          </p:cNvCxnSpPr>
          <p:nvPr/>
        </p:nvCxnSpPr>
        <p:spPr bwMode="auto">
          <a:xfrm>
            <a:off x="550488" y="1882029"/>
            <a:ext cx="1890149" cy="2165"/>
          </a:xfrm>
          <a:prstGeom prst="line">
            <a:avLst/>
          </a:prstGeom>
          <a:noFill/>
          <a:ln w="3175" algn="ctr">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43" name="Left Brace 42">
            <a:extLst>
              <a:ext uri="{FF2B5EF4-FFF2-40B4-BE49-F238E27FC236}">
                <a16:creationId xmlns:a16="http://schemas.microsoft.com/office/drawing/2014/main" xmlns="" id="{0C4EF67D-D379-4029-92E0-DEB134A673E1}"/>
              </a:ext>
            </a:extLst>
          </p:cNvPr>
          <p:cNvSpPr/>
          <p:nvPr/>
        </p:nvSpPr>
        <p:spPr>
          <a:xfrm flipH="1">
            <a:off x="2303970" y="2668212"/>
            <a:ext cx="219445" cy="288812"/>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mn-cs"/>
            </a:endParaRPr>
          </a:p>
        </p:txBody>
      </p:sp>
      <p:grpSp>
        <p:nvGrpSpPr>
          <p:cNvPr id="44" name="Group 43">
            <a:extLst>
              <a:ext uri="{FF2B5EF4-FFF2-40B4-BE49-F238E27FC236}">
                <a16:creationId xmlns:a16="http://schemas.microsoft.com/office/drawing/2014/main" xmlns="" id="{8484C53F-05EC-41FE-915A-B09E7790CACB}"/>
              </a:ext>
            </a:extLst>
          </p:cNvPr>
          <p:cNvGrpSpPr/>
          <p:nvPr/>
        </p:nvGrpSpPr>
        <p:grpSpPr>
          <a:xfrm>
            <a:off x="253717" y="1849719"/>
            <a:ext cx="2748719" cy="1620180"/>
            <a:chOff x="4175956" y="2060848"/>
            <a:chExt cx="2748719" cy="1620180"/>
          </a:xfrm>
        </p:grpSpPr>
        <p:cxnSp>
          <p:nvCxnSpPr>
            <p:cNvPr id="45" name="Straight Connector 44">
              <a:extLst>
                <a:ext uri="{FF2B5EF4-FFF2-40B4-BE49-F238E27FC236}">
                  <a16:creationId xmlns:a16="http://schemas.microsoft.com/office/drawing/2014/main" xmlns="" id="{340BD568-A151-4592-9A78-731ACE7E6E9C}"/>
                </a:ext>
              </a:extLst>
            </p:cNvPr>
            <p:cNvCxnSpPr/>
            <p:nvPr/>
          </p:nvCxnSpPr>
          <p:spPr>
            <a:xfrm flipH="1">
              <a:off x="4175956" y="2240868"/>
              <a:ext cx="2748719" cy="12321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B6DA7879-8552-4111-B264-4A24FDEEB4F9}"/>
                </a:ext>
              </a:extLst>
            </p:cNvPr>
            <p:cNvCxnSpPr/>
            <p:nvPr/>
          </p:nvCxnSpPr>
          <p:spPr>
            <a:xfrm>
              <a:off x="4175956" y="2060848"/>
              <a:ext cx="2748719" cy="162018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7" name="Oval 16">
            <a:extLst>
              <a:ext uri="{FF2B5EF4-FFF2-40B4-BE49-F238E27FC236}">
                <a16:creationId xmlns:a16="http://schemas.microsoft.com/office/drawing/2014/main" xmlns="" id="{0BEFA595-6C86-46EA-A93B-EF0F19EFEC87}"/>
              </a:ext>
            </a:extLst>
          </p:cNvPr>
          <p:cNvSpPr/>
          <p:nvPr/>
        </p:nvSpPr>
        <p:spPr bwMode="auto">
          <a:xfrm>
            <a:off x="1358402" y="3671188"/>
            <a:ext cx="182880" cy="182880"/>
          </a:xfrm>
          <a:prstGeom prst="ellipse">
            <a:avLst/>
          </a:prstGeom>
          <a:solidFill>
            <a:srgbClr val="0C15C6"/>
          </a:solidFill>
          <a:ln>
            <a:solidFill>
              <a:srgbClr val="0C15C6"/>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48" name="Oval 16">
            <a:extLst>
              <a:ext uri="{FF2B5EF4-FFF2-40B4-BE49-F238E27FC236}">
                <a16:creationId xmlns:a16="http://schemas.microsoft.com/office/drawing/2014/main" xmlns="" id="{8AB64A50-23D3-43BC-9090-FFF176EA8DC4}"/>
              </a:ext>
            </a:extLst>
          </p:cNvPr>
          <p:cNvSpPr/>
          <p:nvPr/>
        </p:nvSpPr>
        <p:spPr bwMode="auto">
          <a:xfrm>
            <a:off x="1371901" y="3255129"/>
            <a:ext cx="182880" cy="182880"/>
          </a:xfrm>
          <a:prstGeom prst="ellipse">
            <a:avLst/>
          </a:prstGeom>
          <a:solidFill>
            <a:srgbClr val="0C15C6"/>
          </a:solidFill>
          <a:ln>
            <a:solidFill>
              <a:srgbClr val="0C15C6"/>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49" name="Oval 16">
            <a:extLst>
              <a:ext uri="{FF2B5EF4-FFF2-40B4-BE49-F238E27FC236}">
                <a16:creationId xmlns:a16="http://schemas.microsoft.com/office/drawing/2014/main" xmlns="" id="{ED96AD6B-40B1-4F53-8AEF-CB18003A26D3}"/>
              </a:ext>
            </a:extLst>
          </p:cNvPr>
          <p:cNvSpPr/>
          <p:nvPr/>
        </p:nvSpPr>
        <p:spPr bwMode="auto">
          <a:xfrm>
            <a:off x="1389966" y="2470606"/>
            <a:ext cx="182880" cy="182880"/>
          </a:xfrm>
          <a:prstGeom prst="ellipse">
            <a:avLst/>
          </a:prstGeom>
          <a:solidFill>
            <a:srgbClr val="C0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0" name="TextBox 49">
            <a:extLst>
              <a:ext uri="{FF2B5EF4-FFF2-40B4-BE49-F238E27FC236}">
                <a16:creationId xmlns:a16="http://schemas.microsoft.com/office/drawing/2014/main" xmlns="" id="{ED10EB27-A6DC-4294-A8F5-E521FDDAAE9C}"/>
              </a:ext>
            </a:extLst>
          </p:cNvPr>
          <p:cNvSpPr txBox="1"/>
          <p:nvPr/>
        </p:nvSpPr>
        <p:spPr>
          <a:xfrm>
            <a:off x="3121019" y="757843"/>
            <a:ext cx="401191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mn-ea"/>
                <a:cs typeface="+mn-cs"/>
              </a:rPr>
              <a:t>Interaction Energy~ Hz</a:t>
            </a:r>
          </a:p>
        </p:txBody>
      </p:sp>
      <p:sp>
        <p:nvSpPr>
          <p:cNvPr id="51" name="Rectangle 50">
            <a:extLst>
              <a:ext uri="{FF2B5EF4-FFF2-40B4-BE49-F238E27FC236}">
                <a16:creationId xmlns:a16="http://schemas.microsoft.com/office/drawing/2014/main" xmlns="" id="{91A09B97-4CC3-4F86-9847-42BDE66890D1}"/>
              </a:ext>
            </a:extLst>
          </p:cNvPr>
          <p:cNvSpPr/>
          <p:nvPr/>
        </p:nvSpPr>
        <p:spPr>
          <a:xfrm>
            <a:off x="8310828" y="1418987"/>
            <a:ext cx="4134622"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imes New Roman"/>
                <a:ea typeface="+mn-ea"/>
                <a:cs typeface="+mn-cs"/>
              </a:rPr>
              <a:t>Energy  lattice:</a:t>
            </a:r>
          </a:p>
        </p:txBody>
      </p:sp>
      <p:sp>
        <p:nvSpPr>
          <p:cNvPr id="52" name="Rectangle 51">
            <a:extLst>
              <a:ext uri="{FF2B5EF4-FFF2-40B4-BE49-F238E27FC236}">
                <a16:creationId xmlns:a16="http://schemas.microsoft.com/office/drawing/2014/main" xmlns="" id="{16738DC9-7723-4AA3-9813-907EC6091D64}"/>
              </a:ext>
            </a:extLst>
          </p:cNvPr>
          <p:cNvSpPr/>
          <p:nvPr/>
        </p:nvSpPr>
        <p:spPr>
          <a:xfrm>
            <a:off x="1241050" y="1279839"/>
            <a:ext cx="5882108"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mn-ea"/>
                <a:cs typeface="+mn-cs"/>
              </a:rPr>
              <a:t>…………but frozen motional levels</a:t>
            </a:r>
          </a:p>
        </p:txBody>
      </p:sp>
      <p:sp>
        <p:nvSpPr>
          <p:cNvPr id="53" name="TextBox 52">
            <a:extLst>
              <a:ext uri="{FF2B5EF4-FFF2-40B4-BE49-F238E27FC236}">
                <a16:creationId xmlns:a16="http://schemas.microsoft.com/office/drawing/2014/main" xmlns="" id="{35EE2506-8539-4E7D-B808-27A492FF68AC}"/>
              </a:ext>
            </a:extLst>
          </p:cNvPr>
          <p:cNvSpPr txBox="1"/>
          <p:nvPr/>
        </p:nvSpPr>
        <p:spPr>
          <a:xfrm>
            <a:off x="4073212" y="2491216"/>
            <a:ext cx="491242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mn-ea"/>
                <a:cs typeface="+mn-cs"/>
              </a:rPr>
              <a:t>NO mode changing collisions</a:t>
            </a:r>
          </a:p>
        </p:txBody>
      </p:sp>
      <p:grpSp>
        <p:nvGrpSpPr>
          <p:cNvPr id="54" name="Group 53">
            <a:extLst>
              <a:ext uri="{FF2B5EF4-FFF2-40B4-BE49-F238E27FC236}">
                <a16:creationId xmlns:a16="http://schemas.microsoft.com/office/drawing/2014/main" xmlns="" id="{D9A37A1D-ABBB-4800-BB85-7ED4EFA367F9}"/>
              </a:ext>
            </a:extLst>
          </p:cNvPr>
          <p:cNvGrpSpPr/>
          <p:nvPr/>
        </p:nvGrpSpPr>
        <p:grpSpPr>
          <a:xfrm>
            <a:off x="9241810" y="1834823"/>
            <a:ext cx="1792526" cy="1800281"/>
            <a:chOff x="5735154" y="2085004"/>
            <a:chExt cx="1792526" cy="1800281"/>
          </a:xfrm>
        </p:grpSpPr>
        <p:sp>
          <p:nvSpPr>
            <p:cNvPr id="55" name="Oval 54">
              <a:extLst>
                <a:ext uri="{FF2B5EF4-FFF2-40B4-BE49-F238E27FC236}">
                  <a16:creationId xmlns:a16="http://schemas.microsoft.com/office/drawing/2014/main" xmlns="" id="{5DCD03D5-805E-47AD-A9B4-2AC205F68D81}"/>
                </a:ext>
              </a:extLst>
            </p:cNvPr>
            <p:cNvSpPr/>
            <p:nvPr/>
          </p:nvSpPr>
          <p:spPr>
            <a:xfrm rot="1320000" flipH="1">
              <a:off x="6658521" y="2981598"/>
              <a:ext cx="91440" cy="64008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56" name="Group 55">
              <a:extLst>
                <a:ext uri="{FF2B5EF4-FFF2-40B4-BE49-F238E27FC236}">
                  <a16:creationId xmlns:a16="http://schemas.microsoft.com/office/drawing/2014/main" xmlns="" id="{E19D4F5F-98CF-4B3A-AD72-616CDADE07C5}"/>
                </a:ext>
              </a:extLst>
            </p:cNvPr>
            <p:cNvGrpSpPr/>
            <p:nvPr/>
          </p:nvGrpSpPr>
          <p:grpSpPr>
            <a:xfrm>
              <a:off x="5735154" y="2085004"/>
              <a:ext cx="1792526" cy="1733949"/>
              <a:chOff x="5770812" y="2085003"/>
              <a:chExt cx="1792526" cy="1733949"/>
            </a:xfrm>
          </p:grpSpPr>
          <p:sp>
            <p:nvSpPr>
              <p:cNvPr id="58" name="Oval 57">
                <a:extLst>
                  <a:ext uri="{FF2B5EF4-FFF2-40B4-BE49-F238E27FC236}">
                    <a16:creationId xmlns:a16="http://schemas.microsoft.com/office/drawing/2014/main" xmlns="" id="{9FB9C05A-CB15-4EC1-B009-29E3D8ECFA78}"/>
                  </a:ext>
                </a:extLst>
              </p:cNvPr>
              <p:cNvSpPr/>
              <p:nvPr/>
            </p:nvSpPr>
            <p:spPr>
              <a:xfrm rot="19320000">
                <a:off x="5929079" y="2085003"/>
                <a:ext cx="95478" cy="802788"/>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9" name="Oval 58">
                <a:extLst>
                  <a:ext uri="{FF2B5EF4-FFF2-40B4-BE49-F238E27FC236}">
                    <a16:creationId xmlns:a16="http://schemas.microsoft.com/office/drawing/2014/main" xmlns="" id="{F644D85A-9489-4E82-98AA-F38CF252AB60}"/>
                  </a:ext>
                </a:extLst>
              </p:cNvPr>
              <p:cNvSpPr/>
              <p:nvPr/>
            </p:nvSpPr>
            <p:spPr>
              <a:xfrm rot="17607672">
                <a:off x="6222539" y="3209953"/>
                <a:ext cx="80822" cy="558964"/>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0" name="Oval 59">
                <a:extLst>
                  <a:ext uri="{FF2B5EF4-FFF2-40B4-BE49-F238E27FC236}">
                    <a16:creationId xmlns:a16="http://schemas.microsoft.com/office/drawing/2014/main" xmlns="" id="{6400A1D5-B789-4201-A096-39FC14BFF602}"/>
                  </a:ext>
                </a:extLst>
              </p:cNvPr>
              <p:cNvSpPr/>
              <p:nvPr/>
            </p:nvSpPr>
            <p:spPr>
              <a:xfrm rot="16260000">
                <a:off x="6267684" y="1643643"/>
                <a:ext cx="91440" cy="100584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1" name="Oval 60">
                <a:extLst>
                  <a:ext uri="{FF2B5EF4-FFF2-40B4-BE49-F238E27FC236}">
                    <a16:creationId xmlns:a16="http://schemas.microsoft.com/office/drawing/2014/main" xmlns="" id="{07FE554A-9D99-4885-A777-B8E0E64613A1}"/>
                  </a:ext>
                </a:extLst>
              </p:cNvPr>
              <p:cNvSpPr/>
              <p:nvPr/>
            </p:nvSpPr>
            <p:spPr>
              <a:xfrm rot="540000" flipH="1">
                <a:off x="7225984" y="2813112"/>
                <a:ext cx="91440" cy="100584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2" name="Oval 61">
                <a:extLst>
                  <a:ext uri="{FF2B5EF4-FFF2-40B4-BE49-F238E27FC236}">
                    <a16:creationId xmlns:a16="http://schemas.microsoft.com/office/drawing/2014/main" xmlns="" id="{93454FEA-C4E6-464F-BE7B-87719E46FA19}"/>
                  </a:ext>
                </a:extLst>
              </p:cNvPr>
              <p:cNvSpPr/>
              <p:nvPr/>
            </p:nvSpPr>
            <p:spPr>
              <a:xfrm rot="21360000" flipH="1">
                <a:off x="6822072" y="2160138"/>
                <a:ext cx="91440" cy="91440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3" name="Oval 62">
                <a:extLst>
                  <a:ext uri="{FF2B5EF4-FFF2-40B4-BE49-F238E27FC236}">
                    <a16:creationId xmlns:a16="http://schemas.microsoft.com/office/drawing/2014/main" xmlns="" id="{2FCCDACC-5993-4CB4-BA74-AC34576B07D9}"/>
                  </a:ext>
                </a:extLst>
              </p:cNvPr>
              <p:cNvSpPr/>
              <p:nvPr/>
            </p:nvSpPr>
            <p:spPr>
              <a:xfrm rot="17940000" flipH="1">
                <a:off x="6517682" y="2648751"/>
                <a:ext cx="91440" cy="54864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4" name="Oval 63">
                <a:extLst>
                  <a:ext uri="{FF2B5EF4-FFF2-40B4-BE49-F238E27FC236}">
                    <a16:creationId xmlns:a16="http://schemas.microsoft.com/office/drawing/2014/main" xmlns="" id="{3481357A-A4CC-4DE8-8BCD-70C3FAB48E50}"/>
                  </a:ext>
                </a:extLst>
              </p:cNvPr>
              <p:cNvSpPr/>
              <p:nvPr/>
            </p:nvSpPr>
            <p:spPr>
              <a:xfrm rot="20280000" flipH="1">
                <a:off x="6361345" y="2839902"/>
                <a:ext cx="91440" cy="64008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5" name="Oval 64">
                <a:extLst>
                  <a:ext uri="{FF2B5EF4-FFF2-40B4-BE49-F238E27FC236}">
                    <a16:creationId xmlns:a16="http://schemas.microsoft.com/office/drawing/2014/main" xmlns="" id="{E9CC2879-7C82-482C-8F63-6467E4C3D855}"/>
                  </a:ext>
                </a:extLst>
              </p:cNvPr>
              <p:cNvSpPr/>
              <p:nvPr/>
            </p:nvSpPr>
            <p:spPr>
              <a:xfrm rot="1320000" flipH="1">
                <a:off x="6036691" y="2759998"/>
                <a:ext cx="91440" cy="64008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6" name="Oval 65">
                <a:extLst>
                  <a:ext uri="{FF2B5EF4-FFF2-40B4-BE49-F238E27FC236}">
                    <a16:creationId xmlns:a16="http://schemas.microsoft.com/office/drawing/2014/main" xmlns="" id="{2615213B-9A7C-4E0D-A137-DD2BA691AF20}"/>
                  </a:ext>
                </a:extLst>
              </p:cNvPr>
              <p:cNvSpPr/>
              <p:nvPr/>
            </p:nvSpPr>
            <p:spPr>
              <a:xfrm rot="17607672">
                <a:off x="6830952" y="3466852"/>
                <a:ext cx="80822" cy="558964"/>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7" name="Oval 66">
                <a:extLst>
                  <a:ext uri="{FF2B5EF4-FFF2-40B4-BE49-F238E27FC236}">
                    <a16:creationId xmlns:a16="http://schemas.microsoft.com/office/drawing/2014/main" xmlns="" id="{4DD1DE16-F144-4B08-A540-50333FD0BF90}"/>
                  </a:ext>
                </a:extLst>
              </p:cNvPr>
              <p:cNvSpPr/>
              <p:nvPr/>
            </p:nvSpPr>
            <p:spPr>
              <a:xfrm rot="18780000" flipH="1">
                <a:off x="7117889" y="2058282"/>
                <a:ext cx="91440" cy="73152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8" name="Oval 67">
                <a:extLst>
                  <a:ext uri="{FF2B5EF4-FFF2-40B4-BE49-F238E27FC236}">
                    <a16:creationId xmlns:a16="http://schemas.microsoft.com/office/drawing/2014/main" xmlns="" id="{FC4E16CC-1FA1-40D9-9B6C-EBB73BDBE923}"/>
                  </a:ext>
                </a:extLst>
              </p:cNvPr>
              <p:cNvSpPr/>
              <p:nvPr/>
            </p:nvSpPr>
            <p:spPr>
              <a:xfrm rot="20820000" flipH="1">
                <a:off x="5770812" y="2182197"/>
                <a:ext cx="91440" cy="118872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9" name="Oval 68">
                <a:extLst>
                  <a:ext uri="{FF2B5EF4-FFF2-40B4-BE49-F238E27FC236}">
                    <a16:creationId xmlns:a16="http://schemas.microsoft.com/office/drawing/2014/main" xmlns="" id="{A0229C83-EEFC-452C-8EA3-3DEA59E20825}"/>
                  </a:ext>
                </a:extLst>
              </p:cNvPr>
              <p:cNvSpPr/>
              <p:nvPr/>
            </p:nvSpPr>
            <p:spPr>
              <a:xfrm rot="2220000" flipH="1">
                <a:off x="6447583" y="2091117"/>
                <a:ext cx="91440" cy="73152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0" name="Oval 69">
                <a:extLst>
                  <a:ext uri="{FF2B5EF4-FFF2-40B4-BE49-F238E27FC236}">
                    <a16:creationId xmlns:a16="http://schemas.microsoft.com/office/drawing/2014/main" xmlns="" id="{8666EB45-6A42-4A0D-9F55-59743CB02DEC}"/>
                  </a:ext>
                </a:extLst>
              </p:cNvPr>
              <p:cNvSpPr/>
              <p:nvPr/>
            </p:nvSpPr>
            <p:spPr>
              <a:xfrm rot="3720000" flipH="1">
                <a:off x="6377518" y="2826249"/>
                <a:ext cx="91440" cy="73152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1" name="Oval 70">
                <a:extLst>
                  <a:ext uri="{FF2B5EF4-FFF2-40B4-BE49-F238E27FC236}">
                    <a16:creationId xmlns:a16="http://schemas.microsoft.com/office/drawing/2014/main" xmlns="" id="{57155E5D-BFB4-4427-B5C3-C56DF6A68DEB}"/>
                  </a:ext>
                </a:extLst>
              </p:cNvPr>
              <p:cNvSpPr/>
              <p:nvPr/>
            </p:nvSpPr>
            <p:spPr>
              <a:xfrm rot="2700000" flipH="1">
                <a:off x="7014698" y="2668081"/>
                <a:ext cx="91440" cy="100584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57" name="Oval 56">
              <a:extLst>
                <a:ext uri="{FF2B5EF4-FFF2-40B4-BE49-F238E27FC236}">
                  <a16:creationId xmlns:a16="http://schemas.microsoft.com/office/drawing/2014/main" xmlns="" id="{FB073E38-8EC8-4FCC-9E8E-AFB419924495}"/>
                </a:ext>
              </a:extLst>
            </p:cNvPr>
            <p:cNvSpPr/>
            <p:nvPr/>
          </p:nvSpPr>
          <p:spPr>
            <a:xfrm rot="20340000" flipH="1">
              <a:off x="6927802" y="3062325"/>
              <a:ext cx="91440" cy="82296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pic>
        <p:nvPicPr>
          <p:cNvPr id="75" name="Picture 74">
            <a:extLst>
              <a:ext uri="{FF2B5EF4-FFF2-40B4-BE49-F238E27FC236}">
                <a16:creationId xmlns:a16="http://schemas.microsoft.com/office/drawing/2014/main" xmlns="" id="{96B1BFD8-7EB7-424F-8F7B-2F3C3B0F3610}"/>
              </a:ext>
            </a:extLst>
          </p:cNvPr>
          <p:cNvPicPr>
            <a:picLocks noChangeAspect="1"/>
          </p:cNvPicPr>
          <p:nvPr/>
        </p:nvPicPr>
        <p:blipFill>
          <a:blip r:embed="rId8"/>
          <a:stretch>
            <a:fillRect/>
          </a:stretch>
        </p:blipFill>
        <p:spPr>
          <a:xfrm>
            <a:off x="4737201" y="4549068"/>
            <a:ext cx="3573627" cy="908096"/>
          </a:xfrm>
          <a:prstGeom prst="rect">
            <a:avLst/>
          </a:prstGeom>
        </p:spPr>
      </p:pic>
      <p:sp>
        <p:nvSpPr>
          <p:cNvPr id="98" name="Oval 97">
            <a:extLst>
              <a:ext uri="{FF2B5EF4-FFF2-40B4-BE49-F238E27FC236}">
                <a16:creationId xmlns:a16="http://schemas.microsoft.com/office/drawing/2014/main" xmlns="" id="{430F1455-EA19-4527-B37B-D0AF06FFBE45}"/>
              </a:ext>
            </a:extLst>
          </p:cNvPr>
          <p:cNvSpPr/>
          <p:nvPr/>
        </p:nvSpPr>
        <p:spPr>
          <a:xfrm>
            <a:off x="7458167" y="6015522"/>
            <a:ext cx="192025" cy="2574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xmlns="" id="{339441EB-26EF-43A9-A9B7-F5EB3B979A8C}"/>
              </a:ext>
            </a:extLst>
          </p:cNvPr>
          <p:cNvSpPr txBox="1"/>
          <p:nvPr/>
        </p:nvSpPr>
        <p:spPr>
          <a:xfrm>
            <a:off x="550488" y="6367965"/>
            <a:ext cx="1114390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Hamiltonian can be reduced to a Spin model with long range couplings</a:t>
            </a:r>
          </a:p>
        </p:txBody>
      </p:sp>
      <p:grpSp>
        <p:nvGrpSpPr>
          <p:cNvPr id="73" name="Group 72">
            <a:extLst>
              <a:ext uri="{FF2B5EF4-FFF2-40B4-BE49-F238E27FC236}">
                <a16:creationId xmlns:a16="http://schemas.microsoft.com/office/drawing/2014/main" xmlns="" id="{627B9B70-BF62-4255-8E83-E93BE1ED35C1}"/>
              </a:ext>
            </a:extLst>
          </p:cNvPr>
          <p:cNvGrpSpPr/>
          <p:nvPr/>
        </p:nvGrpSpPr>
        <p:grpSpPr>
          <a:xfrm>
            <a:off x="177904" y="4356942"/>
            <a:ext cx="4342761" cy="1928698"/>
            <a:chOff x="409063" y="4349573"/>
            <a:chExt cx="4342761" cy="1928698"/>
          </a:xfrm>
        </p:grpSpPr>
        <p:pic>
          <p:nvPicPr>
            <p:cNvPr id="82" name="Picture 81">
              <a:extLst>
                <a:ext uri="{FF2B5EF4-FFF2-40B4-BE49-F238E27FC236}">
                  <a16:creationId xmlns:a16="http://schemas.microsoft.com/office/drawing/2014/main" xmlns="" id="{907057B3-FBD6-4F14-8CF5-9FE7126FCB9A}"/>
                </a:ext>
              </a:extLst>
            </p:cNvPr>
            <p:cNvPicPr>
              <a:picLocks noChangeAspect="1"/>
            </p:cNvPicPr>
            <p:nvPr/>
          </p:nvPicPr>
          <p:blipFill rotWithShape="1">
            <a:blip r:embed="rId9"/>
            <a:srcRect r="21721"/>
            <a:stretch/>
          </p:blipFill>
          <p:spPr>
            <a:xfrm>
              <a:off x="409063" y="4481698"/>
              <a:ext cx="1893392" cy="926010"/>
            </a:xfrm>
            <a:prstGeom prst="rect">
              <a:avLst/>
            </a:prstGeom>
          </p:spPr>
        </p:pic>
        <p:grpSp>
          <p:nvGrpSpPr>
            <p:cNvPr id="87" name="Group 86">
              <a:extLst>
                <a:ext uri="{FF2B5EF4-FFF2-40B4-BE49-F238E27FC236}">
                  <a16:creationId xmlns:a16="http://schemas.microsoft.com/office/drawing/2014/main" xmlns="" id="{872E8E43-E621-4BFF-A004-6D9480C7F942}"/>
                </a:ext>
              </a:extLst>
            </p:cNvPr>
            <p:cNvGrpSpPr/>
            <p:nvPr/>
          </p:nvGrpSpPr>
          <p:grpSpPr>
            <a:xfrm>
              <a:off x="2714573" y="4349573"/>
              <a:ext cx="2037251" cy="899094"/>
              <a:chOff x="4993680" y="3287462"/>
              <a:chExt cx="3369145" cy="1546814"/>
            </a:xfrm>
          </p:grpSpPr>
          <p:pic>
            <p:nvPicPr>
              <p:cNvPr id="83" name="Picture 82">
                <a:extLst>
                  <a:ext uri="{FF2B5EF4-FFF2-40B4-BE49-F238E27FC236}">
                    <a16:creationId xmlns:a16="http://schemas.microsoft.com/office/drawing/2014/main" xmlns="" id="{44D12C00-48C5-432B-8221-C63F22F6D40E}"/>
                  </a:ext>
                </a:extLst>
              </p:cNvPr>
              <p:cNvPicPr>
                <a:picLocks noChangeAspect="1"/>
              </p:cNvPicPr>
              <p:nvPr/>
            </p:nvPicPr>
            <p:blipFill rotWithShape="1">
              <a:blip r:embed="rId10"/>
              <a:srcRect l="61868" t="-18902" r="6500" b="18902"/>
              <a:stretch/>
            </p:blipFill>
            <p:spPr>
              <a:xfrm>
                <a:off x="4993680" y="3287462"/>
                <a:ext cx="3369145" cy="1546814"/>
              </a:xfrm>
              <a:prstGeom prst="rect">
                <a:avLst/>
              </a:prstGeom>
              <a:solidFill>
                <a:schemeClr val="bg1"/>
              </a:solidFill>
            </p:spPr>
          </p:pic>
          <p:sp>
            <p:nvSpPr>
              <p:cNvPr id="84" name="Rectangle 83">
                <a:extLst>
                  <a:ext uri="{FF2B5EF4-FFF2-40B4-BE49-F238E27FC236}">
                    <a16:creationId xmlns:a16="http://schemas.microsoft.com/office/drawing/2014/main" xmlns="" id="{7AD4EDED-8310-45B4-9E59-79359306A381}"/>
                  </a:ext>
                </a:extLst>
              </p:cNvPr>
              <p:cNvSpPr/>
              <p:nvPr/>
            </p:nvSpPr>
            <p:spPr>
              <a:xfrm>
                <a:off x="7125110" y="4020275"/>
                <a:ext cx="203379" cy="298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xmlns="" id="{106E9B1F-C5EF-4BD4-9FE1-5A67F193A802}"/>
                  </a:ext>
                </a:extLst>
              </p:cNvPr>
              <p:cNvSpPr/>
              <p:nvPr/>
            </p:nvSpPr>
            <p:spPr>
              <a:xfrm>
                <a:off x="8098126" y="4125629"/>
                <a:ext cx="203379" cy="298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1" name="Picture 90">
              <a:extLst>
                <a:ext uri="{FF2B5EF4-FFF2-40B4-BE49-F238E27FC236}">
                  <a16:creationId xmlns:a16="http://schemas.microsoft.com/office/drawing/2014/main" xmlns="" id="{31D8EACA-45CC-40DE-9BAB-2FBDB96D9FBE}"/>
                </a:ext>
              </a:extLst>
            </p:cNvPr>
            <p:cNvPicPr>
              <a:picLocks noChangeAspect="1"/>
            </p:cNvPicPr>
            <p:nvPr/>
          </p:nvPicPr>
          <p:blipFill>
            <a:blip r:embed="rId11"/>
            <a:stretch>
              <a:fillRect/>
            </a:stretch>
          </p:blipFill>
          <p:spPr>
            <a:xfrm>
              <a:off x="734069" y="5694449"/>
              <a:ext cx="711643" cy="569315"/>
            </a:xfrm>
            <a:prstGeom prst="rect">
              <a:avLst/>
            </a:prstGeom>
          </p:spPr>
        </p:pic>
        <p:sp>
          <p:nvSpPr>
            <p:cNvPr id="92" name="Arrow: Down 91">
              <a:extLst>
                <a:ext uri="{FF2B5EF4-FFF2-40B4-BE49-F238E27FC236}">
                  <a16:creationId xmlns:a16="http://schemas.microsoft.com/office/drawing/2014/main" xmlns="" id="{BF014F3A-FFD2-47EA-B684-E7DED313F6AA}"/>
                </a:ext>
              </a:extLst>
            </p:cNvPr>
            <p:cNvSpPr/>
            <p:nvPr/>
          </p:nvSpPr>
          <p:spPr>
            <a:xfrm>
              <a:off x="989249" y="5277763"/>
              <a:ext cx="289115" cy="4166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Down 92">
              <a:extLst>
                <a:ext uri="{FF2B5EF4-FFF2-40B4-BE49-F238E27FC236}">
                  <a16:creationId xmlns:a16="http://schemas.microsoft.com/office/drawing/2014/main" xmlns="" id="{2CAF51ED-2162-4266-A45C-8BD2DA407FCD}"/>
                </a:ext>
              </a:extLst>
            </p:cNvPr>
            <p:cNvSpPr/>
            <p:nvPr/>
          </p:nvSpPr>
          <p:spPr>
            <a:xfrm>
              <a:off x="3114085" y="5199365"/>
              <a:ext cx="289115" cy="4166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xmlns="" id="{3CD6B971-98C9-4EE5-AD60-AF6E8A9F5A8C}"/>
                </a:ext>
              </a:extLst>
            </p:cNvPr>
            <p:cNvPicPr>
              <a:picLocks noChangeAspect="1"/>
            </p:cNvPicPr>
            <p:nvPr/>
          </p:nvPicPr>
          <p:blipFill>
            <a:blip r:embed="rId12"/>
            <a:stretch>
              <a:fillRect/>
            </a:stretch>
          </p:blipFill>
          <p:spPr>
            <a:xfrm>
              <a:off x="2911030" y="5784195"/>
              <a:ext cx="554329" cy="494076"/>
            </a:xfrm>
            <a:prstGeom prst="rect">
              <a:avLst/>
            </a:prstGeom>
          </p:spPr>
        </p:pic>
      </p:grpSp>
    </p:spTree>
    <p:extLst>
      <p:ext uri="{BB962C8B-B14F-4D97-AF65-F5344CB8AC3E}">
        <p14:creationId xmlns:p14="http://schemas.microsoft.com/office/powerpoint/2010/main" val="60892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grpId="1" nodeType="clickEffect">
                                  <p:stCondLst>
                                    <p:cond delay="0"/>
                                  </p:stCondLst>
                                  <p:childTnLst>
                                    <p:animMotion origin="layout" path="M -2.08333E-6 1.48148E-6 L -0.00117 -0.05695 " pathEditMode="relative" rAng="0" ptsTypes="AA">
                                      <p:cBhvr>
                                        <p:cTn id="24" dur="2000" fill="hold"/>
                                        <p:tgtEl>
                                          <p:spTgt spid="40"/>
                                        </p:tgtEl>
                                        <p:attrNameLst>
                                          <p:attrName>ppt_x</p:attrName>
                                          <p:attrName>ppt_y</p:attrName>
                                        </p:attrNameLst>
                                      </p:cBhvr>
                                      <p:rCtr x="-65" y="-2847"/>
                                    </p:animMotion>
                                  </p:childTnLst>
                                </p:cTn>
                              </p:par>
                              <p:par>
                                <p:cTn id="25" presetID="36" presetClass="path" presetSubtype="0" accel="50000" decel="50000" fill="hold" grpId="1" nodeType="withEffect">
                                  <p:stCondLst>
                                    <p:cond delay="0"/>
                                  </p:stCondLst>
                                  <p:childTnLst>
                                    <p:animMotion origin="layout" path="M -0.00091 -1.11111E-6 C -0.00091 -0.01505 -0.00417 0.05579 0.00104 0.05185 C 0.00586 0.04769 0.00274 -0.00417 0.003 -0.02037 C 0.003 -0.0368 -0.00768 -0.03796 0.00156 -0.04606 C 0.00169 -0.05208 0.00039 -0.04954 -0.00039 -0.05787 C -0.00117 -0.06597 -0.00156 -0.08889 -0.00273 -0.09537 " pathEditMode="relative" rAng="0" ptsTypes="AAAAAA">
                                      <p:cBhvr>
                                        <p:cTn id="26" dur="2000" fill="hold"/>
                                        <p:tgtEl>
                                          <p:spTgt spid="41"/>
                                        </p:tgtEl>
                                        <p:attrNameLst>
                                          <p:attrName>ppt_x</p:attrName>
                                          <p:attrName>ppt_y</p:attrName>
                                        </p:attrNameLst>
                                      </p:cBhvr>
                                      <p:rCtr x="130" y="-2176"/>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2"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4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p:bldP spid="40" grpId="0" animBg="1"/>
      <p:bldP spid="40" grpId="1" animBg="1"/>
      <p:bldP spid="40" grpId="2" animBg="1"/>
      <p:bldP spid="41" grpId="0" animBg="1"/>
      <p:bldP spid="41" grpId="1" animBg="1"/>
      <p:bldP spid="41" grpId="2" animBg="1"/>
      <p:bldP spid="43" grpId="0" animBg="1"/>
      <p:bldP spid="48" grpId="0" animBg="1"/>
      <p:bldP spid="49" grpId="0" animBg="1"/>
      <p:bldP spid="51" grpId="0"/>
      <p:bldP spid="52" grpId="0"/>
      <p:bldP spid="53" grpId="0"/>
      <p:bldP spid="9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Rectangle 2">
            <a:extLst>
              <a:ext uri="{FF2B5EF4-FFF2-40B4-BE49-F238E27FC236}">
                <a16:creationId xmlns:a16="http://schemas.microsoft.com/office/drawing/2014/main" xmlns="" id="{0DB90F4C-3CB4-45C5-9905-1BA84B3D90D7}"/>
              </a:ext>
            </a:extLst>
          </p:cNvPr>
          <p:cNvSpPr txBox="1">
            <a:spLocks noChangeArrowheads="1"/>
          </p:cNvSpPr>
          <p:nvPr/>
        </p:nvSpPr>
        <p:spPr>
          <a:xfrm>
            <a:off x="1561137" y="-118515"/>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Many-body Hamiltonian </a:t>
            </a:r>
          </a:p>
        </p:txBody>
      </p:sp>
      <p:pic>
        <p:nvPicPr>
          <p:cNvPr id="3" name="Picture 2">
            <a:extLst>
              <a:ext uri="{FF2B5EF4-FFF2-40B4-BE49-F238E27FC236}">
                <a16:creationId xmlns:a16="http://schemas.microsoft.com/office/drawing/2014/main" xmlns="" id="{CF3947AC-B7EA-4586-8129-B8C53AB3CC52}"/>
              </a:ext>
            </a:extLst>
          </p:cNvPr>
          <p:cNvPicPr>
            <a:picLocks noChangeAspect="1"/>
          </p:cNvPicPr>
          <p:nvPr/>
        </p:nvPicPr>
        <p:blipFill rotWithShape="1">
          <a:blip r:embed="rId3"/>
          <a:srcRect b="8997"/>
          <a:stretch/>
        </p:blipFill>
        <p:spPr>
          <a:xfrm>
            <a:off x="570211" y="949668"/>
            <a:ext cx="5060397" cy="570806"/>
          </a:xfrm>
          <a:prstGeom prst="rect">
            <a:avLst/>
          </a:prstGeom>
        </p:spPr>
      </p:pic>
      <p:sp>
        <p:nvSpPr>
          <p:cNvPr id="8" name="TextBox 7">
            <a:extLst>
              <a:ext uri="{FF2B5EF4-FFF2-40B4-BE49-F238E27FC236}">
                <a16:creationId xmlns:a16="http://schemas.microsoft.com/office/drawing/2014/main" xmlns="" id="{04C505D5-841E-4EAB-B364-1A8783E43D43}"/>
              </a:ext>
            </a:extLst>
          </p:cNvPr>
          <p:cNvSpPr txBox="1"/>
          <p:nvPr/>
        </p:nvSpPr>
        <p:spPr>
          <a:xfrm>
            <a:off x="2524335" y="2084825"/>
            <a:ext cx="576075" cy="400110"/>
          </a:xfrm>
          <a:prstGeom prst="rect">
            <a:avLst/>
          </a:prstGeom>
          <a:solidFill>
            <a:schemeClr val="bg1"/>
          </a:solidFill>
        </p:spPr>
        <p:txBody>
          <a:bodyPr wrap="square" rtlCol="0">
            <a:spAutoFit/>
          </a:bodyPr>
          <a:lstStyle/>
          <a:p>
            <a:endParaRPr lang="en-US" dirty="0"/>
          </a:p>
        </p:txBody>
      </p:sp>
      <p:sp>
        <p:nvSpPr>
          <p:cNvPr id="5" name="Oval 4">
            <a:extLst>
              <a:ext uri="{FF2B5EF4-FFF2-40B4-BE49-F238E27FC236}">
                <a16:creationId xmlns:a16="http://schemas.microsoft.com/office/drawing/2014/main" xmlns="" id="{7F9BC13B-CFCA-4C7E-BCCE-0237DA2A0B4D}"/>
              </a:ext>
            </a:extLst>
          </p:cNvPr>
          <p:cNvSpPr/>
          <p:nvPr/>
        </p:nvSpPr>
        <p:spPr>
          <a:xfrm>
            <a:off x="6531528" y="1672553"/>
            <a:ext cx="170716" cy="2447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0CA7A353-FA3D-4525-9A88-A35B47C95DE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135875" y="339045"/>
            <a:ext cx="6657975" cy="1552575"/>
          </a:xfrm>
          <a:prstGeom prst="rect">
            <a:avLst/>
          </a:prstGeom>
        </p:spPr>
      </p:pic>
      <p:sp>
        <p:nvSpPr>
          <p:cNvPr id="21" name="TextBox 20">
            <a:extLst>
              <a:ext uri="{FF2B5EF4-FFF2-40B4-BE49-F238E27FC236}">
                <a16:creationId xmlns:a16="http://schemas.microsoft.com/office/drawing/2014/main" xmlns="" id="{6B16B130-98B3-4418-9614-50B73E6FA7D6}"/>
              </a:ext>
            </a:extLst>
          </p:cNvPr>
          <p:cNvSpPr txBox="1"/>
          <p:nvPr/>
        </p:nvSpPr>
        <p:spPr>
          <a:xfrm>
            <a:off x="3446055" y="569457"/>
            <a:ext cx="1013963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Times New Roman"/>
                <a:ea typeface="+mn-ea"/>
                <a:cs typeface="+mn-cs"/>
              </a:rPr>
              <a:t>Rey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Annals of Physics 340, 311(2014)</a:t>
            </a:r>
          </a:p>
        </p:txBody>
      </p:sp>
      <p:pic>
        <p:nvPicPr>
          <p:cNvPr id="4" name="Picture 3">
            <a:extLst>
              <a:ext uri="{FF2B5EF4-FFF2-40B4-BE49-F238E27FC236}">
                <a16:creationId xmlns:a16="http://schemas.microsoft.com/office/drawing/2014/main" xmlns="" id="{210E99DA-835C-40EF-9DD5-ABA637E0D90E}"/>
              </a:ext>
            </a:extLst>
          </p:cNvPr>
          <p:cNvPicPr>
            <a:picLocks noChangeAspect="1"/>
          </p:cNvPicPr>
          <p:nvPr/>
        </p:nvPicPr>
        <p:blipFill>
          <a:blip r:embed="rId5"/>
          <a:stretch>
            <a:fillRect/>
          </a:stretch>
        </p:blipFill>
        <p:spPr>
          <a:xfrm>
            <a:off x="235065" y="3441368"/>
            <a:ext cx="5730687" cy="3545396"/>
          </a:xfrm>
          <a:prstGeom prst="rect">
            <a:avLst/>
          </a:prstGeom>
        </p:spPr>
      </p:pic>
      <p:pic>
        <p:nvPicPr>
          <p:cNvPr id="12" name="Picture 11">
            <a:extLst>
              <a:ext uri="{FF2B5EF4-FFF2-40B4-BE49-F238E27FC236}">
                <a16:creationId xmlns:a16="http://schemas.microsoft.com/office/drawing/2014/main" xmlns="" id="{358840DC-D510-4585-9107-B572237A5780}"/>
              </a:ext>
            </a:extLst>
          </p:cNvPr>
          <p:cNvPicPr>
            <a:picLocks noChangeAspect="1"/>
          </p:cNvPicPr>
          <p:nvPr/>
        </p:nvPicPr>
        <p:blipFill>
          <a:blip r:embed="rId6"/>
          <a:stretch>
            <a:fillRect/>
          </a:stretch>
        </p:blipFill>
        <p:spPr>
          <a:xfrm>
            <a:off x="5734478" y="3351969"/>
            <a:ext cx="6165219" cy="3420624"/>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3E47E9BC-74D5-48F7-8B2C-39B17B868E21}"/>
                  </a:ext>
                </a:extLst>
              </p:cNvPr>
              <p:cNvSpPr txBox="1"/>
              <p:nvPr/>
            </p:nvSpPr>
            <p:spPr>
              <a:xfrm>
                <a:off x="-228533" y="2601894"/>
                <a:ext cx="9163807" cy="7888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solidFill>
                                <a:schemeClr val="tx1"/>
                              </a:solidFill>
                              <a:latin typeface="Cambria Math"/>
                            </a:rPr>
                          </m:ctrlPr>
                        </m:dPr>
                        <m:e>
                          <m:r>
                            <a:rPr lang="en-US" sz="2000" b="1" i="1" smtClean="0">
                              <a:solidFill>
                                <a:schemeClr val="tx1"/>
                              </a:solidFill>
                              <a:latin typeface="Cambria Math" panose="02040503050406030204" pitchFamily="18" charset="0"/>
                            </a:rPr>
                            <m:t>𝒌</m:t>
                          </m:r>
                        </m:e>
                        <m:e>
                          <m:sSubSup>
                            <m:sSubSupPr>
                              <m:ctrlPr>
                                <a:rPr lang="en-US" sz="2000" b="1" i="1" smtClean="0">
                                  <a:solidFill>
                                    <a:schemeClr val="tx1"/>
                                  </a:solidFill>
                                  <a:latin typeface="Cambria Math"/>
                                </a:rPr>
                              </m:ctrlPr>
                            </m:sSubSupPr>
                            <m:e>
                              <m:r>
                                <a:rPr lang="en-US" sz="2000" b="1" i="1" smtClean="0">
                                  <a:solidFill>
                                    <a:schemeClr val="tx1"/>
                                  </a:solidFill>
                                  <a:latin typeface="Cambria Math" panose="02040503050406030204" pitchFamily="18" charset="0"/>
                                </a:rPr>
                                <m:t>𝑽</m:t>
                              </m:r>
                            </m:e>
                            <m:sub>
                              <m:r>
                                <a:rPr lang="en-US" sz="2000" b="1" i="1" smtClean="0">
                                  <a:solidFill>
                                    <a:schemeClr val="tx1"/>
                                  </a:solidFill>
                                  <a:latin typeface="Cambria Math" panose="02040503050406030204" pitchFamily="18" charset="0"/>
                                </a:rPr>
                                <m:t>𝒑𝒔</m:t>
                              </m:r>
                            </m:sub>
                            <m:sup>
                              <m:r>
                                <m:rPr>
                                  <m:brk m:alnAt="23"/>
                                </m:rPr>
                                <a:rPr lang="en-US" i="1">
                                  <a:solidFill>
                                    <a:schemeClr val="tx1"/>
                                  </a:solidFill>
                                  <a:latin typeface="Cambria Math" panose="02040503050406030204" pitchFamily="18" charset="0"/>
                                  <a:ea typeface="Cambria Math" panose="02040503050406030204" pitchFamily="18" charset="0"/>
                                </a:rPr>
                                <m:t>ℓ</m:t>
                              </m:r>
                              <m:r>
                                <m:rPr>
                                  <m:brk m:alnAt="23"/>
                                </m:rP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𝟏</m:t>
                              </m:r>
                            </m:sup>
                          </m:sSubSup>
                        </m:e>
                        <m:e>
                          <m:r>
                            <a:rPr lang="en-US" sz="2000" b="1" i="1" smtClean="0">
                              <a:solidFill>
                                <a:schemeClr val="tx1"/>
                              </a:solidFill>
                              <a:latin typeface="Cambria Math" panose="02040503050406030204" pitchFamily="18" charset="0"/>
                            </a:rPr>
                            <m:t>𝒌</m:t>
                          </m:r>
                        </m:e>
                      </m:d>
                      <m:r>
                        <a:rPr lang="en-US" b="1" i="1">
                          <a:latin typeface="Cambria Math" panose="02040503050406030204" pitchFamily="18" charset="0"/>
                          <a:ea typeface="Cambria Math" panose="02040503050406030204" pitchFamily="18" charset="0"/>
                        </a:rPr>
                        <m:t>∝</m:t>
                      </m:r>
                      <m:f>
                        <m:fPr>
                          <m:ctrlPr>
                            <a:rPr lang="en-US" sz="2000" i="1">
                              <a:solidFill>
                                <a:schemeClr val="tx1"/>
                              </a:solidFill>
                              <a:latin typeface="Cambria Math"/>
                              <a:ea typeface="Cambria Math" panose="02040503050406030204" pitchFamily="18" charset="0"/>
                            </a:rPr>
                          </m:ctrlPr>
                        </m:fPr>
                        <m:num>
                          <m:sSup>
                            <m:sSupPr>
                              <m:ctrlPr>
                                <a:rPr lang="en-US" i="1">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𝑏</m:t>
                              </m:r>
                            </m:e>
                            <m:sup>
                              <m:r>
                                <a:rPr lang="en-US" i="1">
                                  <a:latin typeface="Cambria Math" panose="02040503050406030204" pitchFamily="18" charset="0"/>
                                  <a:ea typeface="Cambria Math" panose="02040503050406030204" pitchFamily="18" charset="0"/>
                                </a:rPr>
                                <m:t>3</m:t>
                              </m:r>
                            </m:sup>
                          </m:sSup>
                        </m:num>
                        <m:den>
                          <m:r>
                            <m:rPr>
                              <m:sty m:val="p"/>
                            </m:rPr>
                            <a:rPr lang="en-US" sz="2000" i="0" smtClean="0">
                              <a:solidFill>
                                <a:schemeClr val="tx1"/>
                              </a:solidFill>
                              <a:latin typeface="Cambria Math" panose="02040503050406030204" pitchFamily="18" charset="0"/>
                              <a:ea typeface="Cambria Math" panose="02040503050406030204" pitchFamily="18" charset="0"/>
                            </a:rPr>
                            <m:t>V</m:t>
                          </m:r>
                          <m:r>
                            <m:rPr>
                              <m:sty m:val="p"/>
                            </m:rPr>
                            <a:rPr lang="en-US" sz="2000" b="0" i="0" smtClean="0">
                              <a:solidFill>
                                <a:schemeClr val="tx1"/>
                              </a:solidFill>
                              <a:latin typeface="Cambria Math" panose="02040503050406030204" pitchFamily="18" charset="0"/>
                              <a:ea typeface="Cambria Math" panose="02040503050406030204" pitchFamily="18" charset="0"/>
                            </a:rPr>
                            <m:t>olume</m:t>
                          </m:r>
                          <m:r>
                            <a:rPr lang="en-US" sz="2000" b="0" i="1" smtClean="0">
                              <a:solidFill>
                                <a:schemeClr val="tx1"/>
                              </a:solidFill>
                              <a:latin typeface="Cambria Math" panose="02040503050406030204" pitchFamily="18" charset="0"/>
                              <a:ea typeface="Cambria Math" panose="02040503050406030204" pitchFamily="18" charset="0"/>
                            </a:rPr>
                            <m:t> </m:t>
                          </m:r>
                        </m:den>
                      </m:f>
                      <m:r>
                        <a:rPr lang="en-US" i="1" smtClean="0">
                          <a:solidFill>
                            <a:schemeClr val="tx1"/>
                          </a:solidFill>
                          <a:latin typeface="Cambria Math" panose="02040503050406030204" pitchFamily="18" charset="0"/>
                          <a:ea typeface="Cambria Math" panose="02040503050406030204" pitchFamily="18" charset="0"/>
                        </a:rPr>
                        <m:t> </m:t>
                      </m:r>
                      <m:f>
                        <m:fPr>
                          <m:ctrlPr>
                            <a:rPr lang="en-US" i="1">
                              <a:latin typeface="Cambria Math"/>
                              <a:ea typeface="Cambria Math" panose="02040503050406030204" pitchFamily="18" charset="0"/>
                            </a:rPr>
                          </m:ctrlPr>
                        </m:fPr>
                        <m:num>
                          <m:sSup>
                            <m:sSupPr>
                              <m:ctrlPr>
                                <a:rPr lang="en-US" i="1">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ℏ</m:t>
                              </m:r>
                            </m:e>
                            <m:sup>
                              <m:r>
                                <a:rPr lang="en-US" i="1">
                                  <a:latin typeface="Cambria Math" panose="02040503050406030204" pitchFamily="18" charset="0"/>
                                  <a:ea typeface="Cambria Math" panose="02040503050406030204" pitchFamily="18" charset="0"/>
                                </a:rPr>
                                <m:t>2</m:t>
                              </m:r>
                            </m:sup>
                          </m:sSup>
                          <m:sSup>
                            <m:sSupPr>
                              <m:ctrlPr>
                                <a:rPr lang="en-US" i="1">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𝑘</m:t>
                              </m:r>
                            </m:e>
                            <m:sup>
                              <m:r>
                                <a:rPr lang="en-US" i="1">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𝑚</m:t>
                          </m:r>
                        </m:den>
                      </m:f>
                      <m:r>
                        <a:rPr lang="en-US" b="1" i="1" smtClean="0">
                          <a:solidFill>
                            <a:schemeClr val="tx1"/>
                          </a:solidFill>
                          <a:latin typeface="Cambria Math" panose="02040503050406030204" pitchFamily="18" charset="0"/>
                          <a:ea typeface="Cambria Math" panose="02040503050406030204" pitchFamily="18" charset="0"/>
                        </a:rPr>
                        <m:t>∝</m:t>
                      </m:r>
                      <m:f>
                        <m:fPr>
                          <m:ctrlPr>
                            <a:rPr lang="en-US" i="1">
                              <a:latin typeface="Cambria Math"/>
                              <a:ea typeface="Cambria Math" panose="02040503050406030204" pitchFamily="18" charset="0"/>
                            </a:rPr>
                          </m:ctrlPr>
                        </m:fPr>
                        <m:num>
                          <m:sSup>
                            <m:sSupPr>
                              <m:ctrlPr>
                                <a:rPr lang="en-US" i="1">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𝑏</m:t>
                              </m:r>
                            </m:e>
                            <m:sup>
                              <m:r>
                                <a:rPr lang="en-US" i="1">
                                  <a:latin typeface="Cambria Math" panose="02040503050406030204" pitchFamily="18" charset="0"/>
                                  <a:ea typeface="Cambria Math" panose="02040503050406030204" pitchFamily="18" charset="0"/>
                                </a:rPr>
                                <m:t>3</m:t>
                              </m:r>
                            </m:sup>
                          </m:sSup>
                        </m:num>
                        <m:den>
                          <m:r>
                            <m:rPr>
                              <m:sty m:val="p"/>
                            </m:rPr>
                            <a:rPr lang="en-US">
                              <a:latin typeface="Cambria Math" panose="02040503050406030204" pitchFamily="18" charset="0"/>
                              <a:ea typeface="Cambria Math" panose="02040503050406030204" pitchFamily="18" charset="0"/>
                            </a:rPr>
                            <m:t>Area</m:t>
                          </m:r>
                          <m:r>
                            <a:rPr lang="en-US">
                              <a:latin typeface="Cambria Math" panose="02040503050406030204" pitchFamily="18" charset="0"/>
                              <a:ea typeface="Cambria Math" panose="02040503050406030204" pitchFamily="18" charset="0"/>
                            </a:rPr>
                            <m:t> </m:t>
                          </m:r>
                          <m:sSubSup>
                            <m:sSubSupPr>
                              <m:ctrlPr>
                                <a:rPr lang="en-US" i="1">
                                  <a:latin typeface="Cambria Math"/>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𝑎</m:t>
                              </m:r>
                            </m:e>
                            <m:sub>
                              <m:r>
                                <a:rPr lang="en-US" i="1">
                                  <a:latin typeface="Cambria Math" panose="02040503050406030204" pitchFamily="18" charset="0"/>
                                  <a:ea typeface="Cambria Math" panose="02040503050406030204" pitchFamily="18" charset="0"/>
                                </a:rPr>
                                <m:t>h𝑜</m:t>
                              </m:r>
                            </m:sub>
                            <m:sup>
                              <m:r>
                                <a:rPr lang="en-US" i="1">
                                  <a:latin typeface="Cambria Math" panose="02040503050406030204" pitchFamily="18" charset="0"/>
                                  <a:ea typeface="Cambria Math" panose="02040503050406030204" pitchFamily="18" charset="0"/>
                                </a:rPr>
                                <m:t>𝑍</m:t>
                              </m:r>
                            </m:sup>
                          </m:sSubSup>
                          <m:r>
                            <a:rPr lang="en-US" i="1">
                              <a:latin typeface="Cambria Math" panose="02040503050406030204" pitchFamily="18" charset="0"/>
                              <a:ea typeface="Cambria Math" panose="02040503050406030204" pitchFamily="18" charset="0"/>
                            </a:rPr>
                            <m:t> </m:t>
                          </m:r>
                        </m:den>
                      </m:f>
                      <m:sSub>
                        <m:sSubPr>
                          <m:ctrlPr>
                            <a:rPr lang="en-US" i="1">
                              <a:latin typeface="Cambria Math"/>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𝑘</m:t>
                          </m:r>
                        </m:e>
                        <m:sub>
                          <m:r>
                            <a:rPr lang="en-US" i="1">
                              <a:latin typeface="Cambria Math" panose="02040503050406030204" pitchFamily="18" charset="0"/>
                              <a:ea typeface="Cambria Math" panose="02040503050406030204" pitchFamily="18" charset="0"/>
                            </a:rPr>
                            <m:t>𝐵</m:t>
                          </m:r>
                        </m:sub>
                      </m:sSub>
                      <m:r>
                        <a:rPr lang="en-US" i="1">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f>
                        <m:fPr>
                          <m:ctrlPr>
                            <a:rPr lang="en-US" i="1">
                              <a:latin typeface="Cambria Math"/>
                              <a:ea typeface="Cambria Math" panose="02040503050406030204" pitchFamily="18" charset="0"/>
                            </a:rPr>
                          </m:ctrlPr>
                        </m:fPr>
                        <m:num>
                          <m:sSup>
                            <m:sSupPr>
                              <m:ctrlPr>
                                <a:rPr lang="en-US" i="1">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𝑏</m:t>
                              </m:r>
                            </m:e>
                            <m:sup>
                              <m:r>
                                <a:rPr lang="en-US" i="1">
                                  <a:latin typeface="Cambria Math" panose="02040503050406030204" pitchFamily="18" charset="0"/>
                                  <a:ea typeface="Cambria Math" panose="02040503050406030204" pitchFamily="18" charset="0"/>
                                </a:rPr>
                                <m:t>3</m:t>
                              </m:r>
                            </m:sup>
                          </m:sSup>
                        </m:num>
                        <m:den>
                          <m:sSubSup>
                            <m:sSubSupPr>
                              <m:ctrlPr>
                                <a:rPr lang="en-US" i="1">
                                  <a:latin typeface="Cambria Math"/>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𝑎</m:t>
                              </m:r>
                            </m:e>
                            <m:sub>
                              <m:r>
                                <a:rPr lang="en-US" i="1">
                                  <a:latin typeface="Cambria Math" panose="02040503050406030204" pitchFamily="18" charset="0"/>
                                  <a:ea typeface="Cambria Math" panose="02040503050406030204" pitchFamily="18" charset="0"/>
                                </a:rPr>
                                <m:t>h𝑜</m:t>
                              </m:r>
                            </m:sub>
                            <m:sup>
                              <m:r>
                                <a:rPr lang="en-US" i="1">
                                  <a:latin typeface="Cambria Math" panose="02040503050406030204" pitchFamily="18" charset="0"/>
                                  <a:ea typeface="Cambria Math" panose="02040503050406030204" pitchFamily="18" charset="0"/>
                                </a:rPr>
                                <m:t>𝑍</m:t>
                              </m:r>
                            </m:sup>
                          </m:sSubSup>
                          <m:r>
                            <a:rPr lang="en-US" i="1">
                              <a:latin typeface="Cambria Math" panose="02040503050406030204" pitchFamily="18" charset="0"/>
                              <a:ea typeface="Cambria Math" panose="02040503050406030204" pitchFamily="18" charset="0"/>
                            </a:rPr>
                            <m:t> </m:t>
                          </m:r>
                        </m:den>
                      </m:f>
                      <m:f>
                        <m:fPr>
                          <m:ctrlPr>
                            <a:rPr lang="en-US" i="1">
                              <a:latin typeface="Cambria Math"/>
                              <a:ea typeface="Cambria Math" panose="02040503050406030204" pitchFamily="18" charset="0"/>
                            </a:rPr>
                          </m:ctrlPr>
                        </m:fPr>
                        <m:num>
                          <m:sSup>
                            <m:sSupPr>
                              <m:ctrlPr>
                                <a:rPr lang="en-US" i="1">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ℏ</m:t>
                              </m:r>
                            </m:e>
                            <m:sup>
                              <m:r>
                                <a:rPr lang="en-US" b="0" i="1" smtClean="0">
                                  <a:latin typeface="Cambria Math" panose="02040503050406030204" pitchFamily="18" charset="0"/>
                                  <a:ea typeface="Cambria Math" panose="02040503050406030204" pitchFamily="18" charset="0"/>
                                </a:rPr>
                                <m:t> </m:t>
                              </m:r>
                            </m:sup>
                          </m:sSup>
                          <m:sSubSup>
                            <m:sSubSupPr>
                              <m:ctrlPr>
                                <a:rPr lang="en-US" i="1">
                                  <a:latin typeface="Cambria Math"/>
                                  <a:ea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𝑅</m:t>
                              </m:r>
                            </m:sub>
                            <m:sup>
                              <m:r>
                                <a:rPr lang="en-US" b="0" i="1" smtClean="0">
                                  <a:latin typeface="Cambria Math" panose="02040503050406030204" pitchFamily="18" charset="0"/>
                                  <a:ea typeface="Cambria Math" panose="02040503050406030204" pitchFamily="18" charset="0"/>
                                </a:rPr>
                                <m:t> </m:t>
                              </m:r>
                            </m:sup>
                          </m:sSubSup>
                        </m:num>
                        <m:den>
                          <m:sSub>
                            <m:sSubPr>
                              <m:ctrlPr>
                                <a:rPr lang="en-US" i="1">
                                  <a:latin typeface="Cambria Math"/>
                                  <a:ea typeface="Cambria Math" panose="02040503050406030204" pitchFamily="18" charset="0"/>
                                </a:rPr>
                              </m:ctrlPr>
                            </m:sSubPr>
                            <m:e>
                              <m:sSup>
                                <m:sSupPr>
                                  <m:ctrlPr>
                                    <a:rPr lang="en-US" i="1">
                                      <a:latin typeface="Cambria Math"/>
                                      <a:ea typeface="Cambria Math" panose="02040503050406030204" pitchFamily="18" charset="0"/>
                                    </a:rPr>
                                  </m:ctrlPr>
                                </m:sSupPr>
                                <m:e>
                                  <m:sSubSup>
                                    <m:sSubSupPr>
                                      <m:ctrlPr>
                                        <a:rPr lang="en-US" i="1">
                                          <a:latin typeface="Cambria Math"/>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𝑎</m:t>
                                      </m:r>
                                    </m:e>
                                    <m:sub>
                                      <m:r>
                                        <a:rPr lang="en-US" i="1">
                                          <a:latin typeface="Cambria Math" panose="02040503050406030204" pitchFamily="18" charset="0"/>
                                          <a:ea typeface="Cambria Math" panose="02040503050406030204" pitchFamily="18" charset="0"/>
                                        </a:rPr>
                                        <m:t>h𝑜</m:t>
                                      </m:r>
                                    </m:sub>
                                    <m:sup>
                                      <m:r>
                                        <a:rPr lang="en-US" i="1">
                                          <a:latin typeface="Cambria Math" panose="02040503050406030204" pitchFamily="18" charset="0"/>
                                          <a:ea typeface="Cambria Math" panose="02040503050406030204" pitchFamily="18" charset="0"/>
                                        </a:rPr>
                                        <m:t>𝑅</m:t>
                                      </m:r>
                                    </m:sup>
                                  </m:sSubSup>
                                  <m: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𝑘</m:t>
                              </m:r>
                            </m:e>
                            <m:sub>
                              <m:r>
                                <a:rPr lang="en-US" i="1">
                                  <a:latin typeface="Cambria Math" panose="02040503050406030204" pitchFamily="18" charset="0"/>
                                  <a:ea typeface="Cambria Math" panose="02040503050406030204" pitchFamily="18" charset="0"/>
                                </a:rPr>
                                <m:t>𝐵</m:t>
                              </m:r>
                            </m:sub>
                          </m:sSub>
                          <m:r>
                            <a:rPr lang="en-US" i="1">
                              <a:latin typeface="Cambria Math" panose="02040503050406030204" pitchFamily="18" charset="0"/>
                              <a:ea typeface="Cambria Math" panose="02040503050406030204" pitchFamily="18" charset="0"/>
                            </a:rPr>
                            <m:t>𝑇</m:t>
                          </m:r>
                        </m:den>
                      </m:f>
                      <m:sSub>
                        <m:sSubPr>
                          <m:ctrlPr>
                            <a:rPr lang="en-US" i="1">
                              <a:latin typeface="Cambria Math"/>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𝑘</m:t>
                          </m:r>
                        </m:e>
                        <m:sub>
                          <m:r>
                            <a:rPr lang="en-US" i="1">
                              <a:latin typeface="Cambria Math" panose="02040503050406030204" pitchFamily="18" charset="0"/>
                              <a:ea typeface="Cambria Math" panose="02040503050406030204" pitchFamily="18" charset="0"/>
                            </a:rPr>
                            <m:t>𝐵</m:t>
                          </m:r>
                        </m:sub>
                      </m:sSub>
                      <m:r>
                        <a:rPr lang="en-US" i="1">
                          <a:latin typeface="Cambria Math" panose="02040503050406030204" pitchFamily="18" charset="0"/>
                          <a:ea typeface="Cambria Math" panose="02040503050406030204" pitchFamily="18" charset="0"/>
                        </a:rPr>
                        <m:t>𝑇</m:t>
                      </m:r>
                    </m:oMath>
                  </m:oMathPara>
                </a14:m>
                <a:endParaRPr lang="en-US" dirty="0">
                  <a:solidFill>
                    <a:schemeClr val="tx1"/>
                  </a:solidFill>
                </a:endParaRPr>
              </a:p>
            </p:txBody>
          </p:sp>
        </mc:Choice>
        <mc:Fallback xmlns="">
          <p:sp>
            <p:nvSpPr>
              <p:cNvPr id="20" name="TextBox 19">
                <a:extLst>
                  <a:ext uri="{FF2B5EF4-FFF2-40B4-BE49-F238E27FC236}">
                    <a16:creationId xmlns:a16="http://schemas.microsoft.com/office/drawing/2014/main" id="{3E47E9BC-74D5-48F7-8B2C-39B17B868E21}"/>
                  </a:ext>
                </a:extLst>
              </p:cNvPr>
              <p:cNvSpPr txBox="1">
                <a:spLocks noRot="1" noChangeAspect="1" noMove="1" noResize="1" noEditPoints="1" noAdjustHandles="1" noChangeArrowheads="1" noChangeShapeType="1" noTextEdit="1"/>
              </p:cNvSpPr>
              <p:nvPr/>
            </p:nvSpPr>
            <p:spPr>
              <a:xfrm>
                <a:off x="-228533" y="2601894"/>
                <a:ext cx="9163807" cy="788806"/>
              </a:xfrm>
              <a:prstGeom prst="rect">
                <a:avLst/>
              </a:prstGeom>
              <a:blipFill>
                <a:blip r:embed="rId7"/>
                <a:stretch>
                  <a:fillRect/>
                </a:stretch>
              </a:blipFill>
            </p:spPr>
            <p:txBody>
              <a:bodyPr/>
              <a:lstStyle/>
              <a:p>
                <a:r>
                  <a:rPr lang="en-US">
                    <a:noFill/>
                  </a:rPr>
                  <a:t> </a:t>
                </a:r>
              </a:p>
            </p:txBody>
          </p:sp>
        </mc:Fallback>
      </mc:AlternateContent>
      <p:sp>
        <p:nvSpPr>
          <p:cNvPr id="14" name="Rectangle: Rounded Corners 13">
            <a:extLst>
              <a:ext uri="{FF2B5EF4-FFF2-40B4-BE49-F238E27FC236}">
                <a16:creationId xmlns:a16="http://schemas.microsoft.com/office/drawing/2014/main" xmlns="" id="{FA1AE875-238A-4CE1-BF42-07C4797ABBA3}"/>
              </a:ext>
            </a:extLst>
          </p:cNvPr>
          <p:cNvSpPr/>
          <p:nvPr/>
        </p:nvSpPr>
        <p:spPr>
          <a:xfrm>
            <a:off x="2562740" y="1689984"/>
            <a:ext cx="1881845" cy="687871"/>
          </a:xfrm>
          <a:prstGeom prst="roundRect">
            <a:avLst/>
          </a:prstGeom>
          <a:solidFill>
            <a:schemeClr val="accent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832C2D8A-2E16-4FAD-A293-9BB77537E7FF}"/>
              </a:ext>
            </a:extLst>
          </p:cNvPr>
          <p:cNvGrpSpPr/>
          <p:nvPr/>
        </p:nvGrpSpPr>
        <p:grpSpPr>
          <a:xfrm>
            <a:off x="408053" y="1535087"/>
            <a:ext cx="9904926" cy="1134755"/>
            <a:chOff x="244365" y="1756576"/>
            <a:chExt cx="9904926" cy="1134755"/>
          </a:xfrm>
        </p:grpSpPr>
        <p:pic>
          <p:nvPicPr>
            <p:cNvPr id="7" name="Picture 6">
              <a:extLst>
                <a:ext uri="{FF2B5EF4-FFF2-40B4-BE49-F238E27FC236}">
                  <a16:creationId xmlns:a16="http://schemas.microsoft.com/office/drawing/2014/main" xmlns="" id="{A364C60B-58F4-49D9-B6BE-D8744E5D6C0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44365" y="1926447"/>
              <a:ext cx="6644065" cy="964884"/>
            </a:xfrm>
            <a:prstGeom prst="rect">
              <a:avLst/>
            </a:prstGeom>
          </p:spPr>
        </p:pic>
        <p:grpSp>
          <p:nvGrpSpPr>
            <p:cNvPr id="17" name="Group 16">
              <a:extLst>
                <a:ext uri="{FF2B5EF4-FFF2-40B4-BE49-F238E27FC236}">
                  <a16:creationId xmlns:a16="http://schemas.microsoft.com/office/drawing/2014/main" xmlns="" id="{35EB6553-913C-4965-8DE3-F3358EF70AC8}"/>
                </a:ext>
              </a:extLst>
            </p:cNvPr>
            <p:cNvGrpSpPr/>
            <p:nvPr/>
          </p:nvGrpSpPr>
          <p:grpSpPr>
            <a:xfrm>
              <a:off x="6872595" y="1756576"/>
              <a:ext cx="3276696" cy="990944"/>
              <a:chOff x="7179728" y="1788085"/>
              <a:chExt cx="3276696" cy="990944"/>
            </a:xfrm>
          </p:grpSpPr>
          <p:grpSp>
            <p:nvGrpSpPr>
              <p:cNvPr id="11" name="Group 10">
                <a:extLst>
                  <a:ext uri="{FF2B5EF4-FFF2-40B4-BE49-F238E27FC236}">
                    <a16:creationId xmlns:a16="http://schemas.microsoft.com/office/drawing/2014/main" xmlns="" id="{BCF5756B-279A-42CA-AC6D-452D10A9A77A}"/>
                  </a:ext>
                </a:extLst>
              </p:cNvPr>
              <p:cNvGrpSpPr/>
              <p:nvPr/>
            </p:nvGrpSpPr>
            <p:grpSpPr>
              <a:xfrm>
                <a:off x="7179728" y="1788085"/>
                <a:ext cx="3276696" cy="990944"/>
                <a:chOff x="15739" y="3295139"/>
                <a:chExt cx="3276696" cy="990944"/>
              </a:xfrm>
            </p:grpSpPr>
            <p:pic>
              <p:nvPicPr>
                <p:cNvPr id="10" name="Picture 9">
                  <a:extLst>
                    <a:ext uri="{FF2B5EF4-FFF2-40B4-BE49-F238E27FC236}">
                      <a16:creationId xmlns:a16="http://schemas.microsoft.com/office/drawing/2014/main" xmlns="" id="{98813179-2440-477A-90F9-704090B3565A}"/>
                    </a:ext>
                  </a:extLst>
                </p:cNvPr>
                <p:cNvPicPr>
                  <a:picLocks noChangeAspect="1"/>
                </p:cNvPicPr>
                <p:nvPr/>
              </p:nvPicPr>
              <p:blipFill>
                <a:blip r:embed="rId9"/>
                <a:stretch>
                  <a:fillRect/>
                </a:stretch>
              </p:blipFill>
              <p:spPr>
                <a:xfrm>
                  <a:off x="1180160" y="3295139"/>
                  <a:ext cx="2112275" cy="990944"/>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0257856A-4862-4089-A770-BEC8C30DDEAC}"/>
                        </a:ext>
                      </a:extLst>
                    </p:cNvPr>
                    <p:cNvSpPr txBox="1"/>
                    <p:nvPr/>
                  </p:nvSpPr>
                  <p:spPr>
                    <a:xfrm>
                      <a:off x="15739" y="3557724"/>
                      <a:ext cx="1574605" cy="4789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a:rPr>
                                </m:ctrlPr>
                              </m:sSubSupPr>
                              <m:e>
                                <m:r>
                                  <a:rPr lang="en-US" sz="2400" b="0" i="1" smtClean="0">
                                    <a:latin typeface="Cambria Math" panose="02040503050406030204" pitchFamily="18" charset="0"/>
                                  </a:rPr>
                                  <m:t>𝑣</m:t>
                                </m:r>
                              </m:e>
                              <m:sub>
                                <m:r>
                                  <a:rPr lang="en-US" sz="2400" b="0" i="1" smtClean="0">
                                    <a:latin typeface="Cambria Math" panose="02040503050406030204" pitchFamily="18" charset="0"/>
                                  </a:rPr>
                                  <m:t> </m:t>
                                </m:r>
                              </m:sub>
                              <m:sup>
                                <m:r>
                                  <a:rPr lang="en-US" sz="2400" i="1">
                                    <a:latin typeface="Cambria Math" panose="02040503050406030204" pitchFamily="18" charset="0"/>
                                    <a:ea typeface="Cambria Math" panose="02040503050406030204" pitchFamily="18" charset="0"/>
                                  </a:rPr>
                                  <m:t>𝛼</m:t>
                                </m:r>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𝛽</m:t>
                                </m:r>
                              </m:sup>
                            </m:sSubSup>
                            <m:r>
                              <a:rPr lang="en-US" sz="2400" b="0" i="0" smtClean="0">
                                <a:latin typeface="Cambria Math" panose="02040503050406030204" pitchFamily="18" charset="0"/>
                              </a:rPr>
                              <m:t>=</m:t>
                            </m:r>
                          </m:oMath>
                        </m:oMathPara>
                      </a14:m>
                      <a:endParaRPr lang="en-US" sz="2400" dirty="0"/>
                    </a:p>
                  </p:txBody>
                </p:sp>
              </mc:Choice>
              <mc:Fallback xmlns="">
                <p:sp>
                  <p:nvSpPr>
                    <p:cNvPr id="26" name="TextBox 25">
                      <a:extLst>
                        <a:ext uri="{FF2B5EF4-FFF2-40B4-BE49-F238E27FC236}">
                          <a16:creationId xmlns:a16="http://schemas.microsoft.com/office/drawing/2014/main" id="{0257856A-4862-4089-A770-BEC8C30DDEAC}"/>
                        </a:ext>
                      </a:extLst>
                    </p:cNvPr>
                    <p:cNvSpPr txBox="1">
                      <a:spLocks noRot="1" noChangeAspect="1" noMove="1" noResize="1" noEditPoints="1" noAdjustHandles="1" noChangeArrowheads="1" noChangeShapeType="1" noTextEdit="1"/>
                    </p:cNvSpPr>
                    <p:nvPr/>
                  </p:nvSpPr>
                  <p:spPr>
                    <a:xfrm>
                      <a:off x="15739" y="3557724"/>
                      <a:ext cx="1574605" cy="478977"/>
                    </a:xfrm>
                    <a:prstGeom prst="rect">
                      <a:avLst/>
                    </a:prstGeom>
                    <a:blipFill>
                      <a:blip r:embed="rId10"/>
                      <a:stretch>
                        <a:fillRect/>
                      </a:stretch>
                    </a:blipFill>
                  </p:spPr>
                  <p:txBody>
                    <a:bodyPr/>
                    <a:lstStyle/>
                    <a:p>
                      <a:r>
                        <a:rPr lang="en-US">
                          <a:noFill/>
                        </a:rPr>
                        <a:t> </a:t>
                      </a:r>
                    </a:p>
                  </p:txBody>
                </p:sp>
              </mc:Fallback>
            </mc:AlternateContent>
          </p:grpSp>
          <p:sp>
            <p:nvSpPr>
              <p:cNvPr id="16" name="TextBox 15">
                <a:extLst>
                  <a:ext uri="{FF2B5EF4-FFF2-40B4-BE49-F238E27FC236}">
                    <a16:creationId xmlns:a16="http://schemas.microsoft.com/office/drawing/2014/main" xmlns="" id="{9F0B1A0A-B588-4B14-9556-D914F88804A8}"/>
                  </a:ext>
                </a:extLst>
              </p:cNvPr>
              <p:cNvSpPr txBox="1"/>
              <p:nvPr/>
            </p:nvSpPr>
            <p:spPr>
              <a:xfrm>
                <a:off x="8584948" y="1881160"/>
                <a:ext cx="506677" cy="400110"/>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6</a:t>
                </a:r>
              </a:p>
            </p:txBody>
          </p:sp>
        </p:grpSp>
      </p:grpSp>
      <p:sp>
        <p:nvSpPr>
          <p:cNvPr id="18" name="TextBox 17">
            <a:extLst>
              <a:ext uri="{FF2B5EF4-FFF2-40B4-BE49-F238E27FC236}">
                <a16:creationId xmlns:a16="http://schemas.microsoft.com/office/drawing/2014/main" xmlns="" id="{55154199-447F-4744-9FE0-9A55F6E04A1E}"/>
              </a:ext>
            </a:extLst>
          </p:cNvPr>
          <p:cNvSpPr txBox="1"/>
          <p:nvPr/>
        </p:nvSpPr>
        <p:spPr>
          <a:xfrm>
            <a:off x="8200704" y="2815869"/>
            <a:ext cx="5823383" cy="400110"/>
          </a:xfrm>
          <a:prstGeom prst="rect">
            <a:avLst/>
          </a:prstGeom>
          <a:noFill/>
        </p:spPr>
        <p:txBody>
          <a:bodyPr wrap="square" rtlCol="0">
            <a:spAutoFit/>
          </a:bodyPr>
          <a:lstStyle/>
          <a:p>
            <a:r>
              <a:rPr lang="en-US" dirty="0">
                <a:latin typeface="+mn-lt"/>
              </a:rPr>
              <a:t>Temperature Independent </a:t>
            </a:r>
          </a:p>
        </p:txBody>
      </p:sp>
      <p:sp>
        <p:nvSpPr>
          <p:cNvPr id="23" name="TextBox 22">
            <a:extLst>
              <a:ext uri="{FF2B5EF4-FFF2-40B4-BE49-F238E27FC236}">
                <a16:creationId xmlns:a16="http://schemas.microsoft.com/office/drawing/2014/main" xmlns="" id="{37654252-6AA1-419C-B52F-30010838AB24}"/>
              </a:ext>
            </a:extLst>
          </p:cNvPr>
          <p:cNvSpPr txBox="1"/>
          <p:nvPr/>
        </p:nvSpPr>
        <p:spPr>
          <a:xfrm>
            <a:off x="8485064" y="3790177"/>
            <a:ext cx="5823383" cy="400110"/>
          </a:xfrm>
          <a:prstGeom prst="rect">
            <a:avLst/>
          </a:prstGeom>
          <a:noFill/>
        </p:spPr>
        <p:txBody>
          <a:bodyPr wrap="square" rtlCol="0">
            <a:spAutoFit/>
          </a:bodyPr>
          <a:lstStyle/>
          <a:p>
            <a:r>
              <a:rPr lang="en-US" dirty="0">
                <a:latin typeface="+mn-lt"/>
              </a:rPr>
              <a:t>Long Range!!! </a:t>
            </a:r>
          </a:p>
        </p:txBody>
      </p:sp>
    </p:spTree>
    <p:extLst>
      <p:ext uri="{BB962C8B-B14F-4D97-AF65-F5344CB8AC3E}">
        <p14:creationId xmlns:p14="http://schemas.microsoft.com/office/powerpoint/2010/main" val="2712532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58681" y="-151054"/>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srgbClr val="000000"/>
                  </a:solidFill>
                </a:ln>
                <a:solidFill>
                  <a:srgbClr val="D34817"/>
                </a:solidFill>
                <a:effectLst/>
                <a:uLnTx/>
                <a:uFillTx/>
                <a:latin typeface="Berlin Sans FB" pitchFamily="34" charset="0"/>
                <a:ea typeface="+mn-ea"/>
                <a:cs typeface="Arial" pitchFamily="34" charset="0"/>
              </a:rPr>
              <a:t>Understanding collisions in the clock</a:t>
            </a:r>
          </a:p>
        </p:txBody>
      </p:sp>
      <p:sp>
        <p:nvSpPr>
          <p:cNvPr id="8" name="TextBox 7"/>
          <p:cNvSpPr txBox="1"/>
          <p:nvPr/>
        </p:nvSpPr>
        <p:spPr>
          <a:xfrm>
            <a:off x="2986795" y="460555"/>
            <a:ext cx="90388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Times New Roman"/>
                <a:cs typeface="+mn-cs"/>
              </a:rPr>
              <a:t>A</a:t>
            </a:r>
            <a:r>
              <a:rPr kumimoji="0" lang="en-US" sz="2400" b="1" i="0" u="none" strike="noStrike" kern="1200" cap="none" spc="0" normalizeH="0" baseline="0" noProof="0" dirty="0">
                <a:ln>
                  <a:noFill/>
                </a:ln>
                <a:solidFill>
                  <a:srgbClr val="000000"/>
                </a:solidFill>
                <a:effectLst/>
                <a:uLnTx/>
                <a:uFillTx/>
                <a:latin typeface="Times New Roman"/>
                <a:ea typeface="+mn-ea"/>
                <a:cs typeface="+mn-cs"/>
              </a:rPr>
              <a:t>toms as a quantum magnet: frozen in energy space </a:t>
            </a:r>
          </a:p>
        </p:txBody>
      </p:sp>
      <p:sp>
        <p:nvSpPr>
          <p:cNvPr id="56" name="TextBox 55">
            <a:extLst>
              <a:ext uri="{FF2B5EF4-FFF2-40B4-BE49-F238E27FC236}">
                <a16:creationId xmlns:a16="http://schemas.microsoft.com/office/drawing/2014/main" xmlns="" id="{D22E17AC-0695-45BE-B6CE-A7DEBE621072}"/>
              </a:ext>
            </a:extLst>
          </p:cNvPr>
          <p:cNvSpPr txBox="1"/>
          <p:nvPr/>
        </p:nvSpPr>
        <p:spPr>
          <a:xfrm>
            <a:off x="2331592" y="877484"/>
            <a:ext cx="1013963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Times New Roman"/>
                <a:ea typeface="+mn-ea"/>
                <a:cs typeface="+mn-cs"/>
              </a:rPr>
              <a:t>M. Martin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Science 341, 632 (2013), Rey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Annals of Physics 340, 311(2014)</a:t>
            </a:r>
          </a:p>
        </p:txBody>
      </p:sp>
      <p:sp>
        <p:nvSpPr>
          <p:cNvPr id="95" name="TextBox 94">
            <a:extLst>
              <a:ext uri="{FF2B5EF4-FFF2-40B4-BE49-F238E27FC236}">
                <a16:creationId xmlns:a16="http://schemas.microsoft.com/office/drawing/2014/main" xmlns="" id="{33D21CED-2481-404E-A434-E12DAB4900AD}"/>
              </a:ext>
            </a:extLst>
          </p:cNvPr>
          <p:cNvSpPr txBox="1"/>
          <p:nvPr/>
        </p:nvSpPr>
        <p:spPr>
          <a:xfrm>
            <a:off x="4693908" y="2424275"/>
            <a:ext cx="845090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a:ea typeface="+mn-ea"/>
                <a:cs typeface="+mn-cs"/>
              </a:rPr>
              <a:t>Delocalized modes:  Long range interactions</a:t>
            </a:r>
          </a:p>
        </p:txBody>
      </p:sp>
      <p:grpSp>
        <p:nvGrpSpPr>
          <p:cNvPr id="5" name="Group 4"/>
          <p:cNvGrpSpPr/>
          <p:nvPr/>
        </p:nvGrpSpPr>
        <p:grpSpPr>
          <a:xfrm>
            <a:off x="-227505" y="1285921"/>
            <a:ext cx="12673129" cy="1105955"/>
            <a:chOff x="-213201" y="1285921"/>
            <a:chExt cx="12673129" cy="1105955"/>
          </a:xfrm>
        </p:grpSpPr>
        <p:grpSp>
          <p:nvGrpSpPr>
            <p:cNvPr id="29" name="Group 28">
              <a:extLst>
                <a:ext uri="{FF2B5EF4-FFF2-40B4-BE49-F238E27FC236}">
                  <a16:creationId xmlns:a16="http://schemas.microsoft.com/office/drawing/2014/main" xmlns="" id="{DEA448EC-DA45-4CE8-876D-5274FBE35580}"/>
                </a:ext>
              </a:extLst>
            </p:cNvPr>
            <p:cNvGrpSpPr/>
            <p:nvPr/>
          </p:nvGrpSpPr>
          <p:grpSpPr>
            <a:xfrm>
              <a:off x="-213201" y="1393049"/>
              <a:ext cx="2544794" cy="998827"/>
              <a:chOff x="3124315" y="2040295"/>
              <a:chExt cx="2732945" cy="1115683"/>
            </a:xfrm>
          </p:grpSpPr>
          <p:grpSp>
            <p:nvGrpSpPr>
              <p:cNvPr id="24" name="Group 23">
                <a:extLst>
                  <a:ext uri="{FF2B5EF4-FFF2-40B4-BE49-F238E27FC236}">
                    <a16:creationId xmlns:a16="http://schemas.microsoft.com/office/drawing/2014/main" xmlns="" id="{50660A22-027A-413D-A775-7F9497FA3A58}"/>
                  </a:ext>
                </a:extLst>
              </p:cNvPr>
              <p:cNvGrpSpPr/>
              <p:nvPr/>
            </p:nvGrpSpPr>
            <p:grpSpPr>
              <a:xfrm>
                <a:off x="4032126" y="2040295"/>
                <a:ext cx="1825134" cy="1115683"/>
                <a:chOff x="4507573" y="2226565"/>
                <a:chExt cx="1825134" cy="1115683"/>
              </a:xfrm>
            </p:grpSpPr>
            <p:pic>
              <p:nvPicPr>
                <p:cNvPr id="21" name="Picture 20">
                  <a:extLst>
                    <a:ext uri="{FF2B5EF4-FFF2-40B4-BE49-F238E27FC236}">
                      <a16:creationId xmlns:a16="http://schemas.microsoft.com/office/drawing/2014/main" xmlns="" id="{6DBBCCAF-2463-4F56-AE8E-047EFD161162}"/>
                    </a:ext>
                  </a:extLst>
                </p:cNvPr>
                <p:cNvPicPr>
                  <a:picLocks noChangeAspect="1"/>
                </p:cNvPicPr>
                <p:nvPr/>
              </p:nvPicPr>
              <p:blipFill>
                <a:blip r:embed="rId2"/>
                <a:stretch>
                  <a:fillRect/>
                </a:stretch>
              </p:blipFill>
              <p:spPr>
                <a:xfrm>
                  <a:off x="4507573" y="2226565"/>
                  <a:ext cx="1499389" cy="1115683"/>
                </a:xfrm>
                <a:prstGeom prst="rect">
                  <a:avLst/>
                </a:prstGeom>
              </p:spPr>
            </p:pic>
            <p:pic>
              <p:nvPicPr>
                <p:cNvPr id="23" name="Picture 22">
                  <a:extLst>
                    <a:ext uri="{FF2B5EF4-FFF2-40B4-BE49-F238E27FC236}">
                      <a16:creationId xmlns:a16="http://schemas.microsoft.com/office/drawing/2014/main" xmlns="" id="{BF8A0254-5608-4808-9479-A9ACBBC3B22D}"/>
                    </a:ext>
                  </a:extLst>
                </p:cNvPr>
                <p:cNvPicPr>
                  <a:picLocks noChangeAspect="1"/>
                </p:cNvPicPr>
                <p:nvPr/>
              </p:nvPicPr>
              <p:blipFill>
                <a:blip r:embed="rId3"/>
                <a:stretch>
                  <a:fillRect/>
                </a:stretch>
              </p:blipFill>
              <p:spPr>
                <a:xfrm>
                  <a:off x="6037373" y="2430470"/>
                  <a:ext cx="295334" cy="569343"/>
                </a:xfrm>
                <a:prstGeom prst="rect">
                  <a:avLst/>
                </a:prstGeom>
              </p:spPr>
            </p:pic>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9DE5AD1A-E320-4D39-A830-503CEB4E0498}"/>
                      </a:ext>
                    </a:extLst>
                  </p:cNvPr>
                  <p:cNvSpPr txBox="1"/>
                  <p:nvPr/>
                </p:nvSpPr>
                <p:spPr>
                  <a:xfrm>
                    <a:off x="3124315" y="2226938"/>
                    <a:ext cx="1228960" cy="5347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latin typeface="Cambria Math"/>
                                </a:rPr>
                              </m:ctrlPr>
                            </m:accPr>
                            <m:e>
                              <m:r>
                                <a:rPr lang="en-US" sz="2800" b="0" i="1" smtClean="0">
                                  <a:latin typeface="Cambria Math" panose="02040503050406030204" pitchFamily="18" charset="0"/>
                                </a:rPr>
                                <m:t>𝐻</m:t>
                              </m:r>
                            </m:e>
                          </m:acc>
                          <m:r>
                            <a:rPr lang="en-US" sz="2800" b="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28" name="TextBox 27">
                    <a:extLst>
                      <a:ext uri="{FF2B5EF4-FFF2-40B4-BE49-F238E27FC236}">
                        <a16:creationId xmlns:a16="http://schemas.microsoft.com/office/drawing/2014/main" id="{9DE5AD1A-E320-4D39-A830-503CEB4E0498}"/>
                      </a:ext>
                    </a:extLst>
                  </p:cNvPr>
                  <p:cNvSpPr txBox="1">
                    <a:spLocks noRot="1" noChangeAspect="1" noMove="1" noResize="1" noEditPoints="1" noAdjustHandles="1" noChangeArrowheads="1" noChangeShapeType="1" noTextEdit="1"/>
                  </p:cNvSpPr>
                  <p:nvPr/>
                </p:nvSpPr>
                <p:spPr>
                  <a:xfrm>
                    <a:off x="3124315" y="2226938"/>
                    <a:ext cx="1228960" cy="534762"/>
                  </a:xfrm>
                  <a:prstGeom prst="rect">
                    <a:avLst/>
                  </a:prstGeom>
                  <a:blipFill>
                    <a:blip r:embed="rId4"/>
                    <a:stretch>
                      <a:fillRect/>
                    </a:stretch>
                  </a:blipFill>
                </p:spPr>
                <p:txBody>
                  <a:bodyPr/>
                  <a:lstStyle/>
                  <a:p>
                    <a:r>
                      <a:rPr lang="en-US">
                        <a:noFill/>
                      </a:rPr>
                      <a:t> </a:t>
                    </a:r>
                  </a:p>
                </p:txBody>
              </p:sp>
            </mc:Fallback>
          </mc:AlternateContent>
        </p:grpSp>
        <p:pic>
          <p:nvPicPr>
            <p:cNvPr id="3" name="Picture 2"/>
            <p:cNvPicPr>
              <a:picLocks noChangeAspect="1"/>
            </p:cNvPicPr>
            <p:nvPr/>
          </p:nvPicPr>
          <p:blipFill>
            <a:blip r:embed="rId5"/>
            <a:stretch>
              <a:fillRect/>
            </a:stretch>
          </p:blipFill>
          <p:spPr>
            <a:xfrm>
              <a:off x="2294100" y="1285921"/>
              <a:ext cx="4828225" cy="1103028"/>
            </a:xfrm>
            <a:prstGeom prst="rect">
              <a:avLst/>
            </a:prstGeom>
          </p:spPr>
        </p:pic>
        <p:pic>
          <p:nvPicPr>
            <p:cNvPr id="4" name="Picture 3"/>
            <p:cNvPicPr>
              <a:picLocks noChangeAspect="1"/>
            </p:cNvPicPr>
            <p:nvPr/>
          </p:nvPicPr>
          <p:blipFill rotWithShape="1">
            <a:blip r:embed="rId6"/>
            <a:srcRect l="3659"/>
            <a:stretch/>
          </p:blipFill>
          <p:spPr>
            <a:xfrm>
              <a:off x="6981532" y="1318800"/>
              <a:ext cx="5478396" cy="992499"/>
            </a:xfrm>
            <a:prstGeom prst="rect">
              <a:avLst/>
            </a:prstGeom>
          </p:spPr>
        </p:pic>
      </p:grpSp>
      <p:pic>
        <p:nvPicPr>
          <p:cNvPr id="6" name="Picture 5"/>
          <p:cNvPicPr>
            <a:picLocks noChangeAspect="1"/>
          </p:cNvPicPr>
          <p:nvPr/>
        </p:nvPicPr>
        <p:blipFill>
          <a:blip r:embed="rId7"/>
          <a:stretch>
            <a:fillRect/>
          </a:stretch>
        </p:blipFill>
        <p:spPr>
          <a:xfrm>
            <a:off x="2793170" y="3044950"/>
            <a:ext cx="5804808" cy="3677361"/>
          </a:xfrm>
          <a:prstGeom prst="rect">
            <a:avLst/>
          </a:prstGeom>
        </p:spPr>
      </p:pic>
    </p:spTree>
    <p:extLst>
      <p:ext uri="{BB962C8B-B14F-4D97-AF65-F5344CB8AC3E}">
        <p14:creationId xmlns:p14="http://schemas.microsoft.com/office/powerpoint/2010/main" val="337740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672488" y="0"/>
            <a:ext cx="8995513" cy="707886"/>
          </a:xfrm>
          <a:prstGeom prst="rect">
            <a:avLst/>
          </a:prstGeom>
          <a:noFill/>
        </p:spPr>
        <p:txBody>
          <a:bodyPr>
            <a:spAutoFit/>
          </a:bodyPr>
          <a:lstStyle/>
          <a:p>
            <a:pPr algn="ctr" eaLnBrk="0" hangingPunct="0">
              <a:spcBef>
                <a:spcPct val="50000"/>
              </a:spcBef>
              <a:defRPr/>
            </a:pPr>
            <a:r>
              <a:rPr lang="en-US" sz="40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Alkaline Earth (-like)  Atoms: AEA</a:t>
            </a:r>
            <a:endParaRPr lang="en-US"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endParaRPr>
          </a:p>
        </p:txBody>
      </p:sp>
      <p:sp>
        <p:nvSpPr>
          <p:cNvPr id="19" name="TextBox 2"/>
          <p:cNvSpPr txBox="1">
            <a:spLocks noChangeArrowheads="1"/>
          </p:cNvSpPr>
          <p:nvPr/>
        </p:nvSpPr>
        <p:spPr bwMode="auto">
          <a:xfrm>
            <a:off x="3251806" y="818045"/>
            <a:ext cx="8343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sz="2400" b="1" dirty="0">
                <a:solidFill>
                  <a:prstClr val="black"/>
                </a:solidFill>
                <a:latin typeface="+mn-lt"/>
              </a:rPr>
              <a:t>A   TALE  OF  TWIN  ELECTRONS</a:t>
            </a:r>
          </a:p>
        </p:txBody>
      </p:sp>
      <p:sp>
        <p:nvSpPr>
          <p:cNvPr id="24" name="TextBox 23"/>
          <p:cNvSpPr txBox="1"/>
          <p:nvPr/>
        </p:nvSpPr>
        <p:spPr>
          <a:xfrm>
            <a:off x="1564210" y="5023507"/>
            <a:ext cx="8639175" cy="523220"/>
          </a:xfrm>
          <a:prstGeom prst="rect">
            <a:avLst/>
          </a:prstGeom>
          <a:noFill/>
        </p:spPr>
        <p:txBody>
          <a:bodyPr>
            <a:spAutoFit/>
          </a:bodyPr>
          <a:lstStyle/>
          <a:p>
            <a:pPr eaLnBrk="0" hangingPunct="0">
              <a:spcBef>
                <a:spcPct val="50000"/>
              </a:spcBef>
              <a:defRPr/>
            </a:pPr>
            <a:r>
              <a:rPr lang="en-US" dirty="0">
                <a:solidFill>
                  <a:prstClr val="black"/>
                </a:solidFill>
                <a:latin typeface="Calibri"/>
                <a:cs typeface="+mn-cs"/>
              </a:rPr>
              <a:t>               </a:t>
            </a:r>
            <a:r>
              <a:rPr lang="en-US" sz="2800" b="1" dirty="0" err="1">
                <a:solidFill>
                  <a:prstClr val="black"/>
                </a:solidFill>
                <a:latin typeface="Calibri"/>
                <a:cs typeface="+mn-cs"/>
              </a:rPr>
              <a:t>Fermionic</a:t>
            </a:r>
            <a:r>
              <a:rPr lang="en-US" sz="2800" b="1" dirty="0">
                <a:solidFill>
                  <a:prstClr val="black"/>
                </a:solidFill>
                <a:latin typeface="Calibri"/>
                <a:cs typeface="+mn-cs"/>
              </a:rPr>
              <a:t> isotopes have nuclear spin </a:t>
            </a:r>
            <a:r>
              <a:rPr lang="en-US" sz="2800" b="1" dirty="0">
                <a:solidFill>
                  <a:prstClr val="black"/>
                </a:solidFill>
                <a:latin typeface="Times New Roman" panose="02020603050405020304" pitchFamily="18" charset="0"/>
                <a:cs typeface="Times New Roman" panose="02020603050405020304" pitchFamily="18" charset="0"/>
              </a:rPr>
              <a:t>I</a:t>
            </a:r>
            <a:r>
              <a:rPr lang="en-US" sz="2800" b="1" dirty="0">
                <a:solidFill>
                  <a:prstClr val="black"/>
                </a:solidFill>
                <a:latin typeface="Calibri"/>
                <a:cs typeface="+mn-cs"/>
              </a:rPr>
              <a:t> &gt;  0.</a:t>
            </a:r>
          </a:p>
        </p:txBody>
      </p:sp>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521" y="1567480"/>
            <a:ext cx="5819775" cy="3359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 name="Rectangle 25"/>
          <p:cNvSpPr/>
          <p:nvPr/>
        </p:nvSpPr>
        <p:spPr>
          <a:xfrm>
            <a:off x="878882" y="2120389"/>
            <a:ext cx="324036" cy="176419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3943865" y="2696453"/>
            <a:ext cx="324036" cy="118813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4875326" y="4136613"/>
            <a:ext cx="324036" cy="64807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790946" y="5707819"/>
            <a:ext cx="10599780" cy="830997"/>
          </a:xfrm>
          <a:prstGeom prst="rect">
            <a:avLst/>
          </a:prstGeom>
          <a:noFill/>
        </p:spPr>
        <p:txBody>
          <a:bodyPr wrap="square" rtlCol="0">
            <a:spAutoFit/>
          </a:bodyPr>
          <a:lstStyle/>
          <a:p>
            <a:r>
              <a:rPr lang="en-US" sz="2400" dirty="0">
                <a:latin typeface="+mn-lt"/>
              </a:rPr>
              <a:t>Why?: Bosonic isotopes have nuclei with even number of protons and neutrons: </a:t>
            </a:r>
            <a:r>
              <a:rPr lang="en-US" sz="2400" dirty="0">
                <a:latin typeface="+mn-lt"/>
                <a:cs typeface="Times New Roman" panose="02020603050405020304" pitchFamily="18" charset="0"/>
              </a:rPr>
              <a:t>I</a:t>
            </a:r>
            <a:r>
              <a:rPr lang="en-US" sz="2400" dirty="0">
                <a:latin typeface="+mn-lt"/>
              </a:rPr>
              <a:t>=0</a:t>
            </a:r>
          </a:p>
          <a:p>
            <a:r>
              <a:rPr lang="en-US" sz="2400" dirty="0">
                <a:latin typeface="+mn-lt"/>
              </a:rPr>
              <a:t>          Fermionic Isotopes have even number of protons and odd number of neutrons  </a:t>
            </a:r>
          </a:p>
        </p:txBody>
      </p:sp>
      <p:grpSp>
        <p:nvGrpSpPr>
          <p:cNvPr id="74" name="Group 73"/>
          <p:cNvGrpSpPr/>
          <p:nvPr/>
        </p:nvGrpSpPr>
        <p:grpSpPr>
          <a:xfrm>
            <a:off x="6345908" y="1696958"/>
            <a:ext cx="2107300" cy="2886501"/>
            <a:chOff x="125765" y="3846188"/>
            <a:chExt cx="2107300" cy="2886501"/>
          </a:xfrm>
        </p:grpSpPr>
        <p:sp>
          <p:nvSpPr>
            <p:cNvPr id="75" name="TextBox 74"/>
            <p:cNvSpPr txBox="1"/>
            <p:nvPr/>
          </p:nvSpPr>
          <p:spPr>
            <a:xfrm>
              <a:off x="484164" y="3846188"/>
              <a:ext cx="174890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Lucida Sans" pitchFamily="34" charset="0"/>
                  <a:ea typeface="+mn-ea"/>
                  <a:cs typeface="Arial"/>
                </a:rPr>
                <a:t>Nucleus</a:t>
              </a:r>
            </a:p>
          </p:txBody>
        </p:sp>
        <p:pic>
          <p:nvPicPr>
            <p:cNvPr id="78"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52" y="4436980"/>
              <a:ext cx="1867575" cy="1757357"/>
            </a:xfrm>
            <a:prstGeom prst="rect">
              <a:avLst/>
            </a:prstGeom>
            <a:noFill/>
            <a:ln>
              <a:noFill/>
            </a:ln>
            <a:effectLst>
              <a:glow rad="139700">
                <a:srgbClr val="FFFFFF">
                  <a:lumMod val="50000"/>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 name="TextBox 29"/>
            <p:cNvSpPr txBox="1">
              <a:spLocks noChangeArrowheads="1"/>
            </p:cNvSpPr>
            <p:nvPr/>
          </p:nvSpPr>
          <p:spPr bwMode="auto">
            <a:xfrm>
              <a:off x="1283031" y="4890496"/>
              <a:ext cx="576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0" cap="none" spc="0" normalizeH="0" baseline="0" noProof="0" dirty="0">
                  <a:ln>
                    <a:noFill/>
                  </a:ln>
                  <a:solidFill>
                    <a:srgbClr val="00B050"/>
                  </a:solidFill>
                  <a:effectLst/>
                  <a:uLnTx/>
                  <a:uFillTx/>
                  <a:latin typeface="Comic Sans MS" pitchFamily="66" charset="0"/>
                  <a:ea typeface="+mn-ea"/>
                  <a:cs typeface="Arial" pitchFamily="34" charset="0"/>
                </a:rPr>
                <a:t>I</a:t>
              </a:r>
            </a:p>
          </p:txBody>
        </p:sp>
        <p:sp>
          <p:nvSpPr>
            <p:cNvPr id="80" name="TextBox 35"/>
            <p:cNvSpPr txBox="1">
              <a:spLocks noChangeArrowheads="1"/>
            </p:cNvSpPr>
            <p:nvPr/>
          </p:nvSpPr>
          <p:spPr bwMode="auto">
            <a:xfrm>
              <a:off x="125765" y="6271024"/>
              <a:ext cx="200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Comic Sans MS" pitchFamily="66" charset="0"/>
                  <a:ea typeface="+mn-ea"/>
                  <a:cs typeface="Arial" pitchFamily="34" charset="0"/>
                </a:rPr>
                <a:t>Electrons</a:t>
              </a:r>
            </a:p>
          </p:txBody>
        </p:sp>
        <p:grpSp>
          <p:nvGrpSpPr>
            <p:cNvPr id="81" name="Group 80"/>
            <p:cNvGrpSpPr/>
            <p:nvPr/>
          </p:nvGrpSpPr>
          <p:grpSpPr>
            <a:xfrm>
              <a:off x="715650" y="4989630"/>
              <a:ext cx="756486" cy="1329970"/>
              <a:chOff x="7764134" y="-586457"/>
              <a:chExt cx="756486" cy="1329970"/>
            </a:xfrm>
          </p:grpSpPr>
          <p:cxnSp>
            <p:nvCxnSpPr>
              <p:cNvPr id="82" name="Straight Arrow Connector 81"/>
              <p:cNvCxnSpPr/>
              <p:nvPr/>
            </p:nvCxnSpPr>
            <p:spPr>
              <a:xfrm flipV="1">
                <a:off x="8015684" y="71169"/>
                <a:ext cx="0" cy="381000"/>
              </a:xfrm>
              <a:prstGeom prst="straightConnector1">
                <a:avLst/>
              </a:prstGeom>
              <a:noFill/>
              <a:ln w="38100"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83" name="Straight Arrow Connector 82"/>
              <p:cNvCxnSpPr/>
              <p:nvPr/>
            </p:nvCxnSpPr>
            <p:spPr>
              <a:xfrm flipV="1">
                <a:off x="7828351" y="362513"/>
                <a:ext cx="0" cy="381000"/>
              </a:xfrm>
              <a:prstGeom prst="straightConnector1">
                <a:avLst/>
              </a:prstGeom>
              <a:noFill/>
              <a:ln w="38100" cap="flat" cmpd="sng" algn="ctr">
                <a:solidFill>
                  <a:srgbClr val="C0504D"/>
                </a:solidFill>
                <a:prstDash val="solid"/>
                <a:headEnd type="arrow"/>
                <a:tailEnd type="none"/>
              </a:ln>
              <a:effectLst>
                <a:outerShdw blurRad="40000" dist="20000" dir="5400000" rotWithShape="0">
                  <a:srgbClr val="000000">
                    <a:alpha val="38000"/>
                  </a:srgbClr>
                </a:outerShdw>
              </a:effectLst>
            </p:spPr>
          </p:cxnSp>
          <p:cxnSp>
            <p:nvCxnSpPr>
              <p:cNvPr id="84" name="Straight Arrow Connector 83"/>
              <p:cNvCxnSpPr/>
              <p:nvPr/>
            </p:nvCxnSpPr>
            <p:spPr>
              <a:xfrm flipV="1">
                <a:off x="8276833" y="-586457"/>
                <a:ext cx="5402" cy="659387"/>
              </a:xfrm>
              <a:prstGeom prst="straightConnector1">
                <a:avLst/>
              </a:prstGeom>
              <a:noFill/>
              <a:ln w="38100" cap="flat" cmpd="sng" algn="ctr">
                <a:solidFill>
                  <a:srgbClr val="00B050"/>
                </a:solidFill>
                <a:prstDash val="solid"/>
                <a:tailEnd type="arrow"/>
              </a:ln>
              <a:effectLst>
                <a:outerShdw blurRad="40000" dist="20000" dir="5400000" rotWithShape="0">
                  <a:srgbClr val="000000">
                    <a:alpha val="38000"/>
                  </a:srgbClr>
                </a:outerShdw>
              </a:effectLst>
            </p:spPr>
          </p:cxnSp>
          <p:pic>
            <p:nvPicPr>
              <p:cNvPr id="85" name="Picture 84"/>
              <p:cNvPicPr>
                <a:picLocks noChangeAspect="1"/>
              </p:cNvPicPr>
              <p:nvPr/>
            </p:nvPicPr>
            <p:blipFill>
              <a:blip r:embed="rId5"/>
              <a:stretch>
                <a:fillRect/>
              </a:stretch>
            </p:blipFill>
            <p:spPr>
              <a:xfrm>
                <a:off x="7983574" y="-451994"/>
                <a:ext cx="537046" cy="433740"/>
              </a:xfrm>
              <a:prstGeom prst="rect">
                <a:avLst/>
              </a:prstGeom>
            </p:spPr>
          </p:pic>
          <p:sp>
            <p:nvSpPr>
              <p:cNvPr id="86" name="Oval 85"/>
              <p:cNvSpPr/>
              <p:nvPr/>
            </p:nvSpPr>
            <p:spPr bwMode="auto">
              <a:xfrm>
                <a:off x="7931834" y="329693"/>
                <a:ext cx="91440" cy="91440"/>
              </a:xfrm>
              <a:prstGeom prst="ellipse">
                <a:avLst/>
              </a:prstGeom>
              <a:solidFill>
                <a:srgbClr val="C00000"/>
              </a:solidFill>
              <a:ln w="25400" cap="flat" cmpd="sng" algn="ctr">
                <a:solidFill>
                  <a:srgbClr val="C00000"/>
                </a:solidFill>
                <a:prstDash val="solid"/>
              </a:ln>
              <a:effectLst>
                <a:glow rad="101600">
                  <a:srgbClr val="C00000">
                    <a:alpha val="60000"/>
                  </a:srgbClr>
                </a:glow>
              </a:effectLst>
              <a:scene3d>
                <a:camera prst="orthographicFront"/>
                <a:lightRig rig="threePt" dir="t"/>
              </a:scene3d>
              <a:sp3d prstMaterial="dkEdge">
                <a:bevelT/>
              </a:sp3d>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Arial"/>
                </a:endParaRPr>
              </a:p>
            </p:txBody>
          </p:sp>
          <p:sp>
            <p:nvSpPr>
              <p:cNvPr id="87" name="Oval 86"/>
              <p:cNvSpPr/>
              <p:nvPr/>
            </p:nvSpPr>
            <p:spPr bwMode="auto">
              <a:xfrm>
                <a:off x="7764134" y="362513"/>
                <a:ext cx="91440" cy="91440"/>
              </a:xfrm>
              <a:prstGeom prst="ellipse">
                <a:avLst/>
              </a:prstGeom>
              <a:solidFill>
                <a:srgbClr val="C00000"/>
              </a:solidFill>
              <a:ln w="25400" cap="flat" cmpd="sng" algn="ctr">
                <a:solidFill>
                  <a:srgbClr val="C00000"/>
                </a:solidFill>
                <a:prstDash val="solid"/>
              </a:ln>
              <a:effectLst>
                <a:glow rad="101600">
                  <a:srgbClr val="C00000">
                    <a:alpha val="60000"/>
                  </a:srgbClr>
                </a:glow>
              </a:effectLst>
              <a:scene3d>
                <a:camera prst="orthographicFront"/>
                <a:lightRig rig="threePt" dir="t"/>
              </a:scene3d>
              <a:sp3d prstMaterial="dkEdge">
                <a:bevelT/>
              </a:sp3d>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Arial"/>
                </a:endParaRPr>
              </a:p>
            </p:txBody>
          </p:sp>
        </p:grpSp>
      </p:grpSp>
      <p:pic>
        <p:nvPicPr>
          <p:cNvPr id="9" name="Picture 8">
            <a:extLst>
              <a:ext uri="{FF2B5EF4-FFF2-40B4-BE49-F238E27FC236}">
                <a16:creationId xmlns:a16="http://schemas.microsoft.com/office/drawing/2014/main" xmlns="" id="{5B258D8C-CBD0-4953-9D0F-2FAA42C926BA}"/>
              </a:ext>
            </a:extLst>
          </p:cNvPr>
          <p:cNvPicPr>
            <a:picLocks noChangeAspect="1"/>
          </p:cNvPicPr>
          <p:nvPr/>
        </p:nvPicPr>
        <p:blipFill>
          <a:blip r:embed="rId6"/>
          <a:stretch>
            <a:fillRect/>
          </a:stretch>
        </p:blipFill>
        <p:spPr>
          <a:xfrm>
            <a:off x="8535329" y="1448927"/>
            <a:ext cx="3293492" cy="3485612"/>
          </a:xfrm>
          <a:prstGeom prst="rect">
            <a:avLst/>
          </a:prstGeom>
        </p:spPr>
      </p:pic>
    </p:spTree>
    <p:extLst>
      <p:ext uri="{BB962C8B-B14F-4D97-AF65-F5344CB8AC3E}">
        <p14:creationId xmlns:p14="http://schemas.microsoft.com/office/powerpoint/2010/main" val="4042064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58681" y="-151054"/>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srgbClr val="000000"/>
                  </a:solidFill>
                </a:ln>
                <a:solidFill>
                  <a:srgbClr val="D34817"/>
                </a:solidFill>
                <a:effectLst/>
                <a:uLnTx/>
                <a:uFillTx/>
                <a:latin typeface="Berlin Sans FB" pitchFamily="34" charset="0"/>
                <a:ea typeface="+mn-ea"/>
                <a:cs typeface="Arial" pitchFamily="34" charset="0"/>
              </a:rPr>
              <a:t>Understanding collisions in the clock</a:t>
            </a:r>
          </a:p>
        </p:txBody>
      </p:sp>
      <p:sp>
        <p:nvSpPr>
          <p:cNvPr id="8" name="TextBox 7"/>
          <p:cNvSpPr txBox="1"/>
          <p:nvPr/>
        </p:nvSpPr>
        <p:spPr>
          <a:xfrm>
            <a:off x="2986795" y="460555"/>
            <a:ext cx="90388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Times New Roman"/>
                <a:cs typeface="+mn-cs"/>
              </a:rPr>
              <a:t>A</a:t>
            </a:r>
            <a:r>
              <a:rPr kumimoji="0" lang="en-US" sz="2400" b="1" i="0" u="none" strike="noStrike" kern="1200" cap="none" spc="0" normalizeH="0" baseline="0" noProof="0" dirty="0">
                <a:ln>
                  <a:noFill/>
                </a:ln>
                <a:solidFill>
                  <a:srgbClr val="000000"/>
                </a:solidFill>
                <a:effectLst/>
                <a:uLnTx/>
                <a:uFillTx/>
                <a:latin typeface="Times New Roman"/>
                <a:ea typeface="+mn-ea"/>
                <a:cs typeface="+mn-cs"/>
              </a:rPr>
              <a:t>toms as a quantum magnet: frozen in energy space </a:t>
            </a:r>
          </a:p>
        </p:txBody>
      </p:sp>
      <p:sp>
        <p:nvSpPr>
          <p:cNvPr id="56" name="TextBox 55">
            <a:extLst>
              <a:ext uri="{FF2B5EF4-FFF2-40B4-BE49-F238E27FC236}">
                <a16:creationId xmlns:a16="http://schemas.microsoft.com/office/drawing/2014/main" xmlns="" id="{D22E17AC-0695-45BE-B6CE-A7DEBE621072}"/>
              </a:ext>
            </a:extLst>
          </p:cNvPr>
          <p:cNvSpPr txBox="1"/>
          <p:nvPr/>
        </p:nvSpPr>
        <p:spPr>
          <a:xfrm>
            <a:off x="2331592" y="877484"/>
            <a:ext cx="1013963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Times New Roman"/>
                <a:ea typeface="+mn-ea"/>
                <a:cs typeface="+mn-cs"/>
              </a:rPr>
              <a:t>M. Martin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Science 341, 632 (2013), Rey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Annals of Physics 340, 311(2014)</a:t>
            </a:r>
          </a:p>
        </p:txBody>
      </p:sp>
      <p:grpSp>
        <p:nvGrpSpPr>
          <p:cNvPr id="29" name="Group 28">
            <a:extLst>
              <a:ext uri="{FF2B5EF4-FFF2-40B4-BE49-F238E27FC236}">
                <a16:creationId xmlns:a16="http://schemas.microsoft.com/office/drawing/2014/main" xmlns="" id="{DEA448EC-DA45-4CE8-876D-5274FBE35580}"/>
              </a:ext>
            </a:extLst>
          </p:cNvPr>
          <p:cNvGrpSpPr/>
          <p:nvPr/>
        </p:nvGrpSpPr>
        <p:grpSpPr>
          <a:xfrm>
            <a:off x="424674" y="1451796"/>
            <a:ext cx="8946793" cy="1304087"/>
            <a:chOff x="3124315" y="1883747"/>
            <a:chExt cx="8946793" cy="1304087"/>
          </a:xfrm>
        </p:grpSpPr>
        <p:grpSp>
          <p:nvGrpSpPr>
            <p:cNvPr id="27" name="Group 26">
              <a:extLst>
                <a:ext uri="{FF2B5EF4-FFF2-40B4-BE49-F238E27FC236}">
                  <a16:creationId xmlns:a16="http://schemas.microsoft.com/office/drawing/2014/main" xmlns="" id="{3D409E47-6F7F-4E17-8E4E-3D80E561EAA5}"/>
                </a:ext>
              </a:extLst>
            </p:cNvPr>
            <p:cNvGrpSpPr/>
            <p:nvPr/>
          </p:nvGrpSpPr>
          <p:grpSpPr>
            <a:xfrm>
              <a:off x="4032126" y="1883747"/>
              <a:ext cx="8038982" cy="1304087"/>
              <a:chOff x="4270488" y="2135123"/>
              <a:chExt cx="8038982" cy="1304087"/>
            </a:xfrm>
          </p:grpSpPr>
          <p:grpSp>
            <p:nvGrpSpPr>
              <p:cNvPr id="24" name="Group 23">
                <a:extLst>
                  <a:ext uri="{FF2B5EF4-FFF2-40B4-BE49-F238E27FC236}">
                    <a16:creationId xmlns:a16="http://schemas.microsoft.com/office/drawing/2014/main" xmlns="" id="{50660A22-027A-413D-A775-7F9497FA3A58}"/>
                  </a:ext>
                </a:extLst>
              </p:cNvPr>
              <p:cNvGrpSpPr/>
              <p:nvPr/>
            </p:nvGrpSpPr>
            <p:grpSpPr>
              <a:xfrm>
                <a:off x="4270488" y="2291671"/>
                <a:ext cx="1825134" cy="1115683"/>
                <a:chOff x="4507573" y="2226565"/>
                <a:chExt cx="1825134" cy="1115683"/>
              </a:xfrm>
            </p:grpSpPr>
            <p:pic>
              <p:nvPicPr>
                <p:cNvPr id="21" name="Picture 20">
                  <a:extLst>
                    <a:ext uri="{FF2B5EF4-FFF2-40B4-BE49-F238E27FC236}">
                      <a16:creationId xmlns:a16="http://schemas.microsoft.com/office/drawing/2014/main" xmlns="" id="{6DBBCCAF-2463-4F56-AE8E-047EFD161162}"/>
                    </a:ext>
                  </a:extLst>
                </p:cNvPr>
                <p:cNvPicPr>
                  <a:picLocks noChangeAspect="1"/>
                </p:cNvPicPr>
                <p:nvPr/>
              </p:nvPicPr>
              <p:blipFill>
                <a:blip r:embed="rId2"/>
                <a:stretch>
                  <a:fillRect/>
                </a:stretch>
              </p:blipFill>
              <p:spPr>
                <a:xfrm>
                  <a:off x="4507573" y="2226565"/>
                  <a:ext cx="1499389" cy="1115683"/>
                </a:xfrm>
                <a:prstGeom prst="rect">
                  <a:avLst/>
                </a:prstGeom>
              </p:spPr>
            </p:pic>
            <p:pic>
              <p:nvPicPr>
                <p:cNvPr id="23" name="Picture 22">
                  <a:extLst>
                    <a:ext uri="{FF2B5EF4-FFF2-40B4-BE49-F238E27FC236}">
                      <a16:creationId xmlns:a16="http://schemas.microsoft.com/office/drawing/2014/main" xmlns="" id="{BF8A0254-5608-4808-9479-A9ACBBC3B22D}"/>
                    </a:ext>
                  </a:extLst>
                </p:cNvPr>
                <p:cNvPicPr>
                  <a:picLocks noChangeAspect="1"/>
                </p:cNvPicPr>
                <p:nvPr/>
              </p:nvPicPr>
              <p:blipFill>
                <a:blip r:embed="rId3"/>
                <a:stretch>
                  <a:fillRect/>
                </a:stretch>
              </p:blipFill>
              <p:spPr>
                <a:xfrm>
                  <a:off x="6037373" y="2430470"/>
                  <a:ext cx="295334" cy="569343"/>
                </a:xfrm>
                <a:prstGeom prst="rect">
                  <a:avLst/>
                </a:prstGeom>
              </p:spPr>
            </p:pic>
          </p:grpSp>
          <p:pic>
            <p:nvPicPr>
              <p:cNvPr id="26" name="Picture 25">
                <a:extLst>
                  <a:ext uri="{FF2B5EF4-FFF2-40B4-BE49-F238E27FC236}">
                    <a16:creationId xmlns:a16="http://schemas.microsoft.com/office/drawing/2014/main" xmlns="" id="{4E337BE3-FE0A-4342-9F5C-D8D63C413A3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98333" y="2135123"/>
                <a:ext cx="6311137" cy="1304087"/>
              </a:xfrm>
              <a:prstGeom prst="rect">
                <a:avLst/>
              </a:prstGeom>
            </p:spPr>
          </p:pic>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9DE5AD1A-E320-4D39-A830-503CEB4E0498}"/>
                    </a:ext>
                  </a:extLst>
                </p:cNvPr>
                <p:cNvSpPr txBox="1"/>
                <p:nvPr/>
              </p:nvSpPr>
              <p:spPr>
                <a:xfrm>
                  <a:off x="3124315" y="2226938"/>
                  <a:ext cx="1228960" cy="5347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latin typeface="Cambria Math"/>
                              </a:rPr>
                            </m:ctrlPr>
                          </m:accPr>
                          <m:e>
                            <m:r>
                              <a:rPr lang="en-US" sz="2800" b="0" i="1" smtClean="0">
                                <a:latin typeface="Cambria Math" panose="02040503050406030204" pitchFamily="18" charset="0"/>
                              </a:rPr>
                              <m:t>𝐻</m:t>
                            </m:r>
                          </m:e>
                        </m:acc>
                        <m:r>
                          <a:rPr lang="en-US" sz="2800" b="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28" name="TextBox 27">
                  <a:extLst>
                    <a:ext uri="{FF2B5EF4-FFF2-40B4-BE49-F238E27FC236}">
                      <a16:creationId xmlns:a16="http://schemas.microsoft.com/office/drawing/2014/main" id="{9DE5AD1A-E320-4D39-A830-503CEB4E0498}"/>
                    </a:ext>
                  </a:extLst>
                </p:cNvPr>
                <p:cNvSpPr txBox="1">
                  <a:spLocks noRot="1" noChangeAspect="1" noMove="1" noResize="1" noEditPoints="1" noAdjustHandles="1" noChangeArrowheads="1" noChangeShapeType="1" noTextEdit="1"/>
                </p:cNvSpPr>
                <p:nvPr/>
              </p:nvSpPr>
              <p:spPr>
                <a:xfrm>
                  <a:off x="3124315" y="2226938"/>
                  <a:ext cx="1228960" cy="534762"/>
                </a:xfrm>
                <a:prstGeom prst="rect">
                  <a:avLst/>
                </a:prstGeom>
                <a:blipFill>
                  <a:blip r:embed="rId5"/>
                  <a:stretch>
                    <a:fillRect/>
                  </a:stretch>
                </a:blipFill>
              </p:spPr>
              <p:txBody>
                <a:bodyPr/>
                <a:lstStyle/>
                <a:p>
                  <a:r>
                    <a:rPr lang="en-US">
                      <a:noFill/>
                    </a:rPr>
                    <a:t> </a:t>
                  </a:r>
                </a:p>
              </p:txBody>
            </p:sp>
          </mc:Fallback>
        </mc:AlternateContent>
      </p:grpSp>
      <p:grpSp>
        <p:nvGrpSpPr>
          <p:cNvPr id="85" name="Group 84">
            <a:extLst>
              <a:ext uri="{FF2B5EF4-FFF2-40B4-BE49-F238E27FC236}">
                <a16:creationId xmlns:a16="http://schemas.microsoft.com/office/drawing/2014/main" xmlns="" id="{84AC9933-8D78-454E-9E94-C7936B8DED6D}"/>
              </a:ext>
            </a:extLst>
          </p:cNvPr>
          <p:cNvGrpSpPr/>
          <p:nvPr/>
        </p:nvGrpSpPr>
        <p:grpSpPr>
          <a:xfrm>
            <a:off x="1438255" y="3847687"/>
            <a:ext cx="8209185" cy="1377408"/>
            <a:chOff x="1555262" y="4499046"/>
            <a:chExt cx="8209185" cy="1377408"/>
          </a:xfrm>
        </p:grpSpPr>
        <p:sp>
          <p:nvSpPr>
            <p:cNvPr id="86" name="Rectangle 85">
              <a:extLst>
                <a:ext uri="{FF2B5EF4-FFF2-40B4-BE49-F238E27FC236}">
                  <a16:creationId xmlns:a16="http://schemas.microsoft.com/office/drawing/2014/main" xmlns="" id="{32C7F525-B27D-4BAF-B4D4-7FE9B08D0249}"/>
                </a:ext>
              </a:extLst>
            </p:cNvPr>
            <p:cNvSpPr/>
            <p:nvPr/>
          </p:nvSpPr>
          <p:spPr>
            <a:xfrm>
              <a:off x="5290612" y="4499046"/>
              <a:ext cx="428250" cy="803394"/>
            </a:xfrm>
            <a:prstGeom prst="rect">
              <a:avLst/>
            </a:prstGeom>
            <a:solidFill>
              <a:srgbClr val="BF95D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7" name="Rectangle 86">
              <a:extLst>
                <a:ext uri="{FF2B5EF4-FFF2-40B4-BE49-F238E27FC236}">
                  <a16:creationId xmlns:a16="http://schemas.microsoft.com/office/drawing/2014/main" xmlns="" id="{59B63C9C-E047-4E5C-B468-290539D4731B}"/>
                </a:ext>
              </a:extLst>
            </p:cNvPr>
            <p:cNvSpPr/>
            <p:nvPr/>
          </p:nvSpPr>
          <p:spPr>
            <a:xfrm>
              <a:off x="7326077" y="4622605"/>
              <a:ext cx="640429" cy="585174"/>
            </a:xfrm>
            <a:prstGeom prst="rect">
              <a:avLst/>
            </a:prstGeom>
            <a:solidFill>
              <a:srgbClr val="92D050">
                <a:alpha val="38039"/>
              </a:srgbClr>
            </a:solidFill>
            <a:ln>
              <a:solidFill>
                <a:srgbClr val="C5F8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xmlns="" id="{30F9C590-1C7E-4CD5-8741-0F9B1A9B98A7}"/>
                    </a:ext>
                  </a:extLst>
                </p:cNvPr>
                <p:cNvSpPr txBox="1"/>
                <p:nvPr/>
              </p:nvSpPr>
              <p:spPr>
                <a:xfrm>
                  <a:off x="2891994" y="5414020"/>
                  <a:ext cx="6872453" cy="462434"/>
                </a:xfrm>
                <a:prstGeom prst="rect">
                  <a:avLst/>
                </a:prstGeom>
                <a:noFill/>
              </p:spPr>
              <p:txBody>
                <a:bodyPr wrap="square" rtlCol="0">
                  <a:spAutoFit/>
                </a:bodyPr>
                <a:lstStyle/>
                <a:p>
                  <a:pPr lvl="0">
                    <a:defRPr/>
                  </a:pPr>
                  <a14:m>
                    <m:oMath xmlns:m="http://schemas.openxmlformats.org/officeDocument/2006/math">
                      <m:acc>
                        <m:accPr>
                          <m:chr m:val="̅"/>
                          <m:ctrlPr>
                            <a:rPr lang="en-US" sz="2400" b="1" i="1" smtClean="0">
                              <a:solidFill>
                                <a:srgbClr val="000000"/>
                              </a:solidFill>
                              <a:latin typeface="Cambria Math"/>
                            </a:rPr>
                          </m:ctrlPr>
                        </m:accPr>
                        <m:e>
                          <m:sSup>
                            <m:sSupPr>
                              <m:ctrlPr>
                                <a:rPr lang="en-US" sz="2400" b="1" i="1">
                                  <a:solidFill>
                                    <a:srgbClr val="000000"/>
                                  </a:solidFill>
                                  <a:latin typeface="Cambria Math"/>
                                </a:rPr>
                              </m:ctrlPr>
                            </m:sSupPr>
                            <m:e>
                              <m:r>
                                <a:rPr lang="en-US" sz="2400" b="1" i="1">
                                  <a:solidFill>
                                    <a:srgbClr val="000000"/>
                                  </a:solidFill>
                                  <a:latin typeface="Cambria Math" panose="02040503050406030204" pitchFamily="18" charset="0"/>
                                </a:rPr>
                                <m:t>𝝌</m:t>
                              </m:r>
                            </m:e>
                            <m:sup>
                              <m:r>
                                <a:rPr lang="en-US" sz="2400" b="1">
                                  <a:solidFill>
                                    <a:srgbClr val="000000"/>
                                  </a:solidFill>
                                  <a:latin typeface="Cambria Math" panose="02040503050406030204" pitchFamily="18" charset="0"/>
                                </a:rPr>
                                <m:t> </m:t>
                              </m:r>
                            </m:sup>
                          </m:sSup>
                        </m:e>
                      </m:acc>
                    </m:oMath>
                  </a14:m>
                  <a:r>
                    <a:rPr kumimoji="0" lang="en-US" sz="2400" b="0" i="0" u="none" strike="noStrike" kern="1200" cap="none" spc="0" normalizeH="0" baseline="0" noProof="0" dirty="0">
                      <a:ln>
                        <a:noFill/>
                      </a:ln>
                      <a:solidFill>
                        <a:prstClr val="black"/>
                      </a:solidFill>
                      <a:effectLst/>
                      <a:uLnTx/>
                      <a:uFillTx/>
                      <a:latin typeface="Times New Roman"/>
                      <a:ea typeface="+mn-ea"/>
                      <a:cs typeface="Arial" pitchFamily="34" charset="0"/>
                    </a:rPr>
                    <a:t> and </a:t>
                  </a:r>
                  <a14:m>
                    <m:oMath xmlns:m="http://schemas.openxmlformats.org/officeDocument/2006/math">
                      <m:acc>
                        <m:accPr>
                          <m:chr m:val="̅"/>
                          <m:ctrlPr>
                            <a:rPr lang="en-US" sz="2400" b="1" i="1">
                              <a:solidFill>
                                <a:srgbClr val="000000"/>
                              </a:solidFill>
                              <a:latin typeface="Cambria Math"/>
                            </a:rPr>
                          </m:ctrlPr>
                        </m:accPr>
                        <m:e>
                          <m:sSup>
                            <m:sSupPr>
                              <m:ctrlPr>
                                <a:rPr lang="en-US" sz="2400" b="1" i="1">
                                  <a:solidFill>
                                    <a:srgbClr val="000000"/>
                                  </a:solidFill>
                                  <a:latin typeface="Cambria Math"/>
                                </a:rPr>
                              </m:ctrlPr>
                            </m:sSupPr>
                            <m:e>
                              <m:r>
                                <a:rPr lang="en-US" sz="2400" b="1" i="1">
                                  <a:solidFill>
                                    <a:srgbClr val="000000"/>
                                  </a:solidFill>
                                  <a:latin typeface="Cambria Math" panose="02040503050406030204" pitchFamily="18" charset="0"/>
                                </a:rPr>
                                <m:t>𝑪</m:t>
                              </m:r>
                            </m:e>
                            <m:sup>
                              <m:r>
                                <a:rPr lang="en-US" sz="2400" b="1" i="1">
                                  <a:solidFill>
                                    <a:srgbClr val="000000"/>
                                  </a:solidFill>
                                  <a:latin typeface="Cambria Math" panose="02040503050406030204" pitchFamily="18" charset="0"/>
                                </a:rPr>
                                <m:t> </m:t>
                              </m:r>
                            </m:sup>
                          </m:sSup>
                        </m:e>
                      </m:acc>
                      <m:r>
                        <a:rPr lang="en-US" sz="2400" b="1" i="1">
                          <a:solidFill>
                            <a:srgbClr val="000000"/>
                          </a:solidFill>
                          <a:latin typeface="Cambria Math" panose="02040503050406030204" pitchFamily="18" charset="0"/>
                        </a:rPr>
                        <m:t> </m:t>
                      </m:r>
                    </m:oMath>
                  </a14:m>
                  <a:r>
                    <a:rPr kumimoji="0" lang="en-US" sz="2400" b="0" i="0" u="none" strike="noStrike" kern="1200" cap="none" spc="0" normalizeH="0" baseline="0" noProof="0" dirty="0">
                      <a:ln>
                        <a:noFill/>
                      </a:ln>
                      <a:solidFill>
                        <a:prstClr val="black"/>
                      </a:solidFill>
                      <a:effectLst/>
                      <a:uLnTx/>
                      <a:uFillTx/>
                      <a:latin typeface="Times New Roman"/>
                      <a:ea typeface="+mn-ea"/>
                      <a:cs typeface="Arial" pitchFamily="34" charset="0"/>
                    </a:rPr>
                    <a:t>: Mean P-wave Interaction parameters</a:t>
                  </a:r>
                </a:p>
              </p:txBody>
            </p:sp>
          </mc:Choice>
          <mc:Fallback xmlns="">
            <p:sp>
              <p:nvSpPr>
                <p:cNvPr id="88" name="TextBox 87">
                  <a:extLst>
                    <a:ext uri="{FF2B5EF4-FFF2-40B4-BE49-F238E27FC236}">
                      <a16:creationId xmlns:a16="http://schemas.microsoft.com/office/drawing/2014/main" id="{30F9C590-1C7E-4CD5-8741-0F9B1A9B98A7}"/>
                    </a:ext>
                  </a:extLst>
                </p:cNvPr>
                <p:cNvSpPr txBox="1">
                  <a:spLocks noRot="1" noChangeAspect="1" noMove="1" noResize="1" noEditPoints="1" noAdjustHandles="1" noChangeArrowheads="1" noChangeShapeType="1" noTextEdit="1"/>
                </p:cNvSpPr>
                <p:nvPr/>
              </p:nvSpPr>
              <p:spPr>
                <a:xfrm>
                  <a:off x="2891994" y="5414020"/>
                  <a:ext cx="6872453" cy="462434"/>
                </a:xfrm>
                <a:prstGeom prst="rect">
                  <a:avLst/>
                </a:prstGeom>
                <a:blipFill>
                  <a:blip r:embed="rId6"/>
                  <a:stretch>
                    <a:fillRect l="-177"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xmlns="" id="{DF755DC6-6946-40AA-B8E1-6C8E6BC92FD4}"/>
                    </a:ext>
                  </a:extLst>
                </p:cNvPr>
                <p:cNvSpPr txBox="1"/>
                <p:nvPr/>
              </p:nvSpPr>
              <p:spPr>
                <a:xfrm>
                  <a:off x="1555262" y="4583835"/>
                  <a:ext cx="8112763" cy="572849"/>
                </a:xfrm>
                <a:prstGeom prst="rect">
                  <a:avLst/>
                </a:prstGeom>
                <a:noFill/>
              </p:spPr>
              <p:txBody>
                <a:bodyPr wrap="square" lIns="0" tIns="0" rIns="0" bIns="0" rtlCol="0">
                  <a:spAutoFit/>
                </a:bodyPr>
                <a:lstStyle/>
                <a:p>
                  <a:pPr lvl="0">
                    <a:spcBef>
                      <a:spcPct val="50000"/>
                    </a:spcBef>
                    <a:defRPr/>
                  </a:pPr>
                  <a14:m>
                    <m:oMathPara xmlns:m="http://schemas.openxmlformats.org/officeDocument/2006/math">
                      <m:oMathParaPr>
                        <m:jc m:val="centerGroup"/>
                      </m:oMathParaPr>
                      <m:oMath xmlns:m="http://schemas.openxmlformats.org/officeDocument/2006/math">
                        <m:acc>
                          <m:accPr>
                            <m:chr m:val="̂"/>
                            <m:ctrlPr>
                              <a:rPr lang="en-US" sz="3600" i="1">
                                <a:latin typeface="Cambria Math"/>
                              </a:rPr>
                            </m:ctrlPr>
                          </m:accPr>
                          <m:e>
                            <m:r>
                              <a:rPr lang="en-US" sz="3600" i="1">
                                <a:latin typeface="Cambria Math" panose="02040503050406030204" pitchFamily="18" charset="0"/>
                              </a:rPr>
                              <m:t>𝐻</m:t>
                            </m:r>
                          </m:e>
                        </m:acc>
                        <m:r>
                          <a:rPr lang="en-US" sz="3600" i="1" dirty="0" smtClean="0">
                            <a:latin typeface="Cambria Math" panose="02040503050406030204" pitchFamily="18" charset="0"/>
                            <a:ea typeface="Cambria Math" panose="02040503050406030204" pitchFamily="18"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US" sz="36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sSupPr>
                          <m:e>
                            <m:acc>
                              <m:accPr>
                                <m:chr m:val="̂"/>
                                <m:ctrlPr>
                                  <a:rPr kumimoji="0" lang="en-US" sz="36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acc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𝑆</m:t>
                                </m:r>
                              </m:e>
                            </m:acc>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𝑧</m:t>
                            </m:r>
                          </m:sup>
                        </m:s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3600" b="0" i="1" u="none" strike="noStrike" kern="1200" cap="none" spc="0" normalizeH="0" baseline="0" noProof="0">
                                <a:ln>
                                  <a:noFill/>
                                </a:ln>
                                <a:solidFill>
                                  <a:prstClr val="black"/>
                                </a:solidFill>
                                <a:effectLst/>
                                <a:uLnTx/>
                                <a:uFillTx/>
                                <a:latin typeface="Cambria Math"/>
                                <a:ea typeface="Cambria Math" panose="02040503050406030204" pitchFamily="18" charset="0"/>
                                <a:cs typeface="+mn-cs"/>
                              </a:rPr>
                            </m:ctrlPr>
                          </m:sSupPr>
                          <m:e>
                            <m:acc>
                              <m:accPr>
                                <m:chr m:val="̅"/>
                                <m:ctrlPr>
                                  <a:rPr lang="en-US" sz="3600" b="1" i="1">
                                    <a:solidFill>
                                      <a:srgbClr val="000000"/>
                                    </a:solidFill>
                                    <a:latin typeface="Cambria Math"/>
                                  </a:rPr>
                                </m:ctrlPr>
                              </m:accPr>
                              <m:e>
                                <m:sSup>
                                  <m:sSupPr>
                                    <m:ctrlPr>
                                      <a:rPr lang="en-US" sz="3600" b="1" i="1">
                                        <a:solidFill>
                                          <a:srgbClr val="000000"/>
                                        </a:solidFill>
                                        <a:latin typeface="Cambria Math"/>
                                      </a:rPr>
                                    </m:ctrlPr>
                                  </m:sSupPr>
                                  <m:e>
                                    <m:r>
                                      <a:rPr lang="en-US" sz="3600" b="1" i="1">
                                        <a:solidFill>
                                          <a:srgbClr val="000000"/>
                                        </a:solidFill>
                                        <a:latin typeface="Cambria Math" panose="02040503050406030204" pitchFamily="18" charset="0"/>
                                      </a:rPr>
                                      <m:t>𝝌</m:t>
                                    </m:r>
                                  </m:e>
                                  <m:sup>
                                    <m:r>
                                      <a:rPr lang="en-US" sz="3600" b="1">
                                        <a:solidFill>
                                          <a:srgbClr val="000000"/>
                                        </a:solidFill>
                                        <a:latin typeface="Cambria Math" panose="02040503050406030204" pitchFamily="18" charset="0"/>
                                      </a:rPr>
                                      <m:t> </m:t>
                                    </m:r>
                                  </m:sup>
                                </m:sSup>
                              </m:e>
                            </m:acc>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lang="en-US" sz="3600" i="1">
                                    <a:solidFill>
                                      <a:prstClr val="black"/>
                                    </a:solidFill>
                                    <a:latin typeface="Cambria Math"/>
                                    <a:ea typeface="Cambria Math" panose="02040503050406030204" pitchFamily="18" charset="0"/>
                                  </a:rPr>
                                </m:ctrlPr>
                              </m:accPr>
                              <m:e>
                                <m:r>
                                  <a:rPr lang="en-US" sz="3600" i="1">
                                    <a:solidFill>
                                      <a:prstClr val="black"/>
                                    </a:solidFill>
                                    <a:latin typeface="Cambria Math" panose="02040503050406030204" pitchFamily="18" charset="0"/>
                                    <a:ea typeface="Cambria Math" panose="02040503050406030204" pitchFamily="18" charset="0"/>
                                  </a:rPr>
                                  <m:t>𝑆</m:t>
                                </m:r>
                              </m:e>
                            </m:acc>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sup>
                        </m:sSup>
                        <m:sSup>
                          <m:sSupPr>
                            <m:ctrlPr>
                              <a:rPr kumimoji="0" lang="en-US" sz="36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lang="en-US" sz="3600" b="1" i="1">
                                <a:solidFill>
                                  <a:srgbClr val="000000"/>
                                </a:solidFill>
                                <a:latin typeface="Cambria Math"/>
                              </a:rPr>
                            </m:ctrlPr>
                          </m:accPr>
                          <m:e>
                            <m:sSup>
                              <m:sSupPr>
                                <m:ctrlPr>
                                  <a:rPr lang="en-US" sz="3600" b="1" i="1">
                                    <a:solidFill>
                                      <a:srgbClr val="000000"/>
                                    </a:solidFill>
                                    <a:latin typeface="Cambria Math"/>
                                  </a:rPr>
                                </m:ctrlPr>
                              </m:sSupPr>
                              <m:e>
                                <m:r>
                                  <a:rPr lang="en-US" sz="3600" b="1" i="1">
                                    <a:solidFill>
                                      <a:srgbClr val="000000"/>
                                    </a:solidFill>
                                    <a:latin typeface="Cambria Math" panose="02040503050406030204" pitchFamily="18" charset="0"/>
                                  </a:rPr>
                                  <m:t>𝑪</m:t>
                                </m:r>
                              </m:e>
                              <m:sup>
                                <m:r>
                                  <a:rPr lang="en-US" sz="3600" b="1" i="1">
                                    <a:solidFill>
                                      <a:srgbClr val="000000"/>
                                    </a:solidFill>
                                    <a:latin typeface="Cambria Math" panose="02040503050406030204" pitchFamily="18" charset="0"/>
                                  </a:rPr>
                                  <m:t> </m:t>
                                </m:r>
                              </m:sup>
                            </m:sSup>
                          </m:e>
                        </m:acc>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sSup>
                          <m:sSupPr>
                            <m:ctrlPr>
                              <a:rPr kumimoji="0" lang="en-US" sz="3600" b="0" i="1" u="none" strike="noStrike" kern="1200" cap="none" spc="0" normalizeH="0" baseline="0" noProof="0">
                                <a:ln>
                                  <a:noFill/>
                                </a:ln>
                                <a:solidFill>
                                  <a:prstClr val="black"/>
                                </a:solidFill>
                                <a:effectLst/>
                                <a:uLnTx/>
                                <a:uFillTx/>
                                <a:latin typeface="Cambria Math"/>
                                <a:ea typeface="Cambria Math" panose="02040503050406030204" pitchFamily="18" charset="0"/>
                                <a:cs typeface="+mn-cs"/>
                              </a:rPr>
                            </m:ctrlPr>
                          </m:sSupPr>
                          <m:e>
                            <m:acc>
                              <m:accPr>
                                <m:chr m:val="̂"/>
                                <m:ctrlPr>
                                  <a:rPr lang="en-US" sz="3600" i="1">
                                    <a:solidFill>
                                      <a:prstClr val="black"/>
                                    </a:solidFill>
                                    <a:latin typeface="Cambria Math"/>
                                    <a:ea typeface="Cambria Math" panose="02040503050406030204" pitchFamily="18" charset="0"/>
                                  </a:rPr>
                                </m:ctrlPr>
                              </m:accPr>
                              <m:e>
                                <m:r>
                                  <a:rPr lang="en-US" sz="3600" i="1">
                                    <a:solidFill>
                                      <a:prstClr val="black"/>
                                    </a:solidFill>
                                    <a:latin typeface="Cambria Math" panose="02040503050406030204" pitchFamily="18" charset="0"/>
                                    <a:ea typeface="Cambria Math" panose="02040503050406030204" pitchFamily="18" charset="0"/>
                                  </a:rPr>
                                  <m:t>𝑆</m:t>
                                </m:r>
                              </m:e>
                            </m:acc>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sup>
                        </m:sSup>
                      </m:oMath>
                    </m:oMathPara>
                  </a14:m>
                  <a:endParaRPr kumimoji="0" lang="en-US" sz="3200" b="0" i="0" u="none" strike="noStrike" kern="1200" cap="none" spc="0" normalizeH="0" baseline="0" noProof="0" dirty="0">
                    <a:ln>
                      <a:noFill/>
                    </a:ln>
                    <a:solidFill>
                      <a:prstClr val="black"/>
                    </a:solidFill>
                    <a:effectLst/>
                    <a:uLnTx/>
                    <a:uFillTx/>
                    <a:latin typeface="Lucida Sans" pitchFamily="34" charset="0"/>
                    <a:ea typeface="+mn-ea"/>
                    <a:cs typeface="+mn-cs"/>
                  </a:endParaRPr>
                </a:p>
              </p:txBody>
            </p:sp>
          </mc:Choice>
          <mc:Fallback xmlns="">
            <p:sp>
              <p:nvSpPr>
                <p:cNvPr id="89" name="TextBox 88">
                  <a:extLst>
                    <a:ext uri="{FF2B5EF4-FFF2-40B4-BE49-F238E27FC236}">
                      <a16:creationId xmlns:a16="http://schemas.microsoft.com/office/drawing/2014/main" id="{DF755DC6-6946-40AA-B8E1-6C8E6BC92FD4}"/>
                    </a:ext>
                  </a:extLst>
                </p:cNvPr>
                <p:cNvSpPr txBox="1">
                  <a:spLocks noRot="1" noChangeAspect="1" noMove="1" noResize="1" noEditPoints="1" noAdjustHandles="1" noChangeArrowheads="1" noChangeShapeType="1" noTextEdit="1"/>
                </p:cNvSpPr>
                <p:nvPr/>
              </p:nvSpPr>
              <p:spPr>
                <a:xfrm>
                  <a:off x="1555262" y="4583835"/>
                  <a:ext cx="8112763" cy="572849"/>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xmlns="" id="{A187938B-E039-4060-A84E-10FDFC1D016B}"/>
                  </a:ext>
                </a:extLst>
              </p:cNvPr>
              <p:cNvSpPr txBox="1"/>
              <p:nvPr/>
            </p:nvSpPr>
            <p:spPr>
              <a:xfrm>
                <a:off x="2548197" y="5397846"/>
                <a:ext cx="1712841" cy="1087734"/>
              </a:xfrm>
              <a:prstGeom prst="rect">
                <a:avLst/>
              </a:prstGeom>
              <a:noFill/>
            </p:spPr>
            <p:txBody>
              <a:bodyPr wrap="none" lIns="0" tIns="0" rIns="0" bIns="0" rtlCol="0">
                <a:spAutoFit/>
              </a:bodyPr>
              <a:lstStyle/>
              <a:p>
                <a:pPr lvl="0">
                  <a:spcBef>
                    <a:spcPct val="50000"/>
                  </a:spcBef>
                  <a:defRPr/>
                </a:pPr>
                <a14:m>
                  <m:oMathPara xmlns:m="http://schemas.openxmlformats.org/officeDocument/2006/math">
                    <m:oMathParaPr>
                      <m:jc m:val="centerGroup"/>
                    </m:oMathParaPr>
                    <m:oMath xmlns:m="http://schemas.openxmlformats.org/officeDocument/2006/math">
                      <m:sSup>
                        <m:sSup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sSupPr>
                        <m:e>
                          <m:acc>
                            <m:accPr>
                              <m:chr m:val="̂"/>
                              <m:ctrlPr>
                                <a:rPr lang="en-US" sz="2400" i="1">
                                  <a:solidFill>
                                    <a:prstClr val="black"/>
                                  </a:solidFill>
                                  <a:latin typeface="Cambria Math"/>
                                  <a:ea typeface="Cambria Math" panose="02040503050406030204" pitchFamily="18" charset="0"/>
                                </a:rPr>
                              </m:ctrlPr>
                            </m:accPr>
                            <m:e>
                              <m:r>
                                <a:rPr lang="en-US" sz="2400" i="1">
                                  <a:solidFill>
                                    <a:prstClr val="black"/>
                                  </a:solidFill>
                                  <a:latin typeface="Cambria Math" panose="02040503050406030204" pitchFamily="18" charset="0"/>
                                  <a:ea typeface="Cambria Math" panose="02040503050406030204" pitchFamily="18" charset="0"/>
                                </a:rPr>
                                <m:t>𝑆</m:t>
                              </m:r>
                            </m:e>
                          </m:acc>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nary>
                        <m:naryPr>
                          <m:chr m:val="∑"/>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naryPr>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𝑵</m:t>
                          </m:r>
                        </m:sup>
                        <m:e>
                          <m:sSubSup>
                            <m:sSubSupPr>
                              <m:ctrlPr>
                                <a:rPr kumimoji="0" lang="en-US" sz="2400" b="0" i="1" u="none" strike="noStrike" kern="1200" cap="none" spc="0" normalizeH="0" baseline="0" noProof="0">
                                  <a:ln>
                                    <a:noFill/>
                                  </a:ln>
                                  <a:solidFill>
                                    <a:prstClr val="black"/>
                                  </a:solidFill>
                                  <a:effectLst/>
                                  <a:uLnTx/>
                                  <a:uFillTx/>
                                  <a:latin typeface="Cambria Math"/>
                                  <a:ea typeface="+mn-ea"/>
                                  <a:cs typeface="+mn-cs"/>
                                </a:rPr>
                              </m:ctrlPr>
                            </m:sSubSupPr>
                            <m:e>
                              <m:acc>
                                <m:accPr>
                                  <m:chr m:val="̂"/>
                                  <m:ctrlPr>
                                    <a:rPr lang="en-US" sz="2400" i="1">
                                      <a:solidFill>
                                        <a:prstClr val="black"/>
                                      </a:solidFill>
                                      <a:latin typeface="Cambria Math"/>
                                      <a:ea typeface="Cambria Math" panose="02040503050406030204" pitchFamily="18" charset="0"/>
                                    </a:rPr>
                                  </m:ctrlPr>
                                </m:accPr>
                                <m:e>
                                  <m:r>
                                    <a:rPr lang="en-US" sz="2400" i="1">
                                      <a:solidFill>
                                        <a:prstClr val="black"/>
                                      </a:solidFill>
                                      <a:latin typeface="Cambria Math" panose="02040503050406030204" pitchFamily="18" charset="0"/>
                                      <a:ea typeface="Cambria Math" panose="02040503050406030204" pitchFamily="18" charset="0"/>
                                    </a:rPr>
                                    <m:t>𝑆</m:t>
                                  </m:r>
                                </m:e>
                              </m:acc>
                            </m:e>
                            <m:sub>
                              <m:sSub>
                                <m:sSub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sSubPr>
                                <m:e>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𝒏</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sup>
                          </m:sSubSup>
                        </m:e>
                      </m:nary>
                    </m:oMath>
                  </m:oMathPara>
                </a14:m>
                <a:endPar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endParaRPr>
              </a:p>
            </p:txBody>
          </p:sp>
        </mc:Choice>
        <mc:Fallback xmlns="">
          <p:sp>
            <p:nvSpPr>
              <p:cNvPr id="90" name="TextBox 89">
                <a:extLst>
                  <a:ext uri="{FF2B5EF4-FFF2-40B4-BE49-F238E27FC236}">
                    <a16:creationId xmlns:a16="http://schemas.microsoft.com/office/drawing/2014/main" id="{A187938B-E039-4060-A84E-10FDFC1D016B}"/>
                  </a:ext>
                </a:extLst>
              </p:cNvPr>
              <p:cNvSpPr txBox="1">
                <a:spLocks noRot="1" noChangeAspect="1" noMove="1" noResize="1" noEditPoints="1" noAdjustHandles="1" noChangeArrowheads="1" noChangeShapeType="1" noTextEdit="1"/>
              </p:cNvSpPr>
              <p:nvPr/>
            </p:nvSpPr>
            <p:spPr>
              <a:xfrm>
                <a:off x="2548197" y="5397846"/>
                <a:ext cx="1712841" cy="1087734"/>
              </a:xfrm>
              <a:prstGeom prst="rect">
                <a:avLst/>
              </a:prstGeom>
              <a:blipFill>
                <a:blip r:embed="rId8"/>
                <a:stretch>
                  <a:fillRect/>
                </a:stretch>
              </a:blipFill>
            </p:spPr>
            <p:txBody>
              <a:bodyPr/>
              <a:lstStyle/>
              <a:p>
                <a:r>
                  <a:rPr lang="en-US">
                    <a:noFill/>
                  </a:rPr>
                  <a:t> </a:t>
                </a:r>
              </a:p>
            </p:txBody>
          </p:sp>
        </mc:Fallback>
      </mc:AlternateContent>
      <p:sp>
        <p:nvSpPr>
          <p:cNvPr id="92" name="TextBox 91">
            <a:extLst>
              <a:ext uri="{FF2B5EF4-FFF2-40B4-BE49-F238E27FC236}">
                <a16:creationId xmlns:a16="http://schemas.microsoft.com/office/drawing/2014/main" xmlns="" id="{3E0EC285-A25B-4CE4-A993-B05A1A9085F3}"/>
              </a:ext>
            </a:extLst>
          </p:cNvPr>
          <p:cNvSpPr txBox="1"/>
          <p:nvPr/>
        </p:nvSpPr>
        <p:spPr>
          <a:xfrm>
            <a:off x="3157619" y="3216555"/>
            <a:ext cx="397402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Sans" pitchFamily="34" charset="0"/>
                <a:ea typeface="+mn-ea"/>
                <a:cs typeface="+mn-cs"/>
              </a:rPr>
              <a:t>Collective spin model</a:t>
            </a: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xmlns="" id="{9514FD7D-847F-4A95-A96A-6B59C684DAAA}"/>
                  </a:ext>
                </a:extLst>
              </p:cNvPr>
              <p:cNvSpPr txBox="1"/>
              <p:nvPr/>
            </p:nvSpPr>
            <p:spPr>
              <a:xfrm>
                <a:off x="5413150" y="5459786"/>
                <a:ext cx="3598354" cy="481927"/>
              </a:xfrm>
              <a:prstGeom prst="rect">
                <a:avLst/>
              </a:prstGeom>
              <a:noFill/>
            </p:spPr>
            <p:txBody>
              <a:bodyPr wrap="square" rtlCol="0">
                <a:spAutoFit/>
              </a:bodyPr>
              <a:lstStyle/>
              <a:p>
                <a:pPr lvl="0">
                  <a:defRPr/>
                </a:pPr>
                <a14:m>
                  <m:oMath xmlns:m="http://schemas.openxmlformats.org/officeDocument/2006/math">
                    <m:acc>
                      <m:accPr>
                        <m:chr m:val="̅"/>
                        <m:ctrlPr>
                          <a:rPr lang="en-US" b="1" i="1" smtClean="0">
                            <a:solidFill>
                              <a:srgbClr val="000000"/>
                            </a:solidFill>
                            <a:latin typeface="Cambria Math"/>
                          </a:rPr>
                        </m:ctrlPr>
                      </m:accPr>
                      <m:e>
                        <m:sSup>
                          <m:sSupPr>
                            <m:ctrlPr>
                              <a:rPr lang="en-US" b="1" i="1">
                                <a:solidFill>
                                  <a:srgbClr val="000000"/>
                                </a:solidFill>
                                <a:latin typeface="Cambria Math"/>
                              </a:rPr>
                            </m:ctrlPr>
                          </m:sSupPr>
                          <m:e>
                            <m:r>
                              <a:rPr lang="en-US" b="1" i="1">
                                <a:solidFill>
                                  <a:srgbClr val="000000"/>
                                </a:solidFill>
                                <a:latin typeface="Cambria Math" panose="02040503050406030204" pitchFamily="18" charset="0"/>
                              </a:rPr>
                              <m:t>𝑪</m:t>
                            </m:r>
                          </m:e>
                          <m:sup>
                            <m:r>
                              <a:rPr lang="en-US" b="1" i="1">
                                <a:solidFill>
                                  <a:srgbClr val="000000"/>
                                </a:solidFill>
                                <a:latin typeface="Cambria Math" panose="02040503050406030204" pitchFamily="18" charset="0"/>
                              </a:rPr>
                              <m:t> </m:t>
                            </m:r>
                          </m:sup>
                        </m:sSup>
                      </m:e>
                    </m:acc>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Sup>
                      <m:sSubSupPr>
                        <m:ctrlPr>
                          <a:rPr lang="en-US" i="1">
                            <a:latin typeface="Cambria Math"/>
                          </a:rPr>
                        </m:ctrlPr>
                      </m:sSubSupPr>
                      <m:e>
                        <m:acc>
                          <m:accPr>
                            <m:chr m:val="̅"/>
                            <m:ctrlPr>
                              <a:rPr lang="en-US" b="1" i="1">
                                <a:solidFill>
                                  <a:srgbClr val="000000"/>
                                </a:solidFill>
                                <a:latin typeface="Cambria Math"/>
                              </a:rPr>
                            </m:ctrlPr>
                          </m:accPr>
                          <m:e>
                            <m:sSup>
                              <m:sSupPr>
                                <m:ctrlPr>
                                  <a:rPr lang="en-US" b="1" i="1">
                                    <a:solidFill>
                                      <a:srgbClr val="000000"/>
                                    </a:solidFill>
                                    <a:latin typeface="Cambria Math"/>
                                  </a:rPr>
                                </m:ctrlPr>
                              </m:sSupPr>
                              <m:e>
                                <m:r>
                                  <a:rPr lang="en-US" b="1" i="1" smtClean="0">
                                    <a:solidFill>
                                      <a:srgbClr val="000000"/>
                                    </a:solidFill>
                                    <a:latin typeface="Cambria Math" panose="02040503050406030204" pitchFamily="18" charset="0"/>
                                  </a:rPr>
                                  <m:t>𝑽</m:t>
                                </m:r>
                              </m:e>
                              <m:sup>
                                <m:r>
                                  <a:rPr lang="en-US" b="1" i="1">
                                    <a:solidFill>
                                      <a:srgbClr val="000000"/>
                                    </a:solidFill>
                                    <a:latin typeface="Cambria Math" panose="02040503050406030204" pitchFamily="18" charset="0"/>
                                  </a:rPr>
                                  <m:t> </m:t>
                                </m:r>
                              </m:sup>
                            </m:sSup>
                          </m:e>
                        </m:acc>
                      </m:e>
                      <m:sub>
                        <m:r>
                          <a:rPr lang="en-US" b="0" i="1" smtClean="0">
                            <a:latin typeface="Cambria Math" panose="02040503050406030204" pitchFamily="18" charset="0"/>
                          </a:rPr>
                          <m:t>𝑒𝑒</m:t>
                        </m:r>
                      </m:sub>
                      <m:sup>
                        <m:r>
                          <a:rPr lang="en-US" i="1">
                            <a:latin typeface="Cambria Math" panose="02040503050406030204" pitchFamily="18" charset="0"/>
                          </a:rPr>
                          <m:t>+</m:t>
                        </m:r>
                      </m:sup>
                    </m:sSubSup>
                  </m:oMath>
                </a14:m>
                <a:r>
                  <a:rPr kumimoji="0" lang="en-US" sz="24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t>
                </a:r>
                <a14:m>
                  <m:oMath xmlns:m="http://schemas.openxmlformats.org/officeDocument/2006/math">
                    <m:sSubSup>
                      <m:sSubSupPr>
                        <m:ctrlPr>
                          <a:rPr lang="en-US" i="1">
                            <a:latin typeface="Cambria Math"/>
                          </a:rPr>
                        </m:ctrlPr>
                      </m:sSubSupPr>
                      <m:e>
                        <m:acc>
                          <m:accPr>
                            <m:chr m:val="̅"/>
                            <m:ctrlPr>
                              <a:rPr lang="en-US" b="1" i="1">
                                <a:solidFill>
                                  <a:srgbClr val="000000"/>
                                </a:solidFill>
                                <a:latin typeface="Cambria Math"/>
                              </a:rPr>
                            </m:ctrlPr>
                          </m:accPr>
                          <m:e>
                            <m:sSup>
                              <m:sSupPr>
                                <m:ctrlPr>
                                  <a:rPr lang="en-US" b="1" i="1">
                                    <a:solidFill>
                                      <a:srgbClr val="000000"/>
                                    </a:solidFill>
                                    <a:latin typeface="Cambria Math"/>
                                  </a:rPr>
                                </m:ctrlPr>
                              </m:sSupPr>
                              <m:e>
                                <m:r>
                                  <a:rPr lang="en-US" b="1" i="1">
                                    <a:solidFill>
                                      <a:srgbClr val="000000"/>
                                    </a:solidFill>
                                    <a:latin typeface="Cambria Math" panose="02040503050406030204" pitchFamily="18" charset="0"/>
                                  </a:rPr>
                                  <m:t>𝑽</m:t>
                                </m:r>
                              </m:e>
                              <m:sup>
                                <m:r>
                                  <a:rPr lang="en-US" b="1" i="1">
                                    <a:solidFill>
                                      <a:srgbClr val="000000"/>
                                    </a:solidFill>
                                    <a:latin typeface="Cambria Math" panose="02040503050406030204" pitchFamily="18" charset="0"/>
                                  </a:rPr>
                                  <m:t> </m:t>
                                </m:r>
                              </m:sup>
                            </m:sSup>
                          </m:e>
                        </m:acc>
                      </m:e>
                      <m:sub>
                        <m:r>
                          <a:rPr lang="en-US" b="0" i="1" smtClean="0">
                            <a:latin typeface="Cambria Math" panose="02040503050406030204" pitchFamily="18" charset="0"/>
                          </a:rPr>
                          <m:t>𝑔𝑔</m:t>
                        </m:r>
                      </m:sub>
                      <m:sup>
                        <m:r>
                          <a:rPr lang="en-US" i="1">
                            <a:latin typeface="Cambria Math" panose="02040503050406030204" pitchFamily="18" charset="0"/>
                          </a:rPr>
                          <m:t>+</m:t>
                        </m:r>
                      </m:sup>
                    </m:sSubSup>
                  </m:oMath>
                </a14:m>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mc:Choice>
        <mc:Fallback xmlns="">
          <p:sp>
            <p:nvSpPr>
              <p:cNvPr id="93" name="TextBox 92">
                <a:extLst>
                  <a:ext uri="{FF2B5EF4-FFF2-40B4-BE49-F238E27FC236}">
                    <a16:creationId xmlns:a16="http://schemas.microsoft.com/office/drawing/2014/main" id="{9514FD7D-847F-4A95-A96A-6B59C684DAAA}"/>
                  </a:ext>
                </a:extLst>
              </p:cNvPr>
              <p:cNvSpPr txBox="1">
                <a:spLocks noRot="1" noChangeAspect="1" noMove="1" noResize="1" noEditPoints="1" noAdjustHandles="1" noChangeArrowheads="1" noChangeShapeType="1" noTextEdit="1"/>
              </p:cNvSpPr>
              <p:nvPr/>
            </p:nvSpPr>
            <p:spPr>
              <a:xfrm>
                <a:off x="5413150" y="5459786"/>
                <a:ext cx="3598354" cy="481927"/>
              </a:xfrm>
              <a:prstGeom prst="rect">
                <a:avLst/>
              </a:prstGeom>
              <a:blipFill>
                <a:blip r:embed="rId9"/>
                <a:stretch>
                  <a:fillRect t="-10127" b="-24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xmlns="" id="{502C9207-49FB-457E-A2F9-2A9A90B0EF2C}"/>
                  </a:ext>
                </a:extLst>
              </p:cNvPr>
              <p:cNvSpPr txBox="1"/>
              <p:nvPr/>
            </p:nvSpPr>
            <p:spPr>
              <a:xfrm>
                <a:off x="5150673" y="6082338"/>
                <a:ext cx="3598354" cy="522066"/>
              </a:xfrm>
              <a:prstGeom prst="rect">
                <a:avLst/>
              </a:prstGeom>
              <a:noFill/>
            </p:spPr>
            <p:txBody>
              <a:bodyPr wrap="square" rtlCol="0">
                <a:spAutoFit/>
              </a:bodyPr>
              <a:lstStyle/>
              <a:p>
                <a:pPr lvl="0">
                  <a:defRPr/>
                </a:pPr>
                <a14:m>
                  <m:oMath xmlns:m="http://schemas.openxmlformats.org/officeDocument/2006/math">
                    <m:acc>
                      <m:accPr>
                        <m:chr m:val="̅"/>
                        <m:ctrlPr>
                          <a:rPr lang="en-US" b="1" i="1">
                            <a:solidFill>
                              <a:srgbClr val="000000"/>
                            </a:solidFill>
                            <a:latin typeface="Cambria Math"/>
                          </a:rPr>
                        </m:ctrlPr>
                      </m:accPr>
                      <m:e>
                        <m:sSup>
                          <m:sSupPr>
                            <m:ctrlPr>
                              <a:rPr lang="en-US" b="1" i="1">
                                <a:solidFill>
                                  <a:srgbClr val="000000"/>
                                </a:solidFill>
                                <a:latin typeface="Cambria Math"/>
                              </a:rPr>
                            </m:ctrlPr>
                          </m:sSupPr>
                          <m:e>
                            <m:r>
                              <a:rPr lang="en-US" b="1" i="1">
                                <a:solidFill>
                                  <a:srgbClr val="000000"/>
                                </a:solidFill>
                                <a:latin typeface="Cambria Math" panose="02040503050406030204" pitchFamily="18" charset="0"/>
                              </a:rPr>
                              <m:t>𝝌</m:t>
                            </m:r>
                          </m:e>
                          <m:sup>
                            <m:r>
                              <a:rPr lang="en-US" b="1">
                                <a:solidFill>
                                  <a:srgbClr val="000000"/>
                                </a:solidFill>
                                <a:latin typeface="Cambria Math" panose="02040503050406030204" pitchFamily="18" charset="0"/>
                              </a:rPr>
                              <m:t> </m:t>
                            </m:r>
                          </m:sup>
                        </m:sSup>
                      </m:e>
                    </m:acc>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Sup>
                      <m:sSubSupPr>
                        <m:ctrlPr>
                          <a:rPr lang="en-US" sz="1800" i="1">
                            <a:latin typeface="Cambria Math"/>
                          </a:rPr>
                        </m:ctrlPr>
                      </m:sSubSupPr>
                      <m:e>
                        <m:r>
                          <a:rPr lang="en-US" sz="1800" b="0" i="1" smtClean="0">
                            <a:latin typeface="Cambria Math" panose="02040503050406030204" pitchFamily="18" charset="0"/>
                          </a:rPr>
                          <m:t>(</m:t>
                        </m:r>
                        <m:acc>
                          <m:accPr>
                            <m:chr m:val="̅"/>
                            <m:ctrlPr>
                              <a:rPr lang="en-US" sz="1800" b="1" i="1">
                                <a:solidFill>
                                  <a:srgbClr val="000000"/>
                                </a:solidFill>
                                <a:latin typeface="Cambria Math"/>
                              </a:rPr>
                            </m:ctrlPr>
                          </m:accPr>
                          <m:e>
                            <m:sSup>
                              <m:sSupPr>
                                <m:ctrlPr>
                                  <a:rPr lang="en-US" sz="1800" b="1" i="1">
                                    <a:solidFill>
                                      <a:srgbClr val="000000"/>
                                    </a:solidFill>
                                    <a:latin typeface="Cambria Math"/>
                                  </a:rPr>
                                </m:ctrlPr>
                              </m:sSupPr>
                              <m:e>
                                <m:r>
                                  <a:rPr lang="en-US" sz="1800" b="1" i="1">
                                    <a:solidFill>
                                      <a:srgbClr val="000000"/>
                                    </a:solidFill>
                                    <a:latin typeface="Cambria Math" panose="02040503050406030204" pitchFamily="18" charset="0"/>
                                  </a:rPr>
                                  <m:t>𝑽</m:t>
                                </m:r>
                              </m:e>
                              <m:sup>
                                <m:r>
                                  <a:rPr lang="en-US" sz="1800" b="1" i="1">
                                    <a:solidFill>
                                      <a:srgbClr val="000000"/>
                                    </a:solidFill>
                                    <a:latin typeface="Cambria Math" panose="02040503050406030204" pitchFamily="18" charset="0"/>
                                  </a:rPr>
                                  <m:t> </m:t>
                                </m:r>
                              </m:sup>
                            </m:sSup>
                          </m:e>
                        </m:acc>
                      </m:e>
                      <m:sub>
                        <m:r>
                          <a:rPr lang="en-US" sz="1800" i="1">
                            <a:latin typeface="Cambria Math" panose="02040503050406030204" pitchFamily="18" charset="0"/>
                          </a:rPr>
                          <m:t>𝑒𝑒</m:t>
                        </m:r>
                      </m:sub>
                      <m:sup>
                        <m:r>
                          <a:rPr lang="en-US" sz="1800" i="1">
                            <a:latin typeface="Cambria Math" panose="02040503050406030204" pitchFamily="18" charset="0"/>
                          </a:rPr>
                          <m:t>+</m:t>
                        </m:r>
                      </m:sup>
                    </m:sSubSup>
                  </m:oMath>
                </a14:m>
                <a:r>
                  <a:rPr kumimoji="0" lang="en-US" sz="24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a:ea typeface="+mn-ea"/>
                            <a:cs typeface="+mn-cs"/>
                          </a:rPr>
                        </m:ctrlPr>
                      </m:sSubPr>
                      <m:e>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SubSup>
                          <m:sSubSupPr>
                            <m:ctrlPr>
                              <a:rPr lang="en-US" i="1">
                                <a:latin typeface="Cambria Math"/>
                              </a:rPr>
                            </m:ctrlPr>
                          </m:sSubSupPr>
                          <m:e>
                            <m:acc>
                              <m:accPr>
                                <m:chr m:val="̅"/>
                                <m:ctrlPr>
                                  <a:rPr lang="en-US" b="1" i="1">
                                    <a:solidFill>
                                      <a:srgbClr val="000000"/>
                                    </a:solidFill>
                                    <a:latin typeface="Cambria Math"/>
                                  </a:rPr>
                                </m:ctrlPr>
                              </m:accPr>
                              <m:e>
                                <m:sSup>
                                  <m:sSupPr>
                                    <m:ctrlPr>
                                      <a:rPr lang="en-US" b="1" i="1">
                                        <a:solidFill>
                                          <a:srgbClr val="000000"/>
                                        </a:solidFill>
                                        <a:latin typeface="Cambria Math"/>
                                      </a:rPr>
                                    </m:ctrlPr>
                                  </m:sSupPr>
                                  <m:e>
                                    <m:r>
                                      <a:rPr lang="en-US" b="1" i="1">
                                        <a:solidFill>
                                          <a:srgbClr val="000000"/>
                                        </a:solidFill>
                                        <a:latin typeface="Cambria Math" panose="02040503050406030204" pitchFamily="18" charset="0"/>
                                      </a:rPr>
                                      <m:t>𝑽</m:t>
                                    </m:r>
                                  </m:e>
                                  <m:sup>
                                    <m:r>
                                      <a:rPr lang="en-US" b="1" i="1">
                                        <a:solidFill>
                                          <a:srgbClr val="000000"/>
                                        </a:solidFill>
                                        <a:latin typeface="Cambria Math" panose="02040503050406030204" pitchFamily="18" charset="0"/>
                                      </a:rPr>
                                      <m:t> </m:t>
                                    </m:r>
                                  </m:sup>
                                </m:sSup>
                              </m:e>
                            </m:acc>
                          </m:e>
                          <m:sub>
                            <m:r>
                              <a:rPr lang="en-US" b="0" i="1" smtClean="0">
                                <a:latin typeface="Cambria Math" panose="02040503050406030204" pitchFamily="18" charset="0"/>
                              </a:rPr>
                              <m:t>𝑒</m:t>
                            </m:r>
                            <m:r>
                              <a:rPr lang="en-US" i="1">
                                <a:latin typeface="Cambria Math" panose="02040503050406030204" pitchFamily="18" charset="0"/>
                              </a:rPr>
                              <m:t>𝑔</m:t>
                            </m:r>
                          </m:sub>
                          <m:sup>
                            <m:r>
                              <a:rPr lang="en-US" i="1">
                                <a:latin typeface="Cambria Math" panose="02040503050406030204" pitchFamily="18" charset="0"/>
                              </a:rPr>
                              <m:t>+</m:t>
                            </m:r>
                          </m:sup>
                        </m:sSubSup>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Sup>
                      <m:sSubSupPr>
                        <m:ctrlPr>
                          <a:rPr lang="en-US" i="1">
                            <a:latin typeface="Cambria Math"/>
                          </a:rPr>
                        </m:ctrlPr>
                      </m:sSubSupPr>
                      <m:e>
                        <m:acc>
                          <m:accPr>
                            <m:chr m:val="̅"/>
                            <m:ctrlPr>
                              <a:rPr lang="en-US" b="1" i="1">
                                <a:solidFill>
                                  <a:srgbClr val="000000"/>
                                </a:solidFill>
                                <a:latin typeface="Cambria Math"/>
                              </a:rPr>
                            </m:ctrlPr>
                          </m:accPr>
                          <m:e>
                            <m:sSup>
                              <m:sSupPr>
                                <m:ctrlPr>
                                  <a:rPr lang="en-US" b="1" i="1">
                                    <a:solidFill>
                                      <a:srgbClr val="000000"/>
                                    </a:solidFill>
                                    <a:latin typeface="Cambria Math"/>
                                  </a:rPr>
                                </m:ctrlPr>
                              </m:sSupPr>
                              <m:e>
                                <m:r>
                                  <a:rPr lang="en-US" b="1" i="1">
                                    <a:solidFill>
                                      <a:srgbClr val="000000"/>
                                    </a:solidFill>
                                    <a:latin typeface="Cambria Math" panose="02040503050406030204" pitchFamily="18" charset="0"/>
                                  </a:rPr>
                                  <m:t>𝑽</m:t>
                                </m:r>
                              </m:e>
                              <m:sup>
                                <m:r>
                                  <a:rPr lang="en-US" b="1" i="1">
                                    <a:solidFill>
                                      <a:srgbClr val="000000"/>
                                    </a:solidFill>
                                    <a:latin typeface="Cambria Math" panose="02040503050406030204" pitchFamily="18" charset="0"/>
                                  </a:rPr>
                                  <m:t> </m:t>
                                </m:r>
                              </m:sup>
                            </m:sSup>
                          </m:e>
                        </m:acc>
                      </m:e>
                      <m:sub>
                        <m:r>
                          <a:rPr lang="en-US" i="1">
                            <a:latin typeface="Cambria Math" panose="02040503050406030204" pitchFamily="18" charset="0"/>
                          </a:rPr>
                          <m:t>𝑔𝑔</m:t>
                        </m:r>
                      </m:sub>
                      <m:sup>
                        <m:r>
                          <a:rPr lang="en-US" i="1">
                            <a:latin typeface="Cambria Math" panose="02040503050406030204" pitchFamily="18" charset="0"/>
                          </a:rPr>
                          <m:t>+</m:t>
                        </m:r>
                      </m:sup>
                    </m:sSubSup>
                  </m:oMath>
                </a14:m>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mc:Choice>
        <mc:Fallback xmlns="">
          <p:sp>
            <p:nvSpPr>
              <p:cNvPr id="94" name="TextBox 93">
                <a:extLst>
                  <a:ext uri="{FF2B5EF4-FFF2-40B4-BE49-F238E27FC236}">
                    <a16:creationId xmlns:a16="http://schemas.microsoft.com/office/drawing/2014/main" id="{502C9207-49FB-457E-A2F9-2A9A90B0EF2C}"/>
                  </a:ext>
                </a:extLst>
              </p:cNvPr>
              <p:cNvSpPr txBox="1">
                <a:spLocks noRot="1" noChangeAspect="1" noMove="1" noResize="1" noEditPoints="1" noAdjustHandles="1" noChangeArrowheads="1" noChangeShapeType="1" noTextEdit="1"/>
              </p:cNvSpPr>
              <p:nvPr/>
            </p:nvSpPr>
            <p:spPr>
              <a:xfrm>
                <a:off x="5150673" y="6082338"/>
                <a:ext cx="3598354" cy="522066"/>
              </a:xfrm>
              <a:prstGeom prst="rect">
                <a:avLst/>
              </a:prstGeom>
              <a:blipFill>
                <a:blip r:embed="rId10"/>
                <a:stretch>
                  <a:fillRect t="-9412" b="-15294"/>
                </a:stretch>
              </a:blipFill>
            </p:spPr>
            <p:txBody>
              <a:bodyPr/>
              <a:lstStyle/>
              <a:p>
                <a:r>
                  <a:rPr lang="en-US">
                    <a:noFill/>
                  </a:rPr>
                  <a:t> </a:t>
                </a:r>
              </a:p>
            </p:txBody>
          </p:sp>
        </mc:Fallback>
      </mc:AlternateContent>
      <p:sp>
        <p:nvSpPr>
          <p:cNvPr id="95" name="TextBox 94">
            <a:extLst>
              <a:ext uri="{FF2B5EF4-FFF2-40B4-BE49-F238E27FC236}">
                <a16:creationId xmlns:a16="http://schemas.microsoft.com/office/drawing/2014/main" xmlns="" id="{33D21CED-2481-404E-A434-E12DAB4900AD}"/>
              </a:ext>
            </a:extLst>
          </p:cNvPr>
          <p:cNvSpPr txBox="1"/>
          <p:nvPr/>
        </p:nvSpPr>
        <p:spPr>
          <a:xfrm>
            <a:off x="3280785" y="2610204"/>
            <a:ext cx="845090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a:ea typeface="+mn-ea"/>
                <a:cs typeface="+mn-cs"/>
              </a:rPr>
              <a:t>Delocalized modes:  Long range interactions</a:t>
            </a:r>
          </a:p>
        </p:txBody>
      </p:sp>
    </p:spTree>
    <p:extLst>
      <p:ext uri="{BB962C8B-B14F-4D97-AF65-F5344CB8AC3E}">
        <p14:creationId xmlns:p14="http://schemas.microsoft.com/office/powerpoint/2010/main" val="377560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3" grpId="0"/>
      <p:bldP spid="9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xmlns="" id="{3C6AC5C5-69DD-48E5-9D42-8A5D4D271C8B}"/>
              </a:ext>
            </a:extLst>
          </p:cNvPr>
          <p:cNvSpPr/>
          <p:nvPr/>
        </p:nvSpPr>
        <p:spPr>
          <a:xfrm>
            <a:off x="1301768" y="731978"/>
            <a:ext cx="4370642" cy="2100771"/>
          </a:xfrm>
          <a:prstGeom prst="ellipse">
            <a:avLst/>
          </a:prstGeom>
          <a:solidFill>
            <a:srgbClr val="D34817"/>
          </a:solidFill>
          <a:ln w="12700" cap="flat" cmpd="sng" algn="ctr">
            <a:solidFill>
              <a:srgbClr val="D34817">
                <a:shade val="50000"/>
              </a:srgbClr>
            </a:solidFill>
            <a:prstDash val="solid"/>
          </a:ln>
          <a:effectLst/>
          <a:scene3d>
            <a:camera prst="perspectiveRelaxedModerately"/>
            <a:lightRig rig="threePt" dir="t"/>
          </a:scene3d>
          <a:sp3d>
            <a:bevelT prst="angle"/>
          </a:sp3d>
        </p:spPr>
        <p:txBody>
          <a:bodyPr rtlCol="0" anchor="ct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19" name="Oval 18">
            <a:extLst>
              <a:ext uri="{FF2B5EF4-FFF2-40B4-BE49-F238E27FC236}">
                <a16:creationId xmlns:a16="http://schemas.microsoft.com/office/drawing/2014/main" xmlns="" id="{5BE7480F-218F-46D7-AB05-A5C89F2A40C2}"/>
              </a:ext>
            </a:extLst>
          </p:cNvPr>
          <p:cNvSpPr/>
          <p:nvPr/>
        </p:nvSpPr>
        <p:spPr bwMode="auto">
          <a:xfrm>
            <a:off x="3100203" y="1353178"/>
            <a:ext cx="182880" cy="182880"/>
          </a:xfrm>
          <a:prstGeom prst="ellipse">
            <a:avLst/>
          </a:prstGeom>
          <a:solidFill>
            <a:srgbClr val="000099"/>
          </a:solidFill>
          <a:ln w="12700" cap="flat" cmpd="sng" algn="ctr">
            <a:solidFill>
              <a:srgbClr val="000099"/>
            </a:solidFill>
            <a:prstDash val="solid"/>
          </a:ln>
          <a:effectLst/>
          <a:scene3d>
            <a:camera prst="orthographicFront"/>
            <a:lightRig rig="threePt" dir="t"/>
          </a:scene3d>
          <a:sp3d prstMaterial="dkEdge">
            <a:bevelT/>
          </a:sp3d>
        </p:spPr>
        <p:txBody>
          <a:bodyPr anchor="ct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0" name="Oval 19">
            <a:extLst>
              <a:ext uri="{FF2B5EF4-FFF2-40B4-BE49-F238E27FC236}">
                <a16:creationId xmlns:a16="http://schemas.microsoft.com/office/drawing/2014/main" xmlns="" id="{2D63AA4B-03EB-4B2D-BFEF-CAC6323CDF99}"/>
              </a:ext>
            </a:extLst>
          </p:cNvPr>
          <p:cNvSpPr/>
          <p:nvPr/>
        </p:nvSpPr>
        <p:spPr bwMode="auto">
          <a:xfrm>
            <a:off x="1858290" y="1765228"/>
            <a:ext cx="182880" cy="182880"/>
          </a:xfrm>
          <a:prstGeom prst="ellipse">
            <a:avLst/>
          </a:prstGeom>
          <a:solidFill>
            <a:srgbClr val="000099"/>
          </a:solidFill>
          <a:ln w="12700" cap="flat" cmpd="sng" algn="ctr">
            <a:solidFill>
              <a:srgbClr val="000099"/>
            </a:solidFill>
            <a:prstDash val="solid"/>
          </a:ln>
          <a:effectLst/>
          <a:scene3d>
            <a:camera prst="orthographicFront"/>
            <a:lightRig rig="threePt" dir="t"/>
          </a:scene3d>
          <a:sp3d prstMaterial="dkEdge">
            <a:bevelT/>
          </a:sp3d>
        </p:spPr>
        <p:txBody>
          <a:bodyPr anchor="ct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1" name="Oval 20">
            <a:extLst>
              <a:ext uri="{FF2B5EF4-FFF2-40B4-BE49-F238E27FC236}">
                <a16:creationId xmlns:a16="http://schemas.microsoft.com/office/drawing/2014/main" xmlns="" id="{65FCB774-D7CB-4AF4-A666-7E455CCD17EC}"/>
              </a:ext>
            </a:extLst>
          </p:cNvPr>
          <p:cNvSpPr/>
          <p:nvPr/>
        </p:nvSpPr>
        <p:spPr bwMode="auto">
          <a:xfrm>
            <a:off x="3134817" y="2109926"/>
            <a:ext cx="182880" cy="182880"/>
          </a:xfrm>
          <a:prstGeom prst="ellipse">
            <a:avLst/>
          </a:prstGeom>
          <a:solidFill>
            <a:srgbClr val="000099"/>
          </a:solidFill>
          <a:ln w="12700" cap="flat" cmpd="sng" algn="ctr">
            <a:solidFill>
              <a:srgbClr val="000099"/>
            </a:solidFill>
            <a:prstDash val="solid"/>
          </a:ln>
          <a:effectLst/>
          <a:scene3d>
            <a:camera prst="orthographicFront"/>
            <a:lightRig rig="threePt" dir="t"/>
          </a:scene3d>
          <a:sp3d prstMaterial="dkEdge">
            <a:bevelT/>
          </a:sp3d>
        </p:spPr>
        <p:txBody>
          <a:bodyPr anchor="ct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2" name="Oval 21">
            <a:extLst>
              <a:ext uri="{FF2B5EF4-FFF2-40B4-BE49-F238E27FC236}">
                <a16:creationId xmlns:a16="http://schemas.microsoft.com/office/drawing/2014/main" xmlns="" id="{20D8447C-3D0F-440E-92CE-EDE69431A2F0}"/>
              </a:ext>
            </a:extLst>
          </p:cNvPr>
          <p:cNvSpPr/>
          <p:nvPr/>
        </p:nvSpPr>
        <p:spPr bwMode="auto">
          <a:xfrm>
            <a:off x="4822423" y="2019535"/>
            <a:ext cx="182880" cy="182880"/>
          </a:xfrm>
          <a:prstGeom prst="ellipse">
            <a:avLst/>
          </a:prstGeom>
          <a:solidFill>
            <a:srgbClr val="000099"/>
          </a:solidFill>
          <a:ln w="12700" cap="flat" cmpd="sng" algn="ctr">
            <a:solidFill>
              <a:srgbClr val="000099"/>
            </a:solidFill>
            <a:prstDash val="solid"/>
          </a:ln>
          <a:effectLst/>
          <a:scene3d>
            <a:camera prst="orthographicFront"/>
            <a:lightRig rig="threePt" dir="t"/>
          </a:scene3d>
          <a:sp3d prstMaterial="dkEdge">
            <a:bevelT/>
          </a:sp3d>
        </p:spPr>
        <p:txBody>
          <a:bodyPr anchor="ct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3" name="Oval 22">
            <a:extLst>
              <a:ext uri="{FF2B5EF4-FFF2-40B4-BE49-F238E27FC236}">
                <a16:creationId xmlns:a16="http://schemas.microsoft.com/office/drawing/2014/main" xmlns="" id="{E2E6EF0F-4F0F-490D-A366-D1BCE43C6AFE}"/>
              </a:ext>
            </a:extLst>
          </p:cNvPr>
          <p:cNvSpPr/>
          <p:nvPr/>
        </p:nvSpPr>
        <p:spPr bwMode="auto">
          <a:xfrm>
            <a:off x="3980163" y="1638450"/>
            <a:ext cx="182880" cy="182880"/>
          </a:xfrm>
          <a:prstGeom prst="ellipse">
            <a:avLst/>
          </a:prstGeom>
          <a:solidFill>
            <a:srgbClr val="000099"/>
          </a:solidFill>
          <a:ln w="12700" cap="flat" cmpd="sng" algn="ctr">
            <a:solidFill>
              <a:srgbClr val="000099"/>
            </a:solidFill>
            <a:prstDash val="solid"/>
          </a:ln>
          <a:effectLst/>
          <a:scene3d>
            <a:camera prst="orthographicFront"/>
            <a:lightRig rig="threePt" dir="t"/>
          </a:scene3d>
          <a:sp3d prstMaterial="dkEdge">
            <a:bevelT/>
          </a:sp3d>
        </p:spPr>
        <p:txBody>
          <a:bodyPr anchor="ct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4" name="Oval 23">
            <a:extLst>
              <a:ext uri="{FF2B5EF4-FFF2-40B4-BE49-F238E27FC236}">
                <a16:creationId xmlns:a16="http://schemas.microsoft.com/office/drawing/2014/main" xmlns="" id="{64A57E64-6A90-4709-A03B-CBBEACE66CDE}"/>
              </a:ext>
            </a:extLst>
          </p:cNvPr>
          <p:cNvSpPr/>
          <p:nvPr/>
        </p:nvSpPr>
        <p:spPr bwMode="auto">
          <a:xfrm>
            <a:off x="4905121" y="1436473"/>
            <a:ext cx="182880" cy="182880"/>
          </a:xfrm>
          <a:prstGeom prst="ellipse">
            <a:avLst/>
          </a:prstGeom>
          <a:solidFill>
            <a:srgbClr val="000099"/>
          </a:solidFill>
          <a:ln w="12700" cap="flat" cmpd="sng" algn="ctr">
            <a:solidFill>
              <a:srgbClr val="000099"/>
            </a:solidFill>
            <a:prstDash val="solid"/>
          </a:ln>
          <a:effectLst/>
          <a:scene3d>
            <a:camera prst="orthographicFront"/>
            <a:lightRig rig="threePt" dir="t"/>
          </a:scene3d>
          <a:sp3d prstMaterial="dkEdge">
            <a:bevelT/>
          </a:sp3d>
        </p:spPr>
        <p:txBody>
          <a:bodyPr anchor="ct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5" name="Oval 24">
            <a:extLst>
              <a:ext uri="{FF2B5EF4-FFF2-40B4-BE49-F238E27FC236}">
                <a16:creationId xmlns:a16="http://schemas.microsoft.com/office/drawing/2014/main" xmlns="" id="{495CC61A-FABA-4ACB-9744-E7CAEE809CE4}"/>
              </a:ext>
            </a:extLst>
          </p:cNvPr>
          <p:cNvSpPr/>
          <p:nvPr/>
        </p:nvSpPr>
        <p:spPr>
          <a:xfrm>
            <a:off x="5697758" y="714842"/>
            <a:ext cx="4370642" cy="2100771"/>
          </a:xfrm>
          <a:prstGeom prst="ellipse">
            <a:avLst/>
          </a:prstGeom>
          <a:solidFill>
            <a:srgbClr val="D34817"/>
          </a:solidFill>
          <a:ln w="12700" cap="flat" cmpd="sng" algn="ctr">
            <a:solidFill>
              <a:srgbClr val="D34817">
                <a:shade val="50000"/>
              </a:srgbClr>
            </a:solidFill>
            <a:prstDash val="solid"/>
          </a:ln>
          <a:effectLst/>
          <a:scene3d>
            <a:camera prst="perspectiveRelaxedModerately"/>
            <a:lightRig rig="threePt" dir="t"/>
          </a:scene3d>
          <a:sp3d>
            <a:bevelT prst="angle"/>
          </a:sp3d>
        </p:spPr>
        <p:txBody>
          <a:bodyPr rtlCol="0" anchor="ct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6" name="Oval 25">
            <a:extLst>
              <a:ext uri="{FF2B5EF4-FFF2-40B4-BE49-F238E27FC236}">
                <a16:creationId xmlns:a16="http://schemas.microsoft.com/office/drawing/2014/main" xmlns="" id="{0CB6C933-EBAF-453D-B32A-4C2E346991D3}"/>
              </a:ext>
            </a:extLst>
          </p:cNvPr>
          <p:cNvSpPr/>
          <p:nvPr/>
        </p:nvSpPr>
        <p:spPr bwMode="auto">
          <a:xfrm>
            <a:off x="7496193" y="1336042"/>
            <a:ext cx="182880" cy="182880"/>
          </a:xfrm>
          <a:prstGeom prst="ellipse">
            <a:avLst/>
          </a:prstGeom>
          <a:solidFill>
            <a:srgbClr val="000099">
              <a:alpha val="12157"/>
            </a:srgbClr>
          </a:solidFill>
          <a:ln w="12700" cap="flat" cmpd="sng" algn="ctr">
            <a:solidFill>
              <a:srgbClr val="000099"/>
            </a:solidFill>
            <a:prstDash val="solid"/>
          </a:ln>
          <a:effectLst>
            <a:glow rad="1905000">
              <a:srgbClr val="002060">
                <a:alpha val="40000"/>
              </a:srgbClr>
            </a:glow>
            <a:softEdge rad="0"/>
          </a:effectLst>
          <a:scene3d>
            <a:camera prst="orthographicFront"/>
            <a:lightRig rig="threePt" dir="t"/>
          </a:scene3d>
          <a:sp3d prstMaterial="dkEdge">
            <a:bevelT/>
          </a:sp3d>
        </p:spPr>
        <p:txBody>
          <a:bodyPr anchor="ct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7" name="Oval 26">
            <a:extLst>
              <a:ext uri="{FF2B5EF4-FFF2-40B4-BE49-F238E27FC236}">
                <a16:creationId xmlns:a16="http://schemas.microsoft.com/office/drawing/2014/main" xmlns="" id="{95BEFA95-BA67-4A53-86B6-AA4E02EC35A5}"/>
              </a:ext>
            </a:extLst>
          </p:cNvPr>
          <p:cNvSpPr/>
          <p:nvPr/>
        </p:nvSpPr>
        <p:spPr bwMode="auto">
          <a:xfrm>
            <a:off x="6254280" y="1748092"/>
            <a:ext cx="182880" cy="182880"/>
          </a:xfrm>
          <a:prstGeom prst="ellipse">
            <a:avLst/>
          </a:prstGeom>
          <a:solidFill>
            <a:srgbClr val="000099">
              <a:alpha val="12157"/>
            </a:srgbClr>
          </a:solidFill>
          <a:ln w="12700" cap="flat" cmpd="sng" algn="ctr">
            <a:solidFill>
              <a:srgbClr val="000099"/>
            </a:solidFill>
            <a:prstDash val="solid"/>
          </a:ln>
          <a:effectLst>
            <a:glow rad="1905000">
              <a:srgbClr val="002060">
                <a:alpha val="40000"/>
              </a:srgbClr>
            </a:glow>
            <a:softEdge rad="0"/>
          </a:effectLst>
          <a:scene3d>
            <a:camera prst="orthographicFront"/>
            <a:lightRig rig="threePt" dir="t"/>
          </a:scene3d>
          <a:sp3d prstMaterial="dkEdge">
            <a:bevelT/>
          </a:sp3d>
        </p:spPr>
        <p:txBody>
          <a:bodyPr anchor="ct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8" name="Oval 27">
            <a:extLst>
              <a:ext uri="{FF2B5EF4-FFF2-40B4-BE49-F238E27FC236}">
                <a16:creationId xmlns:a16="http://schemas.microsoft.com/office/drawing/2014/main" xmlns="" id="{CAD8BA2C-7B5E-4DFC-8D15-F3E943C450D0}"/>
              </a:ext>
            </a:extLst>
          </p:cNvPr>
          <p:cNvSpPr/>
          <p:nvPr/>
        </p:nvSpPr>
        <p:spPr bwMode="auto">
          <a:xfrm>
            <a:off x="7530807" y="2092790"/>
            <a:ext cx="182880" cy="182880"/>
          </a:xfrm>
          <a:prstGeom prst="ellipse">
            <a:avLst/>
          </a:prstGeom>
          <a:solidFill>
            <a:srgbClr val="000099">
              <a:alpha val="12157"/>
            </a:srgbClr>
          </a:solidFill>
          <a:ln w="12700" cap="flat" cmpd="sng" algn="ctr">
            <a:solidFill>
              <a:srgbClr val="000099"/>
            </a:solidFill>
            <a:prstDash val="solid"/>
          </a:ln>
          <a:effectLst>
            <a:glow rad="1905000">
              <a:srgbClr val="002060">
                <a:alpha val="40000"/>
              </a:srgbClr>
            </a:glow>
            <a:softEdge rad="0"/>
          </a:effectLst>
          <a:scene3d>
            <a:camera prst="orthographicFront"/>
            <a:lightRig rig="threePt" dir="t"/>
          </a:scene3d>
          <a:sp3d prstMaterial="dkEdge">
            <a:bevelT/>
          </a:sp3d>
        </p:spPr>
        <p:txBody>
          <a:bodyPr anchor="ct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9" name="Oval 28">
            <a:extLst>
              <a:ext uri="{FF2B5EF4-FFF2-40B4-BE49-F238E27FC236}">
                <a16:creationId xmlns:a16="http://schemas.microsoft.com/office/drawing/2014/main" xmlns="" id="{712C7A2A-6E67-407F-B6D6-F18A300E74A2}"/>
              </a:ext>
            </a:extLst>
          </p:cNvPr>
          <p:cNvSpPr/>
          <p:nvPr/>
        </p:nvSpPr>
        <p:spPr bwMode="auto">
          <a:xfrm>
            <a:off x="9218413" y="2002399"/>
            <a:ext cx="182880" cy="182880"/>
          </a:xfrm>
          <a:prstGeom prst="ellipse">
            <a:avLst/>
          </a:prstGeom>
          <a:solidFill>
            <a:srgbClr val="000099">
              <a:alpha val="12157"/>
            </a:srgbClr>
          </a:solidFill>
          <a:ln w="12700" cap="flat" cmpd="sng" algn="ctr">
            <a:solidFill>
              <a:srgbClr val="000099"/>
            </a:solidFill>
            <a:prstDash val="solid"/>
          </a:ln>
          <a:effectLst>
            <a:glow rad="1905000">
              <a:srgbClr val="002060">
                <a:alpha val="40000"/>
              </a:srgbClr>
            </a:glow>
            <a:softEdge rad="0"/>
          </a:effectLst>
          <a:scene3d>
            <a:camera prst="orthographicFront"/>
            <a:lightRig rig="threePt" dir="t"/>
          </a:scene3d>
          <a:sp3d prstMaterial="dkEdge">
            <a:bevelT/>
          </a:sp3d>
        </p:spPr>
        <p:txBody>
          <a:bodyPr anchor="ct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30" name="Oval 29">
            <a:extLst>
              <a:ext uri="{FF2B5EF4-FFF2-40B4-BE49-F238E27FC236}">
                <a16:creationId xmlns:a16="http://schemas.microsoft.com/office/drawing/2014/main" xmlns="" id="{C6A348A6-EE5A-4FE2-802F-86B912630C00}"/>
              </a:ext>
            </a:extLst>
          </p:cNvPr>
          <p:cNvSpPr/>
          <p:nvPr/>
        </p:nvSpPr>
        <p:spPr bwMode="auto">
          <a:xfrm>
            <a:off x="8376153" y="1621314"/>
            <a:ext cx="182880" cy="182880"/>
          </a:xfrm>
          <a:prstGeom prst="ellipse">
            <a:avLst/>
          </a:prstGeom>
          <a:solidFill>
            <a:srgbClr val="FF0000"/>
          </a:solidFill>
          <a:ln w="12700" cap="flat" cmpd="sng" algn="ctr">
            <a:solidFill>
              <a:srgbClr val="FF0000"/>
            </a:solidFill>
            <a:prstDash val="solid"/>
          </a:ln>
          <a:effectLst/>
          <a:scene3d>
            <a:camera prst="orthographicFront"/>
            <a:lightRig rig="threePt" dir="t"/>
          </a:scene3d>
          <a:sp3d prstMaterial="dkEdge">
            <a:bevelT/>
          </a:sp3d>
        </p:spPr>
        <p:txBody>
          <a:bodyPr anchor="ct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31" name="Oval 30">
            <a:extLst>
              <a:ext uri="{FF2B5EF4-FFF2-40B4-BE49-F238E27FC236}">
                <a16:creationId xmlns:a16="http://schemas.microsoft.com/office/drawing/2014/main" xmlns="" id="{48754575-5CA2-433B-9043-119B95BC3B91}"/>
              </a:ext>
            </a:extLst>
          </p:cNvPr>
          <p:cNvSpPr/>
          <p:nvPr/>
        </p:nvSpPr>
        <p:spPr bwMode="auto">
          <a:xfrm>
            <a:off x="9301111" y="1419337"/>
            <a:ext cx="182880" cy="182880"/>
          </a:xfrm>
          <a:prstGeom prst="ellipse">
            <a:avLst/>
          </a:prstGeom>
          <a:solidFill>
            <a:srgbClr val="000099">
              <a:alpha val="12157"/>
            </a:srgbClr>
          </a:solidFill>
          <a:ln w="12700" cap="flat" cmpd="sng" algn="ctr">
            <a:solidFill>
              <a:srgbClr val="000099"/>
            </a:solidFill>
            <a:prstDash val="solid"/>
          </a:ln>
          <a:effectLst>
            <a:glow rad="1905000">
              <a:srgbClr val="002060">
                <a:alpha val="40000"/>
              </a:srgbClr>
            </a:glow>
            <a:softEdge rad="0"/>
          </a:effectLst>
          <a:scene3d>
            <a:camera prst="orthographicFront"/>
            <a:lightRig rig="threePt" dir="t"/>
          </a:scene3d>
          <a:sp3d prstMaterial="dkEdge">
            <a:bevelT/>
          </a:sp3d>
        </p:spPr>
        <p:txBody>
          <a:bodyPr anchor="ct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cxnSp>
        <p:nvCxnSpPr>
          <p:cNvPr id="32" name="Straight Arrow Connector 31">
            <a:extLst>
              <a:ext uri="{FF2B5EF4-FFF2-40B4-BE49-F238E27FC236}">
                <a16:creationId xmlns:a16="http://schemas.microsoft.com/office/drawing/2014/main" xmlns="" id="{E8EB4A20-AB4D-4EDB-AAA9-9500A5BD54F4}"/>
              </a:ext>
            </a:extLst>
          </p:cNvPr>
          <p:cNvCxnSpPr/>
          <p:nvPr/>
        </p:nvCxnSpPr>
        <p:spPr>
          <a:xfrm>
            <a:off x="4071603" y="616427"/>
            <a:ext cx="0" cy="811055"/>
          </a:xfrm>
          <a:prstGeom prst="straightConnector1">
            <a:avLst/>
          </a:prstGeom>
          <a:noFill/>
          <a:ln w="38100" cap="flat" cmpd="sng" algn="ctr">
            <a:solidFill>
              <a:sysClr val="windowText" lastClr="000000"/>
            </a:solidFill>
            <a:prstDash val="solid"/>
            <a:tailEnd type="arrow"/>
          </a:ln>
          <a:effectLst/>
        </p:spPr>
      </p:cxnSp>
      <p:pic>
        <p:nvPicPr>
          <p:cNvPr id="33" name="Picture 32">
            <a:extLst>
              <a:ext uri="{FF2B5EF4-FFF2-40B4-BE49-F238E27FC236}">
                <a16:creationId xmlns:a16="http://schemas.microsoft.com/office/drawing/2014/main" xmlns="" id="{7B65B9A9-FD00-49D3-9EDC-336DDAA9484B}"/>
              </a:ext>
            </a:extLst>
          </p:cNvPr>
          <p:cNvPicPr>
            <a:picLocks noChangeAspect="1"/>
          </p:cNvPicPr>
          <p:nvPr/>
        </p:nvPicPr>
        <p:blipFill rotWithShape="1">
          <a:blip r:embed="rId2"/>
          <a:srcRect b="83076"/>
          <a:stretch/>
        </p:blipFill>
        <p:spPr>
          <a:xfrm>
            <a:off x="-445539" y="3147972"/>
            <a:ext cx="9004572" cy="582949"/>
          </a:xfrm>
          <a:prstGeom prst="rect">
            <a:avLst/>
          </a:prstGeom>
        </p:spPr>
      </p:pic>
      <p:sp>
        <p:nvSpPr>
          <p:cNvPr id="34" name="Rectangle 2">
            <a:extLst>
              <a:ext uri="{FF2B5EF4-FFF2-40B4-BE49-F238E27FC236}">
                <a16:creationId xmlns:a16="http://schemas.microsoft.com/office/drawing/2014/main" xmlns="" id="{0DF4179D-E01E-4CBD-A0CA-02E8098E33DB}"/>
              </a:ext>
            </a:extLst>
          </p:cNvPr>
          <p:cNvSpPr txBox="1">
            <a:spLocks noChangeArrowheads="1"/>
          </p:cNvSpPr>
          <p:nvPr/>
        </p:nvSpPr>
        <p:spPr>
          <a:xfrm>
            <a:off x="1997507" y="-102370"/>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Arial" pitchFamily="34" charset="0"/>
              </a:rPr>
              <a:t>Mean Field: Phase shift </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xmlns="" id="{E99B6754-EA98-48B8-A6FB-A27D71D32E66}"/>
                  </a:ext>
                </a:extLst>
              </p:cNvPr>
              <p:cNvSpPr txBox="1"/>
              <p:nvPr/>
            </p:nvSpPr>
            <p:spPr>
              <a:xfrm>
                <a:off x="220035" y="3790240"/>
                <a:ext cx="14248255" cy="482312"/>
              </a:xfrm>
              <a:prstGeom prst="rect">
                <a:avLst/>
              </a:prstGeom>
              <a:noFill/>
            </p:spPr>
            <p:txBody>
              <a:bodyPr wrap="square" lIns="0" tIns="0" rIns="0" bIns="0" rtlCol="0">
                <a:spAutoFit/>
              </a:bodyPr>
              <a:lstStyle/>
              <a:p>
                <a:pPr lvl="0">
                  <a:spcBef>
                    <a:spcPct val="50000"/>
                  </a:spcBef>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sSup>
                      <m:sSupPr>
                        <m:ctrlPr>
                          <a:rPr kumimoji="0" lang="en-US" sz="28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sSupPr>
                      <m:e>
                        <m:acc>
                          <m:accPr>
                            <m:chr m:val="̂"/>
                            <m:ctrlPr>
                              <a:rPr kumimoji="0" lang="en-US" sz="28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𝑆</m:t>
                            </m:r>
                          </m:e>
                        </m:acc>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𝑧</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2800" b="0" i="1" u="none" strike="noStrike" kern="1200" cap="none" spc="0" normalizeH="0" baseline="0" noProof="0">
                            <a:ln>
                              <a:noFill/>
                            </a:ln>
                            <a:solidFill>
                              <a:prstClr val="black"/>
                            </a:solidFill>
                            <a:effectLst/>
                            <a:uLnTx/>
                            <a:uFillTx/>
                            <a:latin typeface="Cambria Math"/>
                            <a:ea typeface="Cambria Math" panose="02040503050406030204" pitchFamily="18" charset="0"/>
                            <a:cs typeface="+mn-cs"/>
                          </a:rPr>
                        </m:ctrlPr>
                      </m:sSupPr>
                      <m:e>
                        <m:acc>
                          <m:accPr>
                            <m:chr m:val="̅"/>
                            <m:ctrlPr>
                              <a:rPr lang="en-US" sz="2800" b="1" i="1">
                                <a:solidFill>
                                  <a:srgbClr val="000000"/>
                                </a:solidFill>
                                <a:latin typeface="Cambria Math"/>
                              </a:rPr>
                            </m:ctrlPr>
                          </m:accPr>
                          <m:e>
                            <m:sSup>
                              <m:sSupPr>
                                <m:ctrlPr>
                                  <a:rPr lang="en-US" sz="2800" b="1" i="1">
                                    <a:solidFill>
                                      <a:srgbClr val="000000"/>
                                    </a:solidFill>
                                    <a:latin typeface="Cambria Math"/>
                                  </a:rPr>
                                </m:ctrlPr>
                              </m:sSupPr>
                              <m:e>
                                <m:r>
                                  <a:rPr lang="en-US" sz="2800" b="0" i="1">
                                    <a:solidFill>
                                      <a:srgbClr val="000000"/>
                                    </a:solidFill>
                                    <a:latin typeface="Cambria Math" panose="02040503050406030204" pitchFamily="18" charset="0"/>
                                  </a:rPr>
                                  <m:t>𝜒</m:t>
                                </m:r>
                              </m:e>
                              <m:sup>
                                <m:r>
                                  <a:rPr lang="en-US" sz="2800" b="1">
                                    <a:solidFill>
                                      <a:srgbClr val="000000"/>
                                    </a:solidFill>
                                    <a:latin typeface="Cambria Math" panose="02040503050406030204" pitchFamily="18" charset="0"/>
                                  </a:rPr>
                                  <m:t> </m:t>
                                </m:r>
                              </m:sup>
                            </m:sSup>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lang="en-US" sz="2800" i="1">
                                <a:solidFill>
                                  <a:prstClr val="black"/>
                                </a:solidFill>
                                <a:latin typeface="Cambria Math"/>
                                <a:ea typeface="Cambria Math" panose="02040503050406030204" pitchFamily="18" charset="0"/>
                              </a:rPr>
                            </m:ctrlPr>
                          </m:accPr>
                          <m:e>
                            <m:r>
                              <a:rPr lang="en-US" sz="2800" i="1">
                                <a:solidFill>
                                  <a:prstClr val="black"/>
                                </a:solidFill>
                                <a:latin typeface="Cambria Math" panose="02040503050406030204" pitchFamily="18" charset="0"/>
                                <a:ea typeface="Cambria Math" panose="02040503050406030204" pitchFamily="18" charset="0"/>
                              </a:rPr>
                              <m:t>𝑆</m:t>
                            </m:r>
                          </m:e>
                        </m:acc>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sup>
                    </m:sSup>
                    <m:sSup>
                      <m:sSupPr>
                        <m:ctrlPr>
                          <a:rPr kumimoji="0" lang="en-US" sz="28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lang="en-US" sz="2800" b="1" i="1">
                            <a:solidFill>
                              <a:srgbClr val="000000"/>
                            </a:solidFill>
                            <a:latin typeface="Cambria Math"/>
                          </a:rPr>
                        </m:ctrlPr>
                      </m:accPr>
                      <m:e>
                        <m:sSup>
                          <m:sSupPr>
                            <m:ctrlPr>
                              <a:rPr lang="en-US" sz="2800" i="1">
                                <a:solidFill>
                                  <a:srgbClr val="000000"/>
                                </a:solidFill>
                                <a:latin typeface="Cambria Math"/>
                              </a:rPr>
                            </m:ctrlPr>
                          </m:sSupPr>
                          <m:e>
                            <m:r>
                              <a:rPr lang="en-US" sz="2800" b="0" i="1">
                                <a:solidFill>
                                  <a:srgbClr val="000000"/>
                                </a:solidFill>
                                <a:latin typeface="Cambria Math" panose="02040503050406030204" pitchFamily="18" charset="0"/>
                              </a:rPr>
                              <m:t>𝐶</m:t>
                            </m:r>
                          </m:e>
                          <m:sup>
                            <m:r>
                              <a:rPr lang="en-US" sz="2800" b="0" i="1">
                                <a:solidFill>
                                  <a:srgbClr val="000000"/>
                                </a:solidFill>
                                <a:latin typeface="Cambria Math" panose="02040503050406030204" pitchFamily="18" charset="0"/>
                              </a:rPr>
                              <m:t> </m:t>
                            </m:r>
                          </m:sup>
                        </m:sSup>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Sup>
                      <m:sSupPr>
                        <m:ctrlPr>
                          <a:rPr kumimoji="0" lang="en-US" sz="2800" b="0" i="1" u="none" strike="noStrike" kern="1200" cap="none" spc="0" normalizeH="0" baseline="0" noProof="0">
                            <a:ln>
                              <a:noFill/>
                            </a:ln>
                            <a:solidFill>
                              <a:prstClr val="black"/>
                            </a:solidFill>
                            <a:effectLst/>
                            <a:uLnTx/>
                            <a:uFillTx/>
                            <a:latin typeface="Cambria Math"/>
                            <a:ea typeface="Cambria Math" panose="02040503050406030204" pitchFamily="18" charset="0"/>
                            <a:cs typeface="+mn-cs"/>
                          </a:rPr>
                        </m:ctrlPr>
                      </m:sSupPr>
                      <m:e>
                        <m:acc>
                          <m:accPr>
                            <m:chr m:val="̂"/>
                            <m:ctrlPr>
                              <a:rPr lang="en-US" sz="2800" i="1">
                                <a:solidFill>
                                  <a:prstClr val="black"/>
                                </a:solidFill>
                                <a:latin typeface="Cambria Math"/>
                                <a:ea typeface="Cambria Math" panose="02040503050406030204" pitchFamily="18" charset="0"/>
                              </a:rPr>
                            </m:ctrlPr>
                          </m:accPr>
                          <m:e>
                            <m:r>
                              <a:rPr lang="en-US" sz="2800" i="1">
                                <a:solidFill>
                                  <a:prstClr val="black"/>
                                </a:solidFill>
                                <a:latin typeface="Cambria Math" panose="02040503050406030204" pitchFamily="18" charset="0"/>
                                <a:ea typeface="Cambria Math" panose="02040503050406030204" pitchFamily="18" charset="0"/>
                              </a:rPr>
                              <m:t>𝑆</m:t>
                            </m:r>
                          </m:e>
                        </m:acc>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lang="en-US" sz="2800" dirty="0">
                    <a:solidFill>
                      <a:prstClr val="black"/>
                    </a:solidFill>
                  </a:rPr>
                  <a:t> </a:t>
                </a:r>
                <a14:m>
                  <m:oMath xmlns:m="http://schemas.openxmlformats.org/officeDocument/2006/math">
                    <m:r>
                      <a:rPr lang="en-US" sz="2800" i="1">
                        <a:solidFill>
                          <a:prstClr val="black"/>
                        </a:solidFill>
                        <a:latin typeface="Cambria Math" panose="02040503050406030204" pitchFamily="18" charset="0"/>
                      </a:rPr>
                      <m:t>−</m:t>
                    </m:r>
                    <m:r>
                      <a:rPr lang="en-US" sz="2800" i="1">
                        <a:solidFill>
                          <a:prstClr val="black"/>
                        </a:solidFill>
                        <a:latin typeface="Cambria Math" panose="02040503050406030204" pitchFamily="18" charset="0"/>
                        <a:ea typeface="Cambria Math" panose="02040503050406030204" pitchFamily="18" charset="0"/>
                      </a:rPr>
                      <m:t>𝛿</m:t>
                    </m:r>
                    <m:sSup>
                      <m:sSupPr>
                        <m:ctrlPr>
                          <a:rPr lang="en-US" sz="2800" i="1">
                            <a:solidFill>
                              <a:prstClr val="black"/>
                            </a:solidFill>
                            <a:latin typeface="Cambria Math"/>
                            <a:ea typeface="Cambria Math" panose="02040503050406030204" pitchFamily="18" charset="0"/>
                          </a:rPr>
                        </m:ctrlPr>
                      </m:sSupPr>
                      <m:e>
                        <m:acc>
                          <m:accPr>
                            <m:chr m:val="̂"/>
                            <m:ctrlPr>
                              <a:rPr lang="en-US" sz="2800" i="1">
                                <a:solidFill>
                                  <a:prstClr val="black"/>
                                </a:solidFill>
                                <a:latin typeface="Cambria Math"/>
                                <a:ea typeface="Cambria Math" panose="02040503050406030204" pitchFamily="18" charset="0"/>
                              </a:rPr>
                            </m:ctrlPr>
                          </m:accPr>
                          <m:e>
                            <m:r>
                              <a:rPr lang="en-US" sz="2800" i="1">
                                <a:solidFill>
                                  <a:prstClr val="black"/>
                                </a:solidFill>
                                <a:latin typeface="Cambria Math" panose="02040503050406030204" pitchFamily="18" charset="0"/>
                                <a:ea typeface="Cambria Math" panose="02040503050406030204" pitchFamily="18" charset="0"/>
                              </a:rPr>
                              <m:t>𝑆</m:t>
                            </m:r>
                          </m:e>
                        </m:acc>
                      </m:e>
                      <m:sup>
                        <m:r>
                          <a:rPr lang="en-US" sz="2800" i="1">
                            <a:solidFill>
                              <a:prstClr val="black"/>
                            </a:solidFill>
                            <a:latin typeface="Cambria Math" panose="02040503050406030204" pitchFamily="18" charset="0"/>
                            <a:ea typeface="Cambria Math" panose="02040503050406030204" pitchFamily="18" charset="0"/>
                          </a:rPr>
                          <m:t>𝑧</m:t>
                        </m:r>
                      </m:sup>
                    </m:sSup>
                    <m:r>
                      <a:rPr lang="en-US" sz="2800" i="1">
                        <a:solidFill>
                          <a:prstClr val="black"/>
                        </a:solidFill>
                        <a:latin typeface="Cambria Math" panose="02040503050406030204" pitchFamily="18" charset="0"/>
                        <a:ea typeface="Cambria Math" panose="02040503050406030204" pitchFamily="18" charset="0"/>
                      </a:rPr>
                      <m:t>+</m:t>
                    </m:r>
                    <m:sSup>
                      <m:sSupPr>
                        <m:ctrlPr>
                          <a:rPr lang="en-US" sz="2800" i="1">
                            <a:solidFill>
                              <a:prstClr val="black"/>
                            </a:solidFill>
                            <a:latin typeface="Cambria Math"/>
                            <a:ea typeface="Cambria Math" panose="02040503050406030204" pitchFamily="18" charset="0"/>
                          </a:rPr>
                        </m:ctrlPr>
                      </m:sSupPr>
                      <m:e>
                        <m:r>
                          <a:rPr lang="en-US" sz="2800" b="0" i="1">
                            <a:solidFill>
                              <a:prstClr val="black"/>
                            </a:solidFill>
                            <a:latin typeface="Cambria Math" panose="02040503050406030204" pitchFamily="18" charset="0"/>
                            <a:ea typeface="Cambria Math" panose="02040503050406030204" pitchFamily="18" charset="0"/>
                          </a:rPr>
                          <m:t>2</m:t>
                        </m:r>
                        <m:r>
                          <m:rPr>
                            <m:sty m:val="p"/>
                          </m:rPr>
                          <a:rPr lang="en-US" sz="2800" b="1">
                            <a:solidFill>
                              <a:srgbClr val="000000"/>
                            </a:solidFill>
                            <a:latin typeface="Cambria Math" panose="02040503050406030204" pitchFamily="18" charset="0"/>
                          </a:rPr>
                          <m:t>χ</m:t>
                        </m:r>
                        <m:r>
                          <a:rPr lang="en-US" sz="2800" b="1">
                            <a:solidFill>
                              <a:srgbClr val="000000"/>
                            </a:solidFill>
                            <a:latin typeface="Cambria Math" panose="02040503050406030204" pitchFamily="18" charset="0"/>
                            <a:ea typeface="Cambria Math" panose="02040503050406030204" pitchFamily="18" charset="0"/>
                          </a:rPr>
                          <m:t>̅</m:t>
                        </m:r>
                        <m:d>
                          <m:dPr>
                            <m:begChr m:val="⟨"/>
                            <m:endChr m:val="⟩"/>
                            <m:ctrlPr>
                              <a:rPr lang="en-US" sz="2800" b="1" i="1">
                                <a:solidFill>
                                  <a:srgbClr val="000000"/>
                                </a:solidFill>
                                <a:latin typeface="Cambria Math"/>
                                <a:ea typeface="Cambria Math" panose="02040503050406030204" pitchFamily="18" charset="0"/>
                              </a:rPr>
                            </m:ctrlPr>
                          </m:dPr>
                          <m:e>
                            <m:sSup>
                              <m:sSupPr>
                                <m:ctrlPr>
                                  <a:rPr lang="en-US" sz="2800" i="1">
                                    <a:solidFill>
                                      <a:prstClr val="black"/>
                                    </a:solidFill>
                                    <a:latin typeface="Cambria Math"/>
                                    <a:ea typeface="Cambria Math" panose="02040503050406030204" pitchFamily="18" charset="0"/>
                                  </a:rPr>
                                </m:ctrlPr>
                              </m:sSupPr>
                              <m:e>
                                <m:acc>
                                  <m:accPr>
                                    <m:chr m:val="̂"/>
                                    <m:ctrlPr>
                                      <a:rPr lang="en-US" sz="2800" i="1">
                                        <a:solidFill>
                                          <a:prstClr val="black"/>
                                        </a:solidFill>
                                        <a:latin typeface="Cambria Math"/>
                                        <a:ea typeface="Cambria Math" panose="02040503050406030204" pitchFamily="18" charset="0"/>
                                      </a:rPr>
                                    </m:ctrlPr>
                                  </m:accPr>
                                  <m:e>
                                    <m:r>
                                      <a:rPr lang="en-US" sz="2800" i="1">
                                        <a:solidFill>
                                          <a:prstClr val="black"/>
                                        </a:solidFill>
                                        <a:latin typeface="Cambria Math" panose="02040503050406030204" pitchFamily="18" charset="0"/>
                                        <a:ea typeface="Cambria Math" panose="02040503050406030204" pitchFamily="18" charset="0"/>
                                      </a:rPr>
                                      <m:t>𝑆</m:t>
                                    </m:r>
                                  </m:e>
                                </m:acc>
                              </m:e>
                              <m:sup>
                                <m:r>
                                  <a:rPr lang="en-US" sz="2800" i="1">
                                    <a:solidFill>
                                      <a:prstClr val="black"/>
                                    </a:solidFill>
                                    <a:latin typeface="Cambria Math" panose="02040503050406030204" pitchFamily="18" charset="0"/>
                                    <a:ea typeface="Cambria Math" panose="02040503050406030204" pitchFamily="18" charset="0"/>
                                  </a:rPr>
                                  <m:t>𝑧</m:t>
                                </m:r>
                              </m:sup>
                            </m:sSup>
                          </m:e>
                        </m:d>
                        <m:acc>
                          <m:accPr>
                            <m:chr m:val="̂"/>
                            <m:ctrlPr>
                              <a:rPr lang="en-US" sz="2800" i="1">
                                <a:solidFill>
                                  <a:prstClr val="black"/>
                                </a:solidFill>
                                <a:latin typeface="Cambria Math"/>
                                <a:ea typeface="Cambria Math" panose="02040503050406030204" pitchFamily="18" charset="0"/>
                              </a:rPr>
                            </m:ctrlPr>
                          </m:accPr>
                          <m:e>
                            <m:r>
                              <a:rPr lang="en-US" sz="2800" i="1">
                                <a:solidFill>
                                  <a:prstClr val="black"/>
                                </a:solidFill>
                                <a:latin typeface="Cambria Math" panose="02040503050406030204" pitchFamily="18" charset="0"/>
                                <a:ea typeface="Cambria Math" panose="02040503050406030204" pitchFamily="18" charset="0"/>
                              </a:rPr>
                              <m:t>𝑆</m:t>
                            </m:r>
                          </m:e>
                        </m:acc>
                      </m:e>
                      <m:sup>
                        <m:r>
                          <a:rPr lang="en-US" sz="2800" i="1">
                            <a:solidFill>
                              <a:prstClr val="black"/>
                            </a:solidFill>
                            <a:latin typeface="Cambria Math" panose="02040503050406030204" pitchFamily="18" charset="0"/>
                            <a:ea typeface="Cambria Math" panose="02040503050406030204" pitchFamily="18" charset="0"/>
                          </a:rPr>
                          <m:t>𝑧</m:t>
                        </m:r>
                      </m:sup>
                    </m:sSup>
                    <m:r>
                      <a:rPr lang="en-US" sz="2800" i="1">
                        <a:solidFill>
                          <a:prstClr val="black"/>
                        </a:solidFill>
                        <a:latin typeface="Cambria Math" panose="02040503050406030204" pitchFamily="18" charset="0"/>
                        <a:ea typeface="Cambria Math" panose="02040503050406030204" pitchFamily="18" charset="0"/>
                      </a:rPr>
                      <m:t>+</m:t>
                    </m:r>
                    <m:acc>
                      <m:accPr>
                        <m:chr m:val="̅"/>
                        <m:ctrlPr>
                          <a:rPr lang="en-US" sz="2800" b="1" i="1">
                            <a:solidFill>
                              <a:srgbClr val="000000"/>
                            </a:solidFill>
                            <a:latin typeface="Cambria Math"/>
                          </a:rPr>
                        </m:ctrlPr>
                      </m:accPr>
                      <m:e>
                        <m:sSup>
                          <m:sSupPr>
                            <m:ctrlPr>
                              <a:rPr lang="en-US" sz="2800" b="1" i="1">
                                <a:solidFill>
                                  <a:srgbClr val="000000"/>
                                </a:solidFill>
                                <a:latin typeface="Cambria Math"/>
                              </a:rPr>
                            </m:ctrlPr>
                          </m:sSupPr>
                          <m:e>
                            <m:r>
                              <a:rPr lang="en-US" sz="2800" b="0" i="1">
                                <a:solidFill>
                                  <a:srgbClr val="000000"/>
                                </a:solidFill>
                                <a:latin typeface="Cambria Math" panose="02040503050406030204" pitchFamily="18" charset="0"/>
                              </a:rPr>
                              <m:t>𝐶</m:t>
                            </m:r>
                          </m:e>
                          <m:sup>
                            <m:r>
                              <a:rPr lang="en-US" sz="2800" b="1" i="1">
                                <a:solidFill>
                                  <a:srgbClr val="000000"/>
                                </a:solidFill>
                                <a:latin typeface="Cambria Math" panose="02040503050406030204" pitchFamily="18" charset="0"/>
                              </a:rPr>
                              <m:t> </m:t>
                            </m:r>
                          </m:sup>
                        </m:sSup>
                      </m:e>
                    </m:acc>
                    <m:r>
                      <a:rPr lang="en-US" sz="2800" i="1">
                        <a:solidFill>
                          <a:prstClr val="black"/>
                        </a:solidFill>
                        <a:latin typeface="Cambria Math" panose="02040503050406030204" pitchFamily="18" charset="0"/>
                      </a:rPr>
                      <m:t>𝑁</m:t>
                    </m:r>
                    <m:sSup>
                      <m:sSupPr>
                        <m:ctrlPr>
                          <a:rPr lang="en-US" sz="2800" i="1">
                            <a:solidFill>
                              <a:prstClr val="black"/>
                            </a:solidFill>
                            <a:latin typeface="Cambria Math"/>
                            <a:ea typeface="Cambria Math" panose="02040503050406030204" pitchFamily="18" charset="0"/>
                          </a:rPr>
                        </m:ctrlPr>
                      </m:sSupPr>
                      <m:e>
                        <m:acc>
                          <m:accPr>
                            <m:chr m:val="̂"/>
                            <m:ctrlPr>
                              <a:rPr lang="en-US" sz="2800" i="1">
                                <a:solidFill>
                                  <a:prstClr val="black"/>
                                </a:solidFill>
                                <a:latin typeface="Cambria Math"/>
                                <a:ea typeface="Cambria Math" panose="02040503050406030204" pitchFamily="18" charset="0"/>
                              </a:rPr>
                            </m:ctrlPr>
                          </m:accPr>
                          <m:e>
                            <m:r>
                              <a:rPr lang="en-US" sz="2800" i="1">
                                <a:solidFill>
                                  <a:prstClr val="black"/>
                                </a:solidFill>
                                <a:latin typeface="Cambria Math" panose="02040503050406030204" pitchFamily="18" charset="0"/>
                                <a:ea typeface="Cambria Math" panose="02040503050406030204" pitchFamily="18" charset="0"/>
                              </a:rPr>
                              <m:t>𝑆</m:t>
                            </m:r>
                          </m:e>
                        </m:acc>
                      </m:e>
                      <m:sup>
                        <m:r>
                          <a:rPr lang="en-US" sz="2800" i="1">
                            <a:solidFill>
                              <a:prstClr val="black"/>
                            </a:solidFill>
                            <a:latin typeface="Cambria Math" panose="02040503050406030204" pitchFamily="18" charset="0"/>
                            <a:ea typeface="Cambria Math" panose="02040503050406030204" pitchFamily="18" charset="0"/>
                          </a:rPr>
                          <m:t>𝑧</m:t>
                        </m:r>
                      </m:sup>
                    </m:sSup>
                  </m:oMath>
                </a14:m>
                <a:endParaRPr kumimoji="0" lang="en-US" sz="2800" b="0" i="0" u="none" strike="noStrike" kern="1200" cap="none" spc="0" normalizeH="0" baseline="0" noProof="0" dirty="0">
                  <a:ln>
                    <a:noFill/>
                  </a:ln>
                  <a:solidFill>
                    <a:prstClr val="black"/>
                  </a:solidFill>
                  <a:effectLst/>
                  <a:uLnTx/>
                  <a:uFillTx/>
                  <a:latin typeface="Lucida Sans" pitchFamily="34" charset="0"/>
                  <a:cs typeface="+mn-cs"/>
                </a:endParaRPr>
              </a:p>
            </p:txBody>
          </p:sp>
        </mc:Choice>
        <mc:Fallback xmlns="">
          <p:sp>
            <p:nvSpPr>
              <p:cNvPr id="35" name="TextBox 34">
                <a:extLst>
                  <a:ext uri="{FF2B5EF4-FFF2-40B4-BE49-F238E27FC236}">
                    <a16:creationId xmlns:a16="http://schemas.microsoft.com/office/drawing/2014/main" id="{E99B6754-EA98-48B8-A6FB-A27D71D32E66}"/>
                  </a:ext>
                </a:extLst>
              </p:cNvPr>
              <p:cNvSpPr txBox="1">
                <a:spLocks noRot="1" noChangeAspect="1" noMove="1" noResize="1" noEditPoints="1" noAdjustHandles="1" noChangeArrowheads="1" noChangeShapeType="1" noTextEdit="1"/>
              </p:cNvSpPr>
              <p:nvPr/>
            </p:nvSpPr>
            <p:spPr>
              <a:xfrm>
                <a:off x="220035" y="3790240"/>
                <a:ext cx="14248255" cy="482312"/>
              </a:xfrm>
              <a:prstGeom prst="rect">
                <a:avLst/>
              </a:prstGeom>
              <a:blipFill>
                <a:blip r:embed="rId3"/>
                <a:stretch>
                  <a:fillRect t="-16456" b="-39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xmlns="" id="{40CFDAF9-66B4-45A2-8812-7C11660FA9EC}"/>
                  </a:ext>
                </a:extLst>
              </p:cNvPr>
              <p:cNvSpPr txBox="1"/>
              <p:nvPr/>
            </p:nvSpPr>
            <p:spPr>
              <a:xfrm>
                <a:off x="6079728" y="4745158"/>
                <a:ext cx="7407834" cy="505779"/>
              </a:xfrm>
              <a:prstGeom prst="rect">
                <a:avLst/>
              </a:prstGeom>
              <a:noFill/>
            </p:spPr>
            <p:txBody>
              <a:bodyPr wrap="square">
                <a:spAutoFit/>
              </a:bodyPr>
              <a:lstStyle/>
              <a:p>
                <a14:m>
                  <m:oMath xmlns:m="http://schemas.openxmlformats.org/officeDocument/2006/math">
                    <m:r>
                      <a:rPr lang="en-US" sz="2400" i="1">
                        <a:solidFill>
                          <a:prstClr val="black"/>
                        </a:solidFill>
                        <a:latin typeface="Cambria Math" panose="02040503050406030204" pitchFamily="18" charset="0"/>
                        <a:ea typeface="Cambria Math" panose="02040503050406030204" pitchFamily="18" charset="0"/>
                      </a:rPr>
                      <m:t>𝛿</m:t>
                    </m:r>
                  </m:oMath>
                </a14:m>
                <a:r>
                  <a:rPr lang="en-US" sz="2400" dirty="0"/>
                  <a:t> </a:t>
                </a:r>
                <a14:m>
                  <m:oMath xmlns:m="http://schemas.openxmlformats.org/officeDocument/2006/math">
                    <m:r>
                      <a:rPr lang="en-US" sz="2400" i="1" smtClean="0">
                        <a:solidFill>
                          <a:prstClr val="black"/>
                        </a:solidFill>
                        <a:latin typeface="Cambria Math" panose="02040503050406030204" pitchFamily="18" charset="0"/>
                        <a:ea typeface="Cambria Math" panose="02040503050406030204" pitchFamily="18" charset="0"/>
                      </a:rPr>
                      <m:t>→</m:t>
                    </m:r>
                    <m:r>
                      <a:rPr lang="en-US" sz="2400" i="1">
                        <a:solidFill>
                          <a:prstClr val="black"/>
                        </a:solidFill>
                        <a:latin typeface="Cambria Math" panose="02040503050406030204" pitchFamily="18" charset="0"/>
                        <a:ea typeface="Cambria Math" panose="02040503050406030204" pitchFamily="18" charset="0"/>
                      </a:rPr>
                      <m:t>𝛿</m:t>
                    </m:r>
                    <m:r>
                      <a:rPr lang="en-US" sz="2400" b="0" i="1" smtClean="0">
                        <a:solidFill>
                          <a:prstClr val="black"/>
                        </a:solidFill>
                        <a:latin typeface="Cambria Math" panose="02040503050406030204" pitchFamily="18" charset="0"/>
                        <a:ea typeface="Cambria Math" panose="02040503050406030204" pitchFamily="18" charset="0"/>
                      </a:rPr>
                      <m:t>−</m:t>
                    </m:r>
                    <m:sSup>
                      <m:sSupPr>
                        <m:ctrlPr>
                          <a:rPr lang="en-US" sz="2400" i="1">
                            <a:solidFill>
                              <a:prstClr val="black"/>
                            </a:solidFill>
                            <a:latin typeface="Cambria Math"/>
                            <a:ea typeface="Cambria Math" panose="02040503050406030204" pitchFamily="18" charset="0"/>
                          </a:rPr>
                        </m:ctrlPr>
                      </m:sSupPr>
                      <m:e>
                        <m:r>
                          <a:rPr lang="en-US" sz="2400" b="0" i="1">
                            <a:solidFill>
                              <a:prstClr val="black"/>
                            </a:solidFill>
                            <a:latin typeface="Cambria Math" panose="02040503050406030204" pitchFamily="18" charset="0"/>
                            <a:ea typeface="Cambria Math" panose="02040503050406030204" pitchFamily="18" charset="0"/>
                          </a:rPr>
                          <m:t>2</m:t>
                        </m:r>
                        <m:r>
                          <m:rPr>
                            <m:sty m:val="p"/>
                          </m:rPr>
                          <a:rPr lang="en-US" sz="2400" b="1">
                            <a:solidFill>
                              <a:srgbClr val="000000"/>
                            </a:solidFill>
                            <a:latin typeface="Cambria Math" panose="02040503050406030204" pitchFamily="18" charset="0"/>
                          </a:rPr>
                          <m:t>χ</m:t>
                        </m:r>
                        <m:r>
                          <a:rPr lang="en-US" sz="2400" b="1">
                            <a:solidFill>
                              <a:srgbClr val="000000"/>
                            </a:solidFill>
                            <a:latin typeface="Cambria Math" panose="02040503050406030204" pitchFamily="18" charset="0"/>
                            <a:ea typeface="Cambria Math" panose="02040503050406030204" pitchFamily="18" charset="0"/>
                          </a:rPr>
                          <m:t>̅</m:t>
                        </m:r>
                        <m:d>
                          <m:dPr>
                            <m:begChr m:val="⟨"/>
                            <m:endChr m:val="⟩"/>
                            <m:ctrlPr>
                              <a:rPr lang="en-US" sz="2400" b="1" i="1">
                                <a:solidFill>
                                  <a:srgbClr val="000000"/>
                                </a:solidFill>
                                <a:latin typeface="Cambria Math"/>
                                <a:ea typeface="Cambria Math" panose="02040503050406030204" pitchFamily="18" charset="0"/>
                              </a:rPr>
                            </m:ctrlPr>
                          </m:dPr>
                          <m:e>
                            <m:sSup>
                              <m:sSupPr>
                                <m:ctrlPr>
                                  <a:rPr lang="en-US" sz="2400" i="1">
                                    <a:solidFill>
                                      <a:prstClr val="black"/>
                                    </a:solidFill>
                                    <a:latin typeface="Cambria Math"/>
                                    <a:ea typeface="Cambria Math" panose="02040503050406030204" pitchFamily="18" charset="0"/>
                                  </a:rPr>
                                </m:ctrlPr>
                              </m:sSupPr>
                              <m:e>
                                <m:acc>
                                  <m:accPr>
                                    <m:chr m:val="̂"/>
                                    <m:ctrlPr>
                                      <a:rPr lang="en-US" sz="2400" i="1">
                                        <a:solidFill>
                                          <a:prstClr val="black"/>
                                        </a:solidFill>
                                        <a:latin typeface="Cambria Math"/>
                                        <a:ea typeface="Cambria Math" panose="02040503050406030204" pitchFamily="18" charset="0"/>
                                      </a:rPr>
                                    </m:ctrlPr>
                                  </m:accPr>
                                  <m:e>
                                    <m:r>
                                      <a:rPr lang="en-US" sz="2400" i="1">
                                        <a:solidFill>
                                          <a:prstClr val="black"/>
                                        </a:solidFill>
                                        <a:latin typeface="Cambria Math" panose="02040503050406030204" pitchFamily="18" charset="0"/>
                                        <a:ea typeface="Cambria Math" panose="02040503050406030204" pitchFamily="18" charset="0"/>
                                      </a:rPr>
                                      <m:t>𝑆</m:t>
                                    </m:r>
                                  </m:e>
                                </m:acc>
                              </m:e>
                              <m:sup>
                                <m:r>
                                  <a:rPr lang="en-US" sz="2400" i="1">
                                    <a:solidFill>
                                      <a:prstClr val="black"/>
                                    </a:solidFill>
                                    <a:latin typeface="Cambria Math" panose="02040503050406030204" pitchFamily="18" charset="0"/>
                                    <a:ea typeface="Cambria Math" panose="02040503050406030204" pitchFamily="18" charset="0"/>
                                  </a:rPr>
                                  <m:t>𝑧</m:t>
                                </m:r>
                              </m:sup>
                            </m:sSup>
                          </m:e>
                        </m:d>
                      </m:e>
                      <m:sup>
                        <m:r>
                          <a:rPr lang="en-US" sz="2400" b="0" i="1" smtClean="0">
                            <a:solidFill>
                              <a:prstClr val="black"/>
                            </a:solidFill>
                            <a:latin typeface="Cambria Math" panose="02040503050406030204" pitchFamily="18" charset="0"/>
                            <a:ea typeface="Cambria Math" panose="02040503050406030204" pitchFamily="18" charset="0"/>
                          </a:rPr>
                          <m:t> </m:t>
                        </m:r>
                      </m:sup>
                    </m:sSup>
                    <m:r>
                      <a:rPr lang="en-US" sz="2400" i="1">
                        <a:solidFill>
                          <a:prstClr val="black"/>
                        </a:solidFill>
                        <a:latin typeface="Cambria Math" panose="02040503050406030204" pitchFamily="18" charset="0"/>
                        <a:ea typeface="Cambria Math" panose="02040503050406030204" pitchFamily="18" charset="0"/>
                      </a:rPr>
                      <m:t>+</m:t>
                    </m:r>
                    <m:acc>
                      <m:accPr>
                        <m:chr m:val="̅"/>
                        <m:ctrlPr>
                          <a:rPr lang="en-US" sz="2400" b="1" i="1">
                            <a:solidFill>
                              <a:srgbClr val="000000"/>
                            </a:solidFill>
                            <a:latin typeface="Cambria Math"/>
                          </a:rPr>
                        </m:ctrlPr>
                      </m:accPr>
                      <m:e>
                        <m:sSup>
                          <m:sSupPr>
                            <m:ctrlPr>
                              <a:rPr lang="en-US" sz="2400" b="1" i="1">
                                <a:solidFill>
                                  <a:srgbClr val="000000"/>
                                </a:solidFill>
                                <a:latin typeface="Cambria Math"/>
                              </a:rPr>
                            </m:ctrlPr>
                          </m:sSupPr>
                          <m:e>
                            <m:r>
                              <a:rPr lang="en-US" sz="2400" b="0" i="1">
                                <a:solidFill>
                                  <a:srgbClr val="000000"/>
                                </a:solidFill>
                                <a:latin typeface="Cambria Math" panose="02040503050406030204" pitchFamily="18" charset="0"/>
                              </a:rPr>
                              <m:t>𝐶</m:t>
                            </m:r>
                          </m:e>
                          <m:sup>
                            <m:r>
                              <a:rPr lang="en-US" sz="2400" b="1" i="1">
                                <a:solidFill>
                                  <a:srgbClr val="000000"/>
                                </a:solidFill>
                                <a:latin typeface="Cambria Math" panose="02040503050406030204" pitchFamily="18" charset="0"/>
                              </a:rPr>
                              <m:t> </m:t>
                            </m:r>
                          </m:sup>
                        </m:sSup>
                      </m:e>
                    </m:acc>
                    <m:r>
                      <a:rPr lang="en-US" sz="2400" i="1">
                        <a:solidFill>
                          <a:prstClr val="black"/>
                        </a:solidFill>
                        <a:latin typeface="Cambria Math" panose="02040503050406030204" pitchFamily="18" charset="0"/>
                      </a:rPr>
                      <m:t>𝑁</m:t>
                    </m:r>
                  </m:oMath>
                </a14:m>
                <a:endParaRPr lang="en-US" sz="2400" dirty="0"/>
              </a:p>
            </p:txBody>
          </p:sp>
        </mc:Choice>
        <mc:Fallback xmlns="">
          <p:sp>
            <p:nvSpPr>
              <p:cNvPr id="39" name="TextBox 38">
                <a:extLst>
                  <a:ext uri="{FF2B5EF4-FFF2-40B4-BE49-F238E27FC236}">
                    <a16:creationId xmlns:a16="http://schemas.microsoft.com/office/drawing/2014/main" id="{40CFDAF9-66B4-45A2-8812-7C11660FA9EC}"/>
                  </a:ext>
                </a:extLst>
              </p:cNvPr>
              <p:cNvSpPr txBox="1">
                <a:spLocks noRot="1" noChangeAspect="1" noMove="1" noResize="1" noEditPoints="1" noAdjustHandles="1" noChangeArrowheads="1" noChangeShapeType="1" noTextEdit="1"/>
              </p:cNvSpPr>
              <p:nvPr/>
            </p:nvSpPr>
            <p:spPr>
              <a:xfrm>
                <a:off x="6079728" y="4745158"/>
                <a:ext cx="7407834" cy="505779"/>
              </a:xfrm>
              <a:prstGeom prst="rect">
                <a:avLst/>
              </a:prstGeom>
              <a:blipFill>
                <a:blip r:embed="rId4"/>
                <a:stretch>
                  <a:fillRect t="-3614" b="-2409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xmlns="" id="{EB89F4B3-2AD0-47E0-9DB7-3704E71CEF81}"/>
              </a:ext>
            </a:extLst>
          </p:cNvPr>
          <p:cNvSpPr txBox="1"/>
          <p:nvPr/>
        </p:nvSpPr>
        <p:spPr>
          <a:xfrm>
            <a:off x="3134076" y="4789272"/>
            <a:ext cx="2995590" cy="461665"/>
          </a:xfrm>
          <a:prstGeom prst="rect">
            <a:avLst/>
          </a:prstGeom>
          <a:noFill/>
        </p:spPr>
        <p:txBody>
          <a:bodyPr wrap="square" rtlCol="0">
            <a:spAutoFit/>
          </a:bodyPr>
          <a:lstStyle/>
          <a:p>
            <a:r>
              <a:rPr lang="en-US" sz="2400" dirty="0">
                <a:latin typeface="Arial" panose="020B0604020202020204" pitchFamily="34" charset="0"/>
              </a:rPr>
              <a:t>Density Shift</a:t>
            </a:r>
          </a:p>
        </p:txBody>
      </p:sp>
      <p:pic>
        <p:nvPicPr>
          <p:cNvPr id="6" name="Picture 5">
            <a:extLst>
              <a:ext uri="{FF2B5EF4-FFF2-40B4-BE49-F238E27FC236}">
                <a16:creationId xmlns:a16="http://schemas.microsoft.com/office/drawing/2014/main" xmlns="" id="{AF60BE4A-5F30-4A97-ADC2-7C1F69E90B62}"/>
              </a:ext>
            </a:extLst>
          </p:cNvPr>
          <p:cNvPicPr>
            <a:picLocks noChangeAspect="1"/>
          </p:cNvPicPr>
          <p:nvPr/>
        </p:nvPicPr>
        <p:blipFill>
          <a:blip r:embed="rId5"/>
          <a:stretch>
            <a:fillRect/>
          </a:stretch>
        </p:blipFill>
        <p:spPr>
          <a:xfrm>
            <a:off x="584923" y="4486275"/>
            <a:ext cx="2124075" cy="2114550"/>
          </a:xfrm>
          <a:prstGeom prst="rect">
            <a:avLst/>
          </a:prstGeom>
        </p:spPr>
      </p:pic>
      <p:sp>
        <p:nvSpPr>
          <p:cNvPr id="9" name="TextBox 8">
            <a:extLst>
              <a:ext uri="{FF2B5EF4-FFF2-40B4-BE49-F238E27FC236}">
                <a16:creationId xmlns:a16="http://schemas.microsoft.com/office/drawing/2014/main" xmlns="" id="{128B9EE1-B965-4274-B9B7-B5DE1D9C3EEC}"/>
              </a:ext>
            </a:extLst>
          </p:cNvPr>
          <p:cNvSpPr txBox="1"/>
          <p:nvPr/>
        </p:nvSpPr>
        <p:spPr>
          <a:xfrm>
            <a:off x="3052948" y="5421527"/>
            <a:ext cx="9321477" cy="830997"/>
          </a:xfrm>
          <a:prstGeom prst="rect">
            <a:avLst/>
          </a:prstGeom>
          <a:noFill/>
        </p:spPr>
        <p:txBody>
          <a:bodyPr wrap="square" rtlCol="0">
            <a:spAutoFit/>
          </a:bodyPr>
          <a:lstStyle/>
          <a:p>
            <a:r>
              <a:rPr lang="en-US" sz="2400" dirty="0">
                <a:latin typeface="Arial" panose="020B0604020202020204" pitchFamily="34" charset="0"/>
              </a:rPr>
              <a:t>Spin </a:t>
            </a:r>
            <a:r>
              <a:rPr lang="en-US" sz="2400" dirty="0" err="1">
                <a:latin typeface="Arial" panose="020B0604020202020204" pitchFamily="34" charset="0"/>
              </a:rPr>
              <a:t>precesses</a:t>
            </a:r>
            <a:r>
              <a:rPr lang="en-US" sz="2400" dirty="0">
                <a:latin typeface="Arial" panose="020B0604020202020204" pitchFamily="34" charset="0"/>
              </a:rPr>
              <a:t> at a rate that depends on atom number and excitation fraction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8ECBC1E2-82BD-4E80-AB82-5AF111891EC3}"/>
                  </a:ext>
                </a:extLst>
              </p:cNvPr>
              <p:cNvSpPr txBox="1"/>
              <p:nvPr/>
            </p:nvSpPr>
            <p:spPr>
              <a:xfrm>
                <a:off x="3052948" y="6309375"/>
                <a:ext cx="6115864" cy="461665"/>
              </a:xfrm>
              <a:prstGeom prst="rect">
                <a:avLst/>
              </a:prstGeom>
              <a:noFill/>
            </p:spPr>
            <p:txBody>
              <a:bodyPr wrap="square" rtlCol="0">
                <a:spAutoFit/>
              </a:bodyPr>
              <a:lstStyle/>
              <a:p>
                <a:r>
                  <a:rPr lang="en-US" sz="2400" dirty="0">
                    <a:latin typeface="Arial" panose="020B0604020202020204" pitchFamily="34" charset="0"/>
                  </a:rPr>
                  <a:t>Controlled by pulse area </a:t>
                </a:r>
                <a14:m>
                  <m:oMath xmlns:m="http://schemas.openxmlformats.org/officeDocument/2006/math">
                    <m:r>
                      <a:rPr lang="en-US" sz="2400" i="1" dirty="0" smtClean="0">
                        <a:latin typeface="Cambria Math" panose="02040503050406030204" pitchFamily="18" charset="0"/>
                        <a:ea typeface="Cambria Math" panose="02040503050406030204" pitchFamily="18" charset="0"/>
                      </a:rPr>
                      <m:t>𝜃</m:t>
                    </m:r>
                  </m:oMath>
                </a14:m>
                <a:endParaRPr lang="en-US" sz="2400" dirty="0"/>
              </a:p>
            </p:txBody>
          </p:sp>
        </mc:Choice>
        <mc:Fallback xmlns="">
          <p:sp>
            <p:nvSpPr>
              <p:cNvPr id="10" name="TextBox 9">
                <a:extLst>
                  <a:ext uri="{FF2B5EF4-FFF2-40B4-BE49-F238E27FC236}">
                    <a16:creationId xmlns:a16="http://schemas.microsoft.com/office/drawing/2014/main" id="{8ECBC1E2-82BD-4E80-AB82-5AF111891EC3}"/>
                  </a:ext>
                </a:extLst>
              </p:cNvPr>
              <p:cNvSpPr txBox="1">
                <a:spLocks noRot="1" noChangeAspect="1" noMove="1" noResize="1" noEditPoints="1" noAdjustHandles="1" noChangeArrowheads="1" noChangeShapeType="1" noTextEdit="1"/>
              </p:cNvSpPr>
              <p:nvPr/>
            </p:nvSpPr>
            <p:spPr>
              <a:xfrm>
                <a:off x="3052948" y="6309375"/>
                <a:ext cx="6115864" cy="461665"/>
              </a:xfrm>
              <a:prstGeom prst="rect">
                <a:avLst/>
              </a:prstGeom>
              <a:blipFill>
                <a:blip r:embed="rId6"/>
                <a:stretch>
                  <a:fillRect l="-1595"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177673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p:bldP spid="39" grpId="0"/>
      <p:bldP spid="2"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0165282E-1DAE-4C04-9562-E14583C4B7F7}"/>
              </a:ext>
            </a:extLst>
          </p:cNvPr>
          <p:cNvSpPr txBox="1">
            <a:spLocks noChangeArrowheads="1"/>
          </p:cNvSpPr>
          <p:nvPr/>
        </p:nvSpPr>
        <p:spPr>
          <a:xfrm>
            <a:off x="1372379" y="-98944"/>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srgbClr val="000000"/>
                  </a:solidFill>
                </a:ln>
                <a:solidFill>
                  <a:srgbClr val="D34817"/>
                </a:solidFill>
                <a:effectLst/>
                <a:uLnTx/>
                <a:uFillTx/>
                <a:latin typeface="Berlin Sans FB" pitchFamily="34" charset="0"/>
                <a:ea typeface="+mn-ea"/>
                <a:cs typeface="Arial" pitchFamily="34" charset="0"/>
              </a:rPr>
              <a:t>P-wave interactions: 1D  lattice clock</a:t>
            </a:r>
          </a:p>
        </p:txBody>
      </p:sp>
      <p:grpSp>
        <p:nvGrpSpPr>
          <p:cNvPr id="3" name="Group 2">
            <a:extLst>
              <a:ext uri="{FF2B5EF4-FFF2-40B4-BE49-F238E27FC236}">
                <a16:creationId xmlns:a16="http://schemas.microsoft.com/office/drawing/2014/main" xmlns="" id="{E2DAC6EF-C9B7-4B49-9F6A-DE70C6DBBA75}"/>
              </a:ext>
            </a:extLst>
          </p:cNvPr>
          <p:cNvGrpSpPr/>
          <p:nvPr/>
        </p:nvGrpSpPr>
        <p:grpSpPr>
          <a:xfrm>
            <a:off x="-87205" y="1082467"/>
            <a:ext cx="10766045" cy="4407102"/>
            <a:chOff x="-292095" y="915994"/>
            <a:chExt cx="10766045" cy="4407102"/>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7B9C1BC2-4859-4548-A4E9-27AC9D873BEB}"/>
                    </a:ext>
                  </a:extLst>
                </p:cNvPr>
                <p:cNvSpPr/>
                <p:nvPr/>
              </p:nvSpPr>
              <p:spPr bwMode="auto">
                <a:xfrm>
                  <a:off x="1615672" y="4897491"/>
                  <a:ext cx="4550337" cy="425605"/>
                </a:xfrm>
                <a:prstGeom prst="rect">
                  <a:avLst/>
                </a:prstGeom>
                <a:solidFill>
                  <a:srgbClr val="FFFFFF"/>
                </a:solidFill>
                <a:ln w="9525"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Arial" pitchFamily="34" charset="0"/>
                    </a:rPr>
                    <a:t>Excitation fraction: (1-</a:t>
                  </a:r>
                  <a14:m>
                    <m:oMath xmlns:m="http://schemas.openxmlformats.org/officeDocument/2006/math">
                      <m:func>
                        <m:funcPr>
                          <m:ctrlPr>
                            <a:rPr kumimoji="0" lang="en-US" sz="1800" b="1" i="1" u="none" strike="noStrike" kern="1200" cap="none" spc="0" normalizeH="0" baseline="0" noProof="0">
                              <a:ln>
                                <a:noFill/>
                              </a:ln>
                              <a:solidFill>
                                <a:srgbClr val="000000"/>
                              </a:solidFill>
                              <a:effectLst/>
                              <a:uLnTx/>
                              <a:uFillTx/>
                              <a:latin typeface="Cambria Math"/>
                              <a:ea typeface="+mn-ea"/>
                              <a:cs typeface="+mn-cs"/>
                            </a:rPr>
                          </m:ctrlPr>
                        </m:funcPr>
                        <m:fName>
                          <m:r>
                            <a:rPr kumimoji="0" lang="en-US" sz="18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𝐜𝐨𝐬</m:t>
                          </m:r>
                        </m:fName>
                        <m:e>
                          <m:sSub>
                            <m:sSubPr>
                              <m:ctrlPr>
                                <a:rPr kumimoji="0" lang="en-US" sz="1800" b="1" i="1" u="none" strike="noStrike" kern="1200" cap="none" spc="0" normalizeH="0" baseline="0" noProof="0">
                                  <a:ln>
                                    <a:noFill/>
                                  </a:ln>
                                  <a:solidFill>
                                    <a:srgbClr val="000000"/>
                                  </a:solidFill>
                                  <a:effectLst/>
                                  <a:uLnTx/>
                                  <a:uFillTx/>
                                  <a:latin typeface="Cambria Math"/>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𝜽</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b>
                          </m:s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𝟐</m:t>
                          </m:r>
                        </m:e>
                      </m:func>
                    </m:oMath>
                  </a14:m>
                  <a:endParaRPr kumimoji="0" lang="en-US" sz="1800" b="0" i="0" u="none" strike="noStrike" kern="0" cap="none" spc="0" normalizeH="0" baseline="0" noProof="0" dirty="0">
                    <a:ln>
                      <a:noFill/>
                    </a:ln>
                    <a:solidFill>
                      <a:sysClr val="windowText" lastClr="000000"/>
                    </a:solidFill>
                    <a:effectLst/>
                    <a:uLnTx/>
                    <a:uFillTx/>
                    <a:latin typeface="Calibri"/>
                    <a:ea typeface="+mn-ea"/>
                    <a:cs typeface="Arial"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bwMode="auto">
                <a:xfrm>
                  <a:off x="1615672" y="4897491"/>
                  <a:ext cx="4550337" cy="425605"/>
                </a:xfrm>
                <a:prstGeom prst="rect">
                  <a:avLst/>
                </a:prstGeom>
                <a:blipFill rotWithShape="0">
                  <a:blip r:embed="rId3"/>
                  <a:stretch>
                    <a:fillRect l="-1072" b="-15714"/>
                  </a:stretch>
                </a:blipFill>
                <a:ln w="9525" cap="flat" cmpd="sng" algn="ctr">
                  <a:noFill/>
                  <a:prstDash val="solid"/>
                </a:ln>
                <a:effectLst/>
              </p:spPr>
              <p:txBody>
                <a:bodyPr/>
                <a:lstStyle/>
                <a:p>
                  <a:r>
                    <a:rPr lang="en-US">
                      <a:noFill/>
                    </a:rPr>
                    <a:t> </a:t>
                  </a:r>
                </a:p>
              </p:txBody>
            </p:sp>
          </mc:Fallback>
        </mc:AlternateContent>
        <p:grpSp>
          <p:nvGrpSpPr>
            <p:cNvPr id="5" name="Group 4">
              <a:extLst>
                <a:ext uri="{FF2B5EF4-FFF2-40B4-BE49-F238E27FC236}">
                  <a16:creationId xmlns:a16="http://schemas.microsoft.com/office/drawing/2014/main" xmlns="" id="{31F9D5CD-47FC-4BBE-A836-2812D4C5014F}"/>
                </a:ext>
              </a:extLst>
            </p:cNvPr>
            <p:cNvGrpSpPr/>
            <p:nvPr/>
          </p:nvGrpSpPr>
          <p:grpSpPr>
            <a:xfrm>
              <a:off x="-292095" y="915994"/>
              <a:ext cx="10766045" cy="4104096"/>
              <a:chOff x="-292095" y="915994"/>
              <a:chExt cx="10766045" cy="4104096"/>
            </a:xfrm>
          </p:grpSpPr>
          <p:pic>
            <p:nvPicPr>
              <p:cNvPr id="6" name="Picture 86" descr="Ramsey_density_shift.pdf">
                <a:extLst>
                  <a:ext uri="{FF2B5EF4-FFF2-40B4-BE49-F238E27FC236}">
                    <a16:creationId xmlns:a16="http://schemas.microsoft.com/office/drawing/2014/main" xmlns="" id="{CDAEAEFD-FA9E-43D1-97D6-918A0D66BE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095" y="1270854"/>
                <a:ext cx="5922951" cy="374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7">
                <a:extLst>
                  <a:ext uri="{FF2B5EF4-FFF2-40B4-BE49-F238E27FC236}">
                    <a16:creationId xmlns:a16="http://schemas.microsoft.com/office/drawing/2014/main" xmlns="" id="{0573E17C-D581-442D-8D81-6F78F9839CF8}"/>
                  </a:ext>
                </a:extLst>
              </p:cNvPr>
              <p:cNvSpPr txBox="1">
                <a:spLocks noChangeArrowheads="1"/>
              </p:cNvSpPr>
              <p:nvPr/>
            </p:nvSpPr>
            <p:spPr bwMode="auto">
              <a:xfrm>
                <a:off x="1326381" y="4478368"/>
                <a:ext cx="521460" cy="2885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0.1</a:t>
                </a:r>
              </a:p>
            </p:txBody>
          </p:sp>
          <p:sp>
            <p:nvSpPr>
              <p:cNvPr id="8" name="TextBox 18">
                <a:extLst>
                  <a:ext uri="{FF2B5EF4-FFF2-40B4-BE49-F238E27FC236}">
                    <a16:creationId xmlns:a16="http://schemas.microsoft.com/office/drawing/2014/main" xmlns="" id="{F3056EC5-15B0-42C4-96E5-4C82C1EC0E45}"/>
                  </a:ext>
                </a:extLst>
              </p:cNvPr>
              <p:cNvSpPr txBox="1">
                <a:spLocks noChangeArrowheads="1"/>
              </p:cNvSpPr>
              <p:nvPr/>
            </p:nvSpPr>
            <p:spPr bwMode="auto">
              <a:xfrm>
                <a:off x="1864038" y="4486530"/>
                <a:ext cx="521460" cy="2885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0.2</a:t>
                </a:r>
              </a:p>
            </p:txBody>
          </p:sp>
          <p:sp>
            <p:nvSpPr>
              <p:cNvPr id="9" name="TextBox 19">
                <a:extLst>
                  <a:ext uri="{FF2B5EF4-FFF2-40B4-BE49-F238E27FC236}">
                    <a16:creationId xmlns:a16="http://schemas.microsoft.com/office/drawing/2014/main" xmlns="" id="{E2AC1188-6D90-458F-B5D9-3951997159AC}"/>
                  </a:ext>
                </a:extLst>
              </p:cNvPr>
              <p:cNvSpPr txBox="1">
                <a:spLocks noChangeArrowheads="1"/>
              </p:cNvSpPr>
              <p:nvPr/>
            </p:nvSpPr>
            <p:spPr bwMode="auto">
              <a:xfrm>
                <a:off x="2395506" y="4496055"/>
                <a:ext cx="521460" cy="2885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0.3</a:t>
                </a:r>
              </a:p>
            </p:txBody>
          </p:sp>
          <p:sp>
            <p:nvSpPr>
              <p:cNvPr id="10" name="TextBox 20">
                <a:extLst>
                  <a:ext uri="{FF2B5EF4-FFF2-40B4-BE49-F238E27FC236}">
                    <a16:creationId xmlns:a16="http://schemas.microsoft.com/office/drawing/2014/main" xmlns="" id="{AFCC8343-D990-4162-988E-CAF3F58A26AC}"/>
                  </a:ext>
                </a:extLst>
              </p:cNvPr>
              <p:cNvSpPr txBox="1">
                <a:spLocks noChangeArrowheads="1"/>
              </p:cNvSpPr>
              <p:nvPr/>
            </p:nvSpPr>
            <p:spPr bwMode="auto">
              <a:xfrm>
                <a:off x="2869824" y="4505580"/>
                <a:ext cx="521460" cy="2885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pitchFamily="34" charset="0"/>
                    <a:ea typeface="+mn-ea"/>
                    <a:cs typeface="Arial" pitchFamily="34" charset="0"/>
                  </a:rPr>
                  <a:t>0.4</a:t>
                </a:r>
              </a:p>
            </p:txBody>
          </p:sp>
          <p:sp>
            <p:nvSpPr>
              <p:cNvPr id="11" name="TextBox 21">
                <a:extLst>
                  <a:ext uri="{FF2B5EF4-FFF2-40B4-BE49-F238E27FC236}">
                    <a16:creationId xmlns:a16="http://schemas.microsoft.com/office/drawing/2014/main" xmlns="" id="{D82C082F-BAA4-40C9-9837-5E59696B5404}"/>
                  </a:ext>
                </a:extLst>
              </p:cNvPr>
              <p:cNvSpPr txBox="1">
                <a:spLocks noChangeArrowheads="1"/>
              </p:cNvSpPr>
              <p:nvPr/>
            </p:nvSpPr>
            <p:spPr bwMode="auto">
              <a:xfrm>
                <a:off x="3369381" y="4515105"/>
                <a:ext cx="521460" cy="2885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0.5</a:t>
                </a:r>
              </a:p>
            </p:txBody>
          </p:sp>
          <p:sp>
            <p:nvSpPr>
              <p:cNvPr id="12" name="TextBox 22">
                <a:extLst>
                  <a:ext uri="{FF2B5EF4-FFF2-40B4-BE49-F238E27FC236}">
                    <a16:creationId xmlns:a16="http://schemas.microsoft.com/office/drawing/2014/main" xmlns="" id="{DF3F8BC4-F715-452B-B854-80E19D889576}"/>
                  </a:ext>
                </a:extLst>
              </p:cNvPr>
              <p:cNvSpPr txBox="1">
                <a:spLocks noChangeArrowheads="1"/>
              </p:cNvSpPr>
              <p:nvPr/>
            </p:nvSpPr>
            <p:spPr bwMode="auto">
              <a:xfrm>
                <a:off x="3843700" y="4524630"/>
                <a:ext cx="521460" cy="2885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0.6</a:t>
                </a:r>
              </a:p>
            </p:txBody>
          </p:sp>
          <p:sp>
            <p:nvSpPr>
              <p:cNvPr id="13" name="TextBox 23">
                <a:extLst>
                  <a:ext uri="{FF2B5EF4-FFF2-40B4-BE49-F238E27FC236}">
                    <a16:creationId xmlns:a16="http://schemas.microsoft.com/office/drawing/2014/main" xmlns="" id="{85220E92-A0C3-4B85-9883-5BED5929AC72}"/>
                  </a:ext>
                </a:extLst>
              </p:cNvPr>
              <p:cNvSpPr txBox="1">
                <a:spLocks noChangeArrowheads="1"/>
              </p:cNvSpPr>
              <p:nvPr/>
            </p:nvSpPr>
            <p:spPr bwMode="auto">
              <a:xfrm>
                <a:off x="4346593" y="4534155"/>
                <a:ext cx="521460" cy="2885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0.7</a:t>
                </a:r>
              </a:p>
            </p:txBody>
          </p:sp>
          <p:sp>
            <p:nvSpPr>
              <p:cNvPr id="14" name="TextBox 24">
                <a:extLst>
                  <a:ext uri="{FF2B5EF4-FFF2-40B4-BE49-F238E27FC236}">
                    <a16:creationId xmlns:a16="http://schemas.microsoft.com/office/drawing/2014/main" xmlns="" id="{1CA34F10-38E9-432D-8989-7238173C74EF}"/>
                  </a:ext>
                </a:extLst>
              </p:cNvPr>
              <p:cNvSpPr txBox="1">
                <a:spLocks noChangeArrowheads="1"/>
              </p:cNvSpPr>
              <p:nvPr/>
            </p:nvSpPr>
            <p:spPr bwMode="auto">
              <a:xfrm>
                <a:off x="4803411" y="4534155"/>
                <a:ext cx="521460" cy="2885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0.8</a:t>
                </a:r>
              </a:p>
            </p:txBody>
          </p:sp>
          <p:sp>
            <p:nvSpPr>
              <p:cNvPr id="15" name="TextBox 14">
                <a:extLst>
                  <a:ext uri="{FF2B5EF4-FFF2-40B4-BE49-F238E27FC236}">
                    <a16:creationId xmlns:a16="http://schemas.microsoft.com/office/drawing/2014/main" xmlns="" id="{E3134B78-E01B-4C8E-BFF8-18BB9BA62C99}"/>
                  </a:ext>
                </a:extLst>
              </p:cNvPr>
              <p:cNvSpPr txBox="1"/>
              <p:nvPr/>
            </p:nvSpPr>
            <p:spPr>
              <a:xfrm>
                <a:off x="1326381" y="987158"/>
                <a:ext cx="457889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Arial" pitchFamily="34" charset="0"/>
                  </a:rPr>
                  <a:t>Theory vs experiment</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xmlns="" id="{3A49EA4E-3A48-4E7D-874F-6F83D910922C}"/>
                      </a:ext>
                    </a:extLst>
                  </p:cNvPr>
                  <p:cNvSpPr/>
                  <p:nvPr/>
                </p:nvSpPr>
                <p:spPr>
                  <a:xfrm>
                    <a:off x="6301999" y="2470781"/>
                    <a:ext cx="4171951" cy="509178"/>
                  </a:xfrm>
                  <a:prstGeom prst="rect">
                    <a:avLst/>
                  </a:prstGeom>
                </p:spPr>
                <p:txBody>
                  <a:bodyPr wrap="square">
                    <a:spAutoFit/>
                  </a:bodyPr>
                  <a:lstStyle/>
                  <a:p>
                    <a:pPr lvl="0">
                      <a:spcBef>
                        <a:spcPct val="50000"/>
                      </a:spcBef>
                      <a:defRPr/>
                    </a:pPr>
                    <a14:m>
                      <m:oMathPara xmlns:m="http://schemas.openxmlformats.org/officeDocument/2006/math">
                        <m:oMathParaPr>
                          <m:jc m:val="centerGroup"/>
                        </m:oMathParaPr>
                        <m:oMath xmlns:m="http://schemas.openxmlformats.org/officeDocument/2006/math">
                          <m:sSup>
                            <m:sSupPr>
                              <m:ctrlPr>
                                <a:rPr kumimoji="0" lang="en-US" sz="2400" b="1" i="1" u="none" strike="noStrike" kern="1200" cap="none" spc="0" normalizeH="0" baseline="0" noProof="0" smtClean="0">
                                  <a:ln>
                                    <a:noFill/>
                                  </a:ln>
                                  <a:solidFill>
                                    <a:srgbClr val="000000"/>
                                  </a:solidFill>
                                  <a:effectLst/>
                                  <a:uLnTx/>
                                  <a:uFillTx/>
                                  <a:latin typeface="Cambria Math"/>
                                  <a:ea typeface="+mn-ea"/>
                                  <a:cs typeface="+mn-cs"/>
                                </a:rPr>
                              </m:ctrlPr>
                            </m:sSupPr>
                            <m:e>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𝛿</m:t>
                              </m:r>
                            </m:e>
                            <m:sup>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up>
                          </m:sSup>
                          <m:sSub>
                            <m:sSubPr>
                              <m:ctrlPr>
                                <a:rPr kumimoji="0" lang="en-US" sz="2400" b="1" i="1" u="none" strike="noStrike" kern="1200" cap="none" spc="0" normalizeH="0" baseline="0" noProof="0">
                                  <a:ln>
                                    <a:noFill/>
                                  </a:ln>
                                  <a:solidFill>
                                    <a:srgbClr val="000000"/>
                                  </a:solidFill>
                                  <a:effectLst/>
                                  <a:uLnTx/>
                                  <a:uFillTx/>
                                  <a:latin typeface="Cambria Math"/>
                                  <a:ea typeface="+mn-ea"/>
                                  <a:cs typeface="+mn-cs"/>
                                </a:rPr>
                              </m:ctrlPr>
                            </m:sSubPr>
                            <m:e>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𝑵</m:t>
                              </m:r>
                            </m:e>
                            <m:sub>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ub>
                          </m:sSub>
                          <m:d>
                            <m:dPr>
                              <m:ctrlPr>
                                <a:rPr kumimoji="0" lang="en-US" sz="2400" b="1" i="1" u="none" strike="noStrike" kern="1200" cap="none" spc="0" normalizeH="0" baseline="0" noProof="0">
                                  <a:ln>
                                    <a:noFill/>
                                  </a:ln>
                                  <a:solidFill>
                                    <a:srgbClr val="000000"/>
                                  </a:solidFill>
                                  <a:effectLst/>
                                  <a:uLnTx/>
                                  <a:uFillTx/>
                                  <a:latin typeface="Cambria Math"/>
                                  <a:ea typeface="+mn-ea"/>
                                  <a:cs typeface="+mn-cs"/>
                                </a:rPr>
                              </m:ctrlPr>
                            </m:dPr>
                            <m:e>
                              <m:acc>
                                <m:accPr>
                                  <m:chr m:val="̅"/>
                                  <m:ctrlPr>
                                    <a:rPr kumimoji="0" lang="en-US" sz="2400" b="1" i="1" u="none" strike="noStrike" kern="1200" cap="none" spc="0" normalizeH="0" baseline="0" noProof="0">
                                      <a:ln>
                                        <a:noFill/>
                                      </a:ln>
                                      <a:solidFill>
                                        <a:srgbClr val="000000"/>
                                      </a:solidFill>
                                      <a:effectLst/>
                                      <a:uLnTx/>
                                      <a:uFillTx/>
                                      <a:latin typeface="Cambria Math"/>
                                      <a:ea typeface="+mn-ea"/>
                                      <a:cs typeface="+mn-cs"/>
                                    </a:rPr>
                                  </m:ctrlPr>
                                </m:accPr>
                                <m:e>
                                  <m:sSup>
                                    <m:sSupPr>
                                      <m:ctrlPr>
                                        <a:rPr kumimoji="0" lang="en-US" sz="2400" b="1" i="1" u="none" strike="noStrike" kern="1200" cap="none" spc="0" normalizeH="0" baseline="0" noProof="0">
                                          <a:ln>
                                            <a:noFill/>
                                          </a:ln>
                                          <a:solidFill>
                                            <a:srgbClr val="000000"/>
                                          </a:solidFill>
                                          <a:effectLst/>
                                          <a:uLnTx/>
                                          <a:uFillTx/>
                                          <a:latin typeface="Cambria Math"/>
                                          <a:ea typeface="+mn-ea"/>
                                          <a:cs typeface="+mn-cs"/>
                                        </a:rPr>
                                      </m:ctrlPr>
                                    </m:sSupPr>
                                    <m:e>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𝑪</m:t>
                                      </m:r>
                                    </m:e>
                                    <m:sup>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up>
                                  </m:sSup>
                                </m:e>
                              </m:acc>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acc>
                                <m:accPr>
                                  <m:chr m:val="̅"/>
                                  <m:ctrlPr>
                                    <a:rPr kumimoji="0" lang="en-US" sz="2400" b="1" i="1" u="none" strike="noStrike" kern="1200" cap="none" spc="0" normalizeH="0" baseline="0" noProof="0">
                                      <a:ln>
                                        <a:noFill/>
                                      </a:ln>
                                      <a:solidFill>
                                        <a:srgbClr val="000000"/>
                                      </a:solidFill>
                                      <a:effectLst/>
                                      <a:uLnTx/>
                                      <a:uFillTx/>
                                      <a:latin typeface="Cambria Math"/>
                                      <a:ea typeface="+mn-ea"/>
                                      <a:cs typeface="+mn-cs"/>
                                    </a:rPr>
                                  </m:ctrlPr>
                                </m:accPr>
                                <m:e>
                                  <m:sSup>
                                    <m:sSupPr>
                                      <m:ctrlPr>
                                        <a:rPr kumimoji="0" lang="en-US" sz="2400" b="1" i="1" u="none" strike="noStrike" kern="1200" cap="none" spc="0" normalizeH="0" baseline="0" noProof="0">
                                          <a:ln>
                                            <a:noFill/>
                                          </a:ln>
                                          <a:solidFill>
                                            <a:srgbClr val="000000"/>
                                          </a:solidFill>
                                          <a:effectLst/>
                                          <a:uLnTx/>
                                          <a:uFillTx/>
                                          <a:latin typeface="Cambria Math"/>
                                          <a:ea typeface="+mn-ea"/>
                                          <a:cs typeface="+mn-cs"/>
                                        </a:rPr>
                                      </m:ctrlPr>
                                    </m:sSupPr>
                                    <m:e>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𝝌</m:t>
                                      </m:r>
                                    </m:e>
                                    <m:sup>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p>
                                  </m:sSup>
                                </m:e>
                              </m:acc>
                              <m:func>
                                <m:funcPr>
                                  <m:ctrlPr>
                                    <a:rPr kumimoji="0" lang="en-US" sz="2400" b="1" i="1" u="none" strike="noStrike" kern="1200" cap="none" spc="0" normalizeH="0" baseline="0" noProof="0">
                                      <a:ln>
                                        <a:noFill/>
                                      </a:ln>
                                      <a:solidFill>
                                        <a:srgbClr val="000000"/>
                                      </a:solidFill>
                                      <a:effectLst/>
                                      <a:uLnTx/>
                                      <a:uFillTx/>
                                      <a:latin typeface="Cambria Math"/>
                                      <a:ea typeface="+mn-ea"/>
                                      <a:cs typeface="+mn-cs"/>
                                    </a:rPr>
                                  </m:ctrlPr>
                                </m:funcPr>
                                <m:fName>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𝐜𝐨𝐬</m:t>
                                  </m:r>
                                </m:fName>
                                <m:e>
                                  <m:sSub>
                                    <m:sSubPr>
                                      <m:ctrlPr>
                                        <a:rPr kumimoji="0" lang="en-US" sz="2400" b="1" i="1" u="none" strike="noStrike" kern="1200" cap="none" spc="0" normalizeH="0" baseline="0" noProof="0">
                                          <a:ln>
                                            <a:noFill/>
                                          </a:ln>
                                          <a:solidFill>
                                            <a:srgbClr val="000000"/>
                                          </a:solidFill>
                                          <a:effectLst/>
                                          <a:uLnTx/>
                                          <a:uFillTx/>
                                          <a:latin typeface="Cambria Math"/>
                                          <a:ea typeface="+mn-ea"/>
                                          <a:cs typeface="+mn-cs"/>
                                        </a:rPr>
                                      </m:ctrlPr>
                                    </m:sSubPr>
                                    <m:e>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𝜽</m:t>
                                      </m:r>
                                    </m:e>
                                    <m:sub>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ub>
                                  </m:sSub>
                                </m:e>
                              </m:func>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e>
                          </m:d>
                        </m:oMath>
                      </m:oMathPara>
                    </a14:m>
                    <a:endParaRPr kumimoji="0" lang="en-US" sz="2400" b="1" i="0" u="none" strike="noStrike" kern="1200" cap="none" spc="0" normalizeH="0" baseline="0" noProof="0" dirty="0">
                      <a:ln>
                        <a:noFill/>
                      </a:ln>
                      <a:solidFill>
                        <a:srgbClr val="000000"/>
                      </a:solidFill>
                      <a:effectLst/>
                      <a:uLnTx/>
                      <a:uFillTx/>
                      <a:latin typeface="Lucida Sans" pitchFamily="34" charset="0"/>
                      <a:ea typeface="+mn-ea"/>
                      <a:cs typeface="Arial" pitchFamily="34" charset="0"/>
                    </a:endParaRPr>
                  </a:p>
                </p:txBody>
              </p:sp>
            </mc:Choice>
            <mc:Fallback xmlns="">
              <p:sp>
                <p:nvSpPr>
                  <p:cNvPr id="16" name="Rectangle 15">
                    <a:extLst>
                      <a:ext uri="{FF2B5EF4-FFF2-40B4-BE49-F238E27FC236}">
                        <a16:creationId xmlns:a16="http://schemas.microsoft.com/office/drawing/2014/main" id="{3A49EA4E-3A48-4E7D-874F-6F83D910922C}"/>
                      </a:ext>
                    </a:extLst>
                  </p:cNvPr>
                  <p:cNvSpPr>
                    <a:spLocks noRot="1" noChangeAspect="1" noMove="1" noResize="1" noEditPoints="1" noAdjustHandles="1" noChangeArrowheads="1" noChangeShapeType="1" noTextEdit="1"/>
                  </p:cNvSpPr>
                  <p:nvPr/>
                </p:nvSpPr>
                <p:spPr>
                  <a:xfrm>
                    <a:off x="6301999" y="2470781"/>
                    <a:ext cx="4171951" cy="509178"/>
                  </a:xfrm>
                  <a:prstGeom prst="rect">
                    <a:avLst/>
                  </a:prstGeom>
                  <a:blipFill>
                    <a:blip r:embed="rId5"/>
                    <a:stretch>
                      <a:fillRect/>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xmlns="" id="{B8B74F2E-340C-49FC-ABFE-D1E6864174D4}"/>
                  </a:ext>
                </a:extLst>
              </p:cNvPr>
              <p:cNvSpPr/>
              <p:nvPr/>
            </p:nvSpPr>
            <p:spPr bwMode="auto">
              <a:xfrm>
                <a:off x="501870" y="915994"/>
                <a:ext cx="499616" cy="31069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Arial" pitchFamily="34" charset="0"/>
                </a:endParaRPr>
              </a:p>
            </p:txBody>
          </p:sp>
          <p:sp>
            <p:nvSpPr>
              <p:cNvPr id="18" name="Rectangle 17">
                <a:extLst>
                  <a:ext uri="{FF2B5EF4-FFF2-40B4-BE49-F238E27FC236}">
                    <a16:creationId xmlns:a16="http://schemas.microsoft.com/office/drawing/2014/main" xmlns="" id="{DBA08E17-F0AE-4730-83F5-260187430C35}"/>
                  </a:ext>
                </a:extLst>
              </p:cNvPr>
              <p:cNvSpPr/>
              <p:nvPr/>
            </p:nvSpPr>
            <p:spPr bwMode="auto">
              <a:xfrm>
                <a:off x="117891" y="4159038"/>
                <a:ext cx="767958" cy="37511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Arial" pitchFamily="34" charset="0"/>
                </a:endParaRPr>
              </a:p>
            </p:txBody>
          </p:sp>
          <p:sp>
            <p:nvSpPr>
              <p:cNvPr id="19" name="TextBox 17">
                <a:extLst>
                  <a:ext uri="{FF2B5EF4-FFF2-40B4-BE49-F238E27FC236}">
                    <a16:creationId xmlns:a16="http://schemas.microsoft.com/office/drawing/2014/main" xmlns="" id="{6F84899D-AD4D-4570-BE80-7391FD77F215}"/>
                  </a:ext>
                </a:extLst>
              </p:cNvPr>
              <p:cNvSpPr txBox="1">
                <a:spLocks noChangeArrowheads="1"/>
              </p:cNvSpPr>
              <p:nvPr/>
            </p:nvSpPr>
            <p:spPr bwMode="auto">
              <a:xfrm>
                <a:off x="653172" y="1880832"/>
                <a:ext cx="321409" cy="3476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2</a:t>
                </a:r>
              </a:p>
            </p:txBody>
          </p:sp>
          <p:sp>
            <p:nvSpPr>
              <p:cNvPr id="20" name="TextBox 18">
                <a:extLst>
                  <a:ext uri="{FF2B5EF4-FFF2-40B4-BE49-F238E27FC236}">
                    <a16:creationId xmlns:a16="http://schemas.microsoft.com/office/drawing/2014/main" xmlns="" id="{DBB0754A-22B4-4290-9338-58061833BEE2}"/>
                  </a:ext>
                </a:extLst>
              </p:cNvPr>
              <p:cNvSpPr txBox="1">
                <a:spLocks noChangeArrowheads="1"/>
              </p:cNvSpPr>
              <p:nvPr/>
            </p:nvSpPr>
            <p:spPr bwMode="auto">
              <a:xfrm>
                <a:off x="607983" y="2849799"/>
                <a:ext cx="338724"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-2</a:t>
                </a:r>
              </a:p>
            </p:txBody>
          </p:sp>
          <p:sp>
            <p:nvSpPr>
              <p:cNvPr id="21" name="TextBox 18">
                <a:extLst>
                  <a:ext uri="{FF2B5EF4-FFF2-40B4-BE49-F238E27FC236}">
                    <a16:creationId xmlns:a16="http://schemas.microsoft.com/office/drawing/2014/main" xmlns="" id="{ECE07F3A-8D77-40B5-AB90-2FA7D9667AC9}"/>
                  </a:ext>
                </a:extLst>
              </p:cNvPr>
              <p:cNvSpPr txBox="1">
                <a:spLocks noChangeArrowheads="1"/>
              </p:cNvSpPr>
              <p:nvPr/>
            </p:nvSpPr>
            <p:spPr bwMode="auto">
              <a:xfrm>
                <a:off x="379381" y="3343701"/>
                <a:ext cx="52146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4</a:t>
                </a:r>
              </a:p>
            </p:txBody>
          </p:sp>
          <p:sp>
            <p:nvSpPr>
              <p:cNvPr id="22" name="TextBox 18">
                <a:extLst>
                  <a:ext uri="{FF2B5EF4-FFF2-40B4-BE49-F238E27FC236}">
                    <a16:creationId xmlns:a16="http://schemas.microsoft.com/office/drawing/2014/main" xmlns="" id="{C4D809A0-DFF9-487B-94F5-4D89DC5AE8F8}"/>
                  </a:ext>
                </a:extLst>
              </p:cNvPr>
              <p:cNvSpPr txBox="1">
                <a:spLocks noChangeArrowheads="1"/>
              </p:cNvSpPr>
              <p:nvPr/>
            </p:nvSpPr>
            <p:spPr bwMode="auto">
              <a:xfrm>
                <a:off x="401400" y="3834413"/>
                <a:ext cx="52146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6</a:t>
                </a:r>
              </a:p>
            </p:txBody>
          </p:sp>
          <p:sp>
            <p:nvSpPr>
              <p:cNvPr id="23" name="TextBox 18">
                <a:extLst>
                  <a:ext uri="{FF2B5EF4-FFF2-40B4-BE49-F238E27FC236}">
                    <a16:creationId xmlns:a16="http://schemas.microsoft.com/office/drawing/2014/main" xmlns="" id="{250A0C95-5C3F-4051-B576-56C175E6AEF1}"/>
                  </a:ext>
                </a:extLst>
              </p:cNvPr>
              <p:cNvSpPr txBox="1">
                <a:spLocks noChangeArrowheads="1"/>
              </p:cNvSpPr>
              <p:nvPr/>
            </p:nvSpPr>
            <p:spPr bwMode="auto">
              <a:xfrm>
                <a:off x="631934" y="1439762"/>
                <a:ext cx="329586" cy="3505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4</a:t>
                </a:r>
              </a:p>
            </p:txBody>
          </p:sp>
          <p:pic>
            <p:nvPicPr>
              <p:cNvPr id="24" name="Picture 23">
                <a:extLst>
                  <a:ext uri="{FF2B5EF4-FFF2-40B4-BE49-F238E27FC236}">
                    <a16:creationId xmlns:a16="http://schemas.microsoft.com/office/drawing/2014/main" xmlns="" id="{82DACAFB-6924-4300-8D86-92BD6F70A02A}"/>
                  </a:ext>
                </a:extLst>
              </p:cNvPr>
              <p:cNvPicPr>
                <a:picLocks noChangeAspect="1"/>
              </p:cNvPicPr>
              <p:nvPr/>
            </p:nvPicPr>
            <p:blipFill>
              <a:blip r:embed="rId6"/>
              <a:stretch>
                <a:fillRect/>
              </a:stretch>
            </p:blipFill>
            <p:spPr>
              <a:xfrm>
                <a:off x="280824" y="1708053"/>
                <a:ext cx="352425" cy="3067050"/>
              </a:xfrm>
              <a:prstGeom prst="rect">
                <a:avLst/>
              </a:prstGeom>
            </p:spPr>
          </p:pic>
          <p:sp>
            <p:nvSpPr>
              <p:cNvPr id="25" name="TextBox 17">
                <a:extLst>
                  <a:ext uri="{FF2B5EF4-FFF2-40B4-BE49-F238E27FC236}">
                    <a16:creationId xmlns:a16="http://schemas.microsoft.com/office/drawing/2014/main" xmlns="" id="{A75C6E65-44CB-413B-A068-DDEC1C2139A3}"/>
                  </a:ext>
                </a:extLst>
              </p:cNvPr>
              <p:cNvSpPr txBox="1">
                <a:spLocks noChangeArrowheads="1"/>
              </p:cNvSpPr>
              <p:nvPr/>
            </p:nvSpPr>
            <p:spPr bwMode="auto">
              <a:xfrm>
                <a:off x="640111" y="2369012"/>
                <a:ext cx="321409" cy="3476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0</a:t>
                </a:r>
              </a:p>
            </p:txBody>
          </p:sp>
          <p:sp>
            <p:nvSpPr>
              <p:cNvPr id="26" name="TextBox 18">
                <a:extLst>
                  <a:ext uri="{FF2B5EF4-FFF2-40B4-BE49-F238E27FC236}">
                    <a16:creationId xmlns:a16="http://schemas.microsoft.com/office/drawing/2014/main" xmlns="" id="{57744933-8D03-45B4-89A0-76C98A64F5EA}"/>
                  </a:ext>
                </a:extLst>
              </p:cNvPr>
              <p:cNvSpPr txBox="1">
                <a:spLocks noChangeArrowheads="1"/>
              </p:cNvSpPr>
              <p:nvPr/>
            </p:nvSpPr>
            <p:spPr bwMode="auto">
              <a:xfrm>
                <a:off x="638566" y="3328882"/>
                <a:ext cx="338724"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-4</a:t>
                </a:r>
              </a:p>
            </p:txBody>
          </p:sp>
          <p:sp>
            <p:nvSpPr>
              <p:cNvPr id="27" name="TextBox 18">
                <a:extLst>
                  <a:ext uri="{FF2B5EF4-FFF2-40B4-BE49-F238E27FC236}">
                    <a16:creationId xmlns:a16="http://schemas.microsoft.com/office/drawing/2014/main" xmlns="" id="{C4E7D0F5-8E30-49A8-9D44-AAC76F36CD1D}"/>
                  </a:ext>
                </a:extLst>
              </p:cNvPr>
              <p:cNvSpPr txBox="1">
                <a:spLocks noChangeArrowheads="1"/>
              </p:cNvSpPr>
              <p:nvPr/>
            </p:nvSpPr>
            <p:spPr bwMode="auto">
              <a:xfrm>
                <a:off x="605904" y="3818746"/>
                <a:ext cx="338724"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-6</a:t>
                </a:r>
              </a:p>
            </p:txBody>
          </p:sp>
          <p:sp>
            <p:nvSpPr>
              <p:cNvPr id="28" name="Rectangle 27">
                <a:extLst>
                  <a:ext uri="{FF2B5EF4-FFF2-40B4-BE49-F238E27FC236}">
                    <a16:creationId xmlns:a16="http://schemas.microsoft.com/office/drawing/2014/main" xmlns="" id="{85D1B81C-68DA-4F2D-A00C-69696BEE846D}"/>
                  </a:ext>
                </a:extLst>
              </p:cNvPr>
              <p:cNvSpPr/>
              <p:nvPr/>
            </p:nvSpPr>
            <p:spPr bwMode="auto">
              <a:xfrm>
                <a:off x="280824" y="1439762"/>
                <a:ext cx="351110" cy="3505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Arial" pitchFamily="34" charset="0"/>
                </a:endParaRPr>
              </a:p>
            </p:txBody>
          </p:sp>
          <p:sp>
            <p:nvSpPr>
              <p:cNvPr id="29" name="TextBox 18">
                <a:extLst>
                  <a:ext uri="{FF2B5EF4-FFF2-40B4-BE49-F238E27FC236}">
                    <a16:creationId xmlns:a16="http://schemas.microsoft.com/office/drawing/2014/main" xmlns="" id="{BEC1A796-2F3E-4362-93EE-362432763B26}"/>
                  </a:ext>
                </a:extLst>
              </p:cNvPr>
              <p:cNvSpPr txBox="1">
                <a:spLocks noChangeArrowheads="1"/>
              </p:cNvSpPr>
              <p:nvPr/>
            </p:nvSpPr>
            <p:spPr bwMode="auto">
              <a:xfrm>
                <a:off x="589739" y="4279683"/>
                <a:ext cx="40506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-8</a:t>
                </a:r>
              </a:p>
            </p:txBody>
          </p:sp>
        </p:grpSp>
      </p:grpSp>
      <p:sp>
        <p:nvSpPr>
          <p:cNvPr id="30" name="TextBox 29">
            <a:extLst>
              <a:ext uri="{FF2B5EF4-FFF2-40B4-BE49-F238E27FC236}">
                <a16:creationId xmlns:a16="http://schemas.microsoft.com/office/drawing/2014/main" xmlns="" id="{A1B19752-4F9B-4490-8572-15C0DE0C470C}"/>
              </a:ext>
            </a:extLst>
          </p:cNvPr>
          <p:cNvSpPr txBox="1"/>
          <p:nvPr/>
        </p:nvSpPr>
        <p:spPr>
          <a:xfrm>
            <a:off x="2660445" y="1746406"/>
            <a:ext cx="3084956"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ysClr val="windowText" lastClr="000000"/>
                </a:solidFill>
                <a:effectLst/>
                <a:uLnTx/>
                <a:uFillTx/>
                <a:latin typeface="Symbol" pitchFamily="18" charset="2"/>
                <a:ea typeface="+mn-ea"/>
                <a:cs typeface="Times New Roman"/>
                <a:sym typeface="Mathematica1"/>
              </a:rPr>
              <a:t>q </a:t>
            </a:r>
            <a:r>
              <a:rPr kumimoji="0" lang="en-US" sz="1800" b="1" i="0" u="none" strike="noStrike" kern="0" cap="none" spc="0" normalizeH="0" baseline="0" noProof="0" dirty="0">
                <a:ln>
                  <a:noFill/>
                </a:ln>
                <a:solidFill>
                  <a:sysClr val="windowText" lastClr="000000"/>
                </a:solidFill>
                <a:effectLst/>
                <a:uLnTx/>
                <a:uFillTx/>
                <a:latin typeface="Times New Roman"/>
                <a:ea typeface="+mn-ea"/>
                <a:cs typeface="Times New Roman"/>
                <a:sym typeface="Mathematica1"/>
              </a:rPr>
              <a:t>controlled by first pulse</a:t>
            </a:r>
            <a:endParaRPr kumimoji="0" lang="en-US" sz="1800" b="1" i="0" u="none" strike="noStrike" kern="0" cap="none" spc="0" normalizeH="0" baseline="0" noProof="0" dirty="0">
              <a:ln>
                <a:noFill/>
              </a:ln>
              <a:solidFill>
                <a:sysClr val="windowText" lastClr="000000"/>
              </a:solidFill>
              <a:effectLst/>
              <a:uLnTx/>
              <a:uFillTx/>
              <a:latin typeface="Times New Roman"/>
              <a:ea typeface="+mn-ea"/>
              <a:cs typeface="Arial" pitchFamily="34" charset="0"/>
            </a:endParaRPr>
          </a:p>
        </p:txBody>
      </p:sp>
      <p:sp>
        <p:nvSpPr>
          <p:cNvPr id="31" name="TextBox 30">
            <a:extLst>
              <a:ext uri="{FF2B5EF4-FFF2-40B4-BE49-F238E27FC236}">
                <a16:creationId xmlns:a16="http://schemas.microsoft.com/office/drawing/2014/main" xmlns="" id="{89A00DFE-5E5C-4D27-AD8F-39C4496A5A28}"/>
              </a:ext>
            </a:extLst>
          </p:cNvPr>
          <p:cNvSpPr txBox="1"/>
          <p:nvPr/>
        </p:nvSpPr>
        <p:spPr>
          <a:xfrm>
            <a:off x="6061458" y="3384426"/>
            <a:ext cx="7499311" cy="461665"/>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Arial" pitchFamily="34" charset="0"/>
              </a:rPr>
              <a:t>Determine p-wave interaction parameters</a:t>
            </a:r>
          </a:p>
        </p:txBody>
      </p:sp>
      <p:pic>
        <p:nvPicPr>
          <p:cNvPr id="32" name="Picture 31">
            <a:extLst>
              <a:ext uri="{FF2B5EF4-FFF2-40B4-BE49-F238E27FC236}">
                <a16:creationId xmlns:a16="http://schemas.microsoft.com/office/drawing/2014/main" xmlns="" id="{3689712D-3D7A-4B56-9ECA-E70FDE84C4CD}"/>
              </a:ext>
            </a:extLst>
          </p:cNvPr>
          <p:cNvPicPr>
            <a:picLocks noChangeAspect="1"/>
          </p:cNvPicPr>
          <p:nvPr/>
        </p:nvPicPr>
        <p:blipFill>
          <a:blip r:embed="rId7"/>
          <a:stretch>
            <a:fillRect/>
          </a:stretch>
        </p:blipFill>
        <p:spPr>
          <a:xfrm>
            <a:off x="1392122" y="1893367"/>
            <a:ext cx="1264608" cy="1487774"/>
          </a:xfrm>
          <a:prstGeom prst="rect">
            <a:avLst/>
          </a:prstGeom>
        </p:spPr>
      </p:pic>
      <p:sp>
        <p:nvSpPr>
          <p:cNvPr id="33" name="TextBox 32">
            <a:extLst>
              <a:ext uri="{FF2B5EF4-FFF2-40B4-BE49-F238E27FC236}">
                <a16:creationId xmlns:a16="http://schemas.microsoft.com/office/drawing/2014/main" xmlns="" id="{4F759050-6344-4CE8-B301-650684878A2B}"/>
              </a:ext>
            </a:extLst>
          </p:cNvPr>
          <p:cNvSpPr txBox="1"/>
          <p:nvPr/>
        </p:nvSpPr>
        <p:spPr>
          <a:xfrm>
            <a:off x="6159737" y="3987306"/>
            <a:ext cx="5480081" cy="461665"/>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Arial" pitchFamily="34" charset="0"/>
              </a:rPr>
              <a:t>Operate sweet spot: no density shift</a:t>
            </a:r>
          </a:p>
        </p:txBody>
      </p:sp>
      <p:sp>
        <p:nvSpPr>
          <p:cNvPr id="34" name="Oval 33">
            <a:extLst>
              <a:ext uri="{FF2B5EF4-FFF2-40B4-BE49-F238E27FC236}">
                <a16:creationId xmlns:a16="http://schemas.microsoft.com/office/drawing/2014/main" xmlns="" id="{8D88837D-2BE9-4B6E-8F58-B453A2B26A00}"/>
              </a:ext>
            </a:extLst>
          </p:cNvPr>
          <p:cNvSpPr/>
          <p:nvPr/>
        </p:nvSpPr>
        <p:spPr bwMode="auto">
          <a:xfrm>
            <a:off x="4273284" y="2608988"/>
            <a:ext cx="228600" cy="20061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Arial" pitchFamily="34" charset="0"/>
            </a:endParaRPr>
          </a:p>
        </p:txBody>
      </p:sp>
      <p:sp>
        <p:nvSpPr>
          <p:cNvPr id="37" name="TextBox 36">
            <a:extLst>
              <a:ext uri="{FF2B5EF4-FFF2-40B4-BE49-F238E27FC236}">
                <a16:creationId xmlns:a16="http://schemas.microsoft.com/office/drawing/2014/main" xmlns="" id="{2177599F-8F9E-472A-8418-1C68981FA84B}"/>
              </a:ext>
            </a:extLst>
          </p:cNvPr>
          <p:cNvSpPr txBox="1"/>
          <p:nvPr/>
        </p:nvSpPr>
        <p:spPr>
          <a:xfrm>
            <a:off x="1525805" y="625725"/>
            <a:ext cx="1013963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Times New Roman"/>
                <a:ea typeface="+mn-ea"/>
                <a:cs typeface="+mn-cs"/>
              </a:rPr>
              <a:t>M. Martin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Science 341, 632 (2013), Rey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Annals of Physics 340, 311(2014)</a:t>
            </a:r>
          </a:p>
        </p:txBody>
      </p:sp>
      <p:grpSp>
        <p:nvGrpSpPr>
          <p:cNvPr id="39" name="Group 38">
            <a:extLst>
              <a:ext uri="{FF2B5EF4-FFF2-40B4-BE49-F238E27FC236}">
                <a16:creationId xmlns:a16="http://schemas.microsoft.com/office/drawing/2014/main" xmlns="" id="{ACE1C982-9F8E-4DDC-B7E0-10CC1B3D1CC3}"/>
              </a:ext>
            </a:extLst>
          </p:cNvPr>
          <p:cNvGrpSpPr/>
          <p:nvPr/>
        </p:nvGrpSpPr>
        <p:grpSpPr>
          <a:xfrm>
            <a:off x="1256970" y="5991196"/>
            <a:ext cx="9980385" cy="400110"/>
            <a:chOff x="271299" y="6280968"/>
            <a:chExt cx="9980385" cy="400110"/>
          </a:xfrm>
        </p:grpSpPr>
        <p:sp>
          <p:nvSpPr>
            <p:cNvPr id="35" name="Rectangle 3">
              <a:extLst>
                <a:ext uri="{FF2B5EF4-FFF2-40B4-BE49-F238E27FC236}">
                  <a16:creationId xmlns:a16="http://schemas.microsoft.com/office/drawing/2014/main" xmlns="" id="{33AC3B58-70BD-4311-9253-AA66DAC88B11}"/>
                </a:ext>
              </a:extLst>
            </p:cNvPr>
            <p:cNvSpPr>
              <a:spLocks noChangeArrowheads="1"/>
            </p:cNvSpPr>
            <p:nvPr/>
          </p:nvSpPr>
          <p:spPr bwMode="auto">
            <a:xfrm>
              <a:off x="1071859" y="6311746"/>
              <a:ext cx="3685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a:latin typeface="+mn-lt"/>
                </a:rPr>
                <a:t>Lemke </a:t>
              </a:r>
              <a:r>
                <a:rPr lang="en-US" sz="1800" i="1" dirty="0">
                  <a:latin typeface="+mn-lt"/>
                </a:rPr>
                <a:t>et al  PRL </a:t>
              </a:r>
              <a:r>
                <a:rPr lang="en-US" sz="1800" dirty="0">
                  <a:latin typeface="+mn-lt"/>
                </a:rPr>
                <a:t>107, 103902 (2011)</a:t>
              </a:r>
            </a:p>
          </p:txBody>
        </p:sp>
        <p:sp>
          <p:nvSpPr>
            <p:cNvPr id="36" name="TextBox 35">
              <a:extLst>
                <a:ext uri="{FF2B5EF4-FFF2-40B4-BE49-F238E27FC236}">
                  <a16:creationId xmlns:a16="http://schemas.microsoft.com/office/drawing/2014/main" xmlns="" id="{534DF660-0C3F-4FE4-91B5-0AACC320EAA1}"/>
                </a:ext>
              </a:extLst>
            </p:cNvPr>
            <p:cNvSpPr txBox="1"/>
            <p:nvPr/>
          </p:nvSpPr>
          <p:spPr>
            <a:xfrm>
              <a:off x="4623997" y="6303569"/>
              <a:ext cx="5627687" cy="369332"/>
            </a:xfrm>
            <a:prstGeom prst="rect">
              <a:avLst/>
            </a:prstGeom>
            <a:noFill/>
          </p:spPr>
          <p:txBody>
            <a:bodyPr>
              <a:spAutoFit/>
            </a:bodyPr>
            <a:lstStyle/>
            <a:p>
              <a:pPr>
                <a:defRPr/>
              </a:pPr>
              <a:r>
                <a:rPr lang="en-US" sz="1800" dirty="0">
                  <a:latin typeface="+mn-lt"/>
                </a:rPr>
                <a:t>Ludlow </a:t>
              </a:r>
              <a:r>
                <a:rPr lang="en-US" sz="1800" i="1" dirty="0">
                  <a:latin typeface="+mn-lt"/>
                </a:rPr>
                <a:t>et al, </a:t>
              </a:r>
              <a:r>
                <a:rPr lang="en-US" sz="1800" dirty="0">
                  <a:latin typeface="+mn-lt"/>
                </a:rPr>
                <a:t>Phys. Rev. A 84, 052724 (2011)</a:t>
              </a:r>
            </a:p>
          </p:txBody>
        </p:sp>
        <p:sp>
          <p:nvSpPr>
            <p:cNvPr id="38" name="TextBox 37">
              <a:extLst>
                <a:ext uri="{FF2B5EF4-FFF2-40B4-BE49-F238E27FC236}">
                  <a16:creationId xmlns:a16="http://schemas.microsoft.com/office/drawing/2014/main" xmlns="" id="{81277F8E-46CC-4B42-9BF4-E2B5027B112E}"/>
                </a:ext>
              </a:extLst>
            </p:cNvPr>
            <p:cNvSpPr txBox="1"/>
            <p:nvPr/>
          </p:nvSpPr>
          <p:spPr>
            <a:xfrm>
              <a:off x="271299" y="6280968"/>
              <a:ext cx="2035465" cy="400110"/>
            </a:xfrm>
            <a:prstGeom prst="rect">
              <a:avLst/>
            </a:prstGeom>
            <a:noFill/>
          </p:spPr>
          <p:txBody>
            <a:bodyPr wrap="square" rtlCol="0">
              <a:spAutoFit/>
            </a:bodyPr>
            <a:lstStyle/>
            <a:p>
              <a:r>
                <a:rPr lang="en-US" dirty="0">
                  <a:latin typeface="+mn-lt"/>
                </a:rPr>
                <a:t>In Yb:</a:t>
              </a:r>
            </a:p>
          </p:txBody>
        </p:sp>
      </p:grpSp>
      <p:sp>
        <p:nvSpPr>
          <p:cNvPr id="40" name="TextBox 39">
            <a:extLst>
              <a:ext uri="{FF2B5EF4-FFF2-40B4-BE49-F238E27FC236}">
                <a16:creationId xmlns:a16="http://schemas.microsoft.com/office/drawing/2014/main" xmlns="" id="{F95496DA-AC4E-4890-A408-478DDD947BC0}"/>
              </a:ext>
            </a:extLst>
          </p:cNvPr>
          <p:cNvSpPr txBox="1"/>
          <p:nvPr/>
        </p:nvSpPr>
        <p:spPr>
          <a:xfrm>
            <a:off x="7930120" y="1962660"/>
            <a:ext cx="1782198" cy="400110"/>
          </a:xfrm>
          <a:prstGeom prst="rect">
            <a:avLst/>
          </a:prstGeom>
          <a:noFill/>
        </p:spPr>
        <p:txBody>
          <a:bodyPr wrap="square" rtlCol="0">
            <a:spAutoFit/>
          </a:bodyPr>
          <a:lstStyle/>
          <a:p>
            <a:r>
              <a:rPr lang="en-US" sz="2000" b="1" dirty="0">
                <a:solidFill>
                  <a:srgbClr val="7030A0"/>
                </a:solidFill>
                <a:latin typeface="Calibri"/>
              </a:rPr>
              <a:t>Contrast</a:t>
            </a:r>
          </a:p>
        </p:txBody>
      </p:sp>
      <p:sp>
        <p:nvSpPr>
          <p:cNvPr id="41" name="Rounded Rectangle 43">
            <a:extLst>
              <a:ext uri="{FF2B5EF4-FFF2-40B4-BE49-F238E27FC236}">
                <a16:creationId xmlns:a16="http://schemas.microsoft.com/office/drawing/2014/main" xmlns="" id="{36D7EC18-4C64-4E2D-A5DE-BC23EB7980F8}"/>
              </a:ext>
            </a:extLst>
          </p:cNvPr>
          <p:cNvSpPr/>
          <p:nvPr/>
        </p:nvSpPr>
        <p:spPr>
          <a:xfrm>
            <a:off x="9222284" y="1391084"/>
            <a:ext cx="1080120" cy="569484"/>
          </a:xfrm>
          <a:prstGeom prst="roundRect">
            <a:avLst/>
          </a:prstGeom>
          <a:solidFill>
            <a:srgbClr val="9BBB59">
              <a:lumMod val="75000"/>
              <a:alpha val="16863"/>
            </a:srgbClr>
          </a:solidFill>
          <a:ln w="25400" cap="flat" cmpd="sng" algn="ctr">
            <a:solidFill>
              <a:srgbClr val="00B050"/>
            </a:solidFill>
            <a:prstDash val="solid"/>
          </a:ln>
          <a:effectLst/>
        </p:spPr>
        <p:txBody>
          <a:bodyPr rtlCol="0" anchor="ctr"/>
          <a:lstStyle/>
          <a:p>
            <a:pPr algn="ctr" fontAlgn="auto">
              <a:spcAft>
                <a:spcPts val="0"/>
              </a:spcAft>
              <a:defRPr/>
            </a:pPr>
            <a:endParaRPr lang="en-US" sz="2000" kern="0">
              <a:solidFill>
                <a:prstClr val="white"/>
              </a:solidFill>
              <a:latin typeface="Calibri"/>
              <a:cs typeface="+mn-cs"/>
            </a:endParaRPr>
          </a:p>
        </p:txBody>
      </p:sp>
      <p:sp>
        <p:nvSpPr>
          <p:cNvPr id="42" name="TextBox 41">
            <a:extLst>
              <a:ext uri="{FF2B5EF4-FFF2-40B4-BE49-F238E27FC236}">
                <a16:creationId xmlns:a16="http://schemas.microsoft.com/office/drawing/2014/main" xmlns="" id="{D5F39C76-401B-4FDA-874E-57B7936390B4}"/>
              </a:ext>
            </a:extLst>
          </p:cNvPr>
          <p:cNvSpPr txBox="1"/>
          <p:nvPr/>
        </p:nvSpPr>
        <p:spPr>
          <a:xfrm>
            <a:off x="9354192" y="1980724"/>
            <a:ext cx="1908212" cy="400110"/>
          </a:xfrm>
          <a:prstGeom prst="rect">
            <a:avLst/>
          </a:prstGeom>
          <a:noFill/>
        </p:spPr>
        <p:txBody>
          <a:bodyPr wrap="square" rtlCol="0">
            <a:spAutoFit/>
          </a:bodyPr>
          <a:lstStyle/>
          <a:p>
            <a:r>
              <a:rPr lang="en-US" sz="2000" b="1" dirty="0">
                <a:solidFill>
                  <a:srgbClr val="00B050"/>
                </a:solidFill>
                <a:latin typeface="Calibri"/>
              </a:rPr>
              <a:t>Phase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xmlns="" id="{DBCD5FE7-C380-45AE-8647-4A9A3217C90F}"/>
                  </a:ext>
                </a:extLst>
              </p:cNvPr>
              <p:cNvSpPr txBox="1"/>
              <p:nvPr/>
            </p:nvSpPr>
            <p:spPr>
              <a:xfrm>
                <a:off x="5545308" y="1472356"/>
                <a:ext cx="6095114" cy="4520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a:rPr>
                          </m:ctrlPr>
                        </m:dPr>
                        <m:e>
                          <m:r>
                            <a:rPr lang="en-US" i="1" smtClean="0">
                              <a:latin typeface="Cambria Math" panose="02040503050406030204" pitchFamily="18" charset="0"/>
                            </a:rPr>
                            <m:t> </m:t>
                          </m:r>
                          <m:sSup>
                            <m:sSupPr>
                              <m:ctrlPr>
                                <a:rPr lang="en-US" i="1" smtClean="0">
                                  <a:latin typeface="Cambria Math"/>
                                </a:rPr>
                              </m:ctrlPr>
                            </m:sSupPr>
                            <m:e>
                              <m:acc>
                                <m:accPr>
                                  <m:chr m:val="̂"/>
                                  <m:ctrlPr>
                                    <a:rPr lang="en-US" i="1">
                                      <a:latin typeface="Cambria Math"/>
                                    </a:rPr>
                                  </m:ctrlPr>
                                </m:accPr>
                                <m:e>
                                  <m:r>
                                    <a:rPr lang="en-US" i="1">
                                      <a:latin typeface="Cambria Math" panose="02040503050406030204" pitchFamily="18" charset="0"/>
                                    </a:rPr>
                                    <m:t>𝑆</m:t>
                                  </m:r>
                                  <m:r>
                                    <a:rPr lang="en-US" i="1">
                                      <a:latin typeface="Cambria Math" panose="02040503050406030204" pitchFamily="18" charset="0"/>
                                    </a:rPr>
                                    <m:t> </m:t>
                                  </m:r>
                                </m:e>
                              </m:acc>
                            </m:e>
                            <m:sup>
                              <m:r>
                                <a:rPr lang="en-US" b="0" i="1" smtClean="0">
                                  <a:latin typeface="Cambria Math" panose="02040503050406030204" pitchFamily="18" charset="0"/>
                                </a:rPr>
                                <m:t>−</m:t>
                              </m:r>
                            </m:sup>
                          </m:sSup>
                          <m:r>
                            <a:rPr lang="en-US" b="1"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𝜏</m:t>
                          </m:r>
                          <m:r>
                            <a:rPr lang="en-US" b="0" i="1" smtClean="0">
                              <a:latin typeface="Cambria Math" panose="02040503050406030204" pitchFamily="18" charset="0"/>
                              <a:ea typeface="Cambria Math" panose="02040503050406030204" pitchFamily="18" charset="0"/>
                            </a:rPr>
                            <m:t>)</m:t>
                          </m:r>
                        </m:e>
                      </m:d>
                      <m:r>
                        <a:rPr lang="en-US" b="0" i="0" smtClean="0">
                          <a:latin typeface="Cambria Math" panose="02040503050406030204" pitchFamily="18" charset="0"/>
                        </a:rPr>
                        <m:t>=</m:t>
                      </m:r>
                      <m:d>
                        <m:dPr>
                          <m:begChr m:val="|"/>
                          <m:endChr m:val="|"/>
                          <m:ctrlPr>
                            <a:rPr lang="en-US" i="1">
                              <a:latin typeface="Cambria Math"/>
                            </a:rPr>
                          </m:ctrlPr>
                        </m:dPr>
                        <m:e>
                          <m:d>
                            <m:dPr>
                              <m:begChr m:val="⟨"/>
                              <m:endChr m:val="⟩"/>
                              <m:ctrlPr>
                                <a:rPr lang="en-US" i="1">
                                  <a:latin typeface="Cambria Math"/>
                                </a:rPr>
                              </m:ctrlPr>
                            </m:dPr>
                            <m:e>
                              <m:r>
                                <a:rPr lang="en-US" i="1">
                                  <a:latin typeface="Cambria Math" panose="02040503050406030204" pitchFamily="18" charset="0"/>
                                </a:rPr>
                                <m:t> </m:t>
                              </m:r>
                              <m:sSup>
                                <m:sSupPr>
                                  <m:ctrlPr>
                                    <a:rPr lang="en-US" i="1">
                                      <a:latin typeface="Cambria Math"/>
                                    </a:rPr>
                                  </m:ctrlPr>
                                </m:sSupPr>
                                <m:e>
                                  <m:acc>
                                    <m:accPr>
                                      <m:chr m:val="̂"/>
                                      <m:ctrlPr>
                                        <a:rPr lang="en-US" i="1">
                                          <a:latin typeface="Cambria Math"/>
                                        </a:rPr>
                                      </m:ctrlPr>
                                    </m:accPr>
                                    <m:e>
                                      <m:r>
                                        <a:rPr lang="en-US" i="1">
                                          <a:latin typeface="Cambria Math" panose="02040503050406030204" pitchFamily="18" charset="0"/>
                                        </a:rPr>
                                        <m:t>𝑆</m:t>
                                      </m:r>
                                      <m:r>
                                        <a:rPr lang="en-US" i="1">
                                          <a:latin typeface="Cambria Math" panose="02040503050406030204" pitchFamily="18" charset="0"/>
                                        </a:rPr>
                                        <m:t> </m:t>
                                      </m:r>
                                    </m:e>
                                  </m:acc>
                                </m:e>
                                <m:sup>
                                  <m:r>
                                    <a:rPr lang="en-US" i="1">
                                      <a:latin typeface="Cambria Math" panose="02040503050406030204" pitchFamily="18" charset="0"/>
                                    </a:rPr>
                                    <m:t>−</m:t>
                                  </m:r>
                                </m:sup>
                              </m:sSup>
                              <m:r>
                                <a:rPr lang="en-US" b="1" i="1">
                                  <a:latin typeface="Cambria Math" panose="02040503050406030204" pitchFamily="18" charset="0"/>
                                </a:rPr>
                                <m:t>(</m:t>
                              </m:r>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m:t>
                              </m:r>
                            </m:e>
                          </m:d>
                        </m:e>
                      </m:d>
                      <m:func>
                        <m:funcPr>
                          <m:ctrlPr>
                            <a:rPr lang="en-US" i="1">
                              <a:latin typeface="Cambria Math"/>
                              <a:ea typeface="Cambria Math" panose="02040503050406030204" pitchFamily="18" charset="0"/>
                            </a:rPr>
                          </m:ctrlPr>
                        </m:funcPr>
                        <m:fName>
                          <m:r>
                            <a:rPr lang="en-US" i="1">
                              <a:latin typeface="Cambria Math" panose="02040503050406030204" pitchFamily="18" charset="0"/>
                              <a:ea typeface="Cambria Math" panose="02040503050406030204" pitchFamily="18" charset="0"/>
                            </a:rPr>
                            <m:t> </m:t>
                          </m:r>
                        </m:fName>
                        <m:e>
                          <m:sSup>
                            <m:sSupPr>
                              <m:ctrlPr>
                                <a:rPr lang="en-US" i="1">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𝜏</m:t>
                              </m:r>
                            </m:sup>
                          </m:sSup>
                        </m:e>
                      </m:func>
                      <m:box>
                        <m:boxPr>
                          <m:ctrlPr>
                            <a:rPr lang="en-US" b="0" i="1" smtClean="0">
                              <a:latin typeface="Cambria Math"/>
                            </a:rPr>
                          </m:ctrlPr>
                        </m:boxPr>
                        <m:e>
                          <m:argPr>
                            <m:argSz m:val="-1"/>
                          </m:argPr>
                          <m:r>
                            <m:rPr>
                              <m:brk m:alnAt="63"/>
                            </m:rPr>
                            <a:rPr lang="en-US" b="0" i="1" smtClean="0">
                              <a:latin typeface="Cambria Math" panose="02040503050406030204" pitchFamily="18" charset="0"/>
                            </a:rPr>
                            <m:t> </m:t>
                          </m:r>
                        </m:e>
                      </m:box>
                    </m:oMath>
                  </m:oMathPara>
                </a14:m>
                <a:endParaRPr lang="en-US" dirty="0"/>
              </a:p>
            </p:txBody>
          </p:sp>
        </mc:Choice>
        <mc:Fallback xmlns="">
          <p:sp>
            <p:nvSpPr>
              <p:cNvPr id="43" name="TextBox 42">
                <a:extLst>
                  <a:ext uri="{FF2B5EF4-FFF2-40B4-BE49-F238E27FC236}">
                    <a16:creationId xmlns:a16="http://schemas.microsoft.com/office/drawing/2014/main" id="{DBCD5FE7-C380-45AE-8647-4A9A3217C90F}"/>
                  </a:ext>
                </a:extLst>
              </p:cNvPr>
              <p:cNvSpPr txBox="1">
                <a:spLocks noRot="1" noChangeAspect="1" noMove="1" noResize="1" noEditPoints="1" noAdjustHandles="1" noChangeArrowheads="1" noChangeShapeType="1" noTextEdit="1"/>
              </p:cNvSpPr>
              <p:nvPr/>
            </p:nvSpPr>
            <p:spPr>
              <a:xfrm>
                <a:off x="5545308" y="1472356"/>
                <a:ext cx="6095114" cy="452047"/>
              </a:xfrm>
              <a:prstGeom prst="rect">
                <a:avLst/>
              </a:prstGeom>
              <a:blipFill>
                <a:blip r:embed="rId8"/>
                <a:stretch>
                  <a:fillRect t="-5405" b="-6757"/>
                </a:stretch>
              </a:blipFill>
            </p:spPr>
            <p:txBody>
              <a:bodyPr/>
              <a:lstStyle/>
              <a:p>
                <a:r>
                  <a:rPr lang="en-US">
                    <a:noFill/>
                  </a:rPr>
                  <a:t> </a:t>
                </a:r>
              </a:p>
            </p:txBody>
          </p:sp>
        </mc:Fallback>
      </mc:AlternateContent>
      <p:sp>
        <p:nvSpPr>
          <p:cNvPr id="44" name="Rounded Rectangle 43">
            <a:extLst>
              <a:ext uri="{FF2B5EF4-FFF2-40B4-BE49-F238E27FC236}">
                <a16:creationId xmlns:a16="http://schemas.microsoft.com/office/drawing/2014/main" xmlns="" id="{02870703-0C75-456A-B00C-AFF605F0719F}"/>
              </a:ext>
            </a:extLst>
          </p:cNvPr>
          <p:cNvSpPr/>
          <p:nvPr/>
        </p:nvSpPr>
        <p:spPr>
          <a:xfrm>
            <a:off x="8052805" y="1413348"/>
            <a:ext cx="1080120" cy="569484"/>
          </a:xfrm>
          <a:prstGeom prst="roundRect">
            <a:avLst/>
          </a:prstGeom>
          <a:solidFill>
            <a:srgbClr val="9900CC">
              <a:alpha val="16863"/>
            </a:srgbClr>
          </a:solidFill>
          <a:ln w="25400" cap="flat" cmpd="sng" algn="ctr">
            <a:solidFill>
              <a:srgbClr val="7030A0"/>
            </a:solidFill>
            <a:prstDash val="solid"/>
          </a:ln>
          <a:effectLst/>
        </p:spPr>
        <p:txBody>
          <a:bodyPr rtlCol="0" anchor="ctr"/>
          <a:lstStyle/>
          <a:p>
            <a:pPr algn="ctr" fontAlgn="auto">
              <a:spcAft>
                <a:spcPts val="0"/>
              </a:spcAft>
              <a:defRPr/>
            </a:pPr>
            <a:endParaRPr lang="en-US" sz="2000" kern="0">
              <a:solidFill>
                <a:schemeClr val="accent2"/>
              </a:solidFill>
              <a:latin typeface="Calibri"/>
              <a:cs typeface="+mn-cs"/>
            </a:endParaRPr>
          </a:p>
        </p:txBody>
      </p:sp>
      <p:sp>
        <p:nvSpPr>
          <p:cNvPr id="45" name="Rounded Rectangle 43">
            <a:extLst>
              <a:ext uri="{FF2B5EF4-FFF2-40B4-BE49-F238E27FC236}">
                <a16:creationId xmlns:a16="http://schemas.microsoft.com/office/drawing/2014/main" xmlns="" id="{D6436F7B-5D93-492A-BD17-ADC832C7E8E6}"/>
              </a:ext>
            </a:extLst>
          </p:cNvPr>
          <p:cNvSpPr/>
          <p:nvPr/>
        </p:nvSpPr>
        <p:spPr>
          <a:xfrm>
            <a:off x="7022466" y="2593672"/>
            <a:ext cx="3374894" cy="569484"/>
          </a:xfrm>
          <a:prstGeom prst="roundRect">
            <a:avLst/>
          </a:prstGeom>
          <a:solidFill>
            <a:srgbClr val="9BBB59">
              <a:lumMod val="75000"/>
              <a:alpha val="16863"/>
            </a:srgbClr>
          </a:solidFill>
          <a:ln w="25400" cap="flat" cmpd="sng" algn="ctr">
            <a:solidFill>
              <a:srgbClr val="00B050"/>
            </a:solidFill>
            <a:prstDash val="solid"/>
          </a:ln>
          <a:effectLst/>
        </p:spPr>
        <p:txBody>
          <a:bodyPr rtlCol="0" anchor="ctr"/>
          <a:lstStyle/>
          <a:p>
            <a:pPr algn="ctr" fontAlgn="auto">
              <a:spcAft>
                <a:spcPts val="0"/>
              </a:spcAft>
              <a:defRPr/>
            </a:pPr>
            <a:endParaRPr lang="en-US" sz="2000" kern="0">
              <a:solidFill>
                <a:prstClr val="white"/>
              </a:solidFill>
              <a:latin typeface="Calibri"/>
              <a:cs typeface="+mn-cs"/>
            </a:endParaRPr>
          </a:p>
        </p:txBody>
      </p:sp>
    </p:spTree>
    <p:extLst>
      <p:ext uri="{BB962C8B-B14F-4D97-AF65-F5344CB8AC3E}">
        <p14:creationId xmlns:p14="http://schemas.microsoft.com/office/powerpoint/2010/main" val="1249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20" dur="1000" fill="hold"/>
                                        <p:tgtEl>
                                          <p:spTgt spid="3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p:bldP spid="41" grpId="0" animBg="1"/>
      <p:bldP spid="42" grpId="0"/>
      <p:bldP spid="44" grpId="0" animBg="1"/>
      <p:bldP spid="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xmlns="" id="{EB3DB0FA-ED31-456E-9679-4A5D1A946D06}"/>
              </a:ext>
            </a:extLst>
          </p:cNvPr>
          <p:cNvSpPr txBox="1"/>
          <p:nvPr/>
        </p:nvSpPr>
        <p:spPr>
          <a:xfrm>
            <a:off x="1525805" y="625725"/>
            <a:ext cx="1013963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Times New Roman"/>
                <a:ea typeface="+mn-ea"/>
                <a:cs typeface="+mn-cs"/>
              </a:rPr>
              <a:t>M. Martin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Science 341, 632 (2013), Rey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Annals of Physics 340, 311(2014)</a:t>
            </a:r>
          </a:p>
        </p:txBody>
      </p:sp>
      <p:sp>
        <p:nvSpPr>
          <p:cNvPr id="68" name="Rectangle 2">
            <a:extLst>
              <a:ext uri="{FF2B5EF4-FFF2-40B4-BE49-F238E27FC236}">
                <a16:creationId xmlns:a16="http://schemas.microsoft.com/office/drawing/2014/main" xmlns="" id="{FE4305EC-27D0-4B54-BE53-1FAB501B0BBD}"/>
              </a:ext>
            </a:extLst>
          </p:cNvPr>
          <p:cNvSpPr txBox="1">
            <a:spLocks noChangeArrowheads="1"/>
          </p:cNvSpPr>
          <p:nvPr/>
        </p:nvSpPr>
        <p:spPr>
          <a:xfrm>
            <a:off x="1615867" y="106207"/>
            <a:ext cx="8879305" cy="540060"/>
          </a:xfrm>
          <a:prstGeom prst="rect">
            <a:avLst/>
          </a:prstGeom>
        </p:spPr>
        <p:txBody>
          <a:bodyPr>
            <a:normAutofit fontScale="82500" lnSpcReduction="20000"/>
          </a:bodyPr>
          <a:lstStyle/>
          <a:p>
            <a:pPr algn="ctr" eaLnBrk="0" fontAlgn="auto" hangingPunct="0">
              <a:spcBef>
                <a:spcPct val="50000"/>
              </a:spcBef>
              <a:spcAft>
                <a:spcPts val="0"/>
              </a:spcAft>
              <a:defRPr/>
            </a:pPr>
            <a:r>
              <a:rPr lang="en-US" sz="4400" kern="0" dirty="0">
                <a:ln>
                  <a:solidFill>
                    <a:srgbClr val="000000"/>
                  </a:solidFill>
                </a:ln>
                <a:solidFill>
                  <a:srgbClr val="D34817"/>
                </a:solidFill>
                <a:latin typeface="Berlin Sans FB" pitchFamily="34" charset="0"/>
                <a:cs typeface="+mn-cs"/>
              </a:rPr>
              <a:t>Quantum correlations – beyond mean field</a:t>
            </a:r>
          </a:p>
          <a:p>
            <a:pPr algn="ctr" eaLnBrk="0" fontAlgn="auto" hangingPunct="0">
              <a:spcBef>
                <a:spcPct val="50000"/>
              </a:spcBef>
              <a:spcAft>
                <a:spcPts val="0"/>
              </a:spcAft>
              <a:defRPr/>
            </a:pPr>
            <a:endParaRPr lang="en-US" sz="4400" kern="0" dirty="0">
              <a:ln>
                <a:solidFill>
                  <a:srgbClr val="000000"/>
                </a:solidFill>
              </a:ln>
              <a:solidFill>
                <a:srgbClr val="D34817"/>
              </a:solidFill>
              <a:latin typeface="Berlin Sans FB" pitchFamily="34" charset="0"/>
              <a:cs typeface="+mn-cs"/>
            </a:endParaRPr>
          </a:p>
        </p:txBody>
      </p:sp>
      <p:sp>
        <p:nvSpPr>
          <p:cNvPr id="69" name="TextBox 68">
            <a:extLst>
              <a:ext uri="{FF2B5EF4-FFF2-40B4-BE49-F238E27FC236}">
                <a16:creationId xmlns:a16="http://schemas.microsoft.com/office/drawing/2014/main" xmlns="" id="{56EC5FF8-CB6E-4C56-9EA3-CFDDC7020098}"/>
              </a:ext>
            </a:extLst>
          </p:cNvPr>
          <p:cNvSpPr txBox="1"/>
          <p:nvPr/>
        </p:nvSpPr>
        <p:spPr>
          <a:xfrm>
            <a:off x="565680" y="1988073"/>
            <a:ext cx="9094979" cy="461665"/>
          </a:xfrm>
          <a:prstGeom prst="rect">
            <a:avLst/>
          </a:prstGeom>
          <a:noFill/>
        </p:spPr>
        <p:txBody>
          <a:bodyPr wrap="square" rtlCol="0">
            <a:spAutoFit/>
          </a:bodyPr>
          <a:lstStyle/>
          <a:p>
            <a:pPr marL="342900" indent="-342900">
              <a:spcBef>
                <a:spcPct val="50000"/>
              </a:spcBef>
              <a:buFont typeface="Arial" pitchFamily="34" charset="0"/>
              <a:buChar char="•"/>
            </a:pPr>
            <a:r>
              <a:rPr lang="en-US" sz="2400" dirty="0">
                <a:solidFill>
                  <a:srgbClr val="000000"/>
                </a:solidFill>
                <a:latin typeface="Times New Roman"/>
                <a:cs typeface="+mn-cs"/>
              </a:rPr>
              <a:t>At the mean field level interaction only affect the precession rate</a:t>
            </a:r>
            <a:r>
              <a:rPr lang="en-US" sz="2400" dirty="0">
                <a:solidFill>
                  <a:srgbClr val="000000"/>
                </a:solidFill>
                <a:latin typeface="Lucida Sans" pitchFamily="34" charset="0"/>
                <a:cs typeface="+mn-cs"/>
              </a:rPr>
              <a:t>. </a:t>
            </a:r>
          </a:p>
        </p:txBody>
      </p:sp>
      <p:sp>
        <p:nvSpPr>
          <p:cNvPr id="70" name="TextBox 69">
            <a:extLst>
              <a:ext uri="{FF2B5EF4-FFF2-40B4-BE49-F238E27FC236}">
                <a16:creationId xmlns:a16="http://schemas.microsoft.com/office/drawing/2014/main" xmlns="" id="{3A11447B-750D-4342-8DAA-ED2C7B9C017E}"/>
              </a:ext>
            </a:extLst>
          </p:cNvPr>
          <p:cNvSpPr txBox="1"/>
          <p:nvPr/>
        </p:nvSpPr>
        <p:spPr>
          <a:xfrm>
            <a:off x="970755" y="2526051"/>
            <a:ext cx="11771661" cy="1015663"/>
          </a:xfrm>
          <a:prstGeom prst="rect">
            <a:avLst/>
          </a:prstGeom>
          <a:noFill/>
        </p:spPr>
        <p:txBody>
          <a:bodyPr wrap="square" rtlCol="0">
            <a:spAutoFit/>
          </a:bodyPr>
          <a:lstStyle/>
          <a:p>
            <a:pPr>
              <a:spcBef>
                <a:spcPct val="50000"/>
              </a:spcBef>
            </a:pPr>
            <a:r>
              <a:rPr lang="en-US" sz="2400" dirty="0">
                <a:solidFill>
                  <a:srgbClr val="000000"/>
                </a:solidFill>
                <a:latin typeface="Times New Roman"/>
                <a:cs typeface="+mn-cs"/>
              </a:rPr>
              <a:t>But…..  in the experiments there are many pancakes with different atom number. </a:t>
            </a:r>
          </a:p>
          <a:p>
            <a:pPr>
              <a:spcBef>
                <a:spcPct val="50000"/>
              </a:spcBef>
            </a:pPr>
            <a:r>
              <a:rPr lang="en-US" sz="2400" dirty="0">
                <a:solidFill>
                  <a:srgbClr val="000000"/>
                </a:solidFill>
                <a:latin typeface="Times New Roman"/>
                <a:cs typeface="+mn-cs"/>
              </a:rPr>
              <a:t>Mean-field interactions causes the pancakes with more atoms to </a:t>
            </a:r>
            <a:r>
              <a:rPr lang="en-US" sz="2400" dirty="0" err="1">
                <a:solidFill>
                  <a:srgbClr val="000000"/>
                </a:solidFill>
                <a:latin typeface="Times New Roman"/>
                <a:cs typeface="+mn-cs"/>
              </a:rPr>
              <a:t>precess</a:t>
            </a:r>
            <a:r>
              <a:rPr lang="en-US" sz="2400" dirty="0">
                <a:solidFill>
                  <a:srgbClr val="000000"/>
                </a:solidFill>
                <a:latin typeface="Times New Roman"/>
                <a:cs typeface="+mn-cs"/>
              </a:rPr>
              <a:t> faster.</a:t>
            </a:r>
          </a:p>
        </p:txBody>
      </p:sp>
      <p:grpSp>
        <p:nvGrpSpPr>
          <p:cNvPr id="71" name="Group 55">
            <a:extLst>
              <a:ext uri="{FF2B5EF4-FFF2-40B4-BE49-F238E27FC236}">
                <a16:creationId xmlns:a16="http://schemas.microsoft.com/office/drawing/2014/main" xmlns="" id="{0F2DF65C-194B-49D0-8761-24D84AE296FD}"/>
              </a:ext>
            </a:extLst>
          </p:cNvPr>
          <p:cNvGrpSpPr>
            <a:grpSpLocks/>
          </p:cNvGrpSpPr>
          <p:nvPr/>
        </p:nvGrpSpPr>
        <p:grpSpPr bwMode="auto">
          <a:xfrm>
            <a:off x="1248724" y="3735305"/>
            <a:ext cx="2092646" cy="1811369"/>
            <a:chOff x="-92075" y="862575"/>
            <a:chExt cx="1555073" cy="1480483"/>
          </a:xfrm>
        </p:grpSpPr>
        <p:sp>
          <p:nvSpPr>
            <p:cNvPr id="72" name="Rectangle 5">
              <a:extLst>
                <a:ext uri="{FF2B5EF4-FFF2-40B4-BE49-F238E27FC236}">
                  <a16:creationId xmlns:a16="http://schemas.microsoft.com/office/drawing/2014/main" xmlns="" id="{F7A13091-353D-4E9C-AA92-D6669ECCCCFC}"/>
                </a:ext>
              </a:extLst>
            </p:cNvPr>
            <p:cNvSpPr>
              <a:spLocks/>
            </p:cNvSpPr>
            <p:nvPr/>
          </p:nvSpPr>
          <p:spPr bwMode="auto">
            <a:xfrm>
              <a:off x="-92075" y="1863725"/>
              <a:ext cx="12922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Bef>
                  <a:spcPct val="50000"/>
                </a:spcBef>
              </a:pPr>
              <a:r>
                <a:rPr lang="en-US" sz="1600" b="1" i="1">
                  <a:solidFill>
                    <a:srgbClr val="FFFFFF"/>
                  </a:solidFill>
                  <a:latin typeface="Helvetica" pitchFamily="34" charset="0"/>
                  <a:ea typeface="MS PGothic" pitchFamily="34" charset="-128"/>
                  <a:cs typeface="+mn-cs"/>
                  <a:sym typeface="Helvetica" pitchFamily="34" charset="0"/>
                </a:rPr>
                <a:t>1D</a:t>
              </a:r>
            </a:p>
          </p:txBody>
        </p:sp>
        <p:grpSp>
          <p:nvGrpSpPr>
            <p:cNvPr id="73" name="Group 22">
              <a:extLst>
                <a:ext uri="{FF2B5EF4-FFF2-40B4-BE49-F238E27FC236}">
                  <a16:creationId xmlns:a16="http://schemas.microsoft.com/office/drawing/2014/main" xmlns="" id="{8F34E185-9783-485D-A853-6052DA47239C}"/>
                </a:ext>
              </a:extLst>
            </p:cNvPr>
            <p:cNvGrpSpPr>
              <a:grpSpLocks/>
            </p:cNvGrpSpPr>
            <p:nvPr/>
          </p:nvGrpSpPr>
          <p:grpSpPr bwMode="auto">
            <a:xfrm>
              <a:off x="-19050" y="1618557"/>
              <a:ext cx="1462998" cy="354971"/>
              <a:chOff x="3504" y="1375"/>
              <a:chExt cx="2256" cy="497"/>
            </a:xfrm>
          </p:grpSpPr>
          <p:sp>
            <p:nvSpPr>
              <p:cNvPr id="87" name="Oval 86">
                <a:extLst>
                  <a:ext uri="{FF2B5EF4-FFF2-40B4-BE49-F238E27FC236}">
                    <a16:creationId xmlns:a16="http://schemas.microsoft.com/office/drawing/2014/main" xmlns="" id="{156CCA11-0E4A-4722-974E-55A73243FA0B}"/>
                  </a:ext>
                </a:extLst>
              </p:cNvPr>
              <p:cNvSpPr/>
              <p:nvPr/>
            </p:nvSpPr>
            <p:spPr>
              <a:xfrm>
                <a:off x="3518" y="1390"/>
                <a:ext cx="2231" cy="471"/>
              </a:xfrm>
              <a:prstGeom prst="ellipse">
                <a:avLst/>
              </a:prstGeom>
              <a:gradFill>
                <a:gsLst>
                  <a:gs pos="0">
                    <a:srgbClr val="000000">
                      <a:lumMod val="40000"/>
                      <a:lumOff val="60000"/>
                    </a:srgbClr>
                  </a:gs>
                  <a:gs pos="50000">
                    <a:srgbClr val="BBE0E3">
                      <a:tint val="44500"/>
                      <a:satMod val="160000"/>
                    </a:srgbClr>
                  </a:gs>
                  <a:gs pos="100000">
                    <a:srgbClr val="BBE0E3">
                      <a:tint val="23500"/>
                      <a:satMod val="160000"/>
                    </a:srgbClr>
                  </a:gs>
                </a:gsLst>
                <a:lin ang="5400000" scaled="0"/>
              </a:gradFill>
              <a:ln w="25400" cap="flat" cmpd="sng" algn="ctr">
                <a:noFill/>
                <a:prstDash val="solid"/>
              </a:ln>
              <a:effectLst/>
              <a:scene3d>
                <a:camera prst="orthographicFront"/>
                <a:lightRig rig="threePt" dir="t"/>
              </a:scene3d>
              <a:sp3d prstMaterial="matte">
                <a:bevelT/>
                <a:bevelB w="165100" prst="coolSlant"/>
              </a:sp3d>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defRPr/>
                </a:pPr>
                <a:endParaRPr lang="en-US" sz="1800">
                  <a:solidFill>
                    <a:srgbClr val="FFFFFF"/>
                  </a:solidFill>
                  <a:latin typeface="Gill Sans" pitchFamily="-96" charset="0"/>
                </a:endParaRPr>
              </a:p>
            </p:txBody>
          </p:sp>
          <p:pic>
            <p:nvPicPr>
              <p:cNvPr id="88" name="Picture 26" descr="oh2">
                <a:extLst>
                  <a:ext uri="{FF2B5EF4-FFF2-40B4-BE49-F238E27FC236}">
                    <a16:creationId xmlns:a16="http://schemas.microsoft.com/office/drawing/2014/main" xmlns="" id="{48D77408-7E7F-4497-BAC3-30F699A20125}"/>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3968" y="1393"/>
                <a:ext cx="239"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 name="Picture 27" descr="oh2">
                <a:extLst>
                  <a:ext uri="{FF2B5EF4-FFF2-40B4-BE49-F238E27FC236}">
                    <a16:creationId xmlns:a16="http://schemas.microsoft.com/office/drawing/2014/main" xmlns="" id="{B55F826B-4406-4D4A-916C-189A00DC0BE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4632" y="1373"/>
                <a:ext cx="239"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 name="Picture 28" descr="oh2">
                <a:extLst>
                  <a:ext uri="{FF2B5EF4-FFF2-40B4-BE49-F238E27FC236}">
                    <a16:creationId xmlns:a16="http://schemas.microsoft.com/office/drawing/2014/main" xmlns="" id="{8AEE5910-81B5-4DB6-9097-09DCC1D07ED7}"/>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5099" y="1370"/>
                <a:ext cx="239"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74" name="Oval 73">
              <a:extLst>
                <a:ext uri="{FF2B5EF4-FFF2-40B4-BE49-F238E27FC236}">
                  <a16:creationId xmlns:a16="http://schemas.microsoft.com/office/drawing/2014/main" xmlns="" id="{99864CB1-455F-4B63-9C59-268EB9462E6A}"/>
                </a:ext>
              </a:extLst>
            </p:cNvPr>
            <p:cNvSpPr/>
            <p:nvPr/>
          </p:nvSpPr>
          <p:spPr bwMode="auto">
            <a:xfrm>
              <a:off x="-8998" y="2006657"/>
              <a:ext cx="1446786" cy="336401"/>
            </a:xfrm>
            <a:prstGeom prst="ellipse">
              <a:avLst/>
            </a:prstGeom>
            <a:gradFill>
              <a:gsLst>
                <a:gs pos="0">
                  <a:srgbClr val="000000">
                    <a:lumMod val="40000"/>
                    <a:lumOff val="60000"/>
                  </a:srgbClr>
                </a:gs>
                <a:gs pos="50000">
                  <a:srgbClr val="BBE0E3">
                    <a:tint val="44500"/>
                    <a:satMod val="160000"/>
                  </a:srgbClr>
                </a:gs>
                <a:gs pos="100000">
                  <a:srgbClr val="BBE0E3">
                    <a:tint val="23500"/>
                    <a:satMod val="160000"/>
                  </a:srgbClr>
                </a:gs>
              </a:gsLst>
              <a:lin ang="5400000" scaled="0"/>
            </a:gradFill>
            <a:ln w="25400" cap="flat" cmpd="sng" algn="ctr">
              <a:noFill/>
              <a:prstDash val="solid"/>
            </a:ln>
            <a:effectLst/>
            <a:scene3d>
              <a:camera prst="orthographicFront"/>
              <a:lightRig rig="threePt" dir="t"/>
            </a:scene3d>
            <a:sp3d prstMaterial="matte">
              <a:bevelT/>
              <a:bevelB w="165100" prst="coolSlant"/>
            </a:sp3d>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defRPr/>
              </a:pPr>
              <a:endParaRPr lang="en-US" sz="1800">
                <a:solidFill>
                  <a:srgbClr val="FFFFFF"/>
                </a:solidFill>
                <a:latin typeface="Gill Sans" pitchFamily="-96" charset="0"/>
              </a:endParaRPr>
            </a:p>
          </p:txBody>
        </p:sp>
        <p:pic>
          <p:nvPicPr>
            <p:cNvPr id="75" name="Picture 27" descr="oh2">
              <a:extLst>
                <a:ext uri="{FF2B5EF4-FFF2-40B4-BE49-F238E27FC236}">
                  <a16:creationId xmlns:a16="http://schemas.microsoft.com/office/drawing/2014/main" xmlns="" id="{F5EB2F94-5B2E-4602-BA55-DE77C69FDD3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705567" y="2004113"/>
              <a:ext cx="170700" cy="18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 name="Picture 28" descr="oh2">
              <a:extLst>
                <a:ext uri="{FF2B5EF4-FFF2-40B4-BE49-F238E27FC236}">
                  <a16:creationId xmlns:a16="http://schemas.microsoft.com/office/drawing/2014/main" xmlns="" id="{1794A7CB-F4C7-4864-83C6-114A76176B22}"/>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519840" y="2080177"/>
              <a:ext cx="170700" cy="18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7" name="Group 22">
              <a:extLst>
                <a:ext uri="{FF2B5EF4-FFF2-40B4-BE49-F238E27FC236}">
                  <a16:creationId xmlns:a16="http://schemas.microsoft.com/office/drawing/2014/main" xmlns="" id="{5E33BC25-51D6-4493-901D-86BED415829F}"/>
                </a:ext>
              </a:extLst>
            </p:cNvPr>
            <p:cNvGrpSpPr>
              <a:grpSpLocks/>
            </p:cNvGrpSpPr>
            <p:nvPr/>
          </p:nvGrpSpPr>
          <p:grpSpPr bwMode="auto">
            <a:xfrm>
              <a:off x="0" y="1232009"/>
              <a:ext cx="1462998" cy="354971"/>
              <a:chOff x="3504" y="1375"/>
              <a:chExt cx="2256" cy="497"/>
            </a:xfrm>
          </p:grpSpPr>
          <p:sp>
            <p:nvSpPr>
              <p:cNvPr id="83" name="Oval 82">
                <a:extLst>
                  <a:ext uri="{FF2B5EF4-FFF2-40B4-BE49-F238E27FC236}">
                    <a16:creationId xmlns:a16="http://schemas.microsoft.com/office/drawing/2014/main" xmlns="" id="{4DFB32C1-9290-4602-B7CC-7F152BF72823}"/>
                  </a:ext>
                </a:extLst>
              </p:cNvPr>
              <p:cNvSpPr/>
              <p:nvPr/>
            </p:nvSpPr>
            <p:spPr>
              <a:xfrm>
                <a:off x="3518" y="1390"/>
                <a:ext cx="2231" cy="471"/>
              </a:xfrm>
              <a:prstGeom prst="ellipse">
                <a:avLst/>
              </a:prstGeom>
              <a:gradFill>
                <a:gsLst>
                  <a:gs pos="0">
                    <a:srgbClr val="000000">
                      <a:lumMod val="40000"/>
                      <a:lumOff val="60000"/>
                    </a:srgbClr>
                  </a:gs>
                  <a:gs pos="50000">
                    <a:srgbClr val="BBE0E3">
                      <a:tint val="44500"/>
                      <a:satMod val="160000"/>
                    </a:srgbClr>
                  </a:gs>
                  <a:gs pos="100000">
                    <a:srgbClr val="BBE0E3">
                      <a:tint val="23500"/>
                      <a:satMod val="160000"/>
                    </a:srgbClr>
                  </a:gs>
                </a:gsLst>
                <a:lin ang="5400000" scaled="0"/>
              </a:gradFill>
              <a:ln w="25400" cap="flat" cmpd="sng" algn="ctr">
                <a:noFill/>
                <a:prstDash val="solid"/>
              </a:ln>
              <a:effectLst/>
              <a:scene3d>
                <a:camera prst="orthographicFront"/>
                <a:lightRig rig="threePt" dir="t"/>
              </a:scene3d>
              <a:sp3d prstMaterial="matte">
                <a:bevelT/>
                <a:bevelB w="165100" prst="coolSlant"/>
              </a:sp3d>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defRPr/>
                </a:pPr>
                <a:endParaRPr lang="en-US" sz="1800">
                  <a:solidFill>
                    <a:srgbClr val="FFFFFF"/>
                  </a:solidFill>
                  <a:latin typeface="Gill Sans" pitchFamily="-96" charset="0"/>
                </a:endParaRPr>
              </a:p>
            </p:txBody>
          </p:sp>
          <p:pic>
            <p:nvPicPr>
              <p:cNvPr id="84" name="Picture 26" descr="oh2">
                <a:extLst>
                  <a:ext uri="{FF2B5EF4-FFF2-40B4-BE49-F238E27FC236}">
                    <a16:creationId xmlns:a16="http://schemas.microsoft.com/office/drawing/2014/main" xmlns="" id="{A2004B50-5F46-4B7F-A683-0AF08964D769}"/>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3968" y="1393"/>
                <a:ext cx="239"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 name="Picture 27" descr="oh2">
                <a:extLst>
                  <a:ext uri="{FF2B5EF4-FFF2-40B4-BE49-F238E27FC236}">
                    <a16:creationId xmlns:a16="http://schemas.microsoft.com/office/drawing/2014/main" xmlns="" id="{93189423-8B2A-4EA4-9BD5-3D96FBFE2B0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4632" y="1373"/>
                <a:ext cx="239"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 name="Picture 28" descr="oh2">
                <a:extLst>
                  <a:ext uri="{FF2B5EF4-FFF2-40B4-BE49-F238E27FC236}">
                    <a16:creationId xmlns:a16="http://schemas.microsoft.com/office/drawing/2014/main" xmlns="" id="{4838F87E-D884-4863-A4B0-A1553FA1882D}"/>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5099" y="1370"/>
                <a:ext cx="239"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78" name="Oval 77">
              <a:extLst>
                <a:ext uri="{FF2B5EF4-FFF2-40B4-BE49-F238E27FC236}">
                  <a16:creationId xmlns:a16="http://schemas.microsoft.com/office/drawing/2014/main" xmlns="" id="{99B92F12-F956-4C05-ACC6-9448FD37E2CB}"/>
                </a:ext>
              </a:extLst>
            </p:cNvPr>
            <p:cNvSpPr/>
            <p:nvPr/>
          </p:nvSpPr>
          <p:spPr bwMode="auto">
            <a:xfrm>
              <a:off x="9079" y="862575"/>
              <a:ext cx="1446786" cy="336401"/>
            </a:xfrm>
            <a:prstGeom prst="ellipse">
              <a:avLst/>
            </a:prstGeom>
            <a:gradFill>
              <a:gsLst>
                <a:gs pos="0">
                  <a:srgbClr val="000000">
                    <a:lumMod val="40000"/>
                    <a:lumOff val="60000"/>
                  </a:srgbClr>
                </a:gs>
                <a:gs pos="50000">
                  <a:srgbClr val="BBE0E3">
                    <a:tint val="44500"/>
                    <a:satMod val="160000"/>
                  </a:srgbClr>
                </a:gs>
                <a:gs pos="100000">
                  <a:srgbClr val="BBE0E3">
                    <a:tint val="23500"/>
                    <a:satMod val="160000"/>
                  </a:srgbClr>
                </a:gs>
              </a:gsLst>
              <a:lin ang="5400000" scaled="0"/>
            </a:gradFill>
            <a:ln w="25400" cap="flat" cmpd="sng" algn="ctr">
              <a:noFill/>
              <a:prstDash val="solid"/>
            </a:ln>
            <a:effectLst/>
            <a:scene3d>
              <a:camera prst="orthographicFront"/>
              <a:lightRig rig="threePt" dir="t"/>
            </a:scene3d>
            <a:sp3d prstMaterial="matte">
              <a:bevelT/>
              <a:bevelB w="165100" prst="coolSlant"/>
            </a:sp3d>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defRPr/>
              </a:pPr>
              <a:endParaRPr lang="en-US" sz="1800">
                <a:solidFill>
                  <a:srgbClr val="FFFFFF"/>
                </a:solidFill>
                <a:latin typeface="Gill Sans" pitchFamily="-96" charset="0"/>
              </a:endParaRPr>
            </a:p>
          </p:txBody>
        </p:sp>
        <p:pic>
          <p:nvPicPr>
            <p:cNvPr id="79" name="Picture 26" descr="oh2">
              <a:extLst>
                <a:ext uri="{FF2B5EF4-FFF2-40B4-BE49-F238E27FC236}">
                  <a16:creationId xmlns:a16="http://schemas.microsoft.com/office/drawing/2014/main" xmlns="" id="{34992BCC-C763-4F41-87D7-3D8EBC841924}"/>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414965" y="853995"/>
              <a:ext cx="170700" cy="18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0" name="Picture 27" descr="oh2">
              <a:extLst>
                <a:ext uri="{FF2B5EF4-FFF2-40B4-BE49-F238E27FC236}">
                  <a16:creationId xmlns:a16="http://schemas.microsoft.com/office/drawing/2014/main" xmlns="" id="{03C41EB4-4908-4E25-BE5F-308082F4F36D}"/>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622044" y="900671"/>
              <a:ext cx="170700" cy="18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 name="Picture 28" descr="oh2">
              <a:extLst>
                <a:ext uri="{FF2B5EF4-FFF2-40B4-BE49-F238E27FC236}">
                  <a16:creationId xmlns:a16="http://schemas.microsoft.com/office/drawing/2014/main" xmlns="" id="{B7C7E265-5767-4F8F-853F-D0FC3730138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965529" y="868048"/>
              <a:ext cx="170700" cy="18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 name="Picture 26" descr="oh2">
              <a:extLst>
                <a:ext uri="{FF2B5EF4-FFF2-40B4-BE49-F238E27FC236}">
                  <a16:creationId xmlns:a16="http://schemas.microsoft.com/office/drawing/2014/main" xmlns="" id="{E6634DE3-CF19-4973-93B5-FD51ACAB9F0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88" t="36136" r="41353" b="-12315"/>
            <a:stretch>
              <a:fillRect/>
            </a:stretch>
          </p:blipFill>
          <p:spPr bwMode="auto">
            <a:xfrm rot="3065541" flipV="1">
              <a:off x="521676" y="1290824"/>
              <a:ext cx="190371" cy="211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91" name="TextBox 90">
            <a:extLst>
              <a:ext uri="{FF2B5EF4-FFF2-40B4-BE49-F238E27FC236}">
                <a16:creationId xmlns:a16="http://schemas.microsoft.com/office/drawing/2014/main" xmlns="" id="{8B580EC2-4FC1-497E-B1C1-0E3BB83C99CE}"/>
              </a:ext>
            </a:extLst>
          </p:cNvPr>
          <p:cNvSpPr txBox="1"/>
          <p:nvPr/>
        </p:nvSpPr>
        <p:spPr>
          <a:xfrm>
            <a:off x="737643" y="6177982"/>
            <a:ext cx="8591107" cy="461665"/>
          </a:xfrm>
          <a:prstGeom prst="rect">
            <a:avLst/>
          </a:prstGeom>
          <a:noFill/>
        </p:spPr>
        <p:txBody>
          <a:bodyPr wrap="square" rtlCol="0">
            <a:spAutoFit/>
          </a:bodyPr>
          <a:lstStyle/>
          <a:p>
            <a:pPr marL="342900" indent="-342900">
              <a:spcBef>
                <a:spcPct val="50000"/>
              </a:spcBef>
              <a:buFont typeface="Arial" pitchFamily="34" charset="0"/>
              <a:buChar char="•"/>
            </a:pPr>
            <a:r>
              <a:rPr lang="en-US" sz="2400" dirty="0">
                <a:solidFill>
                  <a:srgbClr val="000000"/>
                </a:solidFill>
                <a:latin typeface="Times New Roman"/>
                <a:cs typeface="+mn-cs"/>
              </a:rPr>
              <a:t>Atom number decay also leads to decay of the amplitude</a:t>
            </a:r>
          </a:p>
        </p:txBody>
      </p:sp>
      <p:sp>
        <p:nvSpPr>
          <p:cNvPr id="92" name="Line 51">
            <a:extLst>
              <a:ext uri="{FF2B5EF4-FFF2-40B4-BE49-F238E27FC236}">
                <a16:creationId xmlns:a16="http://schemas.microsoft.com/office/drawing/2014/main" xmlns="" id="{816FBD4B-23EF-460B-8596-7AE38B55DB35}"/>
              </a:ext>
            </a:extLst>
          </p:cNvPr>
          <p:cNvSpPr>
            <a:spLocks noChangeShapeType="1"/>
          </p:cNvSpPr>
          <p:nvPr/>
        </p:nvSpPr>
        <p:spPr bwMode="auto">
          <a:xfrm flipH="1" flipV="1">
            <a:off x="4663540" y="4354725"/>
            <a:ext cx="739314" cy="0"/>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93" name="Line 52">
            <a:extLst>
              <a:ext uri="{FF2B5EF4-FFF2-40B4-BE49-F238E27FC236}">
                <a16:creationId xmlns:a16="http://schemas.microsoft.com/office/drawing/2014/main" xmlns="" id="{29E186AE-3272-4176-8ABF-2350A49E9C0F}"/>
              </a:ext>
            </a:extLst>
          </p:cNvPr>
          <p:cNvSpPr>
            <a:spLocks noChangeShapeType="1"/>
          </p:cNvSpPr>
          <p:nvPr/>
        </p:nvSpPr>
        <p:spPr bwMode="auto">
          <a:xfrm rot="18087008" flipV="1">
            <a:off x="4774016" y="4286151"/>
            <a:ext cx="46893" cy="339122"/>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94" name="Line 53">
            <a:extLst>
              <a:ext uri="{FF2B5EF4-FFF2-40B4-BE49-F238E27FC236}">
                <a16:creationId xmlns:a16="http://schemas.microsoft.com/office/drawing/2014/main" xmlns="" id="{9B1DB469-86A5-4E7B-8A39-DC15175203FD}"/>
              </a:ext>
            </a:extLst>
          </p:cNvPr>
          <p:cNvSpPr>
            <a:spLocks noChangeShapeType="1"/>
          </p:cNvSpPr>
          <p:nvPr/>
        </p:nvSpPr>
        <p:spPr bwMode="auto">
          <a:xfrm flipV="1">
            <a:off x="4202404" y="4368598"/>
            <a:ext cx="420175" cy="161677"/>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95" name="Line 51">
            <a:extLst>
              <a:ext uri="{FF2B5EF4-FFF2-40B4-BE49-F238E27FC236}">
                <a16:creationId xmlns:a16="http://schemas.microsoft.com/office/drawing/2014/main" xmlns="" id="{1643FD41-C5F1-45AA-857A-2DA93A357BC3}"/>
              </a:ext>
            </a:extLst>
          </p:cNvPr>
          <p:cNvSpPr>
            <a:spLocks noChangeShapeType="1"/>
          </p:cNvSpPr>
          <p:nvPr/>
        </p:nvSpPr>
        <p:spPr bwMode="auto">
          <a:xfrm flipH="1">
            <a:off x="4663540" y="4137050"/>
            <a:ext cx="218000" cy="192547"/>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96" name="Line 52">
            <a:extLst>
              <a:ext uri="{FF2B5EF4-FFF2-40B4-BE49-F238E27FC236}">
                <a16:creationId xmlns:a16="http://schemas.microsoft.com/office/drawing/2014/main" xmlns="" id="{80953E92-856C-4E30-B582-7560F5214474}"/>
              </a:ext>
            </a:extLst>
          </p:cNvPr>
          <p:cNvSpPr>
            <a:spLocks noChangeShapeType="1"/>
          </p:cNvSpPr>
          <p:nvPr/>
        </p:nvSpPr>
        <p:spPr bwMode="auto">
          <a:xfrm rot="18087008">
            <a:off x="4462917" y="4053276"/>
            <a:ext cx="45719" cy="388788"/>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97" name="Line 53">
            <a:extLst>
              <a:ext uri="{FF2B5EF4-FFF2-40B4-BE49-F238E27FC236}">
                <a16:creationId xmlns:a16="http://schemas.microsoft.com/office/drawing/2014/main" xmlns="" id="{3EF44C31-7918-46AF-A070-440CA7F9BA6F}"/>
              </a:ext>
            </a:extLst>
          </p:cNvPr>
          <p:cNvSpPr>
            <a:spLocks noChangeShapeType="1"/>
          </p:cNvSpPr>
          <p:nvPr/>
        </p:nvSpPr>
        <p:spPr bwMode="auto">
          <a:xfrm flipH="1">
            <a:off x="4663540" y="4227077"/>
            <a:ext cx="634367" cy="102519"/>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98" name="Line 52">
            <a:extLst>
              <a:ext uri="{FF2B5EF4-FFF2-40B4-BE49-F238E27FC236}">
                <a16:creationId xmlns:a16="http://schemas.microsoft.com/office/drawing/2014/main" xmlns="" id="{CE1160A4-82E1-4A71-8D52-F6C9291A2646}"/>
              </a:ext>
            </a:extLst>
          </p:cNvPr>
          <p:cNvSpPr>
            <a:spLocks noChangeShapeType="1"/>
          </p:cNvSpPr>
          <p:nvPr/>
        </p:nvSpPr>
        <p:spPr bwMode="auto">
          <a:xfrm rot="18087008">
            <a:off x="4155774" y="3955297"/>
            <a:ext cx="274970" cy="646078"/>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99" name="Line 52">
            <a:extLst>
              <a:ext uri="{FF2B5EF4-FFF2-40B4-BE49-F238E27FC236}">
                <a16:creationId xmlns:a16="http://schemas.microsoft.com/office/drawing/2014/main" xmlns="" id="{433A010C-32AF-4CEF-938A-13241146178C}"/>
              </a:ext>
            </a:extLst>
          </p:cNvPr>
          <p:cNvSpPr>
            <a:spLocks noChangeShapeType="1"/>
          </p:cNvSpPr>
          <p:nvPr/>
        </p:nvSpPr>
        <p:spPr bwMode="auto">
          <a:xfrm rot="18087008">
            <a:off x="3999603" y="4089450"/>
            <a:ext cx="519420" cy="629993"/>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100" name="Line 51">
            <a:extLst>
              <a:ext uri="{FF2B5EF4-FFF2-40B4-BE49-F238E27FC236}">
                <a16:creationId xmlns:a16="http://schemas.microsoft.com/office/drawing/2014/main" xmlns="" id="{EC297E58-C14F-4EED-A9B2-F766D27D8F3D}"/>
              </a:ext>
            </a:extLst>
          </p:cNvPr>
          <p:cNvSpPr>
            <a:spLocks noChangeShapeType="1"/>
          </p:cNvSpPr>
          <p:nvPr/>
        </p:nvSpPr>
        <p:spPr bwMode="auto">
          <a:xfrm flipH="1" flipV="1">
            <a:off x="4578476" y="5396759"/>
            <a:ext cx="739314" cy="0"/>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101" name="Line 52">
            <a:extLst>
              <a:ext uri="{FF2B5EF4-FFF2-40B4-BE49-F238E27FC236}">
                <a16:creationId xmlns:a16="http://schemas.microsoft.com/office/drawing/2014/main" xmlns="" id="{3704FA04-B325-4CDC-B4F4-2DCE6D864AF7}"/>
              </a:ext>
            </a:extLst>
          </p:cNvPr>
          <p:cNvSpPr>
            <a:spLocks noChangeShapeType="1"/>
          </p:cNvSpPr>
          <p:nvPr/>
        </p:nvSpPr>
        <p:spPr bwMode="auto">
          <a:xfrm rot="18087008" flipV="1">
            <a:off x="4688952" y="5328185"/>
            <a:ext cx="46893" cy="339122"/>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102" name="Line 53">
            <a:extLst>
              <a:ext uri="{FF2B5EF4-FFF2-40B4-BE49-F238E27FC236}">
                <a16:creationId xmlns:a16="http://schemas.microsoft.com/office/drawing/2014/main" xmlns="" id="{AC388490-32D5-43E2-B38B-571C66CC45B1}"/>
              </a:ext>
            </a:extLst>
          </p:cNvPr>
          <p:cNvSpPr>
            <a:spLocks noChangeShapeType="1"/>
          </p:cNvSpPr>
          <p:nvPr/>
        </p:nvSpPr>
        <p:spPr bwMode="auto">
          <a:xfrm flipV="1">
            <a:off x="4117340" y="5410632"/>
            <a:ext cx="420175" cy="161677"/>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103" name="Line 51">
            <a:extLst>
              <a:ext uri="{FF2B5EF4-FFF2-40B4-BE49-F238E27FC236}">
                <a16:creationId xmlns:a16="http://schemas.microsoft.com/office/drawing/2014/main" xmlns="" id="{6BB04B1B-70AA-47DF-8E50-AB93602B5A84}"/>
              </a:ext>
            </a:extLst>
          </p:cNvPr>
          <p:cNvSpPr>
            <a:spLocks noChangeShapeType="1"/>
          </p:cNvSpPr>
          <p:nvPr/>
        </p:nvSpPr>
        <p:spPr bwMode="auto">
          <a:xfrm flipH="1">
            <a:off x="4578476" y="5179084"/>
            <a:ext cx="218000" cy="192547"/>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104" name="Line 52">
            <a:extLst>
              <a:ext uri="{FF2B5EF4-FFF2-40B4-BE49-F238E27FC236}">
                <a16:creationId xmlns:a16="http://schemas.microsoft.com/office/drawing/2014/main" xmlns="" id="{0F7B855C-60A6-482B-9395-2F4EBC814649}"/>
              </a:ext>
            </a:extLst>
          </p:cNvPr>
          <p:cNvSpPr>
            <a:spLocks noChangeShapeType="1"/>
          </p:cNvSpPr>
          <p:nvPr/>
        </p:nvSpPr>
        <p:spPr bwMode="auto">
          <a:xfrm rot="18087008">
            <a:off x="4377853" y="5095310"/>
            <a:ext cx="45719" cy="388788"/>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105" name="Line 53">
            <a:extLst>
              <a:ext uri="{FF2B5EF4-FFF2-40B4-BE49-F238E27FC236}">
                <a16:creationId xmlns:a16="http://schemas.microsoft.com/office/drawing/2014/main" xmlns="" id="{61D7E4DF-1A28-4F9A-ACE6-4B53BF36AB60}"/>
              </a:ext>
            </a:extLst>
          </p:cNvPr>
          <p:cNvSpPr>
            <a:spLocks noChangeShapeType="1"/>
          </p:cNvSpPr>
          <p:nvPr/>
        </p:nvSpPr>
        <p:spPr bwMode="auto">
          <a:xfrm flipH="1">
            <a:off x="4578476" y="5269111"/>
            <a:ext cx="634367" cy="102519"/>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106" name="Line 52">
            <a:extLst>
              <a:ext uri="{FF2B5EF4-FFF2-40B4-BE49-F238E27FC236}">
                <a16:creationId xmlns:a16="http://schemas.microsoft.com/office/drawing/2014/main" xmlns="" id="{657072A6-A1C0-415C-9D92-50A8264DC204}"/>
              </a:ext>
            </a:extLst>
          </p:cNvPr>
          <p:cNvSpPr>
            <a:spLocks noChangeShapeType="1"/>
          </p:cNvSpPr>
          <p:nvPr/>
        </p:nvSpPr>
        <p:spPr bwMode="auto">
          <a:xfrm rot="18087008">
            <a:off x="4070710" y="4997331"/>
            <a:ext cx="274970" cy="646078"/>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107" name="Line 52">
            <a:extLst>
              <a:ext uri="{FF2B5EF4-FFF2-40B4-BE49-F238E27FC236}">
                <a16:creationId xmlns:a16="http://schemas.microsoft.com/office/drawing/2014/main" xmlns="" id="{4C084A44-0B53-43ED-BD23-30E215398593}"/>
              </a:ext>
            </a:extLst>
          </p:cNvPr>
          <p:cNvSpPr>
            <a:spLocks noChangeShapeType="1"/>
          </p:cNvSpPr>
          <p:nvPr/>
        </p:nvSpPr>
        <p:spPr bwMode="auto">
          <a:xfrm rot="18087008">
            <a:off x="3914539" y="5131484"/>
            <a:ext cx="519420" cy="629993"/>
          </a:xfrm>
          <a:prstGeom prst="line">
            <a:avLst/>
          </a:prstGeom>
          <a:noFill/>
          <a:ln w="28575">
            <a:solidFill>
              <a:srgbClr val="FF3300"/>
            </a:solidFill>
            <a:round/>
            <a:headEnd type="stealth" w="med" len="med"/>
            <a:tailEnd/>
          </a:ln>
          <a:effectLst/>
        </p:spPr>
        <p:txBody>
          <a:bodyPr wrap="none" anchor="ctr"/>
          <a:lstStyle/>
          <a:p>
            <a:pPr>
              <a:spcBef>
                <a:spcPct val="50000"/>
              </a:spcBef>
            </a:pPr>
            <a:endParaRPr lang="en-US" sz="2400">
              <a:solidFill>
                <a:srgbClr val="000000"/>
              </a:solidFill>
              <a:latin typeface="Lucida Sans" pitchFamily="34" charset="0"/>
              <a:cs typeface="+mn-cs"/>
            </a:endParaRPr>
          </a:p>
        </p:txBody>
      </p:sp>
      <p:sp>
        <p:nvSpPr>
          <p:cNvPr id="108" name="Oval 107">
            <a:extLst>
              <a:ext uri="{FF2B5EF4-FFF2-40B4-BE49-F238E27FC236}">
                <a16:creationId xmlns:a16="http://schemas.microsoft.com/office/drawing/2014/main" xmlns="" id="{E04CCC43-354A-43EB-AC50-A001A1BFD6EB}"/>
              </a:ext>
            </a:extLst>
          </p:cNvPr>
          <p:cNvSpPr/>
          <p:nvPr/>
        </p:nvSpPr>
        <p:spPr>
          <a:xfrm>
            <a:off x="3775815" y="4080304"/>
            <a:ext cx="1631963" cy="563141"/>
          </a:xfrm>
          <a:prstGeom prst="ellipse">
            <a:avLst/>
          </a:prstGeom>
          <a:solidFill>
            <a:srgbClr val="A6A6A6">
              <a:alpha val="45098"/>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sz="2400">
              <a:solidFill>
                <a:srgbClr val="FFFFFF"/>
              </a:solidFill>
            </a:endParaRPr>
          </a:p>
        </p:txBody>
      </p:sp>
      <p:sp>
        <p:nvSpPr>
          <p:cNvPr id="109" name="Oval 108">
            <a:extLst>
              <a:ext uri="{FF2B5EF4-FFF2-40B4-BE49-F238E27FC236}">
                <a16:creationId xmlns:a16="http://schemas.microsoft.com/office/drawing/2014/main" xmlns="" id="{DD9940C9-92CA-4716-B2C1-81DDA6B47B65}"/>
              </a:ext>
            </a:extLst>
          </p:cNvPr>
          <p:cNvSpPr/>
          <p:nvPr/>
        </p:nvSpPr>
        <p:spPr>
          <a:xfrm>
            <a:off x="3717727" y="5129062"/>
            <a:ext cx="1631963" cy="563141"/>
          </a:xfrm>
          <a:prstGeom prst="ellipse">
            <a:avLst/>
          </a:prstGeom>
          <a:solidFill>
            <a:srgbClr val="A6A6A6">
              <a:alpha val="45098"/>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sz="2400">
              <a:solidFill>
                <a:srgbClr val="FFFFFF"/>
              </a:solidFill>
            </a:endParaRPr>
          </a:p>
        </p:txBody>
      </p:sp>
      <p:sp>
        <p:nvSpPr>
          <p:cNvPr id="110" name="TextBox 109">
            <a:extLst>
              <a:ext uri="{FF2B5EF4-FFF2-40B4-BE49-F238E27FC236}">
                <a16:creationId xmlns:a16="http://schemas.microsoft.com/office/drawing/2014/main" xmlns="" id="{00AA3DB4-CF11-46EF-89D0-57F7A868BD32}"/>
              </a:ext>
            </a:extLst>
          </p:cNvPr>
          <p:cNvSpPr txBox="1"/>
          <p:nvPr/>
        </p:nvSpPr>
        <p:spPr>
          <a:xfrm>
            <a:off x="6117588" y="4612002"/>
            <a:ext cx="3678866" cy="830997"/>
          </a:xfrm>
          <a:prstGeom prst="rect">
            <a:avLst/>
          </a:prstGeom>
          <a:noFill/>
        </p:spPr>
        <p:txBody>
          <a:bodyPr wrap="square" rtlCol="0">
            <a:spAutoFit/>
          </a:bodyPr>
          <a:lstStyle/>
          <a:p>
            <a:pPr>
              <a:spcBef>
                <a:spcPct val="50000"/>
              </a:spcBef>
            </a:pPr>
            <a:r>
              <a:rPr lang="en-US" sz="2400" dirty="0">
                <a:solidFill>
                  <a:srgbClr val="000000"/>
                </a:solidFill>
                <a:latin typeface="Times New Roman"/>
                <a:cs typeface="+mn-cs"/>
              </a:rPr>
              <a:t>Signal adds</a:t>
            </a:r>
            <a:r>
              <a:rPr lang="en-US" sz="2400" dirty="0">
                <a:solidFill>
                  <a:srgbClr val="000000"/>
                </a:solidFill>
                <a:latin typeface="Times New Roman"/>
                <a:cs typeface="Times New Roman"/>
              </a:rPr>
              <a:t> → </a:t>
            </a:r>
            <a:r>
              <a:rPr lang="en-US" sz="2400" dirty="0">
                <a:solidFill>
                  <a:srgbClr val="000000"/>
                </a:solidFill>
                <a:latin typeface="Times New Roman"/>
                <a:cs typeface="+mn-cs"/>
              </a:rPr>
              <a:t>contrast decay due to </a:t>
            </a:r>
            <a:r>
              <a:rPr lang="en-US" sz="2400" dirty="0" err="1">
                <a:solidFill>
                  <a:srgbClr val="000000"/>
                </a:solidFill>
                <a:latin typeface="Times New Roman"/>
                <a:cs typeface="+mn-cs"/>
              </a:rPr>
              <a:t>dephasing</a:t>
            </a:r>
            <a:endParaRPr lang="en-US" sz="2400" dirty="0">
              <a:solidFill>
                <a:srgbClr val="000000"/>
              </a:solidFill>
              <a:latin typeface="Times New Roman"/>
              <a:cs typeface="+mn-cs"/>
            </a:endParaRPr>
          </a:p>
        </p:txBody>
      </p:sp>
      <p:pic>
        <p:nvPicPr>
          <p:cNvPr id="111" name="Picture 2">
            <a:extLst>
              <a:ext uri="{FF2B5EF4-FFF2-40B4-BE49-F238E27FC236}">
                <a16:creationId xmlns:a16="http://schemas.microsoft.com/office/drawing/2014/main" xmlns="" id="{A5013C05-731A-4B92-9F34-5422A2382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780" y="3581154"/>
            <a:ext cx="1165697" cy="257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 name="TextBox 111">
            <a:extLst>
              <a:ext uri="{FF2B5EF4-FFF2-40B4-BE49-F238E27FC236}">
                <a16:creationId xmlns:a16="http://schemas.microsoft.com/office/drawing/2014/main" xmlns="" id="{C5DD9DC0-28A6-412B-ADB2-199E926EA7CE}"/>
              </a:ext>
            </a:extLst>
          </p:cNvPr>
          <p:cNvSpPr txBox="1"/>
          <p:nvPr/>
        </p:nvSpPr>
        <p:spPr>
          <a:xfrm>
            <a:off x="5024362" y="1698913"/>
            <a:ext cx="1782198" cy="400110"/>
          </a:xfrm>
          <a:prstGeom prst="rect">
            <a:avLst/>
          </a:prstGeom>
          <a:noFill/>
        </p:spPr>
        <p:txBody>
          <a:bodyPr wrap="square" rtlCol="0">
            <a:spAutoFit/>
          </a:bodyPr>
          <a:lstStyle/>
          <a:p>
            <a:r>
              <a:rPr lang="en-US" sz="2000" b="1" dirty="0">
                <a:solidFill>
                  <a:srgbClr val="7030A0"/>
                </a:solidFill>
                <a:latin typeface="Calibri"/>
              </a:rPr>
              <a:t>Contrast</a:t>
            </a:r>
          </a:p>
        </p:txBody>
      </p:sp>
      <p:sp>
        <p:nvSpPr>
          <p:cNvPr id="113" name="Rounded Rectangle 43">
            <a:extLst>
              <a:ext uri="{FF2B5EF4-FFF2-40B4-BE49-F238E27FC236}">
                <a16:creationId xmlns:a16="http://schemas.microsoft.com/office/drawing/2014/main" xmlns="" id="{21E5EDEB-5D02-4FA8-A2AE-85E407B8DAB3}"/>
              </a:ext>
            </a:extLst>
          </p:cNvPr>
          <p:cNvSpPr/>
          <p:nvPr/>
        </p:nvSpPr>
        <p:spPr>
          <a:xfrm>
            <a:off x="6316526" y="1127337"/>
            <a:ext cx="1080120" cy="569484"/>
          </a:xfrm>
          <a:prstGeom prst="roundRect">
            <a:avLst/>
          </a:prstGeom>
          <a:solidFill>
            <a:srgbClr val="9BBB59">
              <a:lumMod val="75000"/>
              <a:alpha val="16863"/>
            </a:srgbClr>
          </a:solidFill>
          <a:ln w="25400" cap="flat" cmpd="sng" algn="ctr">
            <a:solidFill>
              <a:srgbClr val="00B050"/>
            </a:solidFill>
            <a:prstDash val="solid"/>
          </a:ln>
          <a:effectLst/>
        </p:spPr>
        <p:txBody>
          <a:bodyPr rtlCol="0" anchor="ctr"/>
          <a:lstStyle/>
          <a:p>
            <a:pPr algn="ctr" fontAlgn="auto">
              <a:spcAft>
                <a:spcPts val="0"/>
              </a:spcAft>
              <a:defRPr/>
            </a:pPr>
            <a:endParaRPr lang="en-US" sz="2000" kern="0">
              <a:solidFill>
                <a:prstClr val="white"/>
              </a:solidFill>
              <a:latin typeface="Calibri"/>
              <a:cs typeface="+mn-cs"/>
            </a:endParaRPr>
          </a:p>
        </p:txBody>
      </p:sp>
      <p:sp>
        <p:nvSpPr>
          <p:cNvPr id="114" name="TextBox 113">
            <a:extLst>
              <a:ext uri="{FF2B5EF4-FFF2-40B4-BE49-F238E27FC236}">
                <a16:creationId xmlns:a16="http://schemas.microsoft.com/office/drawing/2014/main" xmlns="" id="{C1885F18-AD76-4B85-85C2-1A9FA0275A0C}"/>
              </a:ext>
            </a:extLst>
          </p:cNvPr>
          <p:cNvSpPr txBox="1"/>
          <p:nvPr/>
        </p:nvSpPr>
        <p:spPr>
          <a:xfrm>
            <a:off x="6448434" y="1716977"/>
            <a:ext cx="1908212" cy="400110"/>
          </a:xfrm>
          <a:prstGeom prst="rect">
            <a:avLst/>
          </a:prstGeom>
          <a:noFill/>
        </p:spPr>
        <p:txBody>
          <a:bodyPr wrap="square" rtlCol="0">
            <a:spAutoFit/>
          </a:bodyPr>
          <a:lstStyle/>
          <a:p>
            <a:r>
              <a:rPr lang="en-US" sz="2000" b="1" dirty="0">
                <a:solidFill>
                  <a:srgbClr val="00B050"/>
                </a:solidFill>
                <a:latin typeface="Calibri"/>
              </a:rPr>
              <a:t>Phase</a:t>
            </a:r>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xmlns="" id="{771D1B2E-EB19-4D71-845E-666787AB7A02}"/>
                  </a:ext>
                </a:extLst>
              </p:cNvPr>
              <p:cNvSpPr txBox="1"/>
              <p:nvPr/>
            </p:nvSpPr>
            <p:spPr>
              <a:xfrm>
                <a:off x="2639550" y="1208609"/>
                <a:ext cx="6095114" cy="4520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a:rPr>
                          </m:ctrlPr>
                        </m:dPr>
                        <m:e>
                          <m:r>
                            <a:rPr lang="en-US" i="1" smtClean="0">
                              <a:latin typeface="Cambria Math" panose="02040503050406030204" pitchFamily="18" charset="0"/>
                            </a:rPr>
                            <m:t> </m:t>
                          </m:r>
                          <m:sSup>
                            <m:sSupPr>
                              <m:ctrlPr>
                                <a:rPr lang="en-US" i="1" smtClean="0">
                                  <a:latin typeface="Cambria Math"/>
                                </a:rPr>
                              </m:ctrlPr>
                            </m:sSupPr>
                            <m:e>
                              <m:acc>
                                <m:accPr>
                                  <m:chr m:val="̂"/>
                                  <m:ctrlPr>
                                    <a:rPr lang="en-US" i="1">
                                      <a:latin typeface="Cambria Math"/>
                                    </a:rPr>
                                  </m:ctrlPr>
                                </m:accPr>
                                <m:e>
                                  <m:r>
                                    <a:rPr lang="en-US" i="1">
                                      <a:latin typeface="Cambria Math" panose="02040503050406030204" pitchFamily="18" charset="0"/>
                                    </a:rPr>
                                    <m:t>𝑆</m:t>
                                  </m:r>
                                  <m:r>
                                    <a:rPr lang="en-US" i="1">
                                      <a:latin typeface="Cambria Math" panose="02040503050406030204" pitchFamily="18" charset="0"/>
                                    </a:rPr>
                                    <m:t> </m:t>
                                  </m:r>
                                </m:e>
                              </m:acc>
                            </m:e>
                            <m:sup>
                              <m:r>
                                <a:rPr lang="en-US" b="0" i="1" smtClean="0">
                                  <a:latin typeface="Cambria Math" panose="02040503050406030204" pitchFamily="18" charset="0"/>
                                </a:rPr>
                                <m:t>−</m:t>
                              </m:r>
                            </m:sup>
                          </m:sSup>
                          <m:r>
                            <a:rPr lang="en-US" b="1"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𝜏</m:t>
                          </m:r>
                          <m:r>
                            <a:rPr lang="en-US" b="0" i="1" smtClean="0">
                              <a:latin typeface="Cambria Math" panose="02040503050406030204" pitchFamily="18" charset="0"/>
                              <a:ea typeface="Cambria Math" panose="02040503050406030204" pitchFamily="18" charset="0"/>
                            </a:rPr>
                            <m:t>)</m:t>
                          </m:r>
                        </m:e>
                      </m:d>
                      <m:r>
                        <a:rPr lang="en-US" b="0" i="0" smtClean="0">
                          <a:latin typeface="Cambria Math" panose="02040503050406030204" pitchFamily="18" charset="0"/>
                        </a:rPr>
                        <m:t>=</m:t>
                      </m:r>
                      <m:d>
                        <m:dPr>
                          <m:begChr m:val="|"/>
                          <m:endChr m:val="|"/>
                          <m:ctrlPr>
                            <a:rPr lang="en-US" i="1">
                              <a:latin typeface="Cambria Math"/>
                            </a:rPr>
                          </m:ctrlPr>
                        </m:dPr>
                        <m:e>
                          <m:d>
                            <m:dPr>
                              <m:begChr m:val="⟨"/>
                              <m:endChr m:val="⟩"/>
                              <m:ctrlPr>
                                <a:rPr lang="en-US" i="1">
                                  <a:latin typeface="Cambria Math"/>
                                </a:rPr>
                              </m:ctrlPr>
                            </m:dPr>
                            <m:e>
                              <m:r>
                                <a:rPr lang="en-US" i="1">
                                  <a:latin typeface="Cambria Math" panose="02040503050406030204" pitchFamily="18" charset="0"/>
                                </a:rPr>
                                <m:t> </m:t>
                              </m:r>
                              <m:sSup>
                                <m:sSupPr>
                                  <m:ctrlPr>
                                    <a:rPr lang="en-US" i="1">
                                      <a:latin typeface="Cambria Math"/>
                                    </a:rPr>
                                  </m:ctrlPr>
                                </m:sSupPr>
                                <m:e>
                                  <m:acc>
                                    <m:accPr>
                                      <m:chr m:val="̂"/>
                                      <m:ctrlPr>
                                        <a:rPr lang="en-US" i="1">
                                          <a:latin typeface="Cambria Math"/>
                                        </a:rPr>
                                      </m:ctrlPr>
                                    </m:accPr>
                                    <m:e>
                                      <m:r>
                                        <a:rPr lang="en-US" i="1">
                                          <a:latin typeface="Cambria Math" panose="02040503050406030204" pitchFamily="18" charset="0"/>
                                        </a:rPr>
                                        <m:t>𝑆</m:t>
                                      </m:r>
                                      <m:r>
                                        <a:rPr lang="en-US" i="1">
                                          <a:latin typeface="Cambria Math" panose="02040503050406030204" pitchFamily="18" charset="0"/>
                                        </a:rPr>
                                        <m:t> </m:t>
                                      </m:r>
                                    </m:e>
                                  </m:acc>
                                </m:e>
                                <m:sup>
                                  <m:r>
                                    <a:rPr lang="en-US" i="1">
                                      <a:latin typeface="Cambria Math" panose="02040503050406030204" pitchFamily="18" charset="0"/>
                                    </a:rPr>
                                    <m:t>−</m:t>
                                  </m:r>
                                </m:sup>
                              </m:sSup>
                              <m:r>
                                <a:rPr lang="en-US" b="1" i="1">
                                  <a:latin typeface="Cambria Math" panose="02040503050406030204" pitchFamily="18" charset="0"/>
                                </a:rPr>
                                <m:t>(</m:t>
                              </m:r>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m:t>
                              </m:r>
                            </m:e>
                          </m:d>
                        </m:e>
                      </m:d>
                      <m:func>
                        <m:funcPr>
                          <m:ctrlPr>
                            <a:rPr lang="en-US" i="1">
                              <a:latin typeface="Cambria Math"/>
                              <a:ea typeface="Cambria Math" panose="02040503050406030204" pitchFamily="18" charset="0"/>
                            </a:rPr>
                          </m:ctrlPr>
                        </m:funcPr>
                        <m:fName>
                          <m:r>
                            <a:rPr lang="en-US" i="1">
                              <a:latin typeface="Cambria Math" panose="02040503050406030204" pitchFamily="18" charset="0"/>
                              <a:ea typeface="Cambria Math" panose="02040503050406030204" pitchFamily="18" charset="0"/>
                            </a:rPr>
                            <m:t> </m:t>
                          </m:r>
                        </m:fName>
                        <m:e>
                          <m:sSup>
                            <m:sSupPr>
                              <m:ctrlPr>
                                <a:rPr lang="en-US" i="1">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𝜏</m:t>
                              </m:r>
                            </m:sup>
                          </m:sSup>
                        </m:e>
                      </m:func>
                      <m:box>
                        <m:boxPr>
                          <m:ctrlPr>
                            <a:rPr lang="en-US" b="0" i="1" smtClean="0">
                              <a:latin typeface="Cambria Math"/>
                            </a:rPr>
                          </m:ctrlPr>
                        </m:boxPr>
                        <m:e>
                          <m:argPr>
                            <m:argSz m:val="-1"/>
                          </m:argPr>
                          <m:r>
                            <m:rPr>
                              <m:brk m:alnAt="63"/>
                            </m:rPr>
                            <a:rPr lang="en-US" b="0" i="1" smtClean="0">
                              <a:latin typeface="Cambria Math" panose="02040503050406030204" pitchFamily="18" charset="0"/>
                            </a:rPr>
                            <m:t> </m:t>
                          </m:r>
                        </m:e>
                      </m:box>
                    </m:oMath>
                  </m:oMathPara>
                </a14:m>
                <a:endParaRPr lang="en-US" dirty="0"/>
              </a:p>
            </p:txBody>
          </p:sp>
        </mc:Choice>
        <mc:Fallback xmlns="">
          <p:sp>
            <p:nvSpPr>
              <p:cNvPr id="115" name="TextBox 114">
                <a:extLst>
                  <a:ext uri="{FF2B5EF4-FFF2-40B4-BE49-F238E27FC236}">
                    <a16:creationId xmlns:a16="http://schemas.microsoft.com/office/drawing/2014/main" id="{771D1B2E-EB19-4D71-845E-666787AB7A02}"/>
                  </a:ext>
                </a:extLst>
              </p:cNvPr>
              <p:cNvSpPr txBox="1">
                <a:spLocks noRot="1" noChangeAspect="1" noMove="1" noResize="1" noEditPoints="1" noAdjustHandles="1" noChangeArrowheads="1" noChangeShapeType="1" noTextEdit="1"/>
              </p:cNvSpPr>
              <p:nvPr/>
            </p:nvSpPr>
            <p:spPr>
              <a:xfrm>
                <a:off x="2639550" y="1208609"/>
                <a:ext cx="6095114" cy="452047"/>
              </a:xfrm>
              <a:prstGeom prst="rect">
                <a:avLst/>
              </a:prstGeom>
              <a:blipFill>
                <a:blip r:embed="rId5"/>
                <a:stretch>
                  <a:fillRect t="-5405" b="-8108"/>
                </a:stretch>
              </a:blipFill>
            </p:spPr>
            <p:txBody>
              <a:bodyPr/>
              <a:lstStyle/>
              <a:p>
                <a:r>
                  <a:rPr lang="en-US">
                    <a:noFill/>
                  </a:rPr>
                  <a:t> </a:t>
                </a:r>
              </a:p>
            </p:txBody>
          </p:sp>
        </mc:Fallback>
      </mc:AlternateContent>
      <p:sp>
        <p:nvSpPr>
          <p:cNvPr id="116" name="Rounded Rectangle 43">
            <a:extLst>
              <a:ext uri="{FF2B5EF4-FFF2-40B4-BE49-F238E27FC236}">
                <a16:creationId xmlns:a16="http://schemas.microsoft.com/office/drawing/2014/main" xmlns="" id="{E7C9F221-5717-4466-BE07-32CD6DA26552}"/>
              </a:ext>
            </a:extLst>
          </p:cNvPr>
          <p:cNvSpPr/>
          <p:nvPr/>
        </p:nvSpPr>
        <p:spPr>
          <a:xfrm>
            <a:off x="5147047" y="1149601"/>
            <a:ext cx="1080120" cy="569484"/>
          </a:xfrm>
          <a:prstGeom prst="roundRect">
            <a:avLst/>
          </a:prstGeom>
          <a:solidFill>
            <a:srgbClr val="9900CC">
              <a:alpha val="16863"/>
            </a:srgbClr>
          </a:solidFill>
          <a:ln w="25400" cap="flat" cmpd="sng" algn="ctr">
            <a:solidFill>
              <a:srgbClr val="7030A0"/>
            </a:solidFill>
            <a:prstDash val="solid"/>
          </a:ln>
          <a:effectLst/>
        </p:spPr>
        <p:txBody>
          <a:bodyPr rtlCol="0" anchor="ctr"/>
          <a:lstStyle/>
          <a:p>
            <a:pPr algn="ctr" fontAlgn="auto">
              <a:spcAft>
                <a:spcPts val="0"/>
              </a:spcAft>
              <a:defRPr/>
            </a:pPr>
            <a:endParaRPr lang="en-US" sz="2000" kern="0">
              <a:solidFill>
                <a:schemeClr val="accent2"/>
              </a:solidFill>
              <a:latin typeface="Calibri"/>
              <a:cs typeface="+mn-cs"/>
            </a:endParaRPr>
          </a:p>
        </p:txBody>
      </p:sp>
    </p:spTree>
    <p:extLst>
      <p:ext uri="{BB962C8B-B14F-4D97-AF65-F5344CB8AC3E}">
        <p14:creationId xmlns:p14="http://schemas.microsoft.com/office/powerpoint/2010/main" val="2845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4"/>
                                        </p:tgtEl>
                                        <p:attrNameLst>
                                          <p:attrName>style.visibility</p:attrName>
                                        </p:attrNameLst>
                                      </p:cBhvr>
                                      <p:to>
                                        <p:strVal val="hidden"/>
                                      </p:to>
                                    </p:set>
                                  </p:childTnLst>
                                </p:cTn>
                              </p:par>
                              <p:par>
                                <p:cTn id="35" presetID="1" presetClass="entr" presetSubtype="0" fill="hold" grpId="0" nodeType="withEffect">
                                  <p:stCondLst>
                                    <p:cond delay="300"/>
                                  </p:stCondLst>
                                  <p:childTnLst>
                                    <p:set>
                                      <p:cBhvr>
                                        <p:cTn id="36" dur="1" fill="hold">
                                          <p:stCondLst>
                                            <p:cond delay="0"/>
                                          </p:stCondLst>
                                        </p:cTn>
                                        <p:tgtEl>
                                          <p:spTgt spid="93"/>
                                        </p:tgtEl>
                                        <p:attrNameLst>
                                          <p:attrName>style.visibility</p:attrName>
                                        </p:attrNameLst>
                                      </p:cBhvr>
                                      <p:to>
                                        <p:strVal val="visible"/>
                                      </p:to>
                                    </p:set>
                                  </p:childTnLst>
                                </p:cTn>
                              </p:par>
                            </p:childTnLst>
                          </p:cTn>
                        </p:par>
                        <p:par>
                          <p:cTn id="37" fill="hold">
                            <p:stCondLst>
                              <p:cond delay="300"/>
                            </p:stCondLst>
                            <p:childTnLst>
                              <p:par>
                                <p:cTn id="38" presetID="1" presetClass="exit" presetSubtype="0" fill="hold" grpId="1" nodeType="afterEffect">
                                  <p:stCondLst>
                                    <p:cond delay="3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300"/>
                                  </p:stCondLst>
                                  <p:childTnLst>
                                    <p:set>
                                      <p:cBhvr>
                                        <p:cTn id="41" dur="1" fill="hold">
                                          <p:stCondLst>
                                            <p:cond delay="0"/>
                                          </p:stCondLst>
                                        </p:cTn>
                                        <p:tgtEl>
                                          <p:spTgt spid="92"/>
                                        </p:tgtEl>
                                        <p:attrNameLst>
                                          <p:attrName>style.visibility</p:attrName>
                                        </p:attrNameLst>
                                      </p:cBhvr>
                                      <p:to>
                                        <p:strVal val="visible"/>
                                      </p:to>
                                    </p:set>
                                  </p:childTnLst>
                                </p:cTn>
                              </p:par>
                            </p:childTnLst>
                          </p:cTn>
                        </p:par>
                        <p:par>
                          <p:cTn id="42" fill="hold">
                            <p:stCondLst>
                              <p:cond delay="600"/>
                            </p:stCondLst>
                            <p:childTnLst>
                              <p:par>
                                <p:cTn id="43" presetID="1" presetClass="exit" presetSubtype="0" fill="hold" grpId="1" nodeType="afterEffect">
                                  <p:stCondLst>
                                    <p:cond delay="300"/>
                                  </p:stCondLst>
                                  <p:childTnLst>
                                    <p:set>
                                      <p:cBhvr>
                                        <p:cTn id="44" dur="1" fill="hold">
                                          <p:stCondLst>
                                            <p:cond delay="0"/>
                                          </p:stCondLst>
                                        </p:cTn>
                                        <p:tgtEl>
                                          <p:spTgt spid="92"/>
                                        </p:tgtEl>
                                        <p:attrNameLst>
                                          <p:attrName>style.visibility</p:attrName>
                                        </p:attrNameLst>
                                      </p:cBhvr>
                                      <p:to>
                                        <p:strVal val="hidden"/>
                                      </p:to>
                                    </p:set>
                                  </p:childTnLst>
                                </p:cTn>
                              </p:par>
                              <p:par>
                                <p:cTn id="45" presetID="1" presetClass="entr" presetSubtype="0" fill="hold" grpId="0" nodeType="withEffect">
                                  <p:stCondLst>
                                    <p:cond delay="300"/>
                                  </p:stCondLst>
                                  <p:childTnLst>
                                    <p:set>
                                      <p:cBhvr>
                                        <p:cTn id="46" dur="1" fill="hold">
                                          <p:stCondLst>
                                            <p:cond delay="0"/>
                                          </p:stCondLst>
                                        </p:cTn>
                                        <p:tgtEl>
                                          <p:spTgt spid="97"/>
                                        </p:tgtEl>
                                        <p:attrNameLst>
                                          <p:attrName>style.visibility</p:attrName>
                                        </p:attrNameLst>
                                      </p:cBhvr>
                                      <p:to>
                                        <p:strVal val="visible"/>
                                      </p:to>
                                    </p:set>
                                  </p:childTnLst>
                                </p:cTn>
                              </p:par>
                            </p:childTnLst>
                          </p:cTn>
                        </p:par>
                        <p:par>
                          <p:cTn id="47" fill="hold">
                            <p:stCondLst>
                              <p:cond delay="900"/>
                            </p:stCondLst>
                            <p:childTnLst>
                              <p:par>
                                <p:cTn id="48" presetID="1" presetClass="exit" presetSubtype="0" fill="hold" grpId="1" nodeType="afterEffect">
                                  <p:stCondLst>
                                    <p:cond delay="300"/>
                                  </p:stCondLst>
                                  <p:childTnLst>
                                    <p:set>
                                      <p:cBhvr>
                                        <p:cTn id="49" dur="1" fill="hold">
                                          <p:stCondLst>
                                            <p:cond delay="0"/>
                                          </p:stCondLst>
                                        </p:cTn>
                                        <p:tgtEl>
                                          <p:spTgt spid="97"/>
                                        </p:tgtEl>
                                        <p:attrNameLst>
                                          <p:attrName>style.visibility</p:attrName>
                                        </p:attrNameLst>
                                      </p:cBhvr>
                                      <p:to>
                                        <p:strVal val="hidden"/>
                                      </p:to>
                                    </p:set>
                                  </p:childTnLst>
                                </p:cTn>
                              </p:par>
                              <p:par>
                                <p:cTn id="50" presetID="1" presetClass="entr" presetSubtype="0" fill="hold" grpId="0" nodeType="withEffect">
                                  <p:stCondLst>
                                    <p:cond delay="300"/>
                                  </p:stCondLst>
                                  <p:childTnLst>
                                    <p:set>
                                      <p:cBhvr>
                                        <p:cTn id="51" dur="1" fill="hold">
                                          <p:stCondLst>
                                            <p:cond delay="0"/>
                                          </p:stCondLst>
                                        </p:cTn>
                                        <p:tgtEl>
                                          <p:spTgt spid="95"/>
                                        </p:tgtEl>
                                        <p:attrNameLst>
                                          <p:attrName>style.visibility</p:attrName>
                                        </p:attrNameLst>
                                      </p:cBhvr>
                                      <p:to>
                                        <p:strVal val="visible"/>
                                      </p:to>
                                    </p:set>
                                  </p:childTnLst>
                                </p:cTn>
                              </p:par>
                            </p:childTnLst>
                          </p:cTn>
                        </p:par>
                        <p:par>
                          <p:cTn id="52" fill="hold">
                            <p:stCondLst>
                              <p:cond delay="1200"/>
                            </p:stCondLst>
                            <p:childTnLst>
                              <p:par>
                                <p:cTn id="53" presetID="1" presetClass="exit" presetSubtype="0" fill="hold" grpId="1" nodeType="afterEffect">
                                  <p:stCondLst>
                                    <p:cond delay="300"/>
                                  </p:stCondLst>
                                  <p:childTnLst>
                                    <p:set>
                                      <p:cBhvr>
                                        <p:cTn id="54" dur="1" fill="hold">
                                          <p:stCondLst>
                                            <p:cond delay="0"/>
                                          </p:stCondLst>
                                        </p:cTn>
                                        <p:tgtEl>
                                          <p:spTgt spid="95"/>
                                        </p:tgtEl>
                                        <p:attrNameLst>
                                          <p:attrName>style.visibility</p:attrName>
                                        </p:attrNameLst>
                                      </p:cBhvr>
                                      <p:to>
                                        <p:strVal val="hidden"/>
                                      </p:to>
                                    </p:set>
                                  </p:childTnLst>
                                </p:cTn>
                              </p:par>
                              <p:par>
                                <p:cTn id="55" presetID="1" presetClass="entr" presetSubtype="0" fill="hold" grpId="0" nodeType="withEffect">
                                  <p:stCondLst>
                                    <p:cond delay="300"/>
                                  </p:stCondLst>
                                  <p:childTnLst>
                                    <p:set>
                                      <p:cBhvr>
                                        <p:cTn id="56" dur="1" fill="hold">
                                          <p:stCondLst>
                                            <p:cond delay="0"/>
                                          </p:stCondLst>
                                        </p:cTn>
                                        <p:tgtEl>
                                          <p:spTgt spid="96"/>
                                        </p:tgtEl>
                                        <p:attrNameLst>
                                          <p:attrName>style.visibility</p:attrName>
                                        </p:attrNameLst>
                                      </p:cBhvr>
                                      <p:to>
                                        <p:strVal val="visible"/>
                                      </p:to>
                                    </p:set>
                                  </p:childTnLst>
                                </p:cTn>
                              </p:par>
                            </p:childTnLst>
                          </p:cTn>
                        </p:par>
                        <p:par>
                          <p:cTn id="57" fill="hold">
                            <p:stCondLst>
                              <p:cond delay="1500"/>
                            </p:stCondLst>
                            <p:childTnLst>
                              <p:par>
                                <p:cTn id="58" presetID="1" presetClass="exit" presetSubtype="0" fill="hold" grpId="1" nodeType="afterEffect">
                                  <p:stCondLst>
                                    <p:cond delay="300"/>
                                  </p:stCondLst>
                                  <p:childTnLst>
                                    <p:set>
                                      <p:cBhvr>
                                        <p:cTn id="59" dur="1" fill="hold">
                                          <p:stCondLst>
                                            <p:cond delay="0"/>
                                          </p:stCondLst>
                                        </p:cTn>
                                        <p:tgtEl>
                                          <p:spTgt spid="96"/>
                                        </p:tgtEl>
                                        <p:attrNameLst>
                                          <p:attrName>style.visibility</p:attrName>
                                        </p:attrNameLst>
                                      </p:cBhvr>
                                      <p:to>
                                        <p:strVal val="hidden"/>
                                      </p:to>
                                    </p:set>
                                  </p:childTnLst>
                                </p:cTn>
                              </p:par>
                              <p:par>
                                <p:cTn id="60" presetID="1" presetClass="entr" presetSubtype="0" fill="hold" grpId="0" nodeType="withEffect">
                                  <p:stCondLst>
                                    <p:cond delay="300"/>
                                  </p:stCondLst>
                                  <p:childTnLst>
                                    <p:set>
                                      <p:cBhvr>
                                        <p:cTn id="61" dur="1" fill="hold">
                                          <p:stCondLst>
                                            <p:cond delay="0"/>
                                          </p:stCondLst>
                                        </p:cTn>
                                        <p:tgtEl>
                                          <p:spTgt spid="98"/>
                                        </p:tgtEl>
                                        <p:attrNameLst>
                                          <p:attrName>style.visibility</p:attrName>
                                        </p:attrNameLst>
                                      </p:cBhvr>
                                      <p:to>
                                        <p:strVal val="visible"/>
                                      </p:to>
                                    </p:set>
                                  </p:childTnLst>
                                </p:cTn>
                              </p:par>
                            </p:childTnLst>
                          </p:cTn>
                        </p:par>
                        <p:par>
                          <p:cTn id="62" fill="hold">
                            <p:stCondLst>
                              <p:cond delay="1800"/>
                            </p:stCondLst>
                            <p:childTnLst>
                              <p:par>
                                <p:cTn id="63" presetID="1" presetClass="exit" presetSubtype="0" fill="hold" grpId="1" nodeType="afterEffect">
                                  <p:stCondLst>
                                    <p:cond delay="300"/>
                                  </p:stCondLst>
                                  <p:childTnLst>
                                    <p:set>
                                      <p:cBhvr>
                                        <p:cTn id="64" dur="1" fill="hold">
                                          <p:stCondLst>
                                            <p:cond delay="0"/>
                                          </p:stCondLst>
                                        </p:cTn>
                                        <p:tgtEl>
                                          <p:spTgt spid="98"/>
                                        </p:tgtEl>
                                        <p:attrNameLst>
                                          <p:attrName>style.visibility</p:attrName>
                                        </p:attrNameLst>
                                      </p:cBhvr>
                                      <p:to>
                                        <p:strVal val="hidden"/>
                                      </p:to>
                                    </p:set>
                                  </p:childTnLst>
                                </p:cTn>
                              </p:par>
                              <p:par>
                                <p:cTn id="65" presetID="1" presetClass="entr" presetSubtype="0" fill="hold" grpId="0" nodeType="withEffect">
                                  <p:stCondLst>
                                    <p:cond delay="300"/>
                                  </p:stCondLst>
                                  <p:childTnLst>
                                    <p:set>
                                      <p:cBhvr>
                                        <p:cTn id="66" dur="1" fill="hold">
                                          <p:stCondLst>
                                            <p:cond delay="0"/>
                                          </p:stCondLst>
                                        </p:cTn>
                                        <p:tgtEl>
                                          <p:spTgt spid="99"/>
                                        </p:tgtEl>
                                        <p:attrNameLst>
                                          <p:attrName>style.visibility</p:attrName>
                                        </p:attrNameLst>
                                      </p:cBhvr>
                                      <p:to>
                                        <p:strVal val="visible"/>
                                      </p:to>
                                    </p:set>
                                  </p:childTnLst>
                                </p:cTn>
                              </p:par>
                            </p:childTnLst>
                          </p:cTn>
                        </p:par>
                        <p:par>
                          <p:cTn id="67" fill="hold">
                            <p:stCondLst>
                              <p:cond delay="2100"/>
                            </p:stCondLst>
                            <p:childTnLst>
                              <p:par>
                                <p:cTn id="68" presetID="1" presetClass="exit" presetSubtype="0" fill="hold" grpId="1" nodeType="afterEffect">
                                  <p:stCondLst>
                                    <p:cond delay="300"/>
                                  </p:stCondLst>
                                  <p:childTnLst>
                                    <p:set>
                                      <p:cBhvr>
                                        <p:cTn id="69" dur="1" fill="hold">
                                          <p:stCondLst>
                                            <p:cond delay="0"/>
                                          </p:stCondLst>
                                        </p:cTn>
                                        <p:tgtEl>
                                          <p:spTgt spid="99"/>
                                        </p:tgtEl>
                                        <p:attrNameLst>
                                          <p:attrName>style.visibility</p:attrName>
                                        </p:attrNameLst>
                                      </p:cBhvr>
                                      <p:to>
                                        <p:strVal val="hidden"/>
                                      </p:to>
                                    </p:set>
                                  </p:childTnLst>
                                </p:cTn>
                              </p:par>
                              <p:par>
                                <p:cTn id="70" presetID="1" presetClass="entr" presetSubtype="0" fill="hold" grpId="2" nodeType="withEffect">
                                  <p:stCondLst>
                                    <p:cond delay="300"/>
                                  </p:stCondLst>
                                  <p:childTnLst>
                                    <p:set>
                                      <p:cBhvr>
                                        <p:cTn id="71" dur="1" fill="hold">
                                          <p:stCondLst>
                                            <p:cond delay="0"/>
                                          </p:stCondLst>
                                        </p:cTn>
                                        <p:tgtEl>
                                          <p:spTgt spid="9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0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0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102"/>
                                        </p:tgtEl>
                                        <p:attrNameLst>
                                          <p:attrName>style.visibility</p:attrName>
                                        </p:attrNameLst>
                                      </p:cBhvr>
                                      <p:to>
                                        <p:strVal val="hidden"/>
                                      </p:to>
                                    </p:set>
                                  </p:childTnLst>
                                </p:cTn>
                              </p:par>
                              <p:par>
                                <p:cTn id="84" presetID="1" presetClass="entr" presetSubtype="0" fill="hold" grpId="0" nodeType="withEffect">
                                  <p:stCondLst>
                                    <p:cond delay="700"/>
                                  </p:stCondLst>
                                  <p:childTnLst>
                                    <p:set>
                                      <p:cBhvr>
                                        <p:cTn id="85" dur="1" fill="hold">
                                          <p:stCondLst>
                                            <p:cond delay="0"/>
                                          </p:stCondLst>
                                        </p:cTn>
                                        <p:tgtEl>
                                          <p:spTgt spid="101"/>
                                        </p:tgtEl>
                                        <p:attrNameLst>
                                          <p:attrName>style.visibility</p:attrName>
                                        </p:attrNameLst>
                                      </p:cBhvr>
                                      <p:to>
                                        <p:strVal val="visible"/>
                                      </p:to>
                                    </p:set>
                                  </p:childTnLst>
                                </p:cTn>
                              </p:par>
                            </p:childTnLst>
                          </p:cTn>
                        </p:par>
                        <p:par>
                          <p:cTn id="86" fill="hold">
                            <p:stCondLst>
                              <p:cond delay="700"/>
                            </p:stCondLst>
                            <p:childTnLst>
                              <p:par>
                                <p:cTn id="87" presetID="1" presetClass="exit" presetSubtype="0" fill="hold" grpId="1" nodeType="afterEffect">
                                  <p:stCondLst>
                                    <p:cond delay="700"/>
                                  </p:stCondLst>
                                  <p:childTnLst>
                                    <p:set>
                                      <p:cBhvr>
                                        <p:cTn id="88" dur="1" fill="hold">
                                          <p:stCondLst>
                                            <p:cond delay="0"/>
                                          </p:stCondLst>
                                        </p:cTn>
                                        <p:tgtEl>
                                          <p:spTgt spid="101"/>
                                        </p:tgtEl>
                                        <p:attrNameLst>
                                          <p:attrName>style.visibility</p:attrName>
                                        </p:attrNameLst>
                                      </p:cBhvr>
                                      <p:to>
                                        <p:strVal val="hidden"/>
                                      </p:to>
                                    </p:set>
                                  </p:childTnLst>
                                </p:cTn>
                              </p:par>
                              <p:par>
                                <p:cTn id="89" presetID="1" presetClass="entr" presetSubtype="0" fill="hold" grpId="0" nodeType="withEffect">
                                  <p:stCondLst>
                                    <p:cond delay="700"/>
                                  </p:stCondLst>
                                  <p:childTnLst>
                                    <p:set>
                                      <p:cBhvr>
                                        <p:cTn id="90" dur="1" fill="hold">
                                          <p:stCondLst>
                                            <p:cond delay="0"/>
                                          </p:stCondLst>
                                        </p:cTn>
                                        <p:tgtEl>
                                          <p:spTgt spid="100"/>
                                        </p:tgtEl>
                                        <p:attrNameLst>
                                          <p:attrName>style.visibility</p:attrName>
                                        </p:attrNameLst>
                                      </p:cBhvr>
                                      <p:to>
                                        <p:strVal val="visible"/>
                                      </p:to>
                                    </p:set>
                                  </p:childTnLst>
                                </p:cTn>
                              </p:par>
                            </p:childTnLst>
                          </p:cTn>
                        </p:par>
                        <p:par>
                          <p:cTn id="91" fill="hold">
                            <p:stCondLst>
                              <p:cond delay="1400"/>
                            </p:stCondLst>
                            <p:childTnLst>
                              <p:par>
                                <p:cTn id="92" presetID="1" presetClass="exit" presetSubtype="0" fill="hold" grpId="1" nodeType="afterEffect">
                                  <p:stCondLst>
                                    <p:cond delay="700"/>
                                  </p:stCondLst>
                                  <p:childTnLst>
                                    <p:set>
                                      <p:cBhvr>
                                        <p:cTn id="93" dur="1" fill="hold">
                                          <p:stCondLst>
                                            <p:cond delay="0"/>
                                          </p:stCondLst>
                                        </p:cTn>
                                        <p:tgtEl>
                                          <p:spTgt spid="100"/>
                                        </p:tgtEl>
                                        <p:attrNameLst>
                                          <p:attrName>style.visibility</p:attrName>
                                        </p:attrNameLst>
                                      </p:cBhvr>
                                      <p:to>
                                        <p:strVal val="hidden"/>
                                      </p:to>
                                    </p:set>
                                  </p:childTnLst>
                                </p:cTn>
                              </p:par>
                              <p:par>
                                <p:cTn id="94" presetID="1" presetClass="entr" presetSubtype="0" fill="hold" grpId="0" nodeType="withEffect">
                                  <p:stCondLst>
                                    <p:cond delay="700"/>
                                  </p:stCondLst>
                                  <p:childTnLst>
                                    <p:set>
                                      <p:cBhvr>
                                        <p:cTn id="95" dur="1" fill="hold">
                                          <p:stCondLst>
                                            <p:cond delay="0"/>
                                          </p:stCondLst>
                                        </p:cTn>
                                        <p:tgtEl>
                                          <p:spTgt spid="105"/>
                                        </p:tgtEl>
                                        <p:attrNameLst>
                                          <p:attrName>style.visibility</p:attrName>
                                        </p:attrNameLst>
                                      </p:cBhvr>
                                      <p:to>
                                        <p:strVal val="visible"/>
                                      </p:to>
                                    </p:set>
                                  </p:childTnLst>
                                </p:cTn>
                              </p:par>
                            </p:childTnLst>
                          </p:cTn>
                        </p:par>
                        <p:par>
                          <p:cTn id="96" fill="hold">
                            <p:stCondLst>
                              <p:cond delay="2100"/>
                            </p:stCondLst>
                            <p:childTnLst>
                              <p:par>
                                <p:cTn id="97" presetID="1" presetClass="exit" presetSubtype="0" fill="hold" grpId="1" nodeType="afterEffect">
                                  <p:stCondLst>
                                    <p:cond delay="700"/>
                                  </p:stCondLst>
                                  <p:childTnLst>
                                    <p:set>
                                      <p:cBhvr>
                                        <p:cTn id="98" dur="1" fill="hold">
                                          <p:stCondLst>
                                            <p:cond delay="0"/>
                                          </p:stCondLst>
                                        </p:cTn>
                                        <p:tgtEl>
                                          <p:spTgt spid="105"/>
                                        </p:tgtEl>
                                        <p:attrNameLst>
                                          <p:attrName>style.visibility</p:attrName>
                                        </p:attrNameLst>
                                      </p:cBhvr>
                                      <p:to>
                                        <p:strVal val="hidden"/>
                                      </p:to>
                                    </p:set>
                                  </p:childTnLst>
                                </p:cTn>
                              </p:par>
                              <p:par>
                                <p:cTn id="99" presetID="1" presetClass="entr" presetSubtype="0" fill="hold" grpId="0" nodeType="withEffect">
                                  <p:stCondLst>
                                    <p:cond delay="800"/>
                                  </p:stCondLst>
                                  <p:childTnLst>
                                    <p:set>
                                      <p:cBhvr>
                                        <p:cTn id="100" dur="1" fill="hold">
                                          <p:stCondLst>
                                            <p:cond delay="0"/>
                                          </p:stCondLst>
                                        </p:cTn>
                                        <p:tgtEl>
                                          <p:spTgt spid="103"/>
                                        </p:tgtEl>
                                        <p:attrNameLst>
                                          <p:attrName>style.visibility</p:attrName>
                                        </p:attrNameLst>
                                      </p:cBhvr>
                                      <p:to>
                                        <p:strVal val="visible"/>
                                      </p:to>
                                    </p:set>
                                  </p:childTnLst>
                                </p:cTn>
                              </p:par>
                            </p:childTnLst>
                          </p:cTn>
                        </p:par>
                        <p:par>
                          <p:cTn id="101" fill="hold">
                            <p:stCondLst>
                              <p:cond delay="2900"/>
                            </p:stCondLst>
                            <p:childTnLst>
                              <p:par>
                                <p:cTn id="102" presetID="1" presetClass="exit" presetSubtype="0" fill="hold" grpId="1" nodeType="afterEffect">
                                  <p:stCondLst>
                                    <p:cond delay="700"/>
                                  </p:stCondLst>
                                  <p:childTnLst>
                                    <p:set>
                                      <p:cBhvr>
                                        <p:cTn id="103" dur="1" fill="hold">
                                          <p:stCondLst>
                                            <p:cond delay="0"/>
                                          </p:stCondLst>
                                        </p:cTn>
                                        <p:tgtEl>
                                          <p:spTgt spid="103"/>
                                        </p:tgtEl>
                                        <p:attrNameLst>
                                          <p:attrName>style.visibility</p:attrName>
                                        </p:attrNameLst>
                                      </p:cBhvr>
                                      <p:to>
                                        <p:strVal val="hidden"/>
                                      </p:to>
                                    </p:set>
                                  </p:childTnLst>
                                </p:cTn>
                              </p:par>
                              <p:par>
                                <p:cTn id="104" presetID="1" presetClass="entr" presetSubtype="0" fill="hold" grpId="0" nodeType="withEffect">
                                  <p:stCondLst>
                                    <p:cond delay="800"/>
                                  </p:stCondLst>
                                  <p:childTnLst>
                                    <p:set>
                                      <p:cBhvr>
                                        <p:cTn id="105" dur="1" fill="hold">
                                          <p:stCondLst>
                                            <p:cond delay="0"/>
                                          </p:stCondLst>
                                        </p:cTn>
                                        <p:tgtEl>
                                          <p:spTgt spid="104"/>
                                        </p:tgtEl>
                                        <p:attrNameLst>
                                          <p:attrName>style.visibility</p:attrName>
                                        </p:attrNameLst>
                                      </p:cBhvr>
                                      <p:to>
                                        <p:strVal val="visible"/>
                                      </p:to>
                                    </p:set>
                                  </p:childTnLst>
                                </p:cTn>
                              </p:par>
                            </p:childTnLst>
                          </p:cTn>
                        </p:par>
                        <p:par>
                          <p:cTn id="106" fill="hold">
                            <p:stCondLst>
                              <p:cond delay="3700"/>
                            </p:stCondLst>
                            <p:childTnLst>
                              <p:par>
                                <p:cTn id="107" presetID="1" presetClass="exit" presetSubtype="0" fill="hold" grpId="1" nodeType="afterEffect">
                                  <p:stCondLst>
                                    <p:cond delay="800"/>
                                  </p:stCondLst>
                                  <p:childTnLst>
                                    <p:set>
                                      <p:cBhvr>
                                        <p:cTn id="108" dur="1" fill="hold">
                                          <p:stCondLst>
                                            <p:cond delay="0"/>
                                          </p:stCondLst>
                                        </p:cTn>
                                        <p:tgtEl>
                                          <p:spTgt spid="104"/>
                                        </p:tgtEl>
                                        <p:attrNameLst>
                                          <p:attrName>style.visibility</p:attrName>
                                        </p:attrNameLst>
                                      </p:cBhvr>
                                      <p:to>
                                        <p:strVal val="hidden"/>
                                      </p:to>
                                    </p:set>
                                  </p:childTnLst>
                                </p:cTn>
                              </p:par>
                              <p:par>
                                <p:cTn id="109" presetID="1" presetClass="entr" presetSubtype="0" fill="hold" grpId="0" nodeType="withEffect">
                                  <p:stCondLst>
                                    <p:cond delay="800"/>
                                  </p:stCondLst>
                                  <p:childTnLst>
                                    <p:set>
                                      <p:cBhvr>
                                        <p:cTn id="110" dur="1" fill="hold">
                                          <p:stCondLst>
                                            <p:cond delay="0"/>
                                          </p:stCondLst>
                                        </p:cTn>
                                        <p:tgtEl>
                                          <p:spTgt spid="106"/>
                                        </p:tgtEl>
                                        <p:attrNameLst>
                                          <p:attrName>style.visibility</p:attrName>
                                        </p:attrNameLst>
                                      </p:cBhvr>
                                      <p:to>
                                        <p:strVal val="visible"/>
                                      </p:to>
                                    </p:set>
                                  </p:childTnLst>
                                </p:cTn>
                              </p:par>
                            </p:childTnLst>
                          </p:cTn>
                        </p:par>
                        <p:par>
                          <p:cTn id="111" fill="hold">
                            <p:stCondLst>
                              <p:cond delay="4500"/>
                            </p:stCondLst>
                            <p:childTnLst>
                              <p:par>
                                <p:cTn id="112" presetID="1" presetClass="exit" presetSubtype="0" fill="hold" grpId="1" nodeType="afterEffect">
                                  <p:stCondLst>
                                    <p:cond delay="800"/>
                                  </p:stCondLst>
                                  <p:childTnLst>
                                    <p:set>
                                      <p:cBhvr>
                                        <p:cTn id="113" dur="1" fill="hold">
                                          <p:stCondLst>
                                            <p:cond delay="0"/>
                                          </p:stCondLst>
                                        </p:cTn>
                                        <p:tgtEl>
                                          <p:spTgt spid="106"/>
                                        </p:tgtEl>
                                        <p:attrNameLst>
                                          <p:attrName>style.visibility</p:attrName>
                                        </p:attrNameLst>
                                      </p:cBhvr>
                                      <p:to>
                                        <p:strVal val="hidden"/>
                                      </p:to>
                                    </p:set>
                                  </p:childTnLst>
                                </p:cTn>
                              </p:par>
                              <p:par>
                                <p:cTn id="114" presetID="1" presetClass="entr" presetSubtype="0" fill="hold" grpId="0" nodeType="withEffect">
                                  <p:stCondLst>
                                    <p:cond delay="800"/>
                                  </p:stCondLst>
                                  <p:childTnLst>
                                    <p:set>
                                      <p:cBhvr>
                                        <p:cTn id="115" dur="1" fill="hold">
                                          <p:stCondLst>
                                            <p:cond delay="0"/>
                                          </p:stCondLst>
                                        </p:cTn>
                                        <p:tgtEl>
                                          <p:spTgt spid="107"/>
                                        </p:tgtEl>
                                        <p:attrNameLst>
                                          <p:attrName>style.visibility</p:attrName>
                                        </p:attrNameLst>
                                      </p:cBhvr>
                                      <p:to>
                                        <p:strVal val="visible"/>
                                      </p:to>
                                    </p:set>
                                  </p:childTnLst>
                                </p:cTn>
                              </p:par>
                            </p:childTnLst>
                          </p:cTn>
                        </p:par>
                        <p:par>
                          <p:cTn id="116" fill="hold">
                            <p:stCondLst>
                              <p:cond delay="5300"/>
                            </p:stCondLst>
                            <p:childTnLst>
                              <p:par>
                                <p:cTn id="117" presetID="1" presetClass="exit" presetSubtype="0" fill="hold" grpId="1" nodeType="afterEffect">
                                  <p:stCondLst>
                                    <p:cond delay="800"/>
                                  </p:stCondLst>
                                  <p:childTnLst>
                                    <p:set>
                                      <p:cBhvr>
                                        <p:cTn id="118" dur="1" fill="hold">
                                          <p:stCondLst>
                                            <p:cond delay="0"/>
                                          </p:stCondLst>
                                        </p:cTn>
                                        <p:tgtEl>
                                          <p:spTgt spid="107"/>
                                        </p:tgtEl>
                                        <p:attrNameLst>
                                          <p:attrName>style.visibility</p:attrName>
                                        </p:attrNameLst>
                                      </p:cBhvr>
                                      <p:to>
                                        <p:strVal val="hidden"/>
                                      </p:to>
                                    </p:set>
                                  </p:childTnLst>
                                </p:cTn>
                              </p:par>
                              <p:par>
                                <p:cTn id="119" presetID="1" presetClass="entr" presetSubtype="0" fill="hold" grpId="2" nodeType="withEffect">
                                  <p:stCondLst>
                                    <p:cond delay="800"/>
                                  </p:stCondLst>
                                  <p:childTnLst>
                                    <p:set>
                                      <p:cBhvr>
                                        <p:cTn id="120" dur="1" fill="hold">
                                          <p:stCondLst>
                                            <p:cond delay="0"/>
                                          </p:stCondLst>
                                        </p:cTn>
                                        <p:tgtEl>
                                          <p:spTgt spid="10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1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91" grpId="0"/>
      <p:bldP spid="92" grpId="0" animBg="1"/>
      <p:bldP spid="92" grpId="1" animBg="1"/>
      <p:bldP spid="93" grpId="0" animBg="1"/>
      <p:bldP spid="93" grpId="1" animBg="1"/>
      <p:bldP spid="94" grpId="0" animBg="1"/>
      <p:bldP spid="94" grpId="1" animBg="1"/>
      <p:bldP spid="94" grpId="2"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2" grpId="2"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9" grpId="0" animBg="1"/>
      <p:bldP spid="1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 name="Picture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391" y="1506192"/>
            <a:ext cx="1386096" cy="115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Rectangle 2"/>
          <p:cNvSpPr txBox="1">
            <a:spLocks noChangeArrowheads="1"/>
          </p:cNvSpPr>
          <p:nvPr/>
        </p:nvSpPr>
        <p:spPr bwMode="auto">
          <a:xfrm>
            <a:off x="1716088" y="-63500"/>
            <a:ext cx="8678862"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lIns="34290" tIns="34290" rIns="34290" bIns="34290" anchor="ctr"/>
          <a:lstStyle>
            <a:lvl1pPr algn="l" rtl="0" eaLnBrk="0" fontAlgn="base" hangingPunct="0">
              <a:spcBef>
                <a:spcPct val="0"/>
              </a:spcBef>
              <a:spcAft>
                <a:spcPct val="0"/>
              </a:spcAft>
              <a:defRPr sz="3200">
                <a:solidFill>
                  <a:srgbClr val="FFFFFF"/>
                </a:solidFill>
                <a:latin typeface="+mj-lt"/>
                <a:ea typeface="+mj-ea"/>
                <a:cs typeface="+mj-cs"/>
                <a:sym typeface="Futura" charset="0"/>
              </a:defRPr>
            </a:lvl1pPr>
            <a:lvl2pPr algn="l" rtl="0" eaLnBrk="0" fontAlgn="base" hangingPunct="0">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2pPr>
            <a:lvl3pPr algn="l" rtl="0" eaLnBrk="0" fontAlgn="base" hangingPunct="0">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3pPr>
            <a:lvl4pPr algn="l" rtl="0" eaLnBrk="0" fontAlgn="base" hangingPunct="0">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4pPr>
            <a:lvl5pPr algn="l" rtl="0" eaLnBrk="0" fontAlgn="base" hangingPunct="0">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5pPr>
            <a:lvl6pPr marL="411480" algn="l" rtl="0" fontAlgn="base">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6pPr>
            <a:lvl7pPr marL="822960" algn="l" rtl="0" fontAlgn="base">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7pPr>
            <a:lvl8pPr marL="1234440" algn="l" rtl="0" fontAlgn="base">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8pPr>
            <a:lvl9pPr marL="1645920" algn="l" rtl="0" fontAlgn="base">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9pPr>
          </a:lstStyle>
          <a:p>
            <a:pPr algn="ctr" eaLnBrk="1" hangingPunct="1">
              <a:defRPr/>
            </a:pPr>
            <a:endParaRPr lang="en-US" sz="3200" dirty="0">
              <a:solidFill>
                <a:srgbClr val="FF0000"/>
              </a:solidFill>
              <a:latin typeface="Comic Sans MS" pitchFamily="66" charset="0"/>
            </a:endParaRPr>
          </a:p>
        </p:txBody>
      </p:sp>
      <p:sp>
        <p:nvSpPr>
          <p:cNvPr id="88" name="TextBox 2"/>
          <p:cNvSpPr txBox="1">
            <a:spLocks noChangeArrowheads="1"/>
          </p:cNvSpPr>
          <p:nvPr/>
        </p:nvSpPr>
        <p:spPr bwMode="auto">
          <a:xfrm>
            <a:off x="2169782" y="976578"/>
            <a:ext cx="6488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spcBef>
                <a:spcPct val="50000"/>
              </a:spcBef>
            </a:pPr>
            <a:r>
              <a:rPr lang="en-US" sz="2000" dirty="0">
                <a:solidFill>
                  <a:srgbClr val="0000FF"/>
                </a:solidFill>
                <a:latin typeface="Arial" pitchFamily="34" charset="0"/>
              </a:rPr>
              <a:t>Ramsey fringe decay vs. the spin tipping angle  </a:t>
            </a:r>
          </a:p>
        </p:txBody>
      </p:sp>
      <p:grpSp>
        <p:nvGrpSpPr>
          <p:cNvPr id="89" name="Group 88"/>
          <p:cNvGrpSpPr>
            <a:grpSpLocks/>
          </p:cNvGrpSpPr>
          <p:nvPr/>
        </p:nvGrpSpPr>
        <p:grpSpPr bwMode="auto">
          <a:xfrm>
            <a:off x="6285630" y="2556178"/>
            <a:ext cx="3409951" cy="2203289"/>
            <a:chOff x="5842003" y="3522134"/>
            <a:chExt cx="3156507" cy="2125923"/>
          </a:xfrm>
        </p:grpSpPr>
        <p:grpSp>
          <p:nvGrpSpPr>
            <p:cNvPr id="6165" name="Group 79"/>
            <p:cNvGrpSpPr>
              <a:grpSpLocks/>
            </p:cNvGrpSpPr>
            <p:nvPr/>
          </p:nvGrpSpPr>
          <p:grpSpPr bwMode="auto">
            <a:xfrm>
              <a:off x="5842003" y="3522134"/>
              <a:ext cx="3156507" cy="2125923"/>
              <a:chOff x="5842003" y="3522134"/>
              <a:chExt cx="3156507" cy="2125923"/>
            </a:xfrm>
          </p:grpSpPr>
          <p:grpSp>
            <p:nvGrpSpPr>
              <p:cNvPr id="6170" name="Group 84"/>
              <p:cNvGrpSpPr>
                <a:grpSpLocks/>
              </p:cNvGrpSpPr>
              <p:nvPr/>
            </p:nvGrpSpPr>
            <p:grpSpPr bwMode="auto">
              <a:xfrm>
                <a:off x="5842003" y="3522134"/>
                <a:ext cx="3156507" cy="2006601"/>
                <a:chOff x="5842003" y="3522134"/>
                <a:chExt cx="3156507" cy="2006601"/>
              </a:xfrm>
            </p:grpSpPr>
            <p:pic>
              <p:nvPicPr>
                <p:cNvPr id="6172" name="Picture 86" descr="Ramsey_density_shift.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6234" y="3599160"/>
                  <a:ext cx="3152276" cy="192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Box 97"/>
                <p:cNvSpPr txBox="1"/>
                <p:nvPr/>
              </p:nvSpPr>
              <p:spPr>
                <a:xfrm rot="16200000">
                  <a:off x="5546077" y="4338411"/>
                  <a:ext cx="1582305" cy="341881"/>
                </a:xfrm>
                <a:prstGeom prst="rect">
                  <a:avLst/>
                </a:prstGeom>
                <a:solidFill>
                  <a:sysClr val="window" lastClr="FFFFFF"/>
                </a:solidFill>
              </p:spPr>
              <p:txBody>
                <a:bodyPr wrap="square">
                  <a:spAutoFit/>
                </a:bodyPr>
                <a:lstStyle/>
                <a:p>
                  <a:pPr algn="ctr" fontAlgn="auto">
                    <a:spcBef>
                      <a:spcPts val="0"/>
                    </a:spcBef>
                    <a:spcAft>
                      <a:spcPts val="0"/>
                    </a:spcAft>
                    <a:defRPr/>
                  </a:pPr>
                  <a:r>
                    <a:rPr lang="en-US" sz="1800" kern="0" dirty="0">
                      <a:solidFill>
                        <a:sysClr val="windowText" lastClr="000000"/>
                      </a:solidFill>
                      <a:latin typeface="Lucida Sans" pitchFamily="34" charset="0"/>
                      <a:cs typeface="+mn-cs"/>
                    </a:rPr>
                    <a:t>Shift</a:t>
                  </a:r>
                </a:p>
              </p:txBody>
            </p:sp>
            <p:sp>
              <p:nvSpPr>
                <p:cNvPr id="6176" name="Rectangle 100"/>
                <p:cNvSpPr>
                  <a:spLocks noChangeArrowheads="1"/>
                </p:cNvSpPr>
                <p:nvPr/>
              </p:nvSpPr>
              <p:spPr bwMode="auto">
                <a:xfrm>
                  <a:off x="5842003" y="3522134"/>
                  <a:ext cx="381047" cy="1972739"/>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spcBef>
                      <a:spcPct val="50000"/>
                    </a:spcBef>
                  </a:pPr>
                  <a:endParaRPr lang="en-US" sz="1800">
                    <a:solidFill>
                      <a:srgbClr val="FFFFFF"/>
                    </a:solidFill>
                    <a:latin typeface="Calibri" pitchFamily="34" charset="0"/>
                    <a:cs typeface="+mn-cs"/>
                  </a:endParaRPr>
                </a:p>
              </p:txBody>
            </p:sp>
          </p:grpSp>
          <p:sp>
            <p:nvSpPr>
              <p:cNvPr id="96" name="Rectangle 95"/>
              <p:cNvSpPr/>
              <p:nvPr/>
            </p:nvSpPr>
            <p:spPr>
              <a:xfrm>
                <a:off x="6459197" y="5429016"/>
                <a:ext cx="2421752" cy="219041"/>
              </a:xfrm>
              <a:prstGeom prst="rect">
                <a:avLst/>
              </a:prstGeom>
              <a:solidFill>
                <a:srgbClr val="FFFFFF"/>
              </a:solidFill>
              <a:ln w="9525" cap="flat" cmpd="sng" algn="ctr">
                <a:noFill/>
                <a:prstDash val="solid"/>
              </a:ln>
              <a:effectLst/>
            </p:spPr>
            <p:txBody>
              <a:bodyPr anchor="ctr"/>
              <a:lstStyle/>
              <a:p>
                <a:pPr fontAlgn="auto">
                  <a:spcBef>
                    <a:spcPts val="0"/>
                  </a:spcBef>
                  <a:spcAft>
                    <a:spcPts val="0"/>
                  </a:spcAft>
                  <a:defRPr/>
                </a:pPr>
                <a:r>
                  <a:rPr lang="en-US" sz="1800" kern="0" dirty="0">
                    <a:solidFill>
                      <a:sysClr val="windowText" lastClr="000000"/>
                    </a:solidFill>
                    <a:latin typeface="Calibri"/>
                    <a:cs typeface="+mn-cs"/>
                  </a:rPr>
                  <a:t>       Excitation fraction</a:t>
                </a:r>
              </a:p>
            </p:txBody>
          </p:sp>
        </p:grpSp>
        <p:cxnSp>
          <p:nvCxnSpPr>
            <p:cNvPr id="91" name="Straight Connector 90"/>
            <p:cNvCxnSpPr/>
            <p:nvPr/>
          </p:nvCxnSpPr>
          <p:spPr>
            <a:xfrm>
              <a:off x="6748691" y="3750366"/>
              <a:ext cx="0" cy="1498058"/>
            </a:xfrm>
            <a:prstGeom prst="line">
              <a:avLst/>
            </a:prstGeom>
            <a:noFill/>
            <a:ln w="12700" cap="flat" cmpd="sng" algn="ctr">
              <a:solidFill>
                <a:srgbClr val="008000"/>
              </a:solidFill>
              <a:prstDash val="dash"/>
            </a:ln>
            <a:effectLst>
              <a:outerShdw blurRad="40000" dist="20000" dir="5400000" rotWithShape="0">
                <a:srgbClr val="000000">
                  <a:alpha val="38000"/>
                </a:srgbClr>
              </a:outerShdw>
            </a:effectLst>
          </p:spPr>
        </p:cxnSp>
        <p:cxnSp>
          <p:nvCxnSpPr>
            <p:cNvPr id="92" name="Straight Connector 91"/>
            <p:cNvCxnSpPr/>
            <p:nvPr/>
          </p:nvCxnSpPr>
          <p:spPr>
            <a:xfrm>
              <a:off x="7451116" y="3759557"/>
              <a:ext cx="0" cy="1498058"/>
            </a:xfrm>
            <a:prstGeom prst="line">
              <a:avLst/>
            </a:prstGeom>
            <a:noFill/>
            <a:ln w="12700" cap="flat" cmpd="sng" algn="ctr">
              <a:solidFill>
                <a:srgbClr val="EEECE1">
                  <a:lumMod val="50000"/>
                </a:srgbClr>
              </a:solidFill>
              <a:prstDash val="dash"/>
            </a:ln>
            <a:effectLst>
              <a:outerShdw blurRad="40000" dist="20000" dir="5400000" rotWithShape="0">
                <a:srgbClr val="000000">
                  <a:alpha val="38000"/>
                </a:srgbClr>
              </a:outerShdw>
            </a:effectLst>
          </p:spPr>
        </p:cxnSp>
        <p:cxnSp>
          <p:nvCxnSpPr>
            <p:cNvPr id="93" name="Straight Connector 92"/>
            <p:cNvCxnSpPr/>
            <p:nvPr/>
          </p:nvCxnSpPr>
          <p:spPr>
            <a:xfrm>
              <a:off x="7940462" y="3759557"/>
              <a:ext cx="0" cy="1498058"/>
            </a:xfrm>
            <a:prstGeom prst="line">
              <a:avLst/>
            </a:prstGeom>
            <a:noFill/>
            <a:ln w="12700" cap="flat" cmpd="sng" algn="ctr">
              <a:solidFill>
                <a:srgbClr val="002060"/>
              </a:solidFill>
              <a:prstDash val="dash"/>
            </a:ln>
            <a:effectLst>
              <a:outerShdw blurRad="40000" dist="20000" dir="5400000" rotWithShape="0">
                <a:srgbClr val="000000">
                  <a:alpha val="38000"/>
                </a:srgbClr>
              </a:outerShdw>
            </a:effectLst>
          </p:spPr>
        </p:cxnSp>
        <p:cxnSp>
          <p:nvCxnSpPr>
            <p:cNvPr id="94" name="Straight Connector 93"/>
            <p:cNvCxnSpPr/>
            <p:nvPr/>
          </p:nvCxnSpPr>
          <p:spPr>
            <a:xfrm>
              <a:off x="8237632" y="3750366"/>
              <a:ext cx="0" cy="1498058"/>
            </a:xfrm>
            <a:prstGeom prst="line">
              <a:avLst/>
            </a:prstGeom>
            <a:noFill/>
            <a:ln w="12700" cap="flat" cmpd="sng" algn="ctr">
              <a:solidFill>
                <a:srgbClr val="8F3176"/>
              </a:solidFill>
              <a:prstDash val="dash"/>
            </a:ln>
            <a:effectLst>
              <a:outerShdw blurRad="40000" dist="20000" dir="5400000" rotWithShape="0">
                <a:srgbClr val="000000">
                  <a:alpha val="38000"/>
                </a:srgbClr>
              </a:outerShdw>
            </a:effectLst>
          </p:spPr>
        </p:cxnSp>
      </p:grpSp>
      <p:sp>
        <p:nvSpPr>
          <p:cNvPr id="54" name="Rectangle 2"/>
          <p:cNvSpPr txBox="1">
            <a:spLocks noChangeArrowheads="1"/>
          </p:cNvSpPr>
          <p:nvPr/>
        </p:nvSpPr>
        <p:spPr>
          <a:xfrm>
            <a:off x="1615867" y="106207"/>
            <a:ext cx="8879305" cy="540060"/>
          </a:xfrm>
          <a:prstGeom prst="rect">
            <a:avLst/>
          </a:prstGeom>
        </p:spPr>
        <p:txBody>
          <a:bodyPr>
            <a:normAutofit fontScale="82500" lnSpcReduction="20000"/>
          </a:bodyPr>
          <a:lstStyle/>
          <a:p>
            <a:pPr algn="ctr" eaLnBrk="0" fontAlgn="auto" hangingPunct="0">
              <a:spcBef>
                <a:spcPct val="50000"/>
              </a:spcBef>
              <a:spcAft>
                <a:spcPts val="0"/>
              </a:spcAft>
              <a:defRPr/>
            </a:pPr>
            <a:r>
              <a:rPr lang="en-US" sz="4400" kern="0" dirty="0">
                <a:ln>
                  <a:solidFill>
                    <a:srgbClr val="000000"/>
                  </a:solidFill>
                </a:ln>
                <a:solidFill>
                  <a:srgbClr val="D34817"/>
                </a:solidFill>
                <a:latin typeface="Berlin Sans FB" pitchFamily="34" charset="0"/>
                <a:cs typeface="+mn-cs"/>
              </a:rPr>
              <a:t>Comparisons with experiment</a:t>
            </a:r>
          </a:p>
          <a:p>
            <a:pPr algn="ctr" eaLnBrk="0" fontAlgn="auto" hangingPunct="0">
              <a:spcBef>
                <a:spcPct val="50000"/>
              </a:spcBef>
              <a:spcAft>
                <a:spcPts val="0"/>
              </a:spcAft>
              <a:defRPr/>
            </a:pPr>
            <a:endParaRPr lang="en-US" sz="4400" kern="0" dirty="0">
              <a:ln>
                <a:solidFill>
                  <a:srgbClr val="000000"/>
                </a:solidFill>
              </a:ln>
              <a:solidFill>
                <a:srgbClr val="D34817"/>
              </a:solidFill>
              <a:latin typeface="Berlin Sans FB" pitchFamily="34" charset="0"/>
              <a:cs typeface="+mn-cs"/>
            </a:endParaRPr>
          </a:p>
        </p:txBody>
      </p:sp>
      <p:sp>
        <p:nvSpPr>
          <p:cNvPr id="2" name="TextBox 1"/>
          <p:cNvSpPr txBox="1"/>
          <p:nvPr/>
        </p:nvSpPr>
        <p:spPr>
          <a:xfrm>
            <a:off x="1838561" y="1382369"/>
            <a:ext cx="8034984" cy="830997"/>
          </a:xfrm>
          <a:prstGeom prst="rect">
            <a:avLst/>
          </a:prstGeom>
          <a:noFill/>
        </p:spPr>
        <p:txBody>
          <a:bodyPr wrap="square" rtlCol="0">
            <a:spAutoFit/>
          </a:bodyPr>
          <a:lstStyle/>
          <a:p>
            <a:pPr>
              <a:spcBef>
                <a:spcPct val="50000"/>
              </a:spcBef>
            </a:pPr>
            <a:r>
              <a:rPr lang="en-US" sz="2400" dirty="0">
                <a:solidFill>
                  <a:srgbClr val="000000"/>
                </a:solidFill>
                <a:latin typeface="Times New Roman"/>
                <a:cs typeface="+mn-cs"/>
              </a:rPr>
              <a:t>To eliminate the effect of decay we normalize the amplitude with atom number</a:t>
            </a:r>
          </a:p>
        </p:txBody>
      </p:sp>
      <p:grpSp>
        <p:nvGrpSpPr>
          <p:cNvPr id="6" name="Group 5"/>
          <p:cNvGrpSpPr/>
          <p:nvPr/>
        </p:nvGrpSpPr>
        <p:grpSpPr>
          <a:xfrm>
            <a:off x="1615865" y="2742514"/>
            <a:ext cx="4972938" cy="3916115"/>
            <a:chOff x="109709" y="3082316"/>
            <a:chExt cx="4259753" cy="3338332"/>
          </a:xfrm>
        </p:grpSpPr>
        <p:pic>
          <p:nvPicPr>
            <p:cNvPr id="9280" name="Picture 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74" y="3082316"/>
              <a:ext cx="4230688" cy="331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extBox 64"/>
            <p:cNvSpPr txBox="1">
              <a:spLocks noChangeArrowheads="1"/>
            </p:cNvSpPr>
            <p:nvPr/>
          </p:nvSpPr>
          <p:spPr bwMode="auto">
            <a:xfrm rot="16200000">
              <a:off x="-1140532" y="4406991"/>
              <a:ext cx="2843212" cy="342729"/>
            </a:xfrm>
            <a:prstGeom prst="rect">
              <a:avLst/>
            </a:prstGeom>
            <a:solidFill>
              <a:schemeClr val="bg1"/>
            </a:solidFill>
            <a:ln w="9525">
              <a:solidFill>
                <a:schemeClr val="bg1"/>
              </a:solidFill>
              <a:miter lim="800000"/>
              <a:headEnd/>
              <a:tailEnd/>
            </a:ln>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spcBef>
                  <a:spcPct val="50000"/>
                </a:spcBef>
              </a:pPr>
              <a:r>
                <a:rPr lang="en-US" sz="2000" dirty="0">
                  <a:solidFill>
                    <a:srgbClr val="000000"/>
                  </a:solidFill>
                  <a:latin typeface="Times New Roman"/>
                </a:rPr>
                <a:t>         Normalized Amplitude</a:t>
              </a:r>
            </a:p>
          </p:txBody>
        </p:sp>
        <p:sp>
          <p:nvSpPr>
            <p:cNvPr id="4" name="TextBox 3"/>
            <p:cNvSpPr txBox="1"/>
            <p:nvPr/>
          </p:nvSpPr>
          <p:spPr>
            <a:xfrm>
              <a:off x="1429105" y="6027097"/>
              <a:ext cx="2573078" cy="393551"/>
            </a:xfrm>
            <a:prstGeom prst="rect">
              <a:avLst/>
            </a:prstGeom>
            <a:solidFill>
              <a:schemeClr val="bg1"/>
            </a:solidFill>
          </p:spPr>
          <p:txBody>
            <a:bodyPr wrap="square" rtlCol="0">
              <a:spAutoFit/>
            </a:bodyPr>
            <a:lstStyle/>
            <a:p>
              <a:pPr>
                <a:spcBef>
                  <a:spcPct val="50000"/>
                </a:spcBef>
              </a:pPr>
              <a:r>
                <a:rPr lang="en-US" sz="2400" dirty="0">
                  <a:solidFill>
                    <a:srgbClr val="000000"/>
                  </a:solidFill>
                  <a:latin typeface="Times New Roman"/>
                  <a:cs typeface="+mn-cs"/>
                </a:rPr>
                <a:t>            time (</a:t>
              </a:r>
              <a:r>
                <a:rPr lang="en-US" sz="2400" dirty="0" err="1">
                  <a:solidFill>
                    <a:srgbClr val="000000"/>
                  </a:solidFill>
                  <a:latin typeface="Times New Roman"/>
                  <a:cs typeface="+mn-cs"/>
                </a:rPr>
                <a:t>ms</a:t>
              </a:r>
              <a:r>
                <a:rPr lang="en-US" sz="2400" dirty="0">
                  <a:solidFill>
                    <a:srgbClr val="000000"/>
                  </a:solidFill>
                  <a:latin typeface="Times New Roman"/>
                  <a:cs typeface="+mn-cs"/>
                </a:rPr>
                <a:t>)</a:t>
              </a:r>
            </a:p>
          </p:txBody>
        </p:sp>
      </p:grpSp>
      <p:pic>
        <p:nvPicPr>
          <p:cNvPr id="56" name="Picture 14" descr="j01783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13838" y="4229338"/>
            <a:ext cx="871791" cy="87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a:off x="6048903" y="3744214"/>
            <a:ext cx="1248386" cy="133913"/>
          </a:xfrm>
          <a:prstGeom prst="straightConnector1">
            <a:avLst/>
          </a:prstGeom>
          <a:ln w="12700">
            <a:solidFill>
              <a:srgbClr val="00823B"/>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017970" y="3121130"/>
            <a:ext cx="2783130" cy="160092"/>
          </a:xfrm>
          <a:prstGeom prst="straightConnector1">
            <a:avLst/>
          </a:prstGeom>
          <a:ln w="9525">
            <a:solidFill>
              <a:srgbClr val="A810A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97272" y="4846107"/>
            <a:ext cx="3970728" cy="461665"/>
          </a:xfrm>
          <a:prstGeom prst="rect">
            <a:avLst/>
          </a:prstGeom>
          <a:noFill/>
        </p:spPr>
        <p:txBody>
          <a:bodyPr wrap="square" rtlCol="0">
            <a:spAutoFit/>
          </a:bodyPr>
          <a:lstStyle/>
          <a:p>
            <a:pPr>
              <a:spcBef>
                <a:spcPct val="50000"/>
              </a:spcBef>
            </a:pPr>
            <a:r>
              <a:rPr lang="en-US" sz="2400" b="1" dirty="0">
                <a:solidFill>
                  <a:srgbClr val="000000"/>
                </a:solidFill>
                <a:latin typeface="Times New Roman"/>
                <a:cs typeface="+mn-cs"/>
              </a:rPr>
              <a:t>Failure of mean field theory</a:t>
            </a:r>
          </a:p>
        </p:txBody>
      </p:sp>
      <p:sp>
        <p:nvSpPr>
          <p:cNvPr id="57" name="TextBox 56"/>
          <p:cNvSpPr txBox="1"/>
          <p:nvPr/>
        </p:nvSpPr>
        <p:spPr>
          <a:xfrm>
            <a:off x="3922628" y="576468"/>
            <a:ext cx="4748141" cy="861774"/>
          </a:xfrm>
          <a:prstGeom prst="rect">
            <a:avLst/>
          </a:prstGeom>
          <a:noFill/>
        </p:spPr>
        <p:txBody>
          <a:bodyPr wrap="square" rtlCol="0">
            <a:spAutoFit/>
          </a:bodyPr>
          <a:lstStyle/>
          <a:p>
            <a:pPr>
              <a:spcBef>
                <a:spcPct val="50000"/>
              </a:spcBef>
            </a:pPr>
            <a:r>
              <a:rPr lang="en-US" sz="2000" dirty="0">
                <a:solidFill>
                  <a:srgbClr val="000000"/>
                </a:solidFill>
                <a:latin typeface="Times New Roman"/>
                <a:cs typeface="+mn-cs"/>
              </a:rPr>
              <a:t>M. Martin </a:t>
            </a:r>
            <a:r>
              <a:rPr lang="en-US" sz="2000" i="1" dirty="0">
                <a:solidFill>
                  <a:srgbClr val="000000"/>
                </a:solidFill>
                <a:latin typeface="Times New Roman"/>
                <a:cs typeface="+mn-cs"/>
              </a:rPr>
              <a:t>et al, </a:t>
            </a:r>
            <a:r>
              <a:rPr lang="en-US" sz="2000" dirty="0">
                <a:solidFill>
                  <a:srgbClr val="000000"/>
                </a:solidFill>
                <a:latin typeface="Times New Roman"/>
                <a:cs typeface="+mn-cs"/>
              </a:rPr>
              <a:t>Science  </a:t>
            </a:r>
            <a:r>
              <a:rPr lang="en-US" sz="2000" b="1" dirty="0">
                <a:solidFill>
                  <a:srgbClr val="000000"/>
                </a:solidFill>
                <a:latin typeface="Times New Roman"/>
                <a:cs typeface="+mn-cs"/>
              </a:rPr>
              <a:t>341,</a:t>
            </a:r>
            <a:r>
              <a:rPr lang="en-US" sz="2000" dirty="0">
                <a:solidFill>
                  <a:srgbClr val="000000"/>
                </a:solidFill>
                <a:latin typeface="Times New Roman"/>
                <a:cs typeface="+mn-cs"/>
              </a:rPr>
              <a:t> 632  (2013)</a:t>
            </a:r>
          </a:p>
          <a:p>
            <a:pPr>
              <a:spcBef>
                <a:spcPct val="50000"/>
              </a:spcBef>
            </a:pPr>
            <a:endParaRPr lang="en-US" sz="2000" dirty="0">
              <a:solidFill>
                <a:srgbClr val="000000"/>
              </a:solidFill>
              <a:latin typeface="Times New Roman"/>
              <a:cs typeface="+mn-cs"/>
            </a:endParaRPr>
          </a:p>
        </p:txBody>
      </p:sp>
      <p:sp>
        <p:nvSpPr>
          <p:cNvPr id="14" name="TextBox 13"/>
          <p:cNvSpPr txBox="1"/>
          <p:nvPr/>
        </p:nvSpPr>
        <p:spPr>
          <a:xfrm>
            <a:off x="1815920" y="2213366"/>
            <a:ext cx="5754038" cy="461665"/>
          </a:xfrm>
          <a:prstGeom prst="rect">
            <a:avLst/>
          </a:prstGeom>
          <a:noFill/>
        </p:spPr>
        <p:txBody>
          <a:bodyPr wrap="square" rtlCol="0">
            <a:spAutoFit/>
          </a:bodyPr>
          <a:lstStyle/>
          <a:p>
            <a:pPr>
              <a:spcBef>
                <a:spcPct val="50000"/>
              </a:spcBef>
            </a:pPr>
            <a:r>
              <a:rPr lang="en-US" sz="2400" dirty="0">
                <a:solidFill>
                  <a:srgbClr val="000000"/>
                </a:solidFill>
                <a:latin typeface="Times New Roman"/>
                <a:cs typeface="+mn-cs"/>
              </a:rPr>
              <a:t>Symbols: </a:t>
            </a:r>
            <a:r>
              <a:rPr lang="en-US" sz="2400" dirty="0" err="1">
                <a:solidFill>
                  <a:srgbClr val="000000"/>
                </a:solidFill>
                <a:latin typeface="Times New Roman"/>
                <a:cs typeface="+mn-cs"/>
              </a:rPr>
              <a:t>Exp</a:t>
            </a:r>
            <a:r>
              <a:rPr lang="en-US" sz="2400" dirty="0">
                <a:solidFill>
                  <a:srgbClr val="000000"/>
                </a:solidFill>
                <a:latin typeface="Times New Roman"/>
                <a:cs typeface="+mn-cs"/>
              </a:rPr>
              <a:t> data  lines: mean field</a:t>
            </a:r>
          </a:p>
        </p:txBody>
      </p:sp>
      <p:cxnSp>
        <p:nvCxnSpPr>
          <p:cNvPr id="28" name="Straight Arrow Connector 27"/>
          <p:cNvCxnSpPr/>
          <p:nvPr/>
        </p:nvCxnSpPr>
        <p:spPr>
          <a:xfrm>
            <a:off x="6055518" y="3540971"/>
            <a:ext cx="1968424" cy="81359"/>
          </a:xfrm>
          <a:prstGeom prst="straightConnector1">
            <a:avLst/>
          </a:prstGeom>
          <a:ln w="9525">
            <a:solidFill>
              <a:srgbClr val="AE851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055519" y="3339527"/>
            <a:ext cx="2483543" cy="118128"/>
          </a:xfrm>
          <a:prstGeom prst="straightConnector1">
            <a:avLst/>
          </a:prstGeom>
          <a:ln w="127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6930515" y="4257158"/>
            <a:ext cx="2946803" cy="339541"/>
            <a:chOff x="5406514" y="4257157"/>
            <a:chExt cx="2946803" cy="339541"/>
          </a:xfrm>
        </p:grpSpPr>
        <p:sp>
          <p:nvSpPr>
            <p:cNvPr id="7" name="TextBox 6"/>
            <p:cNvSpPr txBox="1"/>
            <p:nvPr/>
          </p:nvSpPr>
          <p:spPr>
            <a:xfrm>
              <a:off x="5406514" y="4257157"/>
              <a:ext cx="1168198" cy="307777"/>
            </a:xfrm>
            <a:prstGeom prst="rect">
              <a:avLst/>
            </a:prstGeom>
            <a:noFill/>
          </p:spPr>
          <p:txBody>
            <a:bodyPr wrap="square" rtlCol="0">
              <a:spAutoFit/>
            </a:bodyPr>
            <a:lstStyle/>
            <a:p>
              <a:pPr>
                <a:spcBef>
                  <a:spcPct val="50000"/>
                </a:spcBef>
              </a:pPr>
              <a:r>
                <a:rPr lang="en-US" sz="1400" b="1" dirty="0">
                  <a:solidFill>
                    <a:srgbClr val="00823B"/>
                  </a:solidFill>
                  <a:latin typeface="Lucida Sans" pitchFamily="34" charset="0"/>
                  <a:cs typeface="+mn-cs"/>
                </a:rPr>
                <a:t>2</a:t>
              </a:r>
              <a:r>
                <a:rPr lang="en-US" sz="1400" b="1" dirty="0">
                  <a:solidFill>
                    <a:srgbClr val="00823B"/>
                  </a:solidFill>
                  <a:latin typeface="Symbol" panose="05050102010706020507" pitchFamily="18" charset="2"/>
                  <a:cs typeface="+mn-cs"/>
                </a:rPr>
                <a:t>p</a:t>
              </a:r>
              <a:r>
                <a:rPr lang="en-US" sz="1400" b="1" dirty="0">
                  <a:solidFill>
                    <a:srgbClr val="00823B"/>
                  </a:solidFill>
                  <a:latin typeface="Lucida Sans" pitchFamily="34" charset="0"/>
                  <a:cs typeface="+mn-cs"/>
                </a:rPr>
                <a:t>/9</a:t>
              </a:r>
            </a:p>
          </p:txBody>
        </p:sp>
        <p:sp>
          <p:nvSpPr>
            <p:cNvPr id="33" name="TextBox 32"/>
            <p:cNvSpPr txBox="1"/>
            <p:nvPr/>
          </p:nvSpPr>
          <p:spPr>
            <a:xfrm>
              <a:off x="6223856" y="4274964"/>
              <a:ext cx="1168198" cy="307777"/>
            </a:xfrm>
            <a:prstGeom prst="rect">
              <a:avLst/>
            </a:prstGeom>
            <a:noFill/>
          </p:spPr>
          <p:txBody>
            <a:bodyPr wrap="square" rtlCol="0">
              <a:spAutoFit/>
            </a:bodyPr>
            <a:lstStyle/>
            <a:p>
              <a:pPr>
                <a:spcBef>
                  <a:spcPct val="50000"/>
                </a:spcBef>
              </a:pPr>
              <a:r>
                <a:rPr lang="en-US" sz="1400" b="1" dirty="0">
                  <a:solidFill>
                    <a:srgbClr val="AE8512"/>
                  </a:solidFill>
                  <a:latin typeface="Symbol" panose="05050102010706020507" pitchFamily="18" charset="2"/>
                  <a:cs typeface="+mn-cs"/>
                </a:rPr>
                <a:t>p</a:t>
              </a:r>
              <a:r>
                <a:rPr lang="en-US" sz="1400" b="1" dirty="0">
                  <a:solidFill>
                    <a:srgbClr val="AE8512"/>
                  </a:solidFill>
                  <a:latin typeface="Lucida Sans" pitchFamily="34" charset="0"/>
                  <a:cs typeface="+mn-cs"/>
                </a:rPr>
                <a:t>/3</a:t>
              </a:r>
            </a:p>
          </p:txBody>
        </p:sp>
        <p:sp>
          <p:nvSpPr>
            <p:cNvPr id="34" name="TextBox 33"/>
            <p:cNvSpPr txBox="1"/>
            <p:nvPr/>
          </p:nvSpPr>
          <p:spPr>
            <a:xfrm>
              <a:off x="6749437" y="4258144"/>
              <a:ext cx="1168198" cy="338554"/>
            </a:xfrm>
            <a:prstGeom prst="rect">
              <a:avLst/>
            </a:prstGeom>
            <a:noFill/>
          </p:spPr>
          <p:txBody>
            <a:bodyPr wrap="square" rtlCol="0">
              <a:spAutoFit/>
            </a:bodyPr>
            <a:lstStyle/>
            <a:p>
              <a:pPr>
                <a:spcBef>
                  <a:spcPct val="50000"/>
                </a:spcBef>
              </a:pPr>
              <a:r>
                <a:rPr lang="en-US" sz="1600" b="1" dirty="0">
                  <a:solidFill>
                    <a:srgbClr val="3399FF">
                      <a:lumMod val="50000"/>
                    </a:srgbClr>
                  </a:solidFill>
                  <a:latin typeface="Symbol" panose="05050102010706020507" pitchFamily="18" charset="2"/>
                  <a:cs typeface="+mn-cs"/>
                </a:rPr>
                <a:t>p</a:t>
              </a:r>
              <a:r>
                <a:rPr lang="en-US" sz="1400" b="1" dirty="0">
                  <a:solidFill>
                    <a:srgbClr val="3399FF">
                      <a:lumMod val="50000"/>
                    </a:srgbClr>
                  </a:solidFill>
                  <a:latin typeface="Lucida Sans" pitchFamily="34" charset="0"/>
                  <a:cs typeface="+mn-cs"/>
                </a:rPr>
                <a:t>/2</a:t>
              </a:r>
            </a:p>
          </p:txBody>
        </p:sp>
        <p:sp>
          <p:nvSpPr>
            <p:cNvPr id="35" name="TextBox 34"/>
            <p:cNvSpPr txBox="1"/>
            <p:nvPr/>
          </p:nvSpPr>
          <p:spPr>
            <a:xfrm>
              <a:off x="7185119" y="4269720"/>
              <a:ext cx="1168198" cy="307777"/>
            </a:xfrm>
            <a:prstGeom prst="rect">
              <a:avLst/>
            </a:prstGeom>
            <a:noFill/>
          </p:spPr>
          <p:txBody>
            <a:bodyPr wrap="square" rtlCol="0">
              <a:spAutoFit/>
            </a:bodyPr>
            <a:lstStyle/>
            <a:p>
              <a:pPr>
                <a:spcBef>
                  <a:spcPct val="50000"/>
                </a:spcBef>
              </a:pPr>
              <a:r>
                <a:rPr lang="en-US" sz="1400" b="1" dirty="0">
                  <a:solidFill>
                    <a:srgbClr val="7030A0"/>
                  </a:solidFill>
                  <a:latin typeface="Symbol" panose="05050102010706020507" pitchFamily="18" charset="2"/>
                  <a:cs typeface="+mn-cs"/>
                </a:rPr>
                <a:t>2p</a:t>
              </a:r>
              <a:r>
                <a:rPr lang="en-US" sz="1400" b="1" dirty="0">
                  <a:solidFill>
                    <a:srgbClr val="7030A0"/>
                  </a:solidFill>
                  <a:latin typeface="Lucida Sans" pitchFamily="34" charset="0"/>
                  <a:cs typeface="+mn-cs"/>
                </a:rPr>
                <a:t>/3</a:t>
              </a:r>
            </a:p>
          </p:txBody>
        </p:sp>
      </p:grpSp>
    </p:spTree>
    <p:extLst>
      <p:ext uri="{BB962C8B-B14F-4D97-AF65-F5344CB8AC3E}">
        <p14:creationId xmlns:p14="http://schemas.microsoft.com/office/powerpoint/2010/main" val="157970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2500"/>
                                        <p:tgtEl>
                                          <p:spTgt spid="89"/>
                                        </p:tgtEl>
                                      </p:cBhvr>
                                    </p:animEffec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childTnLst>
                                </p:cTn>
                              </p:par>
                              <p:par>
                                <p:cTn id="34" presetID="32" presetClass="emph" presetSubtype="0" fill="hold" grpId="0" nodeType="withEffect">
                                  <p:stCondLst>
                                    <p:cond delay="0"/>
                                  </p:stCondLst>
                                  <p:childTnLst>
                                    <p:animRot by="120000">
                                      <p:cBhvr>
                                        <p:cTn id="35" dur="100" fill="hold">
                                          <p:stCondLst>
                                            <p:cond delay="0"/>
                                          </p:stCondLst>
                                        </p:cTn>
                                        <p:tgtEl>
                                          <p:spTgt spid="11">
                                            <p:txEl>
                                              <p:pRg st="0" end="0"/>
                                            </p:txEl>
                                          </p:spTgt>
                                        </p:tgtEl>
                                        <p:attrNameLst>
                                          <p:attrName>r</p:attrName>
                                        </p:attrNameLst>
                                      </p:cBhvr>
                                    </p:animRot>
                                    <p:animRot by="-240000">
                                      <p:cBhvr>
                                        <p:cTn id="36" dur="200" fill="hold">
                                          <p:stCondLst>
                                            <p:cond delay="200"/>
                                          </p:stCondLst>
                                        </p:cTn>
                                        <p:tgtEl>
                                          <p:spTgt spid="11">
                                            <p:txEl>
                                              <p:pRg st="0" end="0"/>
                                            </p:txEl>
                                          </p:spTgt>
                                        </p:tgtEl>
                                        <p:attrNameLst>
                                          <p:attrName>r</p:attrName>
                                        </p:attrNameLst>
                                      </p:cBhvr>
                                    </p:animRot>
                                    <p:animRot by="240000">
                                      <p:cBhvr>
                                        <p:cTn id="37" dur="200" fill="hold">
                                          <p:stCondLst>
                                            <p:cond delay="400"/>
                                          </p:stCondLst>
                                        </p:cTn>
                                        <p:tgtEl>
                                          <p:spTgt spid="11">
                                            <p:txEl>
                                              <p:pRg st="0" end="0"/>
                                            </p:txEl>
                                          </p:spTgt>
                                        </p:tgtEl>
                                        <p:attrNameLst>
                                          <p:attrName>r</p:attrName>
                                        </p:attrNameLst>
                                      </p:cBhvr>
                                    </p:animRot>
                                    <p:animRot by="-240000">
                                      <p:cBhvr>
                                        <p:cTn id="38" dur="200" fill="hold">
                                          <p:stCondLst>
                                            <p:cond delay="600"/>
                                          </p:stCondLst>
                                        </p:cTn>
                                        <p:tgtEl>
                                          <p:spTgt spid="11">
                                            <p:txEl>
                                              <p:pRg st="0" end="0"/>
                                            </p:txEl>
                                          </p:spTgt>
                                        </p:tgtEl>
                                        <p:attrNameLst>
                                          <p:attrName>r</p:attrName>
                                        </p:attrNameLst>
                                      </p:cBhvr>
                                    </p:animRot>
                                    <p:animRot by="120000">
                                      <p:cBhvr>
                                        <p:cTn id="39" dur="200" fill="hold">
                                          <p:stCondLst>
                                            <p:cond delay="800"/>
                                          </p:stCondLst>
                                        </p:cTn>
                                        <p:tgtEl>
                                          <p:spTgt spid="11">
                                            <p:txEl>
                                              <p:pRg st="0" end="0"/>
                                            </p:txEl>
                                          </p:spTgt>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4" name="Rectangle 33"/>
              <p:cNvSpPr/>
              <p:nvPr/>
            </p:nvSpPr>
            <p:spPr>
              <a:xfrm>
                <a:off x="1206650" y="1259066"/>
                <a:ext cx="4014412" cy="502317"/>
              </a:xfrm>
              <a:prstGeom prst="rect">
                <a:avLst/>
              </a:prstGeom>
            </p:spPr>
            <p:txBody>
              <a:bodyPr wrap="square">
                <a:spAutoFit/>
              </a:bodyPr>
              <a:lstStyle/>
              <a:p>
                <a:pPr defTabSz="457200" fontAlgn="ctr">
                  <a:spcBef>
                    <a:spcPts val="0"/>
                  </a:spcBef>
                  <a:spcAft>
                    <a:spcPts val="0"/>
                  </a:spcAft>
                </a:pPr>
                <a:r>
                  <a:rPr lang="en-US" sz="2200" dirty="0">
                    <a:solidFill>
                      <a:srgbClr val="7030A0"/>
                    </a:solidFill>
                    <a:latin typeface="Calibri"/>
                    <a:cs typeface="Times" panose="02020603050405020304" pitchFamily="18" charset="0"/>
                  </a:rPr>
                  <a:t>Contrast: </a:t>
                </a:r>
                <a14:m>
                  <m:oMath xmlns:m="http://schemas.openxmlformats.org/officeDocument/2006/math">
                    <m:rad>
                      <m:radPr>
                        <m:degHide m:val="on"/>
                        <m:ctrlPr>
                          <a:rPr lang="en-US" sz="2200" i="1" dirty="0">
                            <a:solidFill>
                              <a:srgbClr val="7030A0"/>
                            </a:solidFill>
                            <a:latin typeface="Cambria Math"/>
                            <a:cs typeface="Times" panose="02020603050405020304" pitchFamily="18" charset="0"/>
                          </a:rPr>
                        </m:ctrlPr>
                      </m:radPr>
                      <m:deg/>
                      <m:e>
                        <m:sSup>
                          <m:sSupPr>
                            <m:ctrlPr>
                              <a:rPr lang="en-US" sz="2200" i="1" dirty="0">
                                <a:solidFill>
                                  <a:srgbClr val="7030A0"/>
                                </a:solidFill>
                                <a:latin typeface="Cambria Math"/>
                                <a:cs typeface="Times" panose="02020603050405020304" pitchFamily="18" charset="0"/>
                              </a:rPr>
                            </m:ctrlPr>
                          </m:sSupPr>
                          <m:e>
                            <m:d>
                              <m:dPr>
                                <m:begChr m:val="〈"/>
                                <m:endChr m:val="〉"/>
                                <m:ctrlPr>
                                  <a:rPr lang="en-US" sz="2200" i="1" dirty="0">
                                    <a:solidFill>
                                      <a:srgbClr val="7030A0"/>
                                    </a:solidFill>
                                    <a:latin typeface="Cambria Math"/>
                                    <a:cs typeface="Times" panose="02020603050405020304" pitchFamily="18" charset="0"/>
                                  </a:rPr>
                                </m:ctrlPr>
                              </m:dPr>
                              <m:e>
                                <m:sSup>
                                  <m:sSupPr>
                                    <m:ctrlPr>
                                      <a:rPr lang="en-US" sz="2200" i="1" dirty="0">
                                        <a:solidFill>
                                          <a:srgbClr val="7030A0"/>
                                        </a:solidFill>
                                        <a:latin typeface="Cambria Math"/>
                                        <a:cs typeface="Times" panose="02020603050405020304" pitchFamily="18" charset="0"/>
                                      </a:rPr>
                                    </m:ctrlPr>
                                  </m:sSupPr>
                                  <m:e>
                                    <m:r>
                                      <a:rPr lang="en-US" sz="2200" i="1" dirty="0">
                                        <a:solidFill>
                                          <a:srgbClr val="7030A0"/>
                                        </a:solidFill>
                                        <a:latin typeface="Cambria Math" panose="02040503050406030204" pitchFamily="18" charset="0"/>
                                        <a:cs typeface="Times" panose="02020603050405020304" pitchFamily="18" charset="0"/>
                                      </a:rPr>
                                      <m:t>𝑆</m:t>
                                    </m:r>
                                  </m:e>
                                  <m:sup>
                                    <m:r>
                                      <a:rPr lang="en-US" sz="2200" i="1" dirty="0">
                                        <a:solidFill>
                                          <a:srgbClr val="7030A0"/>
                                        </a:solidFill>
                                        <a:latin typeface="Cambria Math" panose="02040503050406030204" pitchFamily="18" charset="0"/>
                                        <a:cs typeface="Times" panose="02020603050405020304" pitchFamily="18" charset="0"/>
                                      </a:rPr>
                                      <m:t>𝑥</m:t>
                                    </m:r>
                                  </m:sup>
                                </m:sSup>
                              </m:e>
                            </m:d>
                          </m:e>
                          <m:sup>
                            <m:r>
                              <a:rPr lang="en-US" sz="2200" i="1" dirty="0">
                                <a:solidFill>
                                  <a:srgbClr val="7030A0"/>
                                </a:solidFill>
                                <a:latin typeface="Cambria Math" panose="02040503050406030204" pitchFamily="18" charset="0"/>
                                <a:cs typeface="Times" panose="02020603050405020304" pitchFamily="18" charset="0"/>
                              </a:rPr>
                              <m:t>2</m:t>
                            </m:r>
                          </m:sup>
                        </m:sSup>
                        <m:r>
                          <a:rPr lang="en-US" sz="2200" i="1" dirty="0">
                            <a:solidFill>
                              <a:srgbClr val="7030A0"/>
                            </a:solidFill>
                            <a:latin typeface="Cambria Math" panose="02040503050406030204" pitchFamily="18" charset="0"/>
                            <a:cs typeface="Times" panose="02020603050405020304" pitchFamily="18" charset="0"/>
                          </a:rPr>
                          <m:t>+</m:t>
                        </m:r>
                        <m:sSup>
                          <m:sSupPr>
                            <m:ctrlPr>
                              <a:rPr lang="en-US" sz="2200" i="1" dirty="0">
                                <a:solidFill>
                                  <a:srgbClr val="7030A0"/>
                                </a:solidFill>
                                <a:latin typeface="Cambria Math"/>
                                <a:cs typeface="Times" panose="02020603050405020304" pitchFamily="18" charset="0"/>
                              </a:rPr>
                            </m:ctrlPr>
                          </m:sSupPr>
                          <m:e>
                            <m:d>
                              <m:dPr>
                                <m:begChr m:val="〈"/>
                                <m:endChr m:val="〉"/>
                                <m:ctrlPr>
                                  <a:rPr lang="en-US" sz="2200" i="1" dirty="0">
                                    <a:solidFill>
                                      <a:srgbClr val="7030A0"/>
                                    </a:solidFill>
                                    <a:latin typeface="Cambria Math"/>
                                    <a:cs typeface="Times" panose="02020603050405020304" pitchFamily="18" charset="0"/>
                                  </a:rPr>
                                </m:ctrlPr>
                              </m:dPr>
                              <m:e>
                                <m:sSup>
                                  <m:sSupPr>
                                    <m:ctrlPr>
                                      <a:rPr lang="en-US" sz="2200" i="1" dirty="0">
                                        <a:solidFill>
                                          <a:srgbClr val="7030A0"/>
                                        </a:solidFill>
                                        <a:latin typeface="Cambria Math"/>
                                        <a:cs typeface="Times" panose="02020603050405020304" pitchFamily="18" charset="0"/>
                                      </a:rPr>
                                    </m:ctrlPr>
                                  </m:sSupPr>
                                  <m:e>
                                    <m:r>
                                      <a:rPr lang="en-US" sz="2200" i="1" dirty="0">
                                        <a:solidFill>
                                          <a:srgbClr val="7030A0"/>
                                        </a:solidFill>
                                        <a:latin typeface="Cambria Math" panose="02040503050406030204" pitchFamily="18" charset="0"/>
                                        <a:cs typeface="Times" panose="02020603050405020304" pitchFamily="18" charset="0"/>
                                      </a:rPr>
                                      <m:t>𝑆</m:t>
                                    </m:r>
                                  </m:e>
                                  <m:sup>
                                    <m:r>
                                      <a:rPr lang="en-US" sz="2200" i="1" dirty="0">
                                        <a:solidFill>
                                          <a:srgbClr val="7030A0"/>
                                        </a:solidFill>
                                        <a:latin typeface="Cambria Math" panose="02040503050406030204" pitchFamily="18" charset="0"/>
                                        <a:cs typeface="Times" panose="02020603050405020304" pitchFamily="18" charset="0"/>
                                      </a:rPr>
                                      <m:t>𝑦</m:t>
                                    </m:r>
                                  </m:sup>
                                </m:sSup>
                              </m:e>
                            </m:d>
                          </m:e>
                          <m:sup>
                            <m:r>
                              <a:rPr lang="en-US" sz="2200" i="1" dirty="0">
                                <a:solidFill>
                                  <a:srgbClr val="7030A0"/>
                                </a:solidFill>
                                <a:latin typeface="Cambria Math" panose="02040503050406030204" pitchFamily="18" charset="0"/>
                                <a:cs typeface="Times" panose="02020603050405020304" pitchFamily="18" charset="0"/>
                              </a:rPr>
                              <m:t>2</m:t>
                            </m:r>
                          </m:sup>
                        </m:sSup>
                      </m:e>
                    </m:rad>
                  </m:oMath>
                </a14:m>
                <a:endParaRPr lang="en-US" sz="2200" dirty="0">
                  <a:solidFill>
                    <a:prstClr val="white"/>
                  </a:solidFill>
                  <a:latin typeface="Calibri"/>
                  <a:cs typeface="Times" panose="02020603050405020304" pitchFamily="18"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1206650" y="1259066"/>
                <a:ext cx="4014412" cy="502317"/>
              </a:xfrm>
              <a:prstGeom prst="rect">
                <a:avLst/>
              </a:prstGeom>
              <a:blipFill>
                <a:blip r:embed="rId3"/>
                <a:stretch>
                  <a:fillRect l="-1976" t="-2439" b="-15854"/>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xmlns="" id="{EB3DB0FA-ED31-456E-9679-4A5D1A946D06}"/>
              </a:ext>
            </a:extLst>
          </p:cNvPr>
          <p:cNvSpPr txBox="1"/>
          <p:nvPr/>
        </p:nvSpPr>
        <p:spPr>
          <a:xfrm>
            <a:off x="1525805" y="625725"/>
            <a:ext cx="1013963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Times New Roman"/>
                <a:ea typeface="+mn-ea"/>
                <a:cs typeface="+mn-cs"/>
              </a:rPr>
              <a:t>M. Martin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Science 341, 632 (2013), Rey </a:t>
            </a:r>
            <a:r>
              <a:rPr kumimoji="0" lang="en-US" b="0" i="1" u="none" strike="noStrike" kern="1200" cap="none" spc="0" normalizeH="0" baseline="0" noProof="0" dirty="0">
                <a:ln>
                  <a:noFill/>
                </a:ln>
                <a:solidFill>
                  <a:srgbClr val="000000"/>
                </a:solidFill>
                <a:effectLst/>
                <a:uLnTx/>
                <a:uFillTx/>
                <a:latin typeface="Times New Roman"/>
                <a:ea typeface="+mn-ea"/>
                <a:cs typeface="+mn-cs"/>
              </a:rPr>
              <a:t>et al </a:t>
            </a:r>
            <a:r>
              <a:rPr kumimoji="0" lang="en-US" b="0" i="0" u="none" strike="noStrike" kern="1200" cap="none" spc="0" normalizeH="0" baseline="0" noProof="0" dirty="0">
                <a:ln>
                  <a:noFill/>
                </a:ln>
                <a:solidFill>
                  <a:srgbClr val="000000"/>
                </a:solidFill>
                <a:effectLst/>
                <a:uLnTx/>
                <a:uFillTx/>
                <a:latin typeface="Times New Roman"/>
                <a:ea typeface="+mn-ea"/>
                <a:cs typeface="+mn-cs"/>
              </a:rPr>
              <a:t>Annals of Physics 340, 311(2014)</a:t>
            </a:r>
          </a:p>
        </p:txBody>
      </p:sp>
      <p:grpSp>
        <p:nvGrpSpPr>
          <p:cNvPr id="53" name="Group 52">
            <a:extLst>
              <a:ext uri="{FF2B5EF4-FFF2-40B4-BE49-F238E27FC236}">
                <a16:creationId xmlns:a16="http://schemas.microsoft.com/office/drawing/2014/main" xmlns="" id="{F4F54AC6-8EDE-44F0-83D2-024014D7A899}"/>
              </a:ext>
            </a:extLst>
          </p:cNvPr>
          <p:cNvGrpSpPr/>
          <p:nvPr/>
        </p:nvGrpSpPr>
        <p:grpSpPr>
          <a:xfrm>
            <a:off x="8438705" y="811526"/>
            <a:ext cx="2707832" cy="1447403"/>
            <a:chOff x="5483032" y="178420"/>
            <a:chExt cx="2707832" cy="1447403"/>
          </a:xfrm>
        </p:grpSpPr>
        <p:grpSp>
          <p:nvGrpSpPr>
            <p:cNvPr id="54" name="Group 53">
              <a:extLst>
                <a:ext uri="{FF2B5EF4-FFF2-40B4-BE49-F238E27FC236}">
                  <a16:creationId xmlns:a16="http://schemas.microsoft.com/office/drawing/2014/main" xmlns="" id="{58C8027B-5D76-4EA8-96ED-4D1782766089}"/>
                </a:ext>
              </a:extLst>
            </p:cNvPr>
            <p:cNvGrpSpPr/>
            <p:nvPr/>
          </p:nvGrpSpPr>
          <p:grpSpPr>
            <a:xfrm>
              <a:off x="6433707" y="178420"/>
              <a:ext cx="1100526" cy="732085"/>
              <a:chOff x="7083367" y="17186"/>
              <a:chExt cx="1100526" cy="732085"/>
            </a:xfrm>
          </p:grpSpPr>
          <p:pic>
            <p:nvPicPr>
              <p:cNvPr id="61" name="Picture 60">
                <a:extLst>
                  <a:ext uri="{FF2B5EF4-FFF2-40B4-BE49-F238E27FC236}">
                    <a16:creationId xmlns:a16="http://schemas.microsoft.com/office/drawing/2014/main" xmlns="" id="{CF92FECA-ECD7-41DD-84F1-53C2E9D51270}"/>
                  </a:ext>
                </a:extLst>
              </p:cNvPr>
              <p:cNvPicPr>
                <a:picLocks noChangeAspect="1"/>
              </p:cNvPicPr>
              <p:nvPr/>
            </p:nvPicPr>
            <p:blipFill rotWithShape="1">
              <a:blip r:embed="rId4"/>
              <a:srcRect l="69024" t="-6075" r="-2234" b="76411"/>
              <a:stretch/>
            </p:blipFill>
            <p:spPr>
              <a:xfrm rot="6884666" flipH="1">
                <a:off x="7354824" y="-79797"/>
                <a:ext cx="732085" cy="926052"/>
              </a:xfrm>
              <a:prstGeom prst="rect">
                <a:avLst/>
              </a:prstGeom>
              <a:scene3d>
                <a:camera prst="orthographicFront">
                  <a:rot lat="600000" lon="2700000" rev="0"/>
                </a:camera>
                <a:lightRig rig="threePt" dir="t"/>
              </a:scene3d>
            </p:spPr>
          </p:pic>
          <p:sp>
            <p:nvSpPr>
              <p:cNvPr id="62" name="Rounded Rectangle 45">
                <a:extLst>
                  <a:ext uri="{FF2B5EF4-FFF2-40B4-BE49-F238E27FC236}">
                    <a16:creationId xmlns:a16="http://schemas.microsoft.com/office/drawing/2014/main" xmlns="" id="{6D1029EB-8F22-42F4-B13D-B2DC808FDB67}"/>
                  </a:ext>
                </a:extLst>
              </p:cNvPr>
              <p:cNvSpPr/>
              <p:nvPr/>
            </p:nvSpPr>
            <p:spPr>
              <a:xfrm>
                <a:off x="7083367" y="65237"/>
                <a:ext cx="385174" cy="607678"/>
              </a:xfrm>
              <a:prstGeom prst="roundRect">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5" name="Group 54">
              <a:extLst>
                <a:ext uri="{FF2B5EF4-FFF2-40B4-BE49-F238E27FC236}">
                  <a16:creationId xmlns:a16="http://schemas.microsoft.com/office/drawing/2014/main" xmlns="" id="{594189C7-CB01-482F-ADAD-E0D2AF219248}"/>
                </a:ext>
              </a:extLst>
            </p:cNvPr>
            <p:cNvGrpSpPr/>
            <p:nvPr/>
          </p:nvGrpSpPr>
          <p:grpSpPr>
            <a:xfrm rot="3915222">
              <a:off x="6223264" y="-341776"/>
              <a:ext cx="1227367" cy="2707832"/>
              <a:chOff x="7237991" y="1058507"/>
              <a:chExt cx="1227367" cy="2707832"/>
            </a:xfrm>
          </p:grpSpPr>
          <p:pic>
            <p:nvPicPr>
              <p:cNvPr id="56" name="Picture 55">
                <a:extLst>
                  <a:ext uri="{FF2B5EF4-FFF2-40B4-BE49-F238E27FC236}">
                    <a16:creationId xmlns:a16="http://schemas.microsoft.com/office/drawing/2014/main" xmlns="" id="{C53E2D17-0982-47A9-980B-FED3F2A7D560}"/>
                  </a:ext>
                </a:extLst>
              </p:cNvPr>
              <p:cNvPicPr>
                <a:picLocks noChangeAspect="1"/>
              </p:cNvPicPr>
              <p:nvPr/>
            </p:nvPicPr>
            <p:blipFill>
              <a:blip r:embed="rId5">
                <a:clrChange>
                  <a:clrFrom>
                    <a:srgbClr val="FAEEEE"/>
                  </a:clrFrom>
                  <a:clrTo>
                    <a:srgbClr val="FAEEEE">
                      <a:alpha val="0"/>
                    </a:srgbClr>
                  </a:clrTo>
                </a:clrChange>
              </a:blip>
              <a:stretch>
                <a:fillRect/>
              </a:stretch>
            </p:blipFill>
            <p:spPr>
              <a:xfrm>
                <a:off x="7237991" y="3080539"/>
                <a:ext cx="352425" cy="685800"/>
              </a:xfrm>
              <a:prstGeom prst="rect">
                <a:avLst/>
              </a:prstGeom>
              <a:effectLst>
                <a:glow rad="228600">
                  <a:srgbClr val="C0504D">
                    <a:satMod val="175000"/>
                    <a:alpha val="40000"/>
                  </a:srgbClr>
                </a:glow>
                <a:softEdge rad="127000"/>
              </a:effectLst>
            </p:spPr>
          </p:pic>
          <p:pic>
            <p:nvPicPr>
              <p:cNvPr id="57" name="Picture 56">
                <a:extLst>
                  <a:ext uri="{FF2B5EF4-FFF2-40B4-BE49-F238E27FC236}">
                    <a16:creationId xmlns:a16="http://schemas.microsoft.com/office/drawing/2014/main" xmlns="" id="{739B8369-FC2C-482C-8A82-5445138DAF22}"/>
                  </a:ext>
                </a:extLst>
              </p:cNvPr>
              <p:cNvPicPr>
                <a:picLocks noChangeAspect="1"/>
              </p:cNvPicPr>
              <p:nvPr/>
            </p:nvPicPr>
            <p:blipFill>
              <a:blip r:embed="rId5">
                <a:clrChange>
                  <a:clrFrom>
                    <a:srgbClr val="FAEEEE"/>
                  </a:clrFrom>
                  <a:clrTo>
                    <a:srgbClr val="FAEEEE">
                      <a:alpha val="0"/>
                    </a:srgbClr>
                  </a:clrTo>
                </a:clrChange>
              </a:blip>
              <a:stretch>
                <a:fillRect/>
              </a:stretch>
            </p:blipFill>
            <p:spPr>
              <a:xfrm>
                <a:off x="7453014" y="2581648"/>
                <a:ext cx="352425" cy="685800"/>
              </a:xfrm>
              <a:prstGeom prst="rect">
                <a:avLst/>
              </a:prstGeom>
              <a:effectLst>
                <a:glow rad="228600">
                  <a:srgbClr val="C0504D">
                    <a:satMod val="175000"/>
                    <a:alpha val="40000"/>
                  </a:srgbClr>
                </a:glow>
                <a:softEdge rad="127000"/>
              </a:effectLst>
            </p:spPr>
          </p:pic>
          <p:pic>
            <p:nvPicPr>
              <p:cNvPr id="58" name="Picture 57">
                <a:extLst>
                  <a:ext uri="{FF2B5EF4-FFF2-40B4-BE49-F238E27FC236}">
                    <a16:creationId xmlns:a16="http://schemas.microsoft.com/office/drawing/2014/main" xmlns="" id="{4C028392-7C0E-4290-8B92-C361DBE362ED}"/>
                  </a:ext>
                </a:extLst>
              </p:cNvPr>
              <p:cNvPicPr>
                <a:picLocks noChangeAspect="1"/>
              </p:cNvPicPr>
              <p:nvPr/>
            </p:nvPicPr>
            <p:blipFill>
              <a:blip r:embed="rId5">
                <a:clrChange>
                  <a:clrFrom>
                    <a:srgbClr val="FAEEEE"/>
                  </a:clrFrom>
                  <a:clrTo>
                    <a:srgbClr val="FAEEEE">
                      <a:alpha val="0"/>
                    </a:srgbClr>
                  </a:clrTo>
                </a:clrChange>
              </a:blip>
              <a:stretch>
                <a:fillRect/>
              </a:stretch>
            </p:blipFill>
            <p:spPr>
              <a:xfrm>
                <a:off x="7672987" y="2088275"/>
                <a:ext cx="352425" cy="685800"/>
              </a:xfrm>
              <a:prstGeom prst="rect">
                <a:avLst/>
              </a:prstGeom>
              <a:effectLst>
                <a:glow rad="228600">
                  <a:srgbClr val="C0504D">
                    <a:satMod val="175000"/>
                    <a:alpha val="40000"/>
                  </a:srgbClr>
                </a:glow>
                <a:softEdge rad="127000"/>
              </a:effectLst>
            </p:spPr>
          </p:pic>
          <p:pic>
            <p:nvPicPr>
              <p:cNvPr id="59" name="Picture 58">
                <a:extLst>
                  <a:ext uri="{FF2B5EF4-FFF2-40B4-BE49-F238E27FC236}">
                    <a16:creationId xmlns:a16="http://schemas.microsoft.com/office/drawing/2014/main" xmlns="" id="{3904595B-1C7B-4FA8-9123-950FC01EDCD5}"/>
                  </a:ext>
                </a:extLst>
              </p:cNvPr>
              <p:cNvPicPr>
                <a:picLocks noChangeAspect="1"/>
              </p:cNvPicPr>
              <p:nvPr/>
            </p:nvPicPr>
            <p:blipFill>
              <a:blip r:embed="rId5">
                <a:clrChange>
                  <a:clrFrom>
                    <a:srgbClr val="FAEEEE"/>
                  </a:clrFrom>
                  <a:clrTo>
                    <a:srgbClr val="FAEEEE">
                      <a:alpha val="0"/>
                    </a:srgbClr>
                  </a:clrTo>
                </a:clrChange>
              </a:blip>
              <a:stretch>
                <a:fillRect/>
              </a:stretch>
            </p:blipFill>
            <p:spPr>
              <a:xfrm>
                <a:off x="7892960" y="1590785"/>
                <a:ext cx="352425" cy="685800"/>
              </a:xfrm>
              <a:prstGeom prst="rect">
                <a:avLst/>
              </a:prstGeom>
              <a:effectLst>
                <a:glow rad="228600">
                  <a:srgbClr val="C0504D">
                    <a:satMod val="175000"/>
                    <a:alpha val="40000"/>
                  </a:srgbClr>
                </a:glow>
                <a:softEdge rad="127000"/>
              </a:effectLst>
            </p:spPr>
          </p:pic>
          <p:pic>
            <p:nvPicPr>
              <p:cNvPr id="60" name="Picture 59">
                <a:extLst>
                  <a:ext uri="{FF2B5EF4-FFF2-40B4-BE49-F238E27FC236}">
                    <a16:creationId xmlns:a16="http://schemas.microsoft.com/office/drawing/2014/main" xmlns="" id="{D4080A9B-5357-460D-A724-5FB73FBF878D}"/>
                  </a:ext>
                </a:extLst>
              </p:cNvPr>
              <p:cNvPicPr>
                <a:picLocks noChangeAspect="1"/>
              </p:cNvPicPr>
              <p:nvPr/>
            </p:nvPicPr>
            <p:blipFill>
              <a:blip r:embed="rId5">
                <a:clrChange>
                  <a:clrFrom>
                    <a:srgbClr val="FAEEEE"/>
                  </a:clrFrom>
                  <a:clrTo>
                    <a:srgbClr val="FAEEEE">
                      <a:alpha val="0"/>
                    </a:srgbClr>
                  </a:clrTo>
                </a:clrChange>
              </a:blip>
              <a:stretch>
                <a:fillRect/>
              </a:stretch>
            </p:blipFill>
            <p:spPr>
              <a:xfrm>
                <a:off x="8112933" y="1058507"/>
                <a:ext cx="352425" cy="685800"/>
              </a:xfrm>
              <a:prstGeom prst="rect">
                <a:avLst/>
              </a:prstGeom>
              <a:effectLst>
                <a:glow rad="228600">
                  <a:srgbClr val="C0504D">
                    <a:satMod val="175000"/>
                    <a:alpha val="40000"/>
                  </a:srgbClr>
                </a:glow>
                <a:softEdge rad="127000"/>
              </a:effectLst>
            </p:spPr>
          </p:pic>
        </p:grpSp>
      </p:grpSp>
      <p:grpSp>
        <p:nvGrpSpPr>
          <p:cNvPr id="63" name="Group 62">
            <a:extLst>
              <a:ext uri="{FF2B5EF4-FFF2-40B4-BE49-F238E27FC236}">
                <a16:creationId xmlns:a16="http://schemas.microsoft.com/office/drawing/2014/main" xmlns="" id="{049495E9-3D94-4986-8623-F7842EC30A82}"/>
              </a:ext>
            </a:extLst>
          </p:cNvPr>
          <p:cNvGrpSpPr/>
          <p:nvPr/>
        </p:nvGrpSpPr>
        <p:grpSpPr>
          <a:xfrm>
            <a:off x="4171980" y="479824"/>
            <a:ext cx="3408797" cy="1756738"/>
            <a:chOff x="1059284" y="416510"/>
            <a:chExt cx="3408797" cy="1756738"/>
          </a:xfrm>
        </p:grpSpPr>
        <p:pic>
          <p:nvPicPr>
            <p:cNvPr id="64" name="Picture 63">
              <a:extLst>
                <a:ext uri="{FF2B5EF4-FFF2-40B4-BE49-F238E27FC236}">
                  <a16:creationId xmlns:a16="http://schemas.microsoft.com/office/drawing/2014/main" xmlns="" id="{0B258879-869E-461F-BFA1-0246E8F79781}"/>
                </a:ext>
              </a:extLst>
            </p:cNvPr>
            <p:cNvPicPr>
              <a:picLocks noChangeAspect="1"/>
            </p:cNvPicPr>
            <p:nvPr/>
          </p:nvPicPr>
          <p:blipFill>
            <a:blip r:embed="rId6"/>
            <a:stretch>
              <a:fillRect/>
            </a:stretch>
          </p:blipFill>
          <p:spPr>
            <a:xfrm>
              <a:off x="1486879" y="1252169"/>
              <a:ext cx="2981202" cy="664522"/>
            </a:xfrm>
            <a:prstGeom prst="rect">
              <a:avLst/>
            </a:prstGeom>
          </p:spPr>
        </p:pic>
        <p:grpSp>
          <p:nvGrpSpPr>
            <p:cNvPr id="65" name="Group 64">
              <a:extLst>
                <a:ext uri="{FF2B5EF4-FFF2-40B4-BE49-F238E27FC236}">
                  <a16:creationId xmlns:a16="http://schemas.microsoft.com/office/drawing/2014/main" xmlns="" id="{D5951334-2369-4063-82DD-50370D2C74CE}"/>
                </a:ext>
              </a:extLst>
            </p:cNvPr>
            <p:cNvGrpSpPr/>
            <p:nvPr/>
          </p:nvGrpSpPr>
          <p:grpSpPr>
            <a:xfrm>
              <a:off x="1059284" y="416510"/>
              <a:ext cx="3344088" cy="1756738"/>
              <a:chOff x="119091" y="-243709"/>
              <a:chExt cx="3344088" cy="1756738"/>
            </a:xfrm>
          </p:grpSpPr>
          <p:sp>
            <p:nvSpPr>
              <p:cNvPr id="66" name="Oval 65">
                <a:extLst>
                  <a:ext uri="{FF2B5EF4-FFF2-40B4-BE49-F238E27FC236}">
                    <a16:creationId xmlns:a16="http://schemas.microsoft.com/office/drawing/2014/main" xmlns="" id="{BFD0EEA8-72A5-4846-B22F-17DC5293CC19}"/>
                  </a:ext>
                </a:extLst>
              </p:cNvPr>
              <p:cNvSpPr/>
              <p:nvPr/>
            </p:nvSpPr>
            <p:spPr>
              <a:xfrm>
                <a:off x="2753351" y="512098"/>
                <a:ext cx="695510" cy="245125"/>
              </a:xfrm>
              <a:prstGeom prst="ellipse">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7" name="Picture 66">
                <a:extLst>
                  <a:ext uri="{FF2B5EF4-FFF2-40B4-BE49-F238E27FC236}">
                    <a16:creationId xmlns:a16="http://schemas.microsoft.com/office/drawing/2014/main" xmlns="" id="{4515D26F-AEBE-4F2E-B3E2-EA9BA7DFFD9D}"/>
                  </a:ext>
                </a:extLst>
              </p:cNvPr>
              <p:cNvPicPr>
                <a:picLocks noChangeAspect="1"/>
              </p:cNvPicPr>
              <p:nvPr/>
            </p:nvPicPr>
            <p:blipFill>
              <a:blip r:embed="rId4"/>
              <a:stretch>
                <a:fillRect/>
              </a:stretch>
            </p:blipFill>
            <p:spPr>
              <a:xfrm rot="3984610">
                <a:off x="912766" y="-1037384"/>
                <a:ext cx="1756738" cy="3344088"/>
              </a:xfrm>
              <a:prstGeom prst="rect">
                <a:avLst/>
              </a:prstGeom>
            </p:spPr>
          </p:pic>
        </p:grpSp>
      </p:grpSp>
      <p:sp>
        <p:nvSpPr>
          <p:cNvPr id="68" name="Rectangle 2">
            <a:extLst>
              <a:ext uri="{FF2B5EF4-FFF2-40B4-BE49-F238E27FC236}">
                <a16:creationId xmlns:a16="http://schemas.microsoft.com/office/drawing/2014/main" xmlns="" id="{FE4305EC-27D0-4B54-BE53-1FAB501B0BBD}"/>
              </a:ext>
            </a:extLst>
          </p:cNvPr>
          <p:cNvSpPr txBox="1">
            <a:spLocks noChangeArrowheads="1"/>
          </p:cNvSpPr>
          <p:nvPr/>
        </p:nvSpPr>
        <p:spPr>
          <a:xfrm>
            <a:off x="1615867" y="106207"/>
            <a:ext cx="8879305" cy="540060"/>
          </a:xfrm>
          <a:prstGeom prst="rect">
            <a:avLst/>
          </a:prstGeom>
        </p:spPr>
        <p:txBody>
          <a:bodyPr>
            <a:normAutofit fontScale="82500" lnSpcReduction="20000"/>
          </a:bodyPr>
          <a:lstStyle/>
          <a:p>
            <a:pPr algn="ctr" eaLnBrk="0" fontAlgn="auto" hangingPunct="0">
              <a:spcBef>
                <a:spcPct val="50000"/>
              </a:spcBef>
              <a:spcAft>
                <a:spcPts val="0"/>
              </a:spcAft>
              <a:defRPr/>
            </a:pPr>
            <a:r>
              <a:rPr lang="en-US" sz="4400" kern="0" dirty="0">
                <a:ln>
                  <a:solidFill>
                    <a:srgbClr val="000000"/>
                  </a:solidFill>
                </a:ln>
                <a:solidFill>
                  <a:srgbClr val="D34817"/>
                </a:solidFill>
                <a:latin typeface="Berlin Sans FB" pitchFamily="34" charset="0"/>
                <a:cs typeface="+mn-cs"/>
              </a:rPr>
              <a:t>Quantum correlations – beyond mean field</a:t>
            </a:r>
          </a:p>
          <a:p>
            <a:pPr algn="ctr" eaLnBrk="0" fontAlgn="auto" hangingPunct="0">
              <a:spcBef>
                <a:spcPct val="50000"/>
              </a:spcBef>
              <a:spcAft>
                <a:spcPts val="0"/>
              </a:spcAft>
              <a:defRPr/>
            </a:pPr>
            <a:endParaRPr lang="en-US" sz="4400" kern="0" dirty="0">
              <a:ln>
                <a:solidFill>
                  <a:srgbClr val="000000"/>
                </a:solidFill>
              </a:ln>
              <a:solidFill>
                <a:srgbClr val="D34817"/>
              </a:solidFill>
              <a:latin typeface="Berlin Sans FB" pitchFamily="34" charset="0"/>
              <a:cs typeface="+mn-cs"/>
            </a:endParaRPr>
          </a:p>
        </p:txBody>
      </p:sp>
      <p:grpSp>
        <p:nvGrpSpPr>
          <p:cNvPr id="130" name="Group 129">
            <a:extLst>
              <a:ext uri="{FF2B5EF4-FFF2-40B4-BE49-F238E27FC236}">
                <a16:creationId xmlns:a16="http://schemas.microsoft.com/office/drawing/2014/main" xmlns="" id="{7A659245-B2A9-4066-A6DC-E0CE8194D7ED}"/>
              </a:ext>
            </a:extLst>
          </p:cNvPr>
          <p:cNvGrpSpPr/>
          <p:nvPr/>
        </p:nvGrpSpPr>
        <p:grpSpPr>
          <a:xfrm>
            <a:off x="7153995" y="2883371"/>
            <a:ext cx="4706827" cy="3412276"/>
            <a:chOff x="7127320" y="3729121"/>
            <a:chExt cx="3860845" cy="3157809"/>
          </a:xfrm>
        </p:grpSpPr>
        <p:pic>
          <p:nvPicPr>
            <p:cNvPr id="114" name="Picture 63">
              <a:extLst>
                <a:ext uri="{FF2B5EF4-FFF2-40B4-BE49-F238E27FC236}">
                  <a16:creationId xmlns:a16="http://schemas.microsoft.com/office/drawing/2014/main" xmlns="" id="{56240110-7F3D-4F2B-89FF-57059DBE80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3174" y="4275200"/>
              <a:ext cx="3724991" cy="26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 name="TextBox 114">
              <a:extLst>
                <a:ext uri="{FF2B5EF4-FFF2-40B4-BE49-F238E27FC236}">
                  <a16:creationId xmlns:a16="http://schemas.microsoft.com/office/drawing/2014/main" xmlns="" id="{50695C24-E312-41AD-B741-857DD606BA26}"/>
                </a:ext>
              </a:extLst>
            </p:cNvPr>
            <p:cNvSpPr txBox="1">
              <a:spLocks noChangeArrowheads="1"/>
            </p:cNvSpPr>
            <p:nvPr/>
          </p:nvSpPr>
          <p:spPr bwMode="auto">
            <a:xfrm rot="16200000">
              <a:off x="5905739" y="4950702"/>
              <a:ext cx="2844800" cy="401638"/>
            </a:xfrm>
            <a:prstGeom prst="rect">
              <a:avLst/>
            </a:prstGeom>
            <a:solidFill>
              <a:schemeClr val="bg1"/>
            </a:solidFill>
            <a:ln w="9525">
              <a:solidFill>
                <a:schemeClr val="bg1"/>
              </a:solidFill>
              <a:miter lim="800000"/>
              <a:headEnd/>
              <a:tailEnd/>
            </a:ln>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spcBef>
                  <a:spcPct val="50000"/>
                </a:spcBef>
              </a:pPr>
              <a:r>
                <a:rPr lang="en-US" sz="2000" dirty="0">
                  <a:solidFill>
                    <a:srgbClr val="000000"/>
                  </a:solidFill>
                  <a:latin typeface="Times New Roman"/>
                </a:rPr>
                <a:t>Normalized Contrast</a:t>
              </a:r>
            </a:p>
          </p:txBody>
        </p:sp>
      </p:grpSp>
      <p:sp>
        <p:nvSpPr>
          <p:cNvPr id="116" name="TextBox 115">
            <a:extLst>
              <a:ext uri="{FF2B5EF4-FFF2-40B4-BE49-F238E27FC236}">
                <a16:creationId xmlns:a16="http://schemas.microsoft.com/office/drawing/2014/main" xmlns="" id="{975D1EF6-B354-4791-827B-5D317044C41A}"/>
              </a:ext>
            </a:extLst>
          </p:cNvPr>
          <p:cNvSpPr txBox="1"/>
          <p:nvPr/>
        </p:nvSpPr>
        <p:spPr>
          <a:xfrm>
            <a:off x="335250" y="2109451"/>
            <a:ext cx="10509657" cy="461665"/>
          </a:xfrm>
          <a:prstGeom prst="rect">
            <a:avLst/>
          </a:prstGeom>
          <a:noFill/>
        </p:spPr>
        <p:txBody>
          <a:bodyPr wrap="square" rtlCol="0">
            <a:spAutoFit/>
          </a:bodyPr>
          <a:lstStyle/>
          <a:p>
            <a:pPr>
              <a:spcBef>
                <a:spcPct val="50000"/>
              </a:spcBef>
            </a:pPr>
            <a:r>
              <a:rPr lang="en-US" sz="2400" dirty="0">
                <a:solidFill>
                  <a:srgbClr val="000000"/>
                </a:solidFill>
                <a:latin typeface="Times New Roman"/>
                <a:cs typeface="+mn-cs"/>
              </a:rPr>
              <a:t>Quantum correlations induce faster decay of the amplitude</a:t>
            </a:r>
          </a:p>
        </p:txBody>
      </p:sp>
      <p:sp>
        <p:nvSpPr>
          <p:cNvPr id="117" name="Rectangle 116">
            <a:extLst>
              <a:ext uri="{FF2B5EF4-FFF2-40B4-BE49-F238E27FC236}">
                <a16:creationId xmlns:a16="http://schemas.microsoft.com/office/drawing/2014/main" xmlns="" id="{FFC3E861-1617-45D7-B800-43D9EBE7ABBC}"/>
              </a:ext>
            </a:extLst>
          </p:cNvPr>
          <p:cNvSpPr/>
          <p:nvPr/>
        </p:nvSpPr>
        <p:spPr>
          <a:xfrm>
            <a:off x="224413" y="6311623"/>
            <a:ext cx="10826909" cy="400110"/>
          </a:xfrm>
          <a:prstGeom prst="rect">
            <a:avLst/>
          </a:prstGeom>
        </p:spPr>
        <p:txBody>
          <a:bodyPr wrap="square">
            <a:spAutoFit/>
          </a:bodyPr>
          <a:lstStyle/>
          <a:p>
            <a:pPr>
              <a:spcBef>
                <a:spcPct val="50000"/>
              </a:spcBef>
            </a:pPr>
            <a:r>
              <a:rPr lang="en-US" dirty="0">
                <a:solidFill>
                  <a:srgbClr val="000000"/>
                </a:solidFill>
                <a:latin typeface="Times New Roman"/>
                <a:cs typeface="+mn-cs"/>
              </a:rPr>
              <a:t>See: </a:t>
            </a:r>
            <a:r>
              <a:rPr lang="en-US" dirty="0" err="1">
                <a:solidFill>
                  <a:srgbClr val="000000"/>
                </a:solidFill>
                <a:latin typeface="Times New Roman"/>
                <a:cs typeface="+mn-cs"/>
              </a:rPr>
              <a:t>Polkovnikov</a:t>
            </a:r>
            <a:r>
              <a:rPr lang="en-US" dirty="0">
                <a:solidFill>
                  <a:srgbClr val="000000"/>
                </a:solidFill>
                <a:latin typeface="Times New Roman"/>
                <a:cs typeface="+mn-cs"/>
              </a:rPr>
              <a:t> Annals of Physics 325,1790 (2010), J. </a:t>
            </a:r>
            <a:r>
              <a:rPr lang="en-US" dirty="0" err="1">
                <a:solidFill>
                  <a:srgbClr val="000000"/>
                </a:solidFill>
                <a:latin typeface="Times New Roman"/>
                <a:cs typeface="+mn-cs"/>
              </a:rPr>
              <a:t>Schachenmayer</a:t>
            </a:r>
            <a:r>
              <a:rPr lang="en-US" dirty="0">
                <a:solidFill>
                  <a:srgbClr val="000000"/>
                </a:solidFill>
                <a:latin typeface="Times New Roman"/>
                <a:cs typeface="+mn-cs"/>
              </a:rPr>
              <a:t> </a:t>
            </a:r>
            <a:r>
              <a:rPr lang="en-US" i="1" dirty="0">
                <a:solidFill>
                  <a:srgbClr val="000000"/>
                </a:solidFill>
                <a:latin typeface="Times New Roman"/>
                <a:cs typeface="+mn-cs"/>
              </a:rPr>
              <a:t>et al </a:t>
            </a:r>
            <a:r>
              <a:rPr lang="en-US" dirty="0">
                <a:solidFill>
                  <a:srgbClr val="000000"/>
                </a:solidFill>
                <a:latin typeface="Times New Roman"/>
                <a:cs typeface="+mn-cs"/>
              </a:rPr>
              <a:t>PRX 5, 011022 (2015)</a:t>
            </a:r>
            <a:endParaRPr lang="en-US" sz="2000" dirty="0">
              <a:solidFill>
                <a:srgbClr val="000000"/>
              </a:solidFill>
              <a:latin typeface="Times New Roman"/>
              <a:cs typeface="+mn-cs"/>
            </a:endParaRPr>
          </a:p>
        </p:txBody>
      </p:sp>
      <p:sp>
        <p:nvSpPr>
          <p:cNvPr id="113" name="Rectangle 2">
            <a:extLst>
              <a:ext uri="{FF2B5EF4-FFF2-40B4-BE49-F238E27FC236}">
                <a16:creationId xmlns:a16="http://schemas.microsoft.com/office/drawing/2014/main" xmlns="" id="{EE24D009-3B76-42CF-9374-3D990453F2F8}"/>
              </a:ext>
            </a:extLst>
          </p:cNvPr>
          <p:cNvSpPr txBox="1">
            <a:spLocks noChangeArrowheads="1"/>
          </p:cNvSpPr>
          <p:nvPr/>
        </p:nvSpPr>
        <p:spPr bwMode="auto">
          <a:xfrm>
            <a:off x="200479" y="2386148"/>
            <a:ext cx="11779394" cy="1230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lIns="34290" tIns="34290" rIns="34290" bIns="34290" anchor="ctr"/>
          <a:lstStyle>
            <a:lvl1pPr algn="l" rtl="0" eaLnBrk="0" fontAlgn="base" hangingPunct="0">
              <a:spcBef>
                <a:spcPct val="0"/>
              </a:spcBef>
              <a:spcAft>
                <a:spcPct val="0"/>
              </a:spcAft>
              <a:defRPr sz="3200">
                <a:solidFill>
                  <a:srgbClr val="FFFFFF"/>
                </a:solidFill>
                <a:latin typeface="+mj-lt"/>
                <a:ea typeface="+mj-ea"/>
                <a:cs typeface="+mj-cs"/>
                <a:sym typeface="Futura" charset="0"/>
              </a:defRPr>
            </a:lvl1pPr>
            <a:lvl2pPr algn="l" rtl="0" eaLnBrk="0" fontAlgn="base" hangingPunct="0">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2pPr>
            <a:lvl3pPr algn="l" rtl="0" eaLnBrk="0" fontAlgn="base" hangingPunct="0">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3pPr>
            <a:lvl4pPr algn="l" rtl="0" eaLnBrk="0" fontAlgn="base" hangingPunct="0">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4pPr>
            <a:lvl5pPr algn="l" rtl="0" eaLnBrk="0" fontAlgn="base" hangingPunct="0">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5pPr>
            <a:lvl6pPr marL="411480" algn="l" rtl="0" fontAlgn="base">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6pPr>
            <a:lvl7pPr marL="822960" algn="l" rtl="0" fontAlgn="base">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7pPr>
            <a:lvl8pPr marL="1234440" algn="l" rtl="0" fontAlgn="base">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8pPr>
            <a:lvl9pPr marL="1645920" algn="l" rtl="0" fontAlgn="base">
              <a:spcBef>
                <a:spcPct val="0"/>
              </a:spcBef>
              <a:spcAft>
                <a:spcPct val="0"/>
              </a:spcAft>
              <a:defRPr sz="3200">
                <a:solidFill>
                  <a:srgbClr val="FFFFFF"/>
                </a:solidFill>
                <a:latin typeface="Futura" charset="0"/>
                <a:ea typeface="ヒラギノ角ゴ ProN W3" charset="0"/>
                <a:cs typeface="ヒラギノ角ゴ ProN W3" charset="0"/>
                <a:sym typeface="Futura" charset="0"/>
              </a:defRPr>
            </a:lvl9pPr>
          </a:lstStyle>
          <a:p>
            <a:pPr eaLnBrk="1" hangingPunct="1">
              <a:defRPr/>
            </a:pPr>
            <a:r>
              <a:rPr lang="en-US" sz="2200" b="1" dirty="0">
                <a:solidFill>
                  <a:schemeClr val="tx1"/>
                </a:solidFill>
              </a:rPr>
              <a:t>We can solve for the full many body solution using the Truncated Wigner Approximation:</a:t>
            </a:r>
          </a:p>
          <a:p>
            <a:pPr eaLnBrk="1" hangingPunct="1">
              <a:defRPr/>
            </a:pPr>
            <a:r>
              <a:rPr lang="en-US" sz="2200" b="1" dirty="0">
                <a:solidFill>
                  <a:schemeClr val="tx1"/>
                </a:solidFill>
              </a:rPr>
              <a:t>Average over random initial conditions that account for quantum noise distribution  </a:t>
            </a:r>
          </a:p>
        </p:txBody>
      </p:sp>
      <p:grpSp>
        <p:nvGrpSpPr>
          <p:cNvPr id="131" name="Group 130">
            <a:extLst>
              <a:ext uri="{FF2B5EF4-FFF2-40B4-BE49-F238E27FC236}">
                <a16:creationId xmlns:a16="http://schemas.microsoft.com/office/drawing/2014/main" xmlns="" id="{843E89EE-1842-4C5B-AB1B-41D3C389A789}"/>
              </a:ext>
            </a:extLst>
          </p:cNvPr>
          <p:cNvGrpSpPr/>
          <p:nvPr/>
        </p:nvGrpSpPr>
        <p:grpSpPr>
          <a:xfrm>
            <a:off x="312830" y="3605524"/>
            <a:ext cx="6448095" cy="2280306"/>
            <a:chOff x="45562" y="2287121"/>
            <a:chExt cx="6448095" cy="2280306"/>
          </a:xfrm>
        </p:grpSpPr>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xmlns="" id="{7DF8023D-257D-42CD-A21B-C9D6D04992B3}"/>
                    </a:ext>
                  </a:extLst>
                </p:cNvPr>
                <p:cNvSpPr txBox="1"/>
                <p:nvPr/>
              </p:nvSpPr>
              <p:spPr>
                <a:xfrm>
                  <a:off x="127567" y="2985050"/>
                  <a:ext cx="2015837" cy="732060"/>
                </a:xfrm>
                <a:prstGeom prst="rect">
                  <a:avLst/>
                </a:prstGeom>
                <a:noFill/>
              </p:spPr>
              <p:txBody>
                <a:bodyPr wrap="square" rtlCol="0">
                  <a:spAutoFit/>
                </a:bodyPr>
                <a:lstStyle/>
                <a:p>
                  <a:pPr defTabSz="457200"/>
                  <a14:m>
                    <m:oMath xmlns:m="http://schemas.openxmlformats.org/officeDocument/2006/math">
                      <m:d>
                        <m:dPr>
                          <m:begChr m:val="⟨"/>
                          <m:endChr m:val="⟩"/>
                          <m:ctrlPr>
                            <a:rPr lang="en-US" sz="2400" i="1">
                              <a:solidFill>
                                <a:prstClr val="black"/>
                              </a:solidFill>
                              <a:latin typeface="Cambria Math"/>
                            </a:rPr>
                          </m:ctrlPr>
                        </m:dPr>
                        <m:e>
                          <m:sSub>
                            <m:sSubPr>
                              <m:ctrlPr>
                                <a:rPr lang="en-US" sz="2400" i="1">
                                  <a:solidFill>
                                    <a:prstClr val="black"/>
                                  </a:solidFill>
                                  <a:latin typeface="Cambria Math"/>
                                </a:rPr>
                              </m:ctrlPr>
                            </m:sSubPr>
                            <m:e>
                              <m:sSub>
                                <m:sSubPr>
                                  <m:ctrlPr>
                                    <a:rPr lang="en-US" sz="2400" i="1">
                                      <a:solidFill>
                                        <a:prstClr val="black"/>
                                      </a:solidFill>
                                      <a:latin typeface="Cambria Math"/>
                                    </a:rPr>
                                  </m:ctrlPr>
                                </m:sSubPr>
                                <m:e>
                                  <m:acc>
                                    <m:accPr>
                                      <m:chr m:val="̂"/>
                                      <m:ctrlPr>
                                        <a:rPr lang="en-US" sz="2400" i="1">
                                          <a:solidFill>
                                            <a:prstClr val="black"/>
                                          </a:solidFill>
                                          <a:latin typeface="Cambria Math"/>
                                        </a:rPr>
                                      </m:ctrlPr>
                                    </m:accPr>
                                    <m:e>
                                      <m:r>
                                        <a:rPr lang="en-US" sz="2400" i="1">
                                          <a:solidFill>
                                            <a:prstClr val="black"/>
                                          </a:solidFill>
                                          <a:latin typeface="Cambria Math" panose="02040503050406030204" pitchFamily="18" charset="0"/>
                                        </a:rPr>
                                        <m:t>𝑆</m:t>
                                      </m:r>
                                    </m:e>
                                  </m:acc>
                                </m:e>
                                <m:sub>
                                  <m:r>
                                    <a:rPr lang="en-US" sz="2400" i="1">
                                      <a:solidFill>
                                        <a:prstClr val="black"/>
                                      </a:solidFill>
                                      <a:latin typeface="Cambria Math" panose="02040503050406030204" pitchFamily="18" charset="0"/>
                                    </a:rPr>
                                    <m:t>𝑥</m:t>
                                  </m:r>
                                  <m:r>
                                    <a:rPr lang="en-US" sz="2400" i="1">
                                      <a:solidFill>
                                        <a:prstClr val="white"/>
                                      </a:solidFill>
                                      <a:latin typeface="Cambria Math" panose="02040503050406030204" pitchFamily="18" charset="0"/>
                                    </a:rPr>
                                    <m:t>𝑦</m:t>
                                  </m:r>
                                </m:sub>
                              </m:sSub>
                            </m:e>
                            <m:sub>
                              <m:r>
                                <a:rPr lang="en-US" sz="2400" i="1">
                                  <a:solidFill>
                                    <a:prstClr val="black"/>
                                  </a:solidFill>
                                  <a:latin typeface="Cambria Math" panose="02040503050406030204" pitchFamily="18" charset="0"/>
                                </a:rPr>
                                <m:t> </m:t>
                              </m:r>
                            </m:sub>
                          </m:sSub>
                        </m:e>
                      </m:d>
                    </m:oMath>
                  </a14:m>
                  <a:r>
                    <a:rPr lang="en-US" sz="2400" dirty="0">
                      <a:solidFill>
                        <a:prstClr val="black"/>
                      </a:solidFill>
                      <a:latin typeface="Calibri"/>
                    </a:rPr>
                    <a:t>=N/2</a:t>
                  </a:r>
                </a:p>
              </p:txBody>
            </p:sp>
          </mc:Choice>
          <mc:Fallback xmlns="">
            <p:sp>
              <p:nvSpPr>
                <p:cNvPr id="28" name="TextBox 27"/>
                <p:cNvSpPr txBox="1">
                  <a:spLocks noRot="1" noChangeAspect="1" noMove="1" noResize="1" noEditPoints="1" noAdjustHandles="1" noChangeArrowheads="1" noChangeShapeType="1" noTextEdit="1"/>
                </p:cNvSpPr>
                <p:nvPr/>
              </p:nvSpPr>
              <p:spPr>
                <a:xfrm>
                  <a:off x="127567" y="2985050"/>
                  <a:ext cx="2015837" cy="732060"/>
                </a:xfrm>
                <a:prstGeom prst="rect">
                  <a:avLst/>
                </a:prstGeom>
                <a:blipFill>
                  <a:blip r:embed="rId8"/>
                  <a:stretch>
                    <a:fillRect b="-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xmlns="" id="{908CA327-0032-4DC9-B9EA-7E4DBFEAE5DC}"/>
                    </a:ext>
                  </a:extLst>
                </p:cNvPr>
                <p:cNvSpPr txBox="1"/>
                <p:nvPr/>
              </p:nvSpPr>
              <p:spPr>
                <a:xfrm>
                  <a:off x="1867635" y="2980147"/>
                  <a:ext cx="2015837" cy="732060"/>
                </a:xfrm>
                <a:prstGeom prst="rect">
                  <a:avLst/>
                </a:prstGeom>
                <a:noFill/>
              </p:spPr>
              <p:txBody>
                <a:bodyPr wrap="square" rtlCol="0">
                  <a:spAutoFit/>
                </a:bodyPr>
                <a:lstStyle/>
                <a:p>
                  <a:pPr defTabSz="457200"/>
                  <a14:m>
                    <m:oMath xmlns:m="http://schemas.openxmlformats.org/officeDocument/2006/math">
                      <m:d>
                        <m:dPr>
                          <m:begChr m:val="⟨"/>
                          <m:endChr m:val="⟩"/>
                          <m:ctrlPr>
                            <a:rPr lang="en-US" sz="2400" i="1">
                              <a:solidFill>
                                <a:prstClr val="black"/>
                              </a:solidFill>
                              <a:latin typeface="Cambria Math"/>
                            </a:rPr>
                          </m:ctrlPr>
                        </m:dPr>
                        <m:e>
                          <m:sSub>
                            <m:sSubPr>
                              <m:ctrlPr>
                                <a:rPr lang="en-US" sz="2400" i="1">
                                  <a:solidFill>
                                    <a:prstClr val="black"/>
                                  </a:solidFill>
                                  <a:latin typeface="Cambria Math"/>
                                </a:rPr>
                              </m:ctrlPr>
                            </m:sSubPr>
                            <m:e>
                              <m:sSub>
                                <m:sSubPr>
                                  <m:ctrlPr>
                                    <a:rPr lang="en-US" sz="2400" i="1">
                                      <a:solidFill>
                                        <a:prstClr val="black"/>
                                      </a:solidFill>
                                      <a:latin typeface="Cambria Math"/>
                                    </a:rPr>
                                  </m:ctrlPr>
                                </m:sSubPr>
                                <m:e>
                                  <m:acc>
                                    <m:accPr>
                                      <m:chr m:val="̂"/>
                                      <m:ctrlPr>
                                        <a:rPr lang="en-US" sz="2400" i="1">
                                          <a:solidFill>
                                            <a:prstClr val="black"/>
                                          </a:solidFill>
                                          <a:latin typeface="Cambria Math"/>
                                        </a:rPr>
                                      </m:ctrlPr>
                                    </m:accPr>
                                    <m:e>
                                      <m:r>
                                        <a:rPr lang="en-US" sz="2400" i="1">
                                          <a:solidFill>
                                            <a:prstClr val="black"/>
                                          </a:solidFill>
                                          <a:latin typeface="Cambria Math" panose="02040503050406030204" pitchFamily="18" charset="0"/>
                                        </a:rPr>
                                        <m:t>𝑆</m:t>
                                      </m:r>
                                    </m:e>
                                  </m:acc>
                                </m:e>
                                <m:sub>
                                  <m:r>
                                    <a:rPr lang="en-US" sz="2400" i="1">
                                      <a:solidFill>
                                        <a:prstClr val="black"/>
                                      </a:solidFill>
                                      <a:latin typeface="Cambria Math" panose="02040503050406030204" pitchFamily="18" charset="0"/>
                                    </a:rPr>
                                    <m:t>𝑦</m:t>
                                  </m:r>
                                  <m:r>
                                    <a:rPr lang="en-US" sz="2400" i="1">
                                      <a:solidFill>
                                        <a:prstClr val="black"/>
                                      </a:solidFill>
                                      <a:latin typeface="Cambria Math" panose="02040503050406030204" pitchFamily="18" charset="0"/>
                                    </a:rPr>
                                    <m:t>,</m:t>
                                  </m:r>
                                  <m:r>
                                    <a:rPr lang="en-US" sz="2400" i="1">
                                      <a:solidFill>
                                        <a:prstClr val="black"/>
                                      </a:solidFill>
                                      <a:latin typeface="Cambria Math" panose="02040503050406030204" pitchFamily="18" charset="0"/>
                                    </a:rPr>
                                    <m:t>𝑧</m:t>
                                  </m:r>
                                </m:sub>
                              </m:sSub>
                            </m:e>
                            <m:sub>
                              <m:r>
                                <a:rPr lang="en-US" sz="2400" i="1">
                                  <a:solidFill>
                                    <a:prstClr val="black"/>
                                  </a:solidFill>
                                  <a:latin typeface="Cambria Math" panose="02040503050406030204" pitchFamily="18" charset="0"/>
                                </a:rPr>
                                <m:t> </m:t>
                              </m:r>
                            </m:sub>
                          </m:sSub>
                        </m:e>
                      </m:d>
                    </m:oMath>
                  </a14:m>
                  <a:r>
                    <a:rPr lang="en-US" sz="2400" dirty="0">
                      <a:solidFill>
                        <a:prstClr val="black"/>
                      </a:solidFill>
                      <a:latin typeface="Calibri"/>
                    </a:rPr>
                    <a:t>=0</a:t>
                  </a:r>
                </a:p>
              </p:txBody>
            </p:sp>
          </mc:Choice>
          <mc:Fallback xmlns="">
            <p:sp>
              <p:nvSpPr>
                <p:cNvPr id="29" name="TextBox 28"/>
                <p:cNvSpPr txBox="1">
                  <a:spLocks noRot="1" noChangeAspect="1" noMove="1" noResize="1" noEditPoints="1" noAdjustHandles="1" noChangeArrowheads="1" noChangeShapeType="1" noTextEdit="1"/>
                </p:cNvSpPr>
                <p:nvPr/>
              </p:nvSpPr>
              <p:spPr>
                <a:xfrm>
                  <a:off x="1867635" y="2980147"/>
                  <a:ext cx="2015837" cy="732060"/>
                </a:xfrm>
                <a:prstGeom prst="rect">
                  <a:avLst/>
                </a:prstGeom>
                <a:blipFill>
                  <a:blip r:embed="rId9"/>
                  <a:stretch>
                    <a:fillRect b="-833"/>
                  </a:stretch>
                </a:blipFill>
              </p:spPr>
              <p:txBody>
                <a:bodyPr/>
                <a:lstStyle/>
                <a:p>
                  <a:r>
                    <a:rPr lang="en-US">
                      <a:noFill/>
                    </a:rPr>
                    <a:t> </a:t>
                  </a:r>
                </a:p>
              </p:txBody>
            </p:sp>
          </mc:Fallback>
        </mc:AlternateContent>
        <p:pic>
          <p:nvPicPr>
            <p:cNvPr id="134" name="Picture 133" descr="ClockSphere_Unsqueezed-01.png">
              <a:extLst>
                <a:ext uri="{FF2B5EF4-FFF2-40B4-BE49-F238E27FC236}">
                  <a16:creationId xmlns:a16="http://schemas.microsoft.com/office/drawing/2014/main" xmlns="" id="{F84DD48F-A501-42BB-A6ED-85896D7661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20076" y="2600059"/>
              <a:ext cx="2073581" cy="1860298"/>
            </a:xfrm>
            <a:prstGeom prst="rect">
              <a:avLst/>
            </a:prstGeom>
          </p:spPr>
        </p:pic>
        <p:sp>
          <p:nvSpPr>
            <p:cNvPr id="136" name="TextBox 135">
              <a:extLst>
                <a:ext uri="{FF2B5EF4-FFF2-40B4-BE49-F238E27FC236}">
                  <a16:creationId xmlns:a16="http://schemas.microsoft.com/office/drawing/2014/main" xmlns="" id="{E8E1BEE7-7B32-4161-BB59-5D1A1D31FD76}"/>
                </a:ext>
              </a:extLst>
            </p:cNvPr>
            <p:cNvSpPr txBox="1"/>
            <p:nvPr/>
          </p:nvSpPr>
          <p:spPr>
            <a:xfrm>
              <a:off x="45562" y="2338357"/>
              <a:ext cx="2778306" cy="461665"/>
            </a:xfrm>
            <a:prstGeom prst="rect">
              <a:avLst/>
            </a:prstGeom>
            <a:noFill/>
          </p:spPr>
          <p:txBody>
            <a:bodyPr wrap="square" rtlCol="0">
              <a:spAutoFit/>
            </a:bodyPr>
            <a:lstStyle/>
            <a:p>
              <a:pPr defTabSz="457200"/>
              <a:r>
                <a:rPr lang="en-US" sz="2400" dirty="0">
                  <a:solidFill>
                    <a:prstClr val="black"/>
                  </a:solidFill>
                  <a:latin typeface="Calibri"/>
                </a:rPr>
                <a:t>Coherent Spin states</a:t>
              </a:r>
            </a:p>
          </p:txBody>
        </p: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xmlns="" id="{0886603F-2513-41D1-B8D8-85CFBA95183D}"/>
                    </a:ext>
                  </a:extLst>
                </p:cNvPr>
                <p:cNvSpPr txBox="1"/>
                <p:nvPr/>
              </p:nvSpPr>
              <p:spPr>
                <a:xfrm>
                  <a:off x="2976124" y="2287121"/>
                  <a:ext cx="2100462" cy="805670"/>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box>
                          <m:boxPr>
                            <m:ctrlPr>
                              <a:rPr lang="en-US" sz="3200" i="1">
                                <a:solidFill>
                                  <a:prstClr val="black"/>
                                </a:solidFill>
                                <a:latin typeface="Cambria Math"/>
                              </a:rPr>
                            </m:ctrlPr>
                          </m:boxPr>
                          <m:e>
                            <m:argPr>
                              <m:argSz m:val="-1"/>
                            </m:argPr>
                            <m:f>
                              <m:fPr>
                                <m:ctrlPr>
                                  <a:rPr lang="en-US" sz="3200" i="1">
                                    <a:solidFill>
                                      <a:prstClr val="black"/>
                                    </a:solidFill>
                                    <a:latin typeface="Cambria Math"/>
                                  </a:rPr>
                                </m:ctrlPr>
                              </m:fPr>
                              <m:num>
                                <m:d>
                                  <m:dPr>
                                    <m:ctrlPr>
                                      <a:rPr lang="en-US" sz="3200" i="1">
                                        <a:solidFill>
                                          <a:prstClr val="black"/>
                                        </a:solidFill>
                                        <a:latin typeface="Cambria Math"/>
                                      </a:rPr>
                                    </m:ctrlPr>
                                  </m:dPr>
                                  <m:e>
                                    <m:r>
                                      <a:rPr lang="en-US" sz="3200" i="1">
                                        <a:solidFill>
                                          <a:prstClr val="black"/>
                                        </a:solidFill>
                                        <a:latin typeface="Cambria Math" panose="02040503050406030204" pitchFamily="18" charset="0"/>
                                      </a:rPr>
                                      <m:t>|</m:t>
                                    </m:r>
                                    <m:d>
                                      <m:dPr>
                                        <m:begChr m:val=""/>
                                        <m:endChr m:val="⟩"/>
                                        <m:ctrlPr>
                                          <a:rPr lang="en-US" sz="3200" i="1">
                                            <a:solidFill>
                                              <a:prstClr val="black"/>
                                            </a:solidFill>
                                            <a:latin typeface="Cambria Math"/>
                                          </a:rPr>
                                        </m:ctrlPr>
                                      </m:dPr>
                                      <m:e>
                                        <m:r>
                                          <a:rPr lang="en-US" sz="3200" i="1">
                                            <a:solidFill>
                                              <a:prstClr val="black"/>
                                            </a:solidFill>
                                            <a:latin typeface="Cambria Math" panose="02040503050406030204" pitchFamily="18" charset="0"/>
                                            <a:ea typeface="Cambria Math" panose="02040503050406030204" pitchFamily="18" charset="0"/>
                                          </a:rPr>
                                          <m:t>↑</m:t>
                                        </m:r>
                                      </m:e>
                                    </m:d>
                                    <m:r>
                                      <m:rPr>
                                        <m:nor/>
                                      </m:rPr>
                                      <a:rPr lang="en-US" sz="3200" dirty="0">
                                        <a:solidFill>
                                          <a:prstClr val="black"/>
                                        </a:solidFill>
                                        <a:latin typeface="Calibri"/>
                                      </a:rPr>
                                      <m:t>+ </m:t>
                                    </m:r>
                                    <m:r>
                                      <a:rPr lang="en-US" sz="3200" i="1">
                                        <a:solidFill>
                                          <a:prstClr val="black"/>
                                        </a:solidFill>
                                        <a:latin typeface="Cambria Math" panose="02040503050406030204" pitchFamily="18" charset="0"/>
                                      </a:rPr>
                                      <m:t>|</m:t>
                                    </m:r>
                                    <m:d>
                                      <m:dPr>
                                        <m:begChr m:val=""/>
                                        <m:endChr m:val="⟩"/>
                                        <m:ctrlPr>
                                          <a:rPr lang="en-US" sz="3200" i="1">
                                            <a:solidFill>
                                              <a:prstClr val="black"/>
                                            </a:solidFill>
                                            <a:latin typeface="Cambria Math"/>
                                          </a:rPr>
                                        </m:ctrlPr>
                                      </m:dPr>
                                      <m:e>
                                        <m:r>
                                          <a:rPr lang="en-US" sz="3200" i="1">
                                            <a:solidFill>
                                              <a:prstClr val="black"/>
                                            </a:solidFill>
                                            <a:latin typeface="Cambria Math" panose="02040503050406030204" pitchFamily="18" charset="0"/>
                                            <a:ea typeface="Cambria Math" panose="02040503050406030204" pitchFamily="18" charset="0"/>
                                          </a:rPr>
                                          <m:t>↓</m:t>
                                        </m:r>
                                      </m:e>
                                    </m:d>
                                  </m:e>
                                </m:d>
                              </m:num>
                              <m:den>
                                <m:rad>
                                  <m:radPr>
                                    <m:degHide m:val="on"/>
                                    <m:ctrlPr>
                                      <a:rPr lang="en-US" sz="3200" i="1">
                                        <a:solidFill>
                                          <a:prstClr val="black"/>
                                        </a:solidFill>
                                        <a:latin typeface="Cambria Math"/>
                                      </a:rPr>
                                    </m:ctrlPr>
                                  </m:radPr>
                                  <m:deg/>
                                  <m:e>
                                    <m:r>
                                      <a:rPr lang="en-US" sz="3200" i="1">
                                        <a:solidFill>
                                          <a:prstClr val="black"/>
                                        </a:solidFill>
                                        <a:latin typeface="Cambria Math" panose="02040503050406030204" pitchFamily="18" charset="0"/>
                                      </a:rPr>
                                      <m:t>2</m:t>
                                    </m:r>
                                  </m:e>
                                </m:rad>
                              </m:den>
                            </m:f>
                          </m:e>
                        </m:box>
                      </m:oMath>
                    </m:oMathPara>
                  </a14:m>
                  <a:endParaRPr lang="en-US" sz="3200" dirty="0">
                    <a:solidFill>
                      <a:prstClr val="black"/>
                    </a:solidFill>
                    <a:latin typeface="Calibri"/>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976124" y="2287121"/>
                  <a:ext cx="2100462" cy="80567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Rectangle 137">
                  <a:extLst>
                    <a:ext uri="{FF2B5EF4-FFF2-40B4-BE49-F238E27FC236}">
                      <a16:creationId xmlns:a16="http://schemas.microsoft.com/office/drawing/2014/main" xmlns="" id="{FF8AC8D4-06B0-4E05-87BA-44E472FB13EA}"/>
                    </a:ext>
                  </a:extLst>
                </p:cNvPr>
                <p:cNvSpPr/>
                <p:nvPr/>
              </p:nvSpPr>
              <p:spPr>
                <a:xfrm>
                  <a:off x="45562" y="3723542"/>
                  <a:ext cx="2038827" cy="843885"/>
                </a:xfrm>
                <a:prstGeom prst="rect">
                  <a:avLst/>
                </a:prstGeom>
              </p:spPr>
              <p:txBody>
                <a:bodyPr wrap="none">
                  <a:spAutoFit/>
                </a:bodyPr>
                <a:lstStyle/>
                <a:p>
                  <a:pPr defTabSz="457200"/>
                  <a14:m>
                    <m:oMathPara xmlns:m="http://schemas.openxmlformats.org/officeDocument/2006/math">
                      <m:oMathParaPr>
                        <m:jc m:val="centerGroup"/>
                      </m:oMathParaPr>
                      <m:oMath xmlns:m="http://schemas.openxmlformats.org/officeDocument/2006/math">
                        <m:d>
                          <m:dPr>
                            <m:begChr m:val="⟨"/>
                            <m:endChr m:val="⟩"/>
                            <m:ctrlPr>
                              <a:rPr lang="en-US" sz="2400" i="1">
                                <a:solidFill>
                                  <a:prstClr val="black"/>
                                </a:solidFill>
                                <a:latin typeface="Cambria Math"/>
                              </a:rPr>
                            </m:ctrlPr>
                          </m:dPr>
                          <m:e>
                            <m:r>
                              <a:rPr lang="en-US" sz="2400" i="1">
                                <a:solidFill>
                                  <a:prstClr val="black"/>
                                </a:solidFill>
                                <a:latin typeface="Cambria Math" panose="02040503050406030204" pitchFamily="18" charset="0"/>
                                <a:ea typeface="Cambria Math" panose="02040503050406030204" pitchFamily="18" charset="0"/>
                              </a:rPr>
                              <m:t>∆</m:t>
                            </m:r>
                            <m:sSub>
                              <m:sSubPr>
                                <m:ctrlPr>
                                  <a:rPr lang="en-US" sz="2400" i="1">
                                    <a:solidFill>
                                      <a:prstClr val="black"/>
                                    </a:solidFill>
                                    <a:latin typeface="Cambria Math"/>
                                  </a:rPr>
                                </m:ctrlPr>
                              </m:sSubPr>
                              <m:e>
                                <m:sSub>
                                  <m:sSubPr>
                                    <m:ctrlPr>
                                      <a:rPr lang="en-US" sz="2400" i="1">
                                        <a:solidFill>
                                          <a:prstClr val="black"/>
                                        </a:solidFill>
                                        <a:latin typeface="Cambria Math"/>
                                      </a:rPr>
                                    </m:ctrlPr>
                                  </m:sSubPr>
                                  <m:e>
                                    <m:acc>
                                      <m:accPr>
                                        <m:chr m:val="̂"/>
                                        <m:ctrlPr>
                                          <a:rPr lang="en-US" sz="2400" i="1">
                                            <a:solidFill>
                                              <a:prstClr val="black"/>
                                            </a:solidFill>
                                            <a:latin typeface="Cambria Math"/>
                                          </a:rPr>
                                        </m:ctrlPr>
                                      </m:accPr>
                                      <m:e>
                                        <m:r>
                                          <a:rPr lang="en-US" sz="2400" i="1">
                                            <a:solidFill>
                                              <a:prstClr val="black"/>
                                            </a:solidFill>
                                            <a:latin typeface="Cambria Math" panose="02040503050406030204" pitchFamily="18" charset="0"/>
                                          </a:rPr>
                                          <m:t>𝑆</m:t>
                                        </m:r>
                                      </m:e>
                                    </m:acc>
                                  </m:e>
                                  <m:sub>
                                    <m:r>
                                      <a:rPr lang="en-US" sz="2400" i="1">
                                        <a:solidFill>
                                          <a:prstClr val="black"/>
                                        </a:solidFill>
                                        <a:latin typeface="Cambria Math" panose="02040503050406030204" pitchFamily="18" charset="0"/>
                                      </a:rPr>
                                      <m:t>𝑦</m:t>
                                    </m:r>
                                    <m:r>
                                      <a:rPr lang="en-US" sz="2400" i="1">
                                        <a:solidFill>
                                          <a:prstClr val="black"/>
                                        </a:solidFill>
                                        <a:latin typeface="Cambria Math" panose="02040503050406030204" pitchFamily="18" charset="0"/>
                                      </a:rPr>
                                      <m:t>,</m:t>
                                    </m:r>
                                    <m:r>
                                      <a:rPr lang="en-US" sz="2400" i="1">
                                        <a:solidFill>
                                          <a:prstClr val="black"/>
                                        </a:solidFill>
                                        <a:latin typeface="Cambria Math" panose="02040503050406030204" pitchFamily="18" charset="0"/>
                                      </a:rPr>
                                      <m:t>𝑧</m:t>
                                    </m:r>
                                  </m:sub>
                                </m:sSub>
                              </m:e>
                              <m:sub>
                                <m:r>
                                  <a:rPr lang="en-US" sz="2400" i="1">
                                    <a:solidFill>
                                      <a:prstClr val="black"/>
                                    </a:solidFill>
                                    <a:latin typeface="Cambria Math" panose="02040503050406030204" pitchFamily="18" charset="0"/>
                                  </a:rPr>
                                  <m:t> </m:t>
                                </m:r>
                              </m:sub>
                            </m:sSub>
                          </m:e>
                        </m:d>
                        <m:r>
                          <a:rPr lang="en-US" sz="2400">
                            <a:solidFill>
                              <a:prstClr val="black"/>
                            </a:solidFill>
                            <a:latin typeface="Cambria Math" panose="02040503050406030204" pitchFamily="18" charset="0"/>
                          </a:rPr>
                          <m:t>=</m:t>
                        </m:r>
                        <m:rad>
                          <m:radPr>
                            <m:degHide m:val="on"/>
                            <m:ctrlPr>
                              <a:rPr lang="en-US" sz="2400" i="1">
                                <a:solidFill>
                                  <a:prstClr val="black"/>
                                </a:solidFill>
                                <a:latin typeface="Cambria Math"/>
                              </a:rPr>
                            </m:ctrlPr>
                          </m:radPr>
                          <m:deg/>
                          <m:e>
                            <m:box>
                              <m:boxPr>
                                <m:ctrlPr>
                                  <a:rPr lang="en-US" sz="2400" i="1">
                                    <a:solidFill>
                                      <a:prstClr val="black"/>
                                    </a:solidFill>
                                    <a:latin typeface="Cambria Math"/>
                                  </a:rPr>
                                </m:ctrlPr>
                              </m:boxPr>
                              <m:e>
                                <m:argPr>
                                  <m:argSz m:val="-1"/>
                                </m:argPr>
                                <m:f>
                                  <m:fPr>
                                    <m:ctrlPr>
                                      <a:rPr lang="en-US" sz="2400" i="1">
                                        <a:solidFill>
                                          <a:prstClr val="black"/>
                                        </a:solidFill>
                                        <a:latin typeface="Cambria Math"/>
                                      </a:rPr>
                                    </m:ctrlPr>
                                  </m:fPr>
                                  <m:num>
                                    <m:r>
                                      <a:rPr lang="en-US" sz="2400" i="1">
                                        <a:solidFill>
                                          <a:prstClr val="black"/>
                                        </a:solidFill>
                                        <a:latin typeface="Cambria Math" panose="02040503050406030204" pitchFamily="18" charset="0"/>
                                      </a:rPr>
                                      <m:t>𝑁</m:t>
                                    </m:r>
                                  </m:num>
                                  <m:den>
                                    <m:r>
                                      <a:rPr lang="en-US" sz="2400" i="1">
                                        <a:solidFill>
                                          <a:prstClr val="black"/>
                                        </a:solidFill>
                                        <a:latin typeface="Cambria Math" panose="02040503050406030204" pitchFamily="18" charset="0"/>
                                      </a:rPr>
                                      <m:t>4</m:t>
                                    </m:r>
                                  </m:den>
                                </m:f>
                              </m:e>
                            </m:box>
                          </m:e>
                        </m:rad>
                      </m:oMath>
                    </m:oMathPara>
                  </a14:m>
                  <a:endParaRPr lang="en-US" sz="2400" dirty="0">
                    <a:solidFill>
                      <a:prstClr val="black"/>
                    </a:solidFill>
                    <a:latin typeface="Calibri"/>
                  </a:endParaRPr>
                </a:p>
              </p:txBody>
            </p:sp>
          </mc:Choice>
          <mc:Fallback xmlns="">
            <p:sp>
              <p:nvSpPr>
                <p:cNvPr id="138" name="Rectangle 137">
                  <a:extLst>
                    <a:ext uri="{FF2B5EF4-FFF2-40B4-BE49-F238E27FC236}">
                      <a16:creationId xmlns:a16="http://schemas.microsoft.com/office/drawing/2014/main" id="{FF8AC8D4-06B0-4E05-87BA-44E472FB13EA}"/>
                    </a:ext>
                  </a:extLst>
                </p:cNvPr>
                <p:cNvSpPr>
                  <a:spLocks noRot="1" noChangeAspect="1" noMove="1" noResize="1" noEditPoints="1" noAdjustHandles="1" noChangeArrowheads="1" noChangeShapeType="1" noTextEdit="1"/>
                </p:cNvSpPr>
                <p:nvPr/>
              </p:nvSpPr>
              <p:spPr>
                <a:xfrm>
                  <a:off x="45562" y="3723542"/>
                  <a:ext cx="2038827" cy="843885"/>
                </a:xfrm>
                <a:prstGeom prst="rect">
                  <a:avLst/>
                </a:prstGeom>
                <a:blipFill>
                  <a:blip r:embed="rId12"/>
                  <a:stretch>
                    <a:fillRect/>
                  </a:stretch>
                </a:blipFill>
              </p:spPr>
              <p:txBody>
                <a:bodyPr/>
                <a:lstStyle/>
                <a:p>
                  <a:r>
                    <a:rPr lang="en-US">
                      <a:noFill/>
                    </a:rPr>
                    <a:t> </a:t>
                  </a:r>
                </a:p>
              </p:txBody>
            </p:sp>
          </mc:Fallback>
        </mc:AlternateContent>
        <p:pic>
          <p:nvPicPr>
            <p:cNvPr id="140" name="Picture 139">
              <a:extLst>
                <a:ext uri="{FF2B5EF4-FFF2-40B4-BE49-F238E27FC236}">
                  <a16:creationId xmlns:a16="http://schemas.microsoft.com/office/drawing/2014/main" xmlns="" id="{23219CCC-7D2C-46CD-9AB6-0085F3A79323}"/>
                </a:ext>
              </a:extLst>
            </p:cNvPr>
            <p:cNvPicPr>
              <a:picLocks noChangeAspect="1"/>
            </p:cNvPicPr>
            <p:nvPr/>
          </p:nvPicPr>
          <p:blipFill>
            <a:blip r:embed="rId13"/>
            <a:stretch>
              <a:fillRect/>
            </a:stretch>
          </p:blipFill>
          <p:spPr>
            <a:xfrm>
              <a:off x="2823868" y="2454529"/>
              <a:ext cx="353599" cy="353599"/>
            </a:xfrm>
            <a:prstGeom prst="rect">
              <a:avLst/>
            </a:prstGeom>
          </p:spPr>
        </p:pic>
      </p:grpSp>
      <p:grpSp>
        <p:nvGrpSpPr>
          <p:cNvPr id="153" name="Group 152">
            <a:extLst>
              <a:ext uri="{FF2B5EF4-FFF2-40B4-BE49-F238E27FC236}">
                <a16:creationId xmlns:a16="http://schemas.microsoft.com/office/drawing/2014/main" xmlns="" id="{B9C3BBDF-D983-4ABE-A004-B71A4022CA07}"/>
              </a:ext>
            </a:extLst>
          </p:cNvPr>
          <p:cNvGrpSpPr/>
          <p:nvPr/>
        </p:nvGrpSpPr>
        <p:grpSpPr>
          <a:xfrm>
            <a:off x="3450943" y="4559548"/>
            <a:ext cx="1115796" cy="1219212"/>
            <a:chOff x="530776" y="6252260"/>
            <a:chExt cx="1115796" cy="1219212"/>
          </a:xfrm>
        </p:grpSpPr>
        <p:cxnSp>
          <p:nvCxnSpPr>
            <p:cNvPr id="147" name="Straight Arrow Connector 146">
              <a:extLst>
                <a:ext uri="{FF2B5EF4-FFF2-40B4-BE49-F238E27FC236}">
                  <a16:creationId xmlns:a16="http://schemas.microsoft.com/office/drawing/2014/main" xmlns="" id="{9167765E-800A-4F48-81C9-AA3284484E26}"/>
                </a:ext>
              </a:extLst>
            </p:cNvPr>
            <p:cNvCxnSpPr/>
            <p:nvPr/>
          </p:nvCxnSpPr>
          <p:spPr>
            <a:xfrm rot="5400000" flipH="1" flipV="1">
              <a:off x="550631" y="6651294"/>
              <a:ext cx="594018"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xmlns="" id="{A3795D22-B66E-40C7-9C29-4C91B173F5EC}"/>
                </a:ext>
              </a:extLst>
            </p:cNvPr>
            <p:cNvCxnSpPr/>
            <p:nvPr/>
          </p:nvCxnSpPr>
          <p:spPr>
            <a:xfrm>
              <a:off x="843889" y="6967893"/>
              <a:ext cx="654361"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a:extLst>
                <a:ext uri="{FF2B5EF4-FFF2-40B4-BE49-F238E27FC236}">
                  <a16:creationId xmlns:a16="http://schemas.microsoft.com/office/drawing/2014/main" xmlns="" id="{CA3F7519-719A-43A7-9372-A3553BE08EF2}"/>
                </a:ext>
              </a:extLst>
            </p:cNvPr>
            <p:cNvCxnSpPr>
              <a:cxnSpLocks/>
            </p:cNvCxnSpPr>
            <p:nvPr/>
          </p:nvCxnSpPr>
          <p:spPr>
            <a:xfrm flipH="1">
              <a:off x="530776" y="6969482"/>
              <a:ext cx="318453" cy="2172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0" name="TextBox 149">
              <a:extLst>
                <a:ext uri="{FF2B5EF4-FFF2-40B4-BE49-F238E27FC236}">
                  <a16:creationId xmlns:a16="http://schemas.microsoft.com/office/drawing/2014/main" xmlns="" id="{9E71BA44-BDF5-4A5B-91F2-0515EA113226}"/>
                </a:ext>
              </a:extLst>
            </p:cNvPr>
            <p:cNvSpPr txBox="1"/>
            <p:nvPr/>
          </p:nvSpPr>
          <p:spPr>
            <a:xfrm>
              <a:off x="847638" y="6252260"/>
              <a:ext cx="275849" cy="369332"/>
            </a:xfrm>
            <a:prstGeom prst="rect">
              <a:avLst/>
            </a:prstGeom>
            <a:noFill/>
          </p:spPr>
          <p:txBody>
            <a:bodyPr wrap="none" rtlCol="0">
              <a:spAutoFit/>
            </a:bodyPr>
            <a:lstStyle/>
            <a:p>
              <a:pPr defTabSz="457200"/>
              <a:r>
                <a:rPr lang="en-US">
                  <a:solidFill>
                    <a:prstClr val="black"/>
                  </a:solidFill>
                  <a:latin typeface="Calibri"/>
                </a:rPr>
                <a:t>z</a:t>
              </a:r>
            </a:p>
          </p:txBody>
        </p:sp>
        <p:sp>
          <p:nvSpPr>
            <p:cNvPr id="151" name="TextBox 150">
              <a:extLst>
                <a:ext uri="{FF2B5EF4-FFF2-40B4-BE49-F238E27FC236}">
                  <a16:creationId xmlns:a16="http://schemas.microsoft.com/office/drawing/2014/main" xmlns="" id="{3C4A1F91-8318-4723-92FD-3E8ABD5283A6}"/>
                </a:ext>
              </a:extLst>
            </p:cNvPr>
            <p:cNvSpPr txBox="1"/>
            <p:nvPr/>
          </p:nvSpPr>
          <p:spPr>
            <a:xfrm>
              <a:off x="556631" y="7102140"/>
              <a:ext cx="287258" cy="369332"/>
            </a:xfrm>
            <a:prstGeom prst="rect">
              <a:avLst/>
            </a:prstGeom>
            <a:noFill/>
          </p:spPr>
          <p:txBody>
            <a:bodyPr wrap="none" rtlCol="0">
              <a:spAutoFit/>
            </a:bodyPr>
            <a:lstStyle/>
            <a:p>
              <a:pPr defTabSz="457200"/>
              <a:r>
                <a:rPr lang="en-US" dirty="0">
                  <a:solidFill>
                    <a:prstClr val="black"/>
                  </a:solidFill>
                  <a:latin typeface="Calibri"/>
                </a:rPr>
                <a:t>x</a:t>
              </a:r>
            </a:p>
          </p:txBody>
        </p:sp>
        <p:sp>
          <p:nvSpPr>
            <p:cNvPr id="152" name="TextBox 151">
              <a:extLst>
                <a:ext uri="{FF2B5EF4-FFF2-40B4-BE49-F238E27FC236}">
                  <a16:creationId xmlns:a16="http://schemas.microsoft.com/office/drawing/2014/main" xmlns="" id="{2AE262EF-773A-4EF8-87FD-EF783435C4B9}"/>
                </a:ext>
              </a:extLst>
            </p:cNvPr>
            <p:cNvSpPr txBox="1"/>
            <p:nvPr/>
          </p:nvSpPr>
          <p:spPr>
            <a:xfrm>
              <a:off x="1357423" y="6969482"/>
              <a:ext cx="289149" cy="369332"/>
            </a:xfrm>
            <a:prstGeom prst="rect">
              <a:avLst/>
            </a:prstGeom>
            <a:noFill/>
          </p:spPr>
          <p:txBody>
            <a:bodyPr wrap="none" rtlCol="0">
              <a:spAutoFit/>
            </a:bodyPr>
            <a:lstStyle/>
            <a:p>
              <a:pPr defTabSz="457200"/>
              <a:r>
                <a:rPr lang="en-US">
                  <a:solidFill>
                    <a:prstClr val="black"/>
                  </a:solidFill>
                  <a:latin typeface="Calibri"/>
                </a:rPr>
                <a:t>y</a:t>
              </a:r>
            </a:p>
          </p:txBody>
        </p:sp>
      </p:grpSp>
    </p:spTree>
    <p:extLst>
      <p:ext uri="{BB962C8B-B14F-4D97-AF65-F5344CB8AC3E}">
        <p14:creationId xmlns:p14="http://schemas.microsoft.com/office/powerpoint/2010/main" val="41882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1000" fill="hold"/>
                                        <p:tgtEl>
                                          <p:spTgt spid="53"/>
                                        </p:tgtEl>
                                        <p:attrNameLst>
                                          <p:attrName>ppt_w</p:attrName>
                                        </p:attrNameLst>
                                      </p:cBhvr>
                                      <p:tavLst>
                                        <p:tav tm="0">
                                          <p:val>
                                            <p:strVal val="#ppt_w+.3"/>
                                          </p:val>
                                        </p:tav>
                                        <p:tav tm="100000">
                                          <p:val>
                                            <p:strVal val="#ppt_w"/>
                                          </p:val>
                                        </p:tav>
                                      </p:tavLst>
                                    </p:anim>
                                    <p:anim calcmode="lin" valueType="num">
                                      <p:cBhvr>
                                        <p:cTn id="18" dur="1000" fill="hold"/>
                                        <p:tgtEl>
                                          <p:spTgt spid="53"/>
                                        </p:tgtEl>
                                        <p:attrNameLst>
                                          <p:attrName>ppt_h</p:attrName>
                                        </p:attrNameLst>
                                      </p:cBhvr>
                                      <p:tavLst>
                                        <p:tav tm="0">
                                          <p:val>
                                            <p:strVal val="#ppt_h"/>
                                          </p:val>
                                        </p:tav>
                                        <p:tav tm="100000">
                                          <p:val>
                                            <p:strVal val="#ppt_h"/>
                                          </p:val>
                                        </p:tav>
                                      </p:tavLst>
                                    </p:anim>
                                    <p:animEffect transition="in" filter="fade">
                                      <p:cBhvr>
                                        <p:cTn id="19" dur="10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3"/>
                                        </p:tgtEl>
                                        <p:attrNameLst>
                                          <p:attrName>style.visibility</p:attrName>
                                        </p:attrNameLst>
                                      </p:cBhvr>
                                      <p:to>
                                        <p:strVal val="visible"/>
                                      </p:to>
                                    </p:set>
                                    <p:animEffect transition="in" filter="fade">
                                      <p:cBhvr>
                                        <p:cTn id="24" dur="1500"/>
                                        <p:tgtEl>
                                          <p:spTgt spid="1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16" grpId="0"/>
      <p:bldP spid="1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134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xmlns="" id="{08BDDD24-1A48-4296-82BE-50F2301F5C54}"/>
              </a:ext>
            </a:extLst>
          </p:cNvPr>
          <p:cNvSpPr/>
          <p:nvPr/>
        </p:nvSpPr>
        <p:spPr>
          <a:xfrm>
            <a:off x="8324022" y="3674508"/>
            <a:ext cx="1768103" cy="1573160"/>
          </a:xfrm>
          <a:prstGeom prst="ellipse">
            <a:avLst/>
          </a:prstGeom>
          <a:solidFill>
            <a:srgbClr val="FFFF00">
              <a:alpha val="54902"/>
            </a:srgbClr>
          </a:solidFill>
          <a:scene3d>
            <a:camera prst="perspectiveLef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a:ea typeface="+mn-ea"/>
              <a:cs typeface="Arial"/>
            </a:endParaRPr>
          </a:p>
        </p:txBody>
      </p:sp>
      <p:sp>
        <p:nvSpPr>
          <p:cNvPr id="15" name="Rectangle 2"/>
          <p:cNvSpPr txBox="1">
            <a:spLocks noChangeArrowheads="1"/>
          </p:cNvSpPr>
          <p:nvPr/>
        </p:nvSpPr>
        <p:spPr>
          <a:xfrm>
            <a:off x="2181758" y="-40107"/>
            <a:ext cx="7847124" cy="611187"/>
          </a:xfrm>
          <a:prstGeom prst="rect">
            <a:avLst/>
          </a:prstGeom>
        </p:spPr>
        <p:txBody>
          <a:bodyPr anchor="ctr">
            <a:normAutofit fontScale="90000" lnSpcReduction="20000"/>
          </a:bodyPr>
          <a:lstStyle/>
          <a:p>
            <a:pPr algn="ctr" eaLnBrk="0" fontAlgn="auto" hangingPunct="0">
              <a:spcBef>
                <a:spcPct val="50000"/>
              </a:spcBef>
              <a:spcAft>
                <a:spcPts val="0"/>
              </a:spcAft>
              <a:defRPr/>
            </a:pPr>
            <a:r>
              <a:rPr lang="en-US" sz="4400" dirty="0">
                <a:ln>
                  <a:solidFill>
                    <a:srgbClr val="FF0000"/>
                  </a:solidFill>
                </a:ln>
                <a:latin typeface="Berlin Sans FB" pitchFamily="34" charset="0"/>
                <a:ea typeface="+mj-ea"/>
                <a:cs typeface="+mj-cs"/>
              </a:rPr>
              <a:t>Why alkaline-earth (like)  atoms?</a:t>
            </a:r>
          </a:p>
        </p:txBody>
      </p:sp>
      <p:pic>
        <p:nvPicPr>
          <p:cNvPr id="2" name="Picture 1"/>
          <p:cNvPicPr>
            <a:picLocks noChangeAspect="1"/>
          </p:cNvPicPr>
          <p:nvPr/>
        </p:nvPicPr>
        <p:blipFill>
          <a:blip r:embed="rId2"/>
          <a:stretch>
            <a:fillRect/>
          </a:stretch>
        </p:blipFill>
        <p:spPr>
          <a:xfrm>
            <a:off x="74883" y="963566"/>
            <a:ext cx="5078408" cy="3316511"/>
          </a:xfrm>
          <a:prstGeom prst="rect">
            <a:avLst/>
          </a:prstGeom>
        </p:spPr>
      </p:pic>
      <p:grpSp>
        <p:nvGrpSpPr>
          <p:cNvPr id="27" name="Group 44"/>
          <p:cNvGrpSpPr>
            <a:grpSpLocks/>
          </p:cNvGrpSpPr>
          <p:nvPr/>
        </p:nvGrpSpPr>
        <p:grpSpPr bwMode="auto">
          <a:xfrm>
            <a:off x="3557773" y="3138286"/>
            <a:ext cx="2600325" cy="1206500"/>
            <a:chOff x="47" y="2241"/>
            <a:chExt cx="2016" cy="760"/>
          </a:xfrm>
          <a:solidFill>
            <a:srgbClr val="00B050"/>
          </a:solidFill>
        </p:grpSpPr>
        <p:sp>
          <p:nvSpPr>
            <p:cNvPr id="28" name="AutoShape 16"/>
            <p:cNvSpPr>
              <a:spLocks noChangeArrowheads="1"/>
            </p:cNvSpPr>
            <p:nvPr/>
          </p:nvSpPr>
          <p:spPr bwMode="auto">
            <a:xfrm>
              <a:off x="47" y="2241"/>
              <a:ext cx="2016" cy="760"/>
            </a:xfrm>
            <a:prstGeom prst="bevel">
              <a:avLst>
                <a:gd name="adj" fmla="val 12500"/>
              </a:avLst>
            </a:prstGeom>
            <a:grpFill/>
            <a:ln w="12700">
              <a:solidFill>
                <a:srgbClr val="336600"/>
              </a:solidFill>
              <a:miter lim="800000"/>
              <a:headEnd/>
              <a:tailEnd/>
            </a:ln>
          </p:spPr>
          <p:txBody>
            <a:bodyPr anchor="ctr">
              <a:spAutoFit/>
            </a:bodyPr>
            <a:lstStyle/>
            <a:p>
              <a:pPr marL="0" marR="0" lvl="0" indent="0" defTabSz="914400" eaLnBrk="0" fontAlgn="auto" latinLnBrk="0" hangingPunct="0">
                <a:lnSpc>
                  <a:spcPct val="100000"/>
                </a:lnSpc>
                <a:spcBef>
                  <a:spcPct val="5000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 name="Text Box 17"/>
            <p:cNvSpPr txBox="1">
              <a:spLocks noChangeArrowheads="1"/>
            </p:cNvSpPr>
            <p:nvPr/>
          </p:nvSpPr>
          <p:spPr bwMode="auto">
            <a:xfrm>
              <a:off x="243" y="2401"/>
              <a:ext cx="1609" cy="407"/>
            </a:xfrm>
            <a:prstGeom prst="rect">
              <a:avLst/>
            </a:prstGeom>
            <a:grpFill/>
            <a:ln w="9525" algn="ctr">
              <a:noFill/>
              <a:miter lim="800000"/>
              <a:headEnd/>
              <a:tailEnd/>
            </a:ln>
          </p:spPr>
          <p:txBody>
            <a:bodyP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rPr>
                <a:t>Many-Body</a:t>
              </a:r>
              <a:r>
                <a:rPr kumimoji="0" lang="en-US" sz="1800" b="1" i="0" u="none" strike="noStrike" kern="0" cap="none" spc="0" normalizeH="0" noProof="0" dirty="0">
                  <a:ln>
                    <a:noFill/>
                  </a:ln>
                  <a:solidFill>
                    <a:prstClr val="white"/>
                  </a:solidFill>
                  <a:effectLst/>
                  <a:uLnTx/>
                  <a:uFillTx/>
                  <a:latin typeface="Arial"/>
                </a:rPr>
                <a:t> Physics</a:t>
              </a:r>
              <a:endParaRPr kumimoji="0" lang="en-US" sz="1800" b="1" i="0" u="none" strike="noStrike" kern="0" cap="none" spc="0" normalizeH="0" baseline="0" noProof="0" dirty="0">
                <a:ln>
                  <a:noFill/>
                </a:ln>
                <a:solidFill>
                  <a:prstClr val="white"/>
                </a:solidFill>
                <a:effectLst/>
                <a:uLnTx/>
                <a:uFillTx/>
                <a:latin typeface="Arial"/>
              </a:endParaRPr>
            </a:p>
          </p:txBody>
        </p:sp>
      </p:grpSp>
      <p:cxnSp>
        <p:nvCxnSpPr>
          <p:cNvPr id="30" name="Straight Arrow Connector 29"/>
          <p:cNvCxnSpPr>
            <a:cxnSpLocks noChangeShapeType="1"/>
          </p:cNvCxnSpPr>
          <p:nvPr/>
        </p:nvCxnSpPr>
        <p:spPr bwMode="auto">
          <a:xfrm rot="16200000" flipH="1">
            <a:off x="3841894" y="2367585"/>
            <a:ext cx="1116012" cy="515937"/>
          </a:xfrm>
          <a:prstGeom prst="straightConnector1">
            <a:avLst/>
          </a:prstGeom>
          <a:noFill/>
          <a:ln w="76200"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sp>
        <p:nvSpPr>
          <p:cNvPr id="31" name="Oval 30"/>
          <p:cNvSpPr/>
          <p:nvPr/>
        </p:nvSpPr>
        <p:spPr>
          <a:xfrm>
            <a:off x="8956229" y="2671496"/>
            <a:ext cx="1768103" cy="1635013"/>
          </a:xfrm>
          <a:prstGeom prst="ellipse">
            <a:avLst/>
          </a:prstGeom>
          <a:solidFill>
            <a:srgbClr val="9900FF">
              <a:alpha val="63137"/>
            </a:srgbClr>
          </a:solidFill>
          <a:ln>
            <a:noFill/>
          </a:ln>
          <a:scene3d>
            <a:camera prst="perspectiveLef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a:ea typeface="+mn-ea"/>
              <a:cs typeface="Arial"/>
            </a:endParaRPr>
          </a:p>
        </p:txBody>
      </p:sp>
      <p:sp>
        <p:nvSpPr>
          <p:cNvPr id="32" name="Rectangle 24"/>
          <p:cNvSpPr>
            <a:spLocks noChangeArrowheads="1"/>
          </p:cNvSpPr>
          <p:nvPr/>
        </p:nvSpPr>
        <p:spPr bwMode="auto">
          <a:xfrm>
            <a:off x="7467428" y="3196119"/>
            <a:ext cx="3628399" cy="4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Arial"/>
            </a:endParaRPr>
          </a:p>
        </p:txBody>
      </p:sp>
      <p:grpSp>
        <p:nvGrpSpPr>
          <p:cNvPr id="33" name="Group 32"/>
          <p:cNvGrpSpPr/>
          <p:nvPr/>
        </p:nvGrpSpPr>
        <p:grpSpPr>
          <a:xfrm>
            <a:off x="7671809" y="2621526"/>
            <a:ext cx="2803299" cy="2046577"/>
            <a:chOff x="4867776" y="912167"/>
            <a:chExt cx="2803299" cy="2046577"/>
          </a:xfrm>
        </p:grpSpPr>
        <p:sp>
          <p:nvSpPr>
            <p:cNvPr id="48" name="Oval 47"/>
            <p:cNvSpPr/>
            <p:nvPr/>
          </p:nvSpPr>
          <p:spPr>
            <a:xfrm>
              <a:off x="4867776" y="912167"/>
              <a:ext cx="1768103" cy="1648429"/>
            </a:xfrm>
            <a:prstGeom prst="ellipse">
              <a:avLst/>
            </a:prstGeom>
            <a:solidFill>
              <a:srgbClr val="00B0F0">
                <a:alpha val="58039"/>
              </a:srgbClr>
            </a:solidFill>
            <a:scene3d>
              <a:camera prst="perspectiveLef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a:ea typeface="+mn-ea"/>
                <a:cs typeface="Arial"/>
              </a:endParaRPr>
            </a:p>
          </p:txBody>
        </p:sp>
        <p:sp>
          <p:nvSpPr>
            <p:cNvPr id="50" name="Rectangle 49"/>
            <p:cNvSpPr/>
            <p:nvPr/>
          </p:nvSpPr>
          <p:spPr>
            <a:xfrm>
              <a:off x="6081257" y="2558634"/>
              <a:ext cx="1143592" cy="400110"/>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Sans" pitchFamily="34" charset="0"/>
                  <a:ea typeface="+mn-ea"/>
                  <a:cs typeface="Arial"/>
                </a:rPr>
                <a:t>Spin</a:t>
              </a:r>
            </a:p>
          </p:txBody>
        </p:sp>
        <p:sp>
          <p:nvSpPr>
            <p:cNvPr id="51" name="Rectangle 50"/>
            <p:cNvSpPr/>
            <p:nvPr/>
          </p:nvSpPr>
          <p:spPr>
            <a:xfrm>
              <a:off x="6527483" y="1552429"/>
              <a:ext cx="1143592" cy="400110"/>
            </a:xfrm>
            <a:prstGeom prst="rect">
              <a:avLst/>
            </a:prstGeom>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Sans" pitchFamily="34" charset="0"/>
                  <a:ea typeface="+mn-ea"/>
                  <a:cs typeface="Arial"/>
                </a:rPr>
                <a:t>orbital</a:t>
              </a:r>
            </a:p>
          </p:txBody>
        </p:sp>
        <p:sp>
          <p:nvSpPr>
            <p:cNvPr id="52" name="Rectangle 51"/>
            <p:cNvSpPr/>
            <p:nvPr/>
          </p:nvSpPr>
          <p:spPr>
            <a:xfrm>
              <a:off x="5065701" y="1517737"/>
              <a:ext cx="1143592" cy="400110"/>
            </a:xfrm>
            <a:prstGeom prst="rect">
              <a:avLst/>
            </a:prstGeom>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Sans" pitchFamily="34" charset="0"/>
                  <a:ea typeface="+mn-ea"/>
                  <a:cs typeface="Arial"/>
                </a:rPr>
                <a:t>Charge</a:t>
              </a:r>
            </a:p>
          </p:txBody>
        </p:sp>
      </p:grpSp>
      <p:grpSp>
        <p:nvGrpSpPr>
          <p:cNvPr id="53" name="Group 52"/>
          <p:cNvGrpSpPr/>
          <p:nvPr/>
        </p:nvGrpSpPr>
        <p:grpSpPr>
          <a:xfrm>
            <a:off x="10050562" y="4470177"/>
            <a:ext cx="1658498" cy="814260"/>
            <a:chOff x="2870472" y="2816593"/>
            <a:chExt cx="1658498" cy="814260"/>
          </a:xfrm>
        </p:grpSpPr>
        <p:cxnSp>
          <p:nvCxnSpPr>
            <p:cNvPr id="54" name="Straight Arrow Connector 53"/>
            <p:cNvCxnSpPr/>
            <p:nvPr/>
          </p:nvCxnSpPr>
          <p:spPr>
            <a:xfrm rot="21300000" flipH="1" flipV="1">
              <a:off x="3110441" y="2816593"/>
              <a:ext cx="292557" cy="367564"/>
            </a:xfrm>
            <a:prstGeom prst="straightConnector1">
              <a:avLst/>
            </a:prstGeom>
            <a:ln w="5715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3"/>
            <a:stretch>
              <a:fillRect/>
            </a:stretch>
          </p:blipFill>
          <p:spPr>
            <a:xfrm>
              <a:off x="3095783" y="2872700"/>
              <a:ext cx="372080" cy="362327"/>
            </a:xfrm>
            <a:prstGeom prst="rect">
              <a:avLst/>
            </a:prstGeom>
          </p:spPr>
        </p:pic>
        <p:sp>
          <p:nvSpPr>
            <p:cNvPr id="56" name="TextBox 55"/>
            <p:cNvSpPr txBox="1"/>
            <p:nvPr/>
          </p:nvSpPr>
          <p:spPr>
            <a:xfrm>
              <a:off x="2870472" y="3292299"/>
              <a:ext cx="165849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Lucida Sans" pitchFamily="34" charset="0"/>
                  <a:ea typeface="+mn-ea"/>
                  <a:cs typeface="Arial"/>
                </a:rPr>
                <a:t>Nuclear spins</a:t>
              </a:r>
            </a:p>
          </p:txBody>
        </p:sp>
      </p:grpSp>
      <p:sp>
        <p:nvSpPr>
          <p:cNvPr id="57" name="TextBox 56"/>
          <p:cNvSpPr txBox="1"/>
          <p:nvPr/>
        </p:nvSpPr>
        <p:spPr>
          <a:xfrm>
            <a:off x="6608412" y="2836399"/>
            <a:ext cx="150301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Arial"/>
              </a:rPr>
              <a:t>Spin-orbit coupling </a:t>
            </a:r>
          </a:p>
        </p:txBody>
      </p:sp>
      <p:grpSp>
        <p:nvGrpSpPr>
          <p:cNvPr id="58" name="Group 57"/>
          <p:cNvGrpSpPr/>
          <p:nvPr/>
        </p:nvGrpSpPr>
        <p:grpSpPr>
          <a:xfrm>
            <a:off x="10432351" y="2782089"/>
            <a:ext cx="1276709" cy="1572447"/>
            <a:chOff x="3252261" y="1128505"/>
            <a:chExt cx="1276709" cy="1572447"/>
          </a:xfrm>
        </p:grpSpPr>
        <p:pic>
          <p:nvPicPr>
            <p:cNvPr id="59"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333" r="90000"/>
                      </a14:imgEffect>
                    </a14:imgLayer>
                  </a14:imgProps>
                </a:ext>
                <a:ext uri="{28A0092B-C50C-407E-A947-70E740481C1C}">
                  <a14:useLocalDpi xmlns:a14="http://schemas.microsoft.com/office/drawing/2010/main" val="0"/>
                </a:ext>
              </a:extLst>
            </a:blip>
            <a:srcRect/>
            <a:stretch>
              <a:fillRect/>
            </a:stretch>
          </p:blipFill>
          <p:spPr bwMode="auto">
            <a:xfrm>
              <a:off x="3418460" y="1128505"/>
              <a:ext cx="595661" cy="49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a:xfrm>
              <a:off x="3252261" y="2331620"/>
              <a:ext cx="127670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Lucida Sans" pitchFamily="34" charset="0"/>
                  <a:ea typeface="+mn-ea"/>
                  <a:cs typeface="Arial"/>
                </a:rPr>
                <a:t>3</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Arial"/>
                </a:rPr>
                <a:t>P</a:t>
              </a:r>
              <a:r>
                <a:rPr kumimoji="0" lang="en-US" sz="1800" b="0" i="0" u="none" strike="noStrike" kern="1200" cap="none" spc="0" normalizeH="0" baseline="-25000" noProof="0" dirty="0">
                  <a:ln>
                    <a:noFill/>
                  </a:ln>
                  <a:solidFill>
                    <a:prstClr val="black"/>
                  </a:solidFill>
                  <a:effectLst/>
                  <a:uLnTx/>
                  <a:uFillTx/>
                  <a:latin typeface="Lucida Sans" pitchFamily="34" charset="0"/>
                  <a:ea typeface="+mn-ea"/>
                  <a:cs typeface="Arial"/>
                </a:rPr>
                <a:t>0</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Arial"/>
                </a:rPr>
                <a:t>,</a:t>
              </a:r>
              <a:r>
                <a:rPr kumimoji="0" lang="en-US" sz="1800" b="0" i="0" u="none" strike="noStrike" kern="1200" cap="none" spc="0" normalizeH="0" baseline="30000" noProof="0" dirty="0">
                  <a:ln>
                    <a:noFill/>
                  </a:ln>
                  <a:solidFill>
                    <a:prstClr val="black"/>
                  </a:solidFill>
                  <a:effectLst/>
                  <a:uLnTx/>
                  <a:uFillTx/>
                  <a:latin typeface="Lucida Sans" pitchFamily="34" charset="0"/>
                  <a:ea typeface="+mn-ea"/>
                  <a:cs typeface="Arial"/>
                </a:rPr>
                <a:t>1</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Arial"/>
                </a:rPr>
                <a:t>S</a:t>
              </a:r>
              <a:r>
                <a:rPr kumimoji="0" lang="en-US" sz="1800" b="0" i="0" u="none" strike="noStrike" kern="1200" cap="none" spc="0" normalizeH="0" baseline="-25000" noProof="0" dirty="0">
                  <a:ln>
                    <a:noFill/>
                  </a:ln>
                  <a:solidFill>
                    <a:prstClr val="black"/>
                  </a:solidFill>
                  <a:effectLst/>
                  <a:uLnTx/>
                  <a:uFillTx/>
                  <a:latin typeface="Lucida Sans" pitchFamily="34" charset="0"/>
                  <a:ea typeface="+mn-ea"/>
                  <a:cs typeface="Arial"/>
                </a:rPr>
                <a:t>0</a:t>
              </a:r>
            </a:p>
          </p:txBody>
        </p:sp>
        <p:pic>
          <p:nvPicPr>
            <p:cNvPr id="6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333" r="90000"/>
                      </a14:imgEffect>
                    </a14:imgLayer>
                  </a14:imgProps>
                </a:ext>
                <a:ext uri="{28A0092B-C50C-407E-A947-70E740481C1C}">
                  <a14:useLocalDpi xmlns:a14="http://schemas.microsoft.com/office/drawing/2010/main" val="0"/>
                </a:ext>
              </a:extLst>
            </a:blip>
            <a:srcRect/>
            <a:stretch>
              <a:fillRect/>
            </a:stretch>
          </p:blipFill>
          <p:spPr bwMode="auto">
            <a:xfrm rot="5400000">
              <a:off x="3429687" y="1732608"/>
              <a:ext cx="595661" cy="49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2" name="Picture 61"/>
          <p:cNvPicPr>
            <a:picLocks noChangeAspect="1"/>
          </p:cNvPicPr>
          <p:nvPr/>
        </p:nvPicPr>
        <p:blipFill>
          <a:blip r:embed="rId6">
            <a:clrChange>
              <a:clrFrom>
                <a:srgbClr val="FFFFFF"/>
              </a:clrFrom>
              <a:clrTo>
                <a:srgbClr val="FFFFFF">
                  <a:alpha val="0"/>
                </a:srgbClr>
              </a:clrTo>
            </a:clrChange>
          </a:blip>
          <a:stretch>
            <a:fillRect/>
          </a:stretch>
        </p:blipFill>
        <p:spPr>
          <a:xfrm>
            <a:off x="1434276" y="4569787"/>
            <a:ext cx="4665080" cy="2089442"/>
          </a:xfrm>
          <a:prstGeom prst="rect">
            <a:avLst/>
          </a:prstGeom>
        </p:spPr>
      </p:pic>
      <p:sp>
        <p:nvSpPr>
          <p:cNvPr id="63" name="TextBox 62"/>
          <p:cNvSpPr txBox="1"/>
          <p:nvPr/>
        </p:nvSpPr>
        <p:spPr>
          <a:xfrm>
            <a:off x="7438639" y="1939829"/>
            <a:ext cx="604654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9B2D1F"/>
                </a:solidFill>
                <a:effectLst/>
                <a:uLnTx/>
                <a:uFillTx/>
                <a:latin typeface="Lucida Sans" pitchFamily="34" charset="0"/>
                <a:ea typeface="+mn-ea"/>
                <a:cs typeface="Arial"/>
              </a:rPr>
              <a:t>Strongly correlated materials</a:t>
            </a:r>
          </a:p>
        </p:txBody>
      </p:sp>
    </p:spTree>
    <p:extLst>
      <p:ext uri="{BB962C8B-B14F-4D97-AF65-F5344CB8AC3E}">
        <p14:creationId xmlns:p14="http://schemas.microsoft.com/office/powerpoint/2010/main" val="306009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additive="base">
                                        <p:cTn id="13" dur="500"/>
                                        <p:tgtEl>
                                          <p:spTgt spid="62"/>
                                        </p:tgtEl>
                                        <p:attrNameLst>
                                          <p:attrName>ppt_y</p:attrName>
                                        </p:attrNameLst>
                                      </p:cBhvr>
                                      <p:tavLst>
                                        <p:tav tm="0">
                                          <p:val>
                                            <p:strVal val="#ppt_y-#ppt_h*1.125000"/>
                                          </p:val>
                                        </p:tav>
                                        <p:tav tm="100000">
                                          <p:val>
                                            <p:strVal val="#ppt_y"/>
                                          </p:val>
                                        </p:tav>
                                      </p:tavLst>
                                    </p:anim>
                                    <p:animEffect transition="in" filter="wipe(down)">
                                      <p:cBhvr>
                                        <p:cTn id="14" dur="500"/>
                                        <p:tgtEl>
                                          <p:spTgt spid="6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8" presetClass="emph" presetSubtype="0" fill="hold" grpId="0" nodeType="withEffect">
                                  <p:stCondLst>
                                    <p:cond delay="0"/>
                                  </p:stCondLst>
                                  <p:childTnLst>
                                    <p:animRot by="21600000">
                                      <p:cBhvr>
                                        <p:cTn id="44" dur="2000" fill="hold"/>
                                        <p:tgtEl>
                                          <p:spTgt spid="31"/>
                                        </p:tgtEl>
                                        <p:attrNameLst>
                                          <p:attrName>r</p:attrName>
                                        </p:attrNameLst>
                                      </p:cBhvr>
                                    </p:animRot>
                                  </p:childTnLst>
                                </p:cTn>
                              </p:par>
                              <p:par>
                                <p:cTn id="45" presetID="8" presetClass="emph" presetSubtype="0" fill="hold" grpId="1" nodeType="withEffect">
                                  <p:stCondLst>
                                    <p:cond delay="0"/>
                                  </p:stCondLst>
                                  <p:childTnLst>
                                    <p:animRot by="21600000">
                                      <p:cBhvr>
                                        <p:cTn id="46" dur="2000" fill="hold"/>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1" grpId="0" animBg="1"/>
      <p:bldP spid="31" grpId="1" animBg="1"/>
      <p:bldP spid="31" grpId="2" animBg="1"/>
      <p:bldP spid="57" grpId="0"/>
      <p:bldP spid="6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BE2F71CB-EE60-4870-9F4D-C811B23036D6}"/>
              </a:ext>
            </a:extLst>
          </p:cNvPr>
          <p:cNvPicPr>
            <a:picLocks noChangeAspect="1"/>
          </p:cNvPicPr>
          <p:nvPr/>
        </p:nvPicPr>
        <p:blipFill rotWithShape="1">
          <a:blip r:embed="rId3">
            <a:clrChange>
              <a:clrFrom>
                <a:srgbClr val="FFFFFF"/>
              </a:clrFrom>
              <a:clrTo>
                <a:srgbClr val="FFFFFF">
                  <a:alpha val="0"/>
                </a:srgbClr>
              </a:clrTo>
            </a:clrChange>
          </a:blip>
          <a:srcRect t="76025" b="1147"/>
          <a:stretch/>
        </p:blipFill>
        <p:spPr>
          <a:xfrm>
            <a:off x="-695809" y="5322592"/>
            <a:ext cx="10828195" cy="1169848"/>
          </a:xfrm>
          <a:prstGeom prst="rect">
            <a:avLst/>
          </a:prstGeom>
          <a:noFill/>
          <a:ln>
            <a:noFill/>
          </a:ln>
        </p:spPr>
      </p:pic>
      <p:pic>
        <p:nvPicPr>
          <p:cNvPr id="16" name="Picture 15">
            <a:extLst>
              <a:ext uri="{FF2B5EF4-FFF2-40B4-BE49-F238E27FC236}">
                <a16:creationId xmlns:a16="http://schemas.microsoft.com/office/drawing/2014/main" xmlns="" id="{D8E93F0F-7940-4240-866F-39FB13E8BC8D}"/>
              </a:ext>
            </a:extLst>
          </p:cNvPr>
          <p:cNvPicPr>
            <a:picLocks noChangeAspect="1"/>
          </p:cNvPicPr>
          <p:nvPr/>
        </p:nvPicPr>
        <p:blipFill rotWithShape="1">
          <a:blip r:embed="rId3">
            <a:clrChange>
              <a:clrFrom>
                <a:srgbClr val="FFFFFF"/>
              </a:clrFrom>
              <a:clrTo>
                <a:srgbClr val="FFFFFF">
                  <a:alpha val="0"/>
                </a:srgbClr>
              </a:clrTo>
            </a:clrChange>
          </a:blip>
          <a:srcRect t="55006" b="22166"/>
          <a:stretch/>
        </p:blipFill>
        <p:spPr>
          <a:xfrm>
            <a:off x="-779128" y="4166988"/>
            <a:ext cx="10828195" cy="1113746"/>
          </a:xfrm>
          <a:prstGeom prst="rect">
            <a:avLst/>
          </a:prstGeom>
        </p:spPr>
      </p:pic>
      <p:sp>
        <p:nvSpPr>
          <p:cNvPr id="2" name="WordArt 9">
            <a:extLst>
              <a:ext uri="{FF2B5EF4-FFF2-40B4-BE49-F238E27FC236}">
                <a16:creationId xmlns:a16="http://schemas.microsoft.com/office/drawing/2014/main" xmlns="" id="{7C3B8D61-F04F-4FC9-87BC-8069BC06D4E4}"/>
              </a:ext>
            </a:extLst>
          </p:cNvPr>
          <p:cNvSpPr>
            <a:spLocks noChangeArrowheads="1" noChangeShapeType="1" noTextEdit="1"/>
          </p:cNvSpPr>
          <p:nvPr/>
        </p:nvSpPr>
        <p:spPr bwMode="auto">
          <a:xfrm>
            <a:off x="872920" y="164576"/>
            <a:ext cx="9077530" cy="485775"/>
          </a:xfrm>
          <a:prstGeom prst="rect">
            <a:avLst/>
          </a:prstGeom>
          <a:noFill/>
          <a:effectLst>
            <a:glow rad="139700">
              <a:schemeClr val="accent4">
                <a:satMod val="175000"/>
                <a:alpha val="40000"/>
              </a:schemeClr>
            </a:glow>
          </a:effectLst>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spcBef>
                <a:spcPct val="50000"/>
              </a:spcBef>
              <a:defRPr/>
            </a:pPr>
            <a:r>
              <a:rPr lang="en-US" sz="3600" b="1" kern="10" spc="50" dirty="0">
                <a:ln w="11430"/>
                <a:solidFill>
                  <a:srgbClr val="C00000"/>
                </a:solidFill>
                <a:effectLst>
                  <a:outerShdw blurRad="76200" dist="50800" dir="5400000" algn="tl" rotWithShape="0">
                    <a:srgbClr val="000000">
                      <a:alpha val="65000"/>
                    </a:srgbClr>
                  </a:outerShdw>
                </a:effectLst>
                <a:latin typeface="Arial Black"/>
                <a:cs typeface="+mn-cs"/>
              </a:rPr>
              <a:t>S-Wave Many body </a:t>
            </a:r>
            <a:r>
              <a:rPr lang="en-US" sz="3600" b="1" kern="10" spc="50" dirty="0" err="1">
                <a:ln w="11430"/>
                <a:solidFill>
                  <a:srgbClr val="C00000"/>
                </a:solidFill>
                <a:effectLst>
                  <a:outerShdw blurRad="76200" dist="50800" dir="5400000" algn="tl" rotWithShape="0">
                    <a:srgbClr val="000000">
                      <a:alpha val="65000"/>
                    </a:srgbClr>
                  </a:outerShdw>
                </a:effectLst>
                <a:latin typeface="Arial Black"/>
                <a:cs typeface="+mn-cs"/>
              </a:rPr>
              <a:t>Hamiltonain</a:t>
            </a:r>
            <a:r>
              <a:rPr lang="en-US" sz="3600" b="1" kern="10" spc="50" dirty="0">
                <a:ln w="11430"/>
                <a:solidFill>
                  <a:srgbClr val="C00000"/>
                </a:solidFill>
                <a:effectLst>
                  <a:outerShdw blurRad="76200" dist="50800" dir="5400000" algn="tl" rotWithShape="0">
                    <a:srgbClr val="000000">
                      <a:alpha val="65000"/>
                    </a:srgbClr>
                  </a:outerShdw>
                </a:effectLst>
                <a:latin typeface="Arial Black"/>
                <a:cs typeface="+mn-cs"/>
              </a:rPr>
              <a:t> </a:t>
            </a:r>
          </a:p>
        </p:txBody>
      </p:sp>
      <p:sp>
        <p:nvSpPr>
          <p:cNvPr id="5" name="TextBox 4">
            <a:extLst>
              <a:ext uri="{FF2B5EF4-FFF2-40B4-BE49-F238E27FC236}">
                <a16:creationId xmlns:a16="http://schemas.microsoft.com/office/drawing/2014/main" xmlns="" id="{65BA6B6D-9FAF-4961-ACD9-510A0C7C338B}"/>
              </a:ext>
            </a:extLst>
          </p:cNvPr>
          <p:cNvSpPr txBox="1"/>
          <p:nvPr/>
        </p:nvSpPr>
        <p:spPr>
          <a:xfrm>
            <a:off x="373655" y="848521"/>
            <a:ext cx="3238500" cy="830997"/>
          </a:xfrm>
          <a:prstGeom prst="rect">
            <a:avLst/>
          </a:prstGeom>
          <a:noFill/>
        </p:spPr>
        <p:txBody>
          <a:bodyPr wrap="square" rtlCol="0">
            <a:spAutoFit/>
          </a:bodyPr>
          <a:lstStyle/>
          <a:p>
            <a:r>
              <a:rPr lang="en-US" sz="2400" b="1" dirty="0">
                <a:solidFill>
                  <a:srgbClr val="C00000"/>
                </a:solidFill>
                <a:latin typeface="+mn-lt"/>
              </a:rPr>
              <a:t>Fermionic Field operator</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B24A10EF-D44E-4878-B151-AAFB5FD1F19E}"/>
                  </a:ext>
                </a:extLst>
              </p:cNvPr>
              <p:cNvSpPr txBox="1"/>
              <p:nvPr/>
            </p:nvSpPr>
            <p:spPr>
              <a:xfrm>
                <a:off x="2946790" y="1035858"/>
                <a:ext cx="4840556" cy="4578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a:rPr>
                          </m:ctrlPr>
                        </m:dPr>
                        <m:e>
                          <m:sSub>
                            <m:sSubPr>
                              <m:ctrlPr>
                                <a:rPr lang="en-US" i="1">
                                  <a:latin typeface="Cambria Math"/>
                                </a:rPr>
                              </m:ctrlPr>
                            </m:sSubPr>
                            <m:e>
                              <m:acc>
                                <m:accPr>
                                  <m:chr m:val="̂"/>
                                  <m:ctrlPr>
                                    <a:rPr lang="en-US" i="1">
                                      <a:latin typeface="Cambria Math"/>
                                    </a:rPr>
                                  </m:ctrlPr>
                                </m:accPr>
                                <m:e>
                                  <m:sSub>
                                    <m:sSubPr>
                                      <m:ctrlPr>
                                        <a:rPr lang="en-US" i="1">
                                          <a:latin typeface="Cambria Math"/>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ea typeface="Cambria Math" panose="02040503050406030204" pitchFamily="18" charset="0"/>
                                        </a:rPr>
                                        <m:t> </m:t>
                                      </m:r>
                                    </m:sub>
                                  </m:sSub>
                                </m:e>
                              </m:acc>
                            </m:e>
                            <m:sub>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𝑚</m:t>
                              </m:r>
                            </m:sub>
                          </m:sSub>
                          <m:d>
                            <m:dPr>
                              <m:ctrlPr>
                                <a:rPr lang="en-US" i="1">
                                  <a:latin typeface="Cambria Math"/>
                                  <a:ea typeface="Cambria Math" panose="02040503050406030204" pitchFamily="18" charset="0"/>
                                </a:rPr>
                              </m:ctrlPr>
                            </m:dPr>
                            <m:e>
                              <m:r>
                                <a:rPr lang="en-US" b="1" i="1">
                                  <a:latin typeface="Cambria Math" panose="02040503050406030204" pitchFamily="18" charset="0"/>
                                </a:rPr>
                                <m:t>𝒓</m:t>
                              </m:r>
                            </m:e>
                          </m:d>
                          <m:r>
                            <a:rPr lang="en-US" b="0" i="1" smtClean="0">
                              <a:latin typeface="Cambria Math" panose="02040503050406030204" pitchFamily="18" charset="0"/>
                            </a:rPr>
                            <m:t>,</m:t>
                          </m:r>
                          <m:sSubSup>
                            <m:sSubSupPr>
                              <m:ctrlPr>
                                <a:rPr lang="en-US" i="1">
                                  <a:latin typeface="Cambria Math"/>
                                </a:rPr>
                              </m:ctrlPr>
                            </m:sSubSupPr>
                            <m:e>
                              <m:acc>
                                <m:accPr>
                                  <m:chr m:val="̂"/>
                                  <m:ctrlPr>
                                    <a:rPr lang="en-US" i="1" smtClean="0">
                                      <a:latin typeface="Cambria Math"/>
                                    </a:rPr>
                                  </m:ctrlPr>
                                </m:accPr>
                                <m:e>
                                  <m:r>
                                    <a:rPr lang="en-US" i="1" smtClean="0">
                                      <a:latin typeface="Cambria Math" panose="02040503050406030204" pitchFamily="18" charset="0"/>
                                      <a:ea typeface="Cambria Math" panose="02040503050406030204" pitchFamily="18" charset="0"/>
                                    </a:rPr>
                                    <m:t>𝜓</m:t>
                                  </m:r>
                                </m:e>
                              </m:acc>
                            </m:e>
                            <m:sub>
                              <m:sSup>
                                <m:sSupPr>
                                  <m:ctrlPr>
                                    <a:rPr lang="en-US" b="0" i="1" smtClean="0">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m:t>
                                  </m:r>
                                </m:sup>
                              </m:sSup>
                              <m:sSup>
                                <m:sSupPr>
                                  <m:ctrlPr>
                                    <a:rPr lang="en-US" b="0" i="1" smtClean="0">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m:t>
                                  </m:r>
                                </m:sup>
                              </m:sSup>
                            </m:sub>
                            <m:sup>
                              <m:r>
                                <a:rPr lang="en-US" i="1" smtClean="0">
                                  <a:latin typeface="Cambria Math" panose="02040503050406030204" pitchFamily="18" charset="0"/>
                                  <a:ea typeface="Cambria Math" panose="02040503050406030204" pitchFamily="18" charset="0"/>
                                </a:rPr>
                                <m:t>†</m:t>
                              </m:r>
                            </m:sup>
                          </m:sSubSup>
                          <m:r>
                            <a:rPr lang="en-US" b="0" i="1" smtClean="0">
                              <a:latin typeface="Cambria Math" panose="02040503050406030204" pitchFamily="18" charset="0"/>
                            </a:rPr>
                            <m:t>(</m:t>
                          </m:r>
                          <m:r>
                            <a:rPr lang="en-US" b="1" i="1" smtClean="0">
                              <a:latin typeface="Cambria Math" panose="02040503050406030204" pitchFamily="18" charset="0"/>
                            </a:rPr>
                            <m:t>𝒓</m:t>
                          </m:r>
                          <m:r>
                            <a:rPr lang="en-US" b="1" i="1" smtClean="0">
                              <a:latin typeface="Cambria Math" panose="02040503050406030204" pitchFamily="18" charset="0"/>
                            </a:rPr>
                            <m:t>′</m:t>
                          </m:r>
                          <m:r>
                            <a:rPr lang="en-US" b="0" i="1" smtClean="0">
                              <a:latin typeface="Cambria Math" panose="02040503050406030204" pitchFamily="18" charset="0"/>
                            </a:rPr>
                            <m:t>)</m:t>
                          </m:r>
                          <m:r>
                            <a:rPr lang="en-US" i="1" smtClean="0">
                              <a:latin typeface="Cambria Math" panose="02040503050406030204" pitchFamily="18" charset="0"/>
                            </a:rPr>
                            <m:t> </m:t>
                          </m:r>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𝒓</m:t>
                      </m:r>
                      <m:r>
                        <a:rPr lang="en-US" b="0" i="1" smtClean="0">
                          <a:latin typeface="Cambria Math" panose="02040503050406030204" pitchFamily="18" charset="0"/>
                          <a:ea typeface="Cambria Math" panose="02040503050406030204" pitchFamily="18" charset="0"/>
                        </a:rPr>
                        <m:t>−</m:t>
                      </m:r>
                      <m:sSup>
                        <m:sSupPr>
                          <m:ctrlPr>
                            <a:rPr lang="en-US" b="1" i="1" smtClean="0">
                              <a:latin typeface="Cambria Math"/>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𝒓</m:t>
                          </m:r>
                        </m:e>
                        <m:sup>
                          <m:r>
                            <a:rPr lang="en-US" b="1"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sub>
                      </m:sSub>
                      <m:sSub>
                        <m:sSubPr>
                          <m:ctrlPr>
                            <a:rPr lang="en-US" i="1">
                              <a:latin typeface="Cambria Math"/>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3" name="TextBox 2">
                <a:extLst>
                  <a:ext uri="{FF2B5EF4-FFF2-40B4-BE49-F238E27FC236}">
                    <a16:creationId xmlns:a16="http://schemas.microsoft.com/office/drawing/2014/main" id="{B24A10EF-D44E-4878-B151-AAFB5FD1F19E}"/>
                  </a:ext>
                </a:extLst>
              </p:cNvPr>
              <p:cNvSpPr txBox="1">
                <a:spLocks noRot="1" noChangeAspect="1" noMove="1" noResize="1" noEditPoints="1" noAdjustHandles="1" noChangeArrowheads="1" noChangeShapeType="1" noTextEdit="1"/>
              </p:cNvSpPr>
              <p:nvPr/>
            </p:nvSpPr>
            <p:spPr>
              <a:xfrm>
                <a:off x="2946790" y="1035858"/>
                <a:ext cx="4840556" cy="45788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8845596A-52CE-4C50-9CCC-A5FA124A9255}"/>
                  </a:ext>
                </a:extLst>
              </p:cNvPr>
              <p:cNvSpPr txBox="1"/>
              <p:nvPr/>
            </p:nvSpPr>
            <p:spPr>
              <a:xfrm>
                <a:off x="10397360" y="220533"/>
                <a:ext cx="192025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𝑒</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𝑔</m:t>
                      </m:r>
                    </m:oMath>
                  </m:oMathPara>
                </a14:m>
                <a:endParaRPr lang="en-US" dirty="0"/>
              </a:p>
            </p:txBody>
          </p:sp>
        </mc:Choice>
        <mc:Fallback xmlns="">
          <p:sp>
            <p:nvSpPr>
              <p:cNvPr id="6" name="TextBox 5">
                <a:extLst>
                  <a:ext uri="{FF2B5EF4-FFF2-40B4-BE49-F238E27FC236}">
                    <a16:creationId xmlns:a16="http://schemas.microsoft.com/office/drawing/2014/main" id="{8845596A-52CE-4C50-9CCC-A5FA124A9255}"/>
                  </a:ext>
                </a:extLst>
              </p:cNvPr>
              <p:cNvSpPr txBox="1">
                <a:spLocks noRot="1" noChangeAspect="1" noMove="1" noResize="1" noEditPoints="1" noAdjustHandles="1" noChangeArrowheads="1" noChangeShapeType="1" noTextEdit="1"/>
              </p:cNvSpPr>
              <p:nvPr/>
            </p:nvSpPr>
            <p:spPr>
              <a:xfrm>
                <a:off x="10397360" y="220533"/>
                <a:ext cx="1920250" cy="400110"/>
              </a:xfrm>
              <a:prstGeom prst="rect">
                <a:avLst/>
              </a:prstGeom>
              <a:blipFill>
                <a:blip r:embed="rId5"/>
                <a:stretch>
                  <a:fillRect b="-909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xmlns="" id="{B74CEFF8-7FA9-442B-893B-7BF69210C7AB}"/>
              </a:ext>
            </a:extLst>
          </p:cNvPr>
          <p:cNvPicPr>
            <a:picLocks noChangeAspect="1"/>
          </p:cNvPicPr>
          <p:nvPr/>
        </p:nvPicPr>
        <p:blipFill rotWithShape="1">
          <a:blip r:embed="rId6"/>
          <a:srcRect t="-1" b="10154"/>
          <a:stretch/>
        </p:blipFill>
        <p:spPr>
          <a:xfrm>
            <a:off x="7736611" y="502707"/>
            <a:ext cx="4427677" cy="1434473"/>
          </a:xfrm>
          <a:prstGeom prst="rect">
            <a:avLst/>
          </a:prstGeom>
        </p:spPr>
      </p:pic>
      <p:grpSp>
        <p:nvGrpSpPr>
          <p:cNvPr id="18" name="Group 17">
            <a:extLst>
              <a:ext uri="{FF2B5EF4-FFF2-40B4-BE49-F238E27FC236}">
                <a16:creationId xmlns:a16="http://schemas.microsoft.com/office/drawing/2014/main" xmlns="" id="{92D6227E-325F-4B2B-81FC-5D2E5B6E895B}"/>
              </a:ext>
            </a:extLst>
          </p:cNvPr>
          <p:cNvGrpSpPr/>
          <p:nvPr/>
        </p:nvGrpSpPr>
        <p:grpSpPr>
          <a:xfrm>
            <a:off x="-704760" y="3083661"/>
            <a:ext cx="10828195" cy="1007821"/>
            <a:chOff x="-816901" y="3342899"/>
            <a:chExt cx="10828195" cy="1007821"/>
          </a:xfrm>
        </p:grpSpPr>
        <p:pic>
          <p:nvPicPr>
            <p:cNvPr id="4" name="Picture 3">
              <a:extLst>
                <a:ext uri="{FF2B5EF4-FFF2-40B4-BE49-F238E27FC236}">
                  <a16:creationId xmlns:a16="http://schemas.microsoft.com/office/drawing/2014/main" xmlns="" id="{1FB503FF-7747-425C-87EB-9E5B030030E9}"/>
                </a:ext>
              </a:extLst>
            </p:cNvPr>
            <p:cNvPicPr>
              <a:picLocks noChangeAspect="1"/>
            </p:cNvPicPr>
            <p:nvPr/>
          </p:nvPicPr>
          <p:blipFill rotWithShape="1">
            <a:blip r:embed="rId3">
              <a:clrChange>
                <a:clrFrom>
                  <a:srgbClr val="FFFFFF"/>
                </a:clrFrom>
                <a:clrTo>
                  <a:srgbClr val="FFFFFF">
                    <a:alpha val="0"/>
                  </a:srgbClr>
                </a:clrTo>
              </a:clrChange>
            </a:blip>
            <a:srcRect t="28500" b="51033"/>
            <a:stretch/>
          </p:blipFill>
          <p:spPr>
            <a:xfrm>
              <a:off x="-816901" y="3352190"/>
              <a:ext cx="10828195" cy="998530"/>
            </a:xfrm>
            <a:prstGeom prst="rect">
              <a:avLst/>
            </a:prstGeom>
          </p:spPr>
        </p:pic>
        <p:sp>
          <p:nvSpPr>
            <p:cNvPr id="11" name="TextBox 10">
              <a:extLst>
                <a:ext uri="{FF2B5EF4-FFF2-40B4-BE49-F238E27FC236}">
                  <a16:creationId xmlns:a16="http://schemas.microsoft.com/office/drawing/2014/main" xmlns="" id="{A58DBD75-7593-4840-B368-913E103B277C}"/>
                </a:ext>
              </a:extLst>
            </p:cNvPr>
            <p:cNvSpPr txBox="1"/>
            <p:nvPr/>
          </p:nvSpPr>
          <p:spPr>
            <a:xfrm>
              <a:off x="1100095" y="3342899"/>
              <a:ext cx="7143369" cy="1005840"/>
            </a:xfrm>
            <a:prstGeom prst="rect">
              <a:avLst/>
            </a:prstGeom>
            <a:noFill/>
            <a:ln w="57150">
              <a:solidFill>
                <a:srgbClr val="262699"/>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endParaRPr lang="en-US" dirty="0"/>
            </a:p>
          </p:txBody>
        </p:sp>
      </p:grpSp>
      <p:grpSp>
        <p:nvGrpSpPr>
          <p:cNvPr id="17" name="Group 16">
            <a:extLst>
              <a:ext uri="{FF2B5EF4-FFF2-40B4-BE49-F238E27FC236}">
                <a16:creationId xmlns:a16="http://schemas.microsoft.com/office/drawing/2014/main" xmlns="" id="{A29E7C78-2276-4A95-BD0E-F9E443B53626}"/>
              </a:ext>
            </a:extLst>
          </p:cNvPr>
          <p:cNvGrpSpPr/>
          <p:nvPr/>
        </p:nvGrpSpPr>
        <p:grpSpPr>
          <a:xfrm>
            <a:off x="-765604" y="1625531"/>
            <a:ext cx="11481080" cy="1359516"/>
            <a:chOff x="-877745" y="1884769"/>
            <a:chExt cx="11481080" cy="1359516"/>
          </a:xfrm>
        </p:grpSpPr>
        <p:pic>
          <p:nvPicPr>
            <p:cNvPr id="14" name="Picture 13">
              <a:extLst>
                <a:ext uri="{FF2B5EF4-FFF2-40B4-BE49-F238E27FC236}">
                  <a16:creationId xmlns:a16="http://schemas.microsoft.com/office/drawing/2014/main" xmlns="" id="{C61296FA-AD90-4404-A6C7-8272711144E0}"/>
                </a:ext>
              </a:extLst>
            </p:cNvPr>
            <p:cNvPicPr>
              <a:picLocks noChangeAspect="1"/>
            </p:cNvPicPr>
            <p:nvPr/>
          </p:nvPicPr>
          <p:blipFill rotWithShape="1">
            <a:blip r:embed="rId3">
              <a:clrChange>
                <a:clrFrom>
                  <a:srgbClr val="FFFFFF"/>
                </a:clrFrom>
                <a:clrTo>
                  <a:srgbClr val="FFFFFF">
                    <a:alpha val="0"/>
                  </a:srgbClr>
                </a:clrTo>
              </a:clrChange>
            </a:blip>
            <a:srcRect b="78377"/>
            <a:stretch/>
          </p:blipFill>
          <p:spPr>
            <a:xfrm>
              <a:off x="-877745" y="2139831"/>
              <a:ext cx="10828195" cy="105494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06E57A55-EFA5-4D8F-BC72-7F252F75505A}"/>
                    </a:ext>
                  </a:extLst>
                </p:cNvPr>
                <p:cNvSpPr txBox="1"/>
                <p:nvPr/>
              </p:nvSpPr>
              <p:spPr>
                <a:xfrm>
                  <a:off x="9297565" y="1884769"/>
                  <a:ext cx="130577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a:rPr>
                            </m:ctrlPr>
                          </m:sSupPr>
                          <m:e>
                            <m:r>
                              <a:rPr lang="en-US" b="0" i="1" smtClean="0">
                                <a:latin typeface="Cambria Math" panose="02040503050406030204" pitchFamily="18" charset="0"/>
                              </a:rPr>
                              <m:t>𝑚</m:t>
                            </m:r>
                          </m:e>
                          <m:sup>
                            <m:r>
                              <a:rPr lang="en-US" b="0" i="0" smtClean="0">
                                <a:latin typeface="Cambria Math" panose="02040503050406030204" pitchFamily="18" charset="0"/>
                              </a:rPr>
                              <m:t>′</m:t>
                            </m:r>
                          </m:sup>
                        </m:sSup>
                        <m:r>
                          <a:rPr lang="en-US" b="0" i="0" smtClean="0">
                            <a:latin typeface="Cambria Math" panose="02040503050406030204" pitchFamily="18" charset="0"/>
                          </a:rPr>
                          <m:t>,</m:t>
                        </m:r>
                        <m:r>
                          <a:rPr lang="en-US" b="0" i="1" smtClean="0">
                            <a:latin typeface="Cambria Math" panose="02040503050406030204" pitchFamily="18" charset="0"/>
                          </a:rPr>
                          <m:t>𝑚</m:t>
                        </m:r>
                      </m:oMath>
                    </m:oMathPara>
                  </a14:m>
                  <a:endParaRPr lang="en-US" i="1" dirty="0"/>
                </a:p>
              </p:txBody>
            </p:sp>
          </mc:Choice>
          <mc:Fallback xmlns="">
            <p:sp>
              <p:nvSpPr>
                <p:cNvPr id="9" name="TextBox 8">
                  <a:extLst>
                    <a:ext uri="{FF2B5EF4-FFF2-40B4-BE49-F238E27FC236}">
                      <a16:creationId xmlns:a16="http://schemas.microsoft.com/office/drawing/2014/main" id="{06E57A55-EFA5-4D8F-BC72-7F252F75505A}"/>
                    </a:ext>
                  </a:extLst>
                </p:cNvPr>
                <p:cNvSpPr txBox="1">
                  <a:spLocks noRot="1" noChangeAspect="1" noMove="1" noResize="1" noEditPoints="1" noAdjustHandles="1" noChangeArrowheads="1" noChangeShapeType="1" noTextEdit="1"/>
                </p:cNvSpPr>
                <p:nvPr/>
              </p:nvSpPr>
              <p:spPr>
                <a:xfrm>
                  <a:off x="9297565" y="1884769"/>
                  <a:ext cx="1305770" cy="400110"/>
                </a:xfrm>
                <a:prstGeom prst="rect">
                  <a:avLst/>
                </a:prstGeom>
                <a:blipFill>
                  <a:blip r:embed="rId7"/>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xmlns="" id="{48CE0C22-6EE8-4CDF-83EF-F892FC40FBF0}"/>
                </a:ext>
              </a:extLst>
            </p:cNvPr>
            <p:cNvSpPr txBox="1"/>
            <p:nvPr/>
          </p:nvSpPr>
          <p:spPr>
            <a:xfrm>
              <a:off x="1107486" y="2238445"/>
              <a:ext cx="7104964" cy="1005840"/>
            </a:xfrm>
            <a:prstGeom prst="rect">
              <a:avLst/>
            </a:prstGeom>
            <a:noFill/>
            <a:ln w="508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endParaRPr lang="en-US" dirty="0"/>
            </a:p>
          </p:txBody>
        </p:sp>
      </p:grpSp>
      <p:sp>
        <p:nvSpPr>
          <p:cNvPr id="10" name="TextBox 9">
            <a:extLst>
              <a:ext uri="{FF2B5EF4-FFF2-40B4-BE49-F238E27FC236}">
                <a16:creationId xmlns:a16="http://schemas.microsoft.com/office/drawing/2014/main" xmlns="" id="{81BF5A86-3329-4AC8-98CE-73E853701559}"/>
              </a:ext>
            </a:extLst>
          </p:cNvPr>
          <p:cNvSpPr txBox="1"/>
          <p:nvPr/>
        </p:nvSpPr>
        <p:spPr>
          <a:xfrm>
            <a:off x="1173847" y="4220941"/>
            <a:ext cx="7623394" cy="1005840"/>
          </a:xfrm>
          <a:prstGeom prst="rect">
            <a:avLst/>
          </a:prstGeom>
          <a:noFill/>
          <a:ln w="57150">
            <a:solidFill>
              <a:srgbClr val="00823B"/>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endParaRPr lang="en-US" dirty="0"/>
          </a:p>
        </p:txBody>
      </p:sp>
      <p:sp>
        <p:nvSpPr>
          <p:cNvPr id="21" name="TextBox 20">
            <a:extLst>
              <a:ext uri="{FF2B5EF4-FFF2-40B4-BE49-F238E27FC236}">
                <a16:creationId xmlns:a16="http://schemas.microsoft.com/office/drawing/2014/main" xmlns="" id="{3C1E7B7A-9B7C-4C7E-A112-52403F46298B}"/>
              </a:ext>
            </a:extLst>
          </p:cNvPr>
          <p:cNvSpPr txBox="1"/>
          <p:nvPr/>
        </p:nvSpPr>
        <p:spPr>
          <a:xfrm>
            <a:off x="1161676" y="5391644"/>
            <a:ext cx="7623394" cy="1005840"/>
          </a:xfrm>
          <a:prstGeom prst="rect">
            <a:avLst/>
          </a:prstGeom>
          <a:noFill/>
          <a:ln w="57150">
            <a:solidFill>
              <a:srgbClr val="7030A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endParaRPr lang="en-US" dirty="0"/>
          </a:p>
        </p:txBody>
      </p:sp>
      <p:sp>
        <p:nvSpPr>
          <p:cNvPr id="24" name="TextBox 23">
            <a:extLst>
              <a:ext uri="{FF2B5EF4-FFF2-40B4-BE49-F238E27FC236}">
                <a16:creationId xmlns:a16="http://schemas.microsoft.com/office/drawing/2014/main" xmlns="" id="{1FC3BB27-E88A-49C4-9D0F-CCD2DC264D7F}"/>
              </a:ext>
            </a:extLst>
          </p:cNvPr>
          <p:cNvSpPr txBox="1"/>
          <p:nvPr/>
        </p:nvSpPr>
        <p:spPr>
          <a:xfrm>
            <a:off x="8592325" y="2238445"/>
            <a:ext cx="3413182" cy="461665"/>
          </a:xfrm>
          <a:prstGeom prst="rect">
            <a:avLst/>
          </a:prstGeom>
          <a:noFill/>
        </p:spPr>
        <p:txBody>
          <a:bodyPr wrap="square" rtlCol="0">
            <a:spAutoFit/>
          </a:bodyPr>
          <a:lstStyle/>
          <a:p>
            <a:r>
              <a:rPr lang="en-US" sz="2400" dirty="0">
                <a:solidFill>
                  <a:srgbClr val="FF0000"/>
                </a:solidFill>
                <a:latin typeface="+mn-lt"/>
              </a:rPr>
              <a:t>Ground-ground</a:t>
            </a:r>
          </a:p>
        </p:txBody>
      </p:sp>
      <p:sp>
        <p:nvSpPr>
          <p:cNvPr id="25" name="TextBox 24">
            <a:extLst>
              <a:ext uri="{FF2B5EF4-FFF2-40B4-BE49-F238E27FC236}">
                <a16:creationId xmlns:a16="http://schemas.microsoft.com/office/drawing/2014/main" xmlns="" id="{7571D3BB-3F06-4FBE-94CC-35D3DE1FA3ED}"/>
              </a:ext>
            </a:extLst>
          </p:cNvPr>
          <p:cNvSpPr txBox="1"/>
          <p:nvPr/>
        </p:nvSpPr>
        <p:spPr>
          <a:xfrm>
            <a:off x="8704466" y="3210253"/>
            <a:ext cx="3413182" cy="461665"/>
          </a:xfrm>
          <a:prstGeom prst="rect">
            <a:avLst/>
          </a:prstGeom>
          <a:noFill/>
        </p:spPr>
        <p:txBody>
          <a:bodyPr wrap="square" rtlCol="0">
            <a:spAutoFit/>
          </a:bodyPr>
          <a:lstStyle/>
          <a:p>
            <a:r>
              <a:rPr lang="en-US" sz="2400" dirty="0">
                <a:solidFill>
                  <a:srgbClr val="262699"/>
                </a:solidFill>
                <a:latin typeface="+mn-lt"/>
              </a:rPr>
              <a:t>Excited-Excited</a:t>
            </a:r>
          </a:p>
        </p:txBody>
      </p:sp>
      <p:sp>
        <p:nvSpPr>
          <p:cNvPr id="26" name="TextBox 25">
            <a:extLst>
              <a:ext uri="{FF2B5EF4-FFF2-40B4-BE49-F238E27FC236}">
                <a16:creationId xmlns:a16="http://schemas.microsoft.com/office/drawing/2014/main" xmlns="" id="{C77FD1CA-A940-4752-883D-E18FD8F95FF4}"/>
              </a:ext>
            </a:extLst>
          </p:cNvPr>
          <p:cNvSpPr txBox="1"/>
          <p:nvPr/>
        </p:nvSpPr>
        <p:spPr>
          <a:xfrm>
            <a:off x="8889996" y="4482230"/>
            <a:ext cx="3413182" cy="461665"/>
          </a:xfrm>
          <a:prstGeom prst="rect">
            <a:avLst/>
          </a:prstGeom>
          <a:noFill/>
        </p:spPr>
        <p:txBody>
          <a:bodyPr wrap="square" rtlCol="0">
            <a:spAutoFit/>
          </a:bodyPr>
          <a:lstStyle/>
          <a:p>
            <a:r>
              <a:rPr lang="en-US" sz="2400" dirty="0">
                <a:solidFill>
                  <a:srgbClr val="00823B"/>
                </a:solidFill>
                <a:latin typeface="+mn-lt"/>
              </a:rPr>
              <a:t>Direct</a:t>
            </a:r>
            <a:endParaRPr lang="en-US" sz="2400" dirty="0">
              <a:solidFill>
                <a:srgbClr val="262699"/>
              </a:solidFill>
              <a:latin typeface="+mn-lt"/>
            </a:endParaRPr>
          </a:p>
        </p:txBody>
      </p:sp>
      <p:sp>
        <p:nvSpPr>
          <p:cNvPr id="27" name="TextBox 26">
            <a:extLst>
              <a:ext uri="{FF2B5EF4-FFF2-40B4-BE49-F238E27FC236}">
                <a16:creationId xmlns:a16="http://schemas.microsoft.com/office/drawing/2014/main" xmlns="" id="{BA0204F0-F98C-4F07-AB06-7682D737CB7F}"/>
              </a:ext>
            </a:extLst>
          </p:cNvPr>
          <p:cNvSpPr txBox="1"/>
          <p:nvPr/>
        </p:nvSpPr>
        <p:spPr>
          <a:xfrm>
            <a:off x="8935964" y="5635250"/>
            <a:ext cx="3413182" cy="461665"/>
          </a:xfrm>
          <a:prstGeom prst="rect">
            <a:avLst/>
          </a:prstGeom>
          <a:noFill/>
        </p:spPr>
        <p:txBody>
          <a:bodyPr wrap="square" rtlCol="0">
            <a:spAutoFit/>
          </a:bodyPr>
          <a:lstStyle/>
          <a:p>
            <a:r>
              <a:rPr lang="en-US" sz="2400" dirty="0">
                <a:solidFill>
                  <a:srgbClr val="9900CC"/>
                </a:solidFill>
                <a:latin typeface="+mn-lt"/>
              </a:rPr>
              <a:t>Exchange</a:t>
            </a:r>
            <a:r>
              <a:rPr lang="en-US" sz="2400" dirty="0">
                <a:solidFill>
                  <a:srgbClr val="00B050"/>
                </a:solidFill>
                <a:latin typeface="+mn-lt"/>
              </a:rPr>
              <a:t> </a:t>
            </a:r>
          </a:p>
        </p:txBody>
      </p:sp>
      <p:grpSp>
        <p:nvGrpSpPr>
          <p:cNvPr id="42" name="Group 41">
            <a:extLst>
              <a:ext uri="{FF2B5EF4-FFF2-40B4-BE49-F238E27FC236}">
                <a16:creationId xmlns:a16="http://schemas.microsoft.com/office/drawing/2014/main" xmlns="" id="{16B1135E-8329-455F-8910-C2F34D625551}"/>
              </a:ext>
            </a:extLst>
          </p:cNvPr>
          <p:cNvGrpSpPr/>
          <p:nvPr/>
        </p:nvGrpSpPr>
        <p:grpSpPr>
          <a:xfrm>
            <a:off x="10199961" y="5110581"/>
            <a:ext cx="1889064" cy="1553293"/>
            <a:chOff x="504311" y="4564623"/>
            <a:chExt cx="1889064" cy="1553293"/>
          </a:xfrm>
        </p:grpSpPr>
        <p:cxnSp>
          <p:nvCxnSpPr>
            <p:cNvPr id="43" name="Straight Connector 42">
              <a:extLst>
                <a:ext uri="{FF2B5EF4-FFF2-40B4-BE49-F238E27FC236}">
                  <a16:creationId xmlns:a16="http://schemas.microsoft.com/office/drawing/2014/main" xmlns="" id="{B32F1689-22A7-45D9-90C7-E98D85F4A0DC}"/>
                </a:ext>
              </a:extLst>
            </p:cNvPr>
            <p:cNvCxnSpPr/>
            <p:nvPr/>
          </p:nvCxnSpPr>
          <p:spPr>
            <a:xfrm>
              <a:off x="925342" y="5425851"/>
              <a:ext cx="52577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F3093B3F-D838-474B-BC3A-20AF1AE5117E}"/>
                </a:ext>
              </a:extLst>
            </p:cNvPr>
            <p:cNvCxnSpPr/>
            <p:nvPr/>
          </p:nvCxnSpPr>
          <p:spPr>
            <a:xfrm>
              <a:off x="1808148" y="5426629"/>
              <a:ext cx="52577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Arrow Connector 25">
              <a:extLst>
                <a:ext uri="{FF2B5EF4-FFF2-40B4-BE49-F238E27FC236}">
                  <a16:creationId xmlns:a16="http://schemas.microsoft.com/office/drawing/2014/main" xmlns="" id="{EC98EB23-E6B9-40CB-8D50-432D4148F1BD}"/>
                </a:ext>
              </a:extLst>
            </p:cNvPr>
            <p:cNvCxnSpPr>
              <a:cxnSpLocks noChangeShapeType="1"/>
            </p:cNvCxnSpPr>
            <p:nvPr/>
          </p:nvCxnSpPr>
          <p:spPr bwMode="auto">
            <a:xfrm>
              <a:off x="2177400" y="5896786"/>
              <a:ext cx="1588" cy="221130"/>
            </a:xfrm>
            <a:prstGeom prst="straightConnector1">
              <a:avLst/>
            </a:prstGeom>
            <a:solidFill>
              <a:srgbClr val="92D050"/>
            </a:solidFill>
            <a:ln w="28575" algn="ctr">
              <a:solidFill>
                <a:schemeClr val="tx1"/>
              </a:solidFill>
              <a:round/>
              <a:headEnd/>
              <a:tailEnd type="arrow" w="med" len="med"/>
            </a:ln>
          </p:spPr>
        </p:cxnSp>
        <p:cxnSp>
          <p:nvCxnSpPr>
            <p:cNvPr id="46" name="Straight Connector 45">
              <a:extLst>
                <a:ext uri="{FF2B5EF4-FFF2-40B4-BE49-F238E27FC236}">
                  <a16:creationId xmlns:a16="http://schemas.microsoft.com/office/drawing/2014/main" xmlns="" id="{548D8F07-1167-438A-9A03-6638F3D44E5C}"/>
                </a:ext>
              </a:extLst>
            </p:cNvPr>
            <p:cNvCxnSpPr/>
            <p:nvPr/>
          </p:nvCxnSpPr>
          <p:spPr>
            <a:xfrm>
              <a:off x="883796" y="4844727"/>
              <a:ext cx="52577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310ADFED-EB2D-4622-8440-FA46D9F6F682}"/>
                </a:ext>
              </a:extLst>
            </p:cNvPr>
            <p:cNvCxnSpPr/>
            <p:nvPr/>
          </p:nvCxnSpPr>
          <p:spPr>
            <a:xfrm>
              <a:off x="1808148" y="4844727"/>
              <a:ext cx="52577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25">
              <a:extLst>
                <a:ext uri="{FF2B5EF4-FFF2-40B4-BE49-F238E27FC236}">
                  <a16:creationId xmlns:a16="http://schemas.microsoft.com/office/drawing/2014/main" xmlns="" id="{8E6BBCB6-B610-4C46-BF56-1225FD5F6E0F}"/>
                </a:ext>
              </a:extLst>
            </p:cNvPr>
            <p:cNvCxnSpPr>
              <a:cxnSpLocks noChangeShapeType="1"/>
            </p:cNvCxnSpPr>
            <p:nvPr/>
          </p:nvCxnSpPr>
          <p:spPr bwMode="auto">
            <a:xfrm flipV="1">
              <a:off x="1211941" y="5841214"/>
              <a:ext cx="1588" cy="218826"/>
            </a:xfrm>
            <a:prstGeom prst="straightConnector1">
              <a:avLst/>
            </a:prstGeom>
            <a:solidFill>
              <a:srgbClr val="92D050"/>
            </a:solidFill>
            <a:ln w="28575" algn="ctr">
              <a:solidFill>
                <a:schemeClr val="tx1"/>
              </a:solidFill>
              <a:round/>
              <a:headEnd/>
              <a:tailEnd type="arrow" w="med" len="med"/>
            </a:ln>
          </p:spPr>
        </p:cxnSp>
        <p:sp>
          <p:nvSpPr>
            <p:cNvPr id="49" name="TextBox 48">
              <a:extLst>
                <a:ext uri="{FF2B5EF4-FFF2-40B4-BE49-F238E27FC236}">
                  <a16:creationId xmlns:a16="http://schemas.microsoft.com/office/drawing/2014/main" xmlns="" id="{9A596030-39C5-458E-96F2-98C4244F96E0}"/>
                </a:ext>
              </a:extLst>
            </p:cNvPr>
            <p:cNvSpPr txBox="1"/>
            <p:nvPr/>
          </p:nvSpPr>
          <p:spPr>
            <a:xfrm>
              <a:off x="504311" y="5160092"/>
              <a:ext cx="379485" cy="461665"/>
            </a:xfrm>
            <a:prstGeom prst="rect">
              <a:avLst/>
            </a:prstGeom>
            <a:noFill/>
          </p:spPr>
          <p:txBody>
            <a:bodyPr wrap="square" rtlCol="0">
              <a:spAutoFit/>
            </a:bodyPr>
            <a:lstStyle/>
            <a:p>
              <a:pPr defTabSz="457200" fontAlgn="auto">
                <a:spcBef>
                  <a:spcPts val="0"/>
                </a:spcBef>
                <a:spcAft>
                  <a:spcPts val="0"/>
                </a:spcAft>
              </a:pPr>
              <a:r>
                <a:rPr lang="en-US" dirty="0">
                  <a:solidFill>
                    <a:prstClr val="black"/>
                  </a:solidFill>
                  <a:latin typeface="Times New Roman"/>
                </a:rPr>
                <a:t>g</a:t>
              </a:r>
            </a:p>
          </p:txBody>
        </p:sp>
        <p:sp>
          <p:nvSpPr>
            <p:cNvPr id="50" name="TextBox 49">
              <a:extLst>
                <a:ext uri="{FF2B5EF4-FFF2-40B4-BE49-F238E27FC236}">
                  <a16:creationId xmlns:a16="http://schemas.microsoft.com/office/drawing/2014/main" xmlns="" id="{5AA55AE1-5839-4C84-91CA-995D3FFFD121}"/>
                </a:ext>
              </a:extLst>
            </p:cNvPr>
            <p:cNvSpPr txBox="1"/>
            <p:nvPr/>
          </p:nvSpPr>
          <p:spPr>
            <a:xfrm>
              <a:off x="526330" y="4564623"/>
              <a:ext cx="379485" cy="461665"/>
            </a:xfrm>
            <a:prstGeom prst="rect">
              <a:avLst/>
            </a:prstGeom>
            <a:noFill/>
          </p:spPr>
          <p:txBody>
            <a:bodyPr wrap="square" rtlCol="0">
              <a:spAutoFit/>
            </a:bodyPr>
            <a:lstStyle/>
            <a:p>
              <a:pPr defTabSz="457200" fontAlgn="auto">
                <a:spcBef>
                  <a:spcPts val="0"/>
                </a:spcBef>
                <a:spcAft>
                  <a:spcPts val="0"/>
                </a:spcAft>
              </a:pPr>
              <a:r>
                <a:rPr lang="en-US" dirty="0">
                  <a:solidFill>
                    <a:prstClr val="black"/>
                  </a:solidFill>
                  <a:latin typeface="Times New Roman"/>
                </a:rPr>
                <a:t>e</a:t>
              </a:r>
            </a:p>
          </p:txBody>
        </p:sp>
        <p:sp>
          <p:nvSpPr>
            <p:cNvPr id="51" name="TextBox 50">
              <a:extLst>
                <a:ext uri="{FF2B5EF4-FFF2-40B4-BE49-F238E27FC236}">
                  <a16:creationId xmlns:a16="http://schemas.microsoft.com/office/drawing/2014/main" xmlns="" id="{A9F03E69-0EDF-491C-8160-4E5DD020AA4B}"/>
                </a:ext>
              </a:extLst>
            </p:cNvPr>
            <p:cNvSpPr txBox="1"/>
            <p:nvPr/>
          </p:nvSpPr>
          <p:spPr>
            <a:xfrm>
              <a:off x="925342" y="5542299"/>
              <a:ext cx="478640" cy="369332"/>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Times New Roman"/>
                </a:rPr>
                <a:t>9/2</a:t>
              </a:r>
            </a:p>
          </p:txBody>
        </p:sp>
        <p:sp>
          <p:nvSpPr>
            <p:cNvPr id="52" name="TextBox 51">
              <a:extLst>
                <a:ext uri="{FF2B5EF4-FFF2-40B4-BE49-F238E27FC236}">
                  <a16:creationId xmlns:a16="http://schemas.microsoft.com/office/drawing/2014/main" xmlns="" id="{127F4F7C-BB73-4FEC-BEC7-20EDB85BE1DB}"/>
                </a:ext>
              </a:extLst>
            </p:cNvPr>
            <p:cNvSpPr txBox="1"/>
            <p:nvPr/>
          </p:nvSpPr>
          <p:spPr>
            <a:xfrm>
              <a:off x="1914735" y="5536014"/>
              <a:ext cx="478640" cy="369332"/>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Times New Roman"/>
                </a:rPr>
                <a:t>7/2</a:t>
              </a:r>
            </a:p>
          </p:txBody>
        </p:sp>
      </p:grpSp>
      <p:sp>
        <p:nvSpPr>
          <p:cNvPr id="53" name="Oval 52">
            <a:extLst>
              <a:ext uri="{FF2B5EF4-FFF2-40B4-BE49-F238E27FC236}">
                <a16:creationId xmlns:a16="http://schemas.microsoft.com/office/drawing/2014/main" xmlns="" id="{E4CC5A2F-5D3D-4BC2-80FD-0BA1AA082EC4}"/>
              </a:ext>
            </a:extLst>
          </p:cNvPr>
          <p:cNvSpPr/>
          <p:nvPr/>
        </p:nvSpPr>
        <p:spPr>
          <a:xfrm>
            <a:off x="11698398" y="5888594"/>
            <a:ext cx="167278" cy="18145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en-US" sz="2000">
              <a:solidFill>
                <a:srgbClr val="00B050"/>
              </a:solidFill>
            </a:endParaRPr>
          </a:p>
        </p:txBody>
      </p:sp>
      <p:sp>
        <p:nvSpPr>
          <p:cNvPr id="54" name="Oval 53">
            <a:extLst>
              <a:ext uri="{FF2B5EF4-FFF2-40B4-BE49-F238E27FC236}">
                <a16:creationId xmlns:a16="http://schemas.microsoft.com/office/drawing/2014/main" xmlns="" id="{B25B20B2-48D6-4922-86AC-74C6A3886134}"/>
              </a:ext>
            </a:extLst>
          </p:cNvPr>
          <p:cNvSpPr/>
          <p:nvPr/>
        </p:nvSpPr>
        <p:spPr>
          <a:xfrm>
            <a:off x="10741901" y="5898386"/>
            <a:ext cx="167278" cy="18145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en-US" sz="2000">
              <a:solidFill>
                <a:prstClr val="white"/>
              </a:solidFill>
            </a:endParaRPr>
          </a:p>
        </p:txBody>
      </p:sp>
      <p:sp>
        <p:nvSpPr>
          <p:cNvPr id="55" name="Oval 54">
            <a:extLst>
              <a:ext uri="{FF2B5EF4-FFF2-40B4-BE49-F238E27FC236}">
                <a16:creationId xmlns:a16="http://schemas.microsoft.com/office/drawing/2014/main" xmlns="" id="{B7825F22-DC25-4644-A840-53E55958217A}"/>
              </a:ext>
            </a:extLst>
          </p:cNvPr>
          <p:cNvSpPr/>
          <p:nvPr/>
        </p:nvSpPr>
        <p:spPr>
          <a:xfrm>
            <a:off x="10769703" y="5302989"/>
            <a:ext cx="167278" cy="18145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en-US" sz="2000">
              <a:solidFill>
                <a:prstClr val="white"/>
              </a:solidFill>
            </a:endParaRPr>
          </a:p>
        </p:txBody>
      </p:sp>
      <p:sp>
        <p:nvSpPr>
          <p:cNvPr id="56" name="Oval 55">
            <a:extLst>
              <a:ext uri="{FF2B5EF4-FFF2-40B4-BE49-F238E27FC236}">
                <a16:creationId xmlns:a16="http://schemas.microsoft.com/office/drawing/2014/main" xmlns="" id="{F36CDB64-966E-49DC-9C63-D47035991F00}"/>
              </a:ext>
            </a:extLst>
          </p:cNvPr>
          <p:cNvSpPr/>
          <p:nvPr/>
        </p:nvSpPr>
        <p:spPr>
          <a:xfrm>
            <a:off x="11698610" y="5300796"/>
            <a:ext cx="167278" cy="18145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en-US" sz="2000">
              <a:solidFill>
                <a:prstClr val="white"/>
              </a:solidFill>
            </a:endParaRPr>
          </a:p>
        </p:txBody>
      </p:sp>
    </p:spTree>
    <p:extLst>
      <p:ext uri="{BB962C8B-B14F-4D97-AF65-F5344CB8AC3E}">
        <p14:creationId xmlns:p14="http://schemas.microsoft.com/office/powerpoint/2010/main" val="81611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 calcmode="lin" valueType="num">
                                      <p:cBhvr>
                                        <p:cTn id="51" dur="1000" fill="hold"/>
                                        <p:tgtEl>
                                          <p:spTgt spid="54"/>
                                        </p:tgtEl>
                                        <p:attrNameLst>
                                          <p:attrName>ppt_w</p:attrName>
                                        </p:attrNameLst>
                                      </p:cBhvr>
                                      <p:tavLst>
                                        <p:tav tm="0">
                                          <p:val>
                                            <p:fltVal val="0"/>
                                          </p:val>
                                        </p:tav>
                                        <p:tav tm="100000">
                                          <p:val>
                                            <p:strVal val="#ppt_w"/>
                                          </p:val>
                                        </p:tav>
                                      </p:tavLst>
                                    </p:anim>
                                    <p:anim calcmode="lin" valueType="num">
                                      <p:cBhvr>
                                        <p:cTn id="52" dur="1000" fill="hold"/>
                                        <p:tgtEl>
                                          <p:spTgt spid="54"/>
                                        </p:tgtEl>
                                        <p:attrNameLst>
                                          <p:attrName>ppt_h</p:attrName>
                                        </p:attrNameLst>
                                      </p:cBhvr>
                                      <p:tavLst>
                                        <p:tav tm="0">
                                          <p:val>
                                            <p:fltVal val="0"/>
                                          </p:val>
                                        </p:tav>
                                        <p:tav tm="100000">
                                          <p:val>
                                            <p:strVal val="#ppt_h"/>
                                          </p:val>
                                        </p:tav>
                                      </p:tavLst>
                                    </p:anim>
                                    <p:anim calcmode="lin" valueType="num">
                                      <p:cBhvr>
                                        <p:cTn id="53" dur="1000" fill="hold"/>
                                        <p:tgtEl>
                                          <p:spTgt spid="54"/>
                                        </p:tgtEl>
                                        <p:attrNameLst>
                                          <p:attrName>style.rotation</p:attrName>
                                        </p:attrNameLst>
                                      </p:cBhvr>
                                      <p:tavLst>
                                        <p:tav tm="0">
                                          <p:val>
                                            <p:fltVal val="90"/>
                                          </p:val>
                                        </p:tav>
                                        <p:tav tm="100000">
                                          <p:val>
                                            <p:fltVal val="0"/>
                                          </p:val>
                                        </p:tav>
                                      </p:tavLst>
                                    </p:anim>
                                    <p:animEffect transition="in" filter="fade">
                                      <p:cBhvr>
                                        <p:cTn id="54" dur="1000"/>
                                        <p:tgtEl>
                                          <p:spTgt spid="54"/>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p:cTn id="57" dur="1000" fill="hold"/>
                                        <p:tgtEl>
                                          <p:spTgt spid="56"/>
                                        </p:tgtEl>
                                        <p:attrNameLst>
                                          <p:attrName>ppt_w</p:attrName>
                                        </p:attrNameLst>
                                      </p:cBhvr>
                                      <p:tavLst>
                                        <p:tav tm="0">
                                          <p:val>
                                            <p:fltVal val="0"/>
                                          </p:val>
                                        </p:tav>
                                        <p:tav tm="100000">
                                          <p:val>
                                            <p:strVal val="#ppt_w"/>
                                          </p:val>
                                        </p:tav>
                                      </p:tavLst>
                                    </p:anim>
                                    <p:anim calcmode="lin" valueType="num">
                                      <p:cBhvr>
                                        <p:cTn id="58" dur="1000" fill="hold"/>
                                        <p:tgtEl>
                                          <p:spTgt spid="56"/>
                                        </p:tgtEl>
                                        <p:attrNameLst>
                                          <p:attrName>ppt_h</p:attrName>
                                        </p:attrNameLst>
                                      </p:cBhvr>
                                      <p:tavLst>
                                        <p:tav tm="0">
                                          <p:val>
                                            <p:fltVal val="0"/>
                                          </p:val>
                                        </p:tav>
                                        <p:tav tm="100000">
                                          <p:val>
                                            <p:strVal val="#ppt_h"/>
                                          </p:val>
                                        </p:tav>
                                      </p:tavLst>
                                    </p:anim>
                                    <p:anim calcmode="lin" valueType="num">
                                      <p:cBhvr>
                                        <p:cTn id="59" dur="1000" fill="hold"/>
                                        <p:tgtEl>
                                          <p:spTgt spid="56"/>
                                        </p:tgtEl>
                                        <p:attrNameLst>
                                          <p:attrName>style.rotation</p:attrName>
                                        </p:attrNameLst>
                                      </p:cBhvr>
                                      <p:tavLst>
                                        <p:tav tm="0">
                                          <p:val>
                                            <p:fltVal val="90"/>
                                          </p:val>
                                        </p:tav>
                                        <p:tav tm="100000">
                                          <p:val>
                                            <p:fltVal val="0"/>
                                          </p:val>
                                        </p:tav>
                                      </p:tavLst>
                                    </p:anim>
                                    <p:animEffect transition="in" filter="fade">
                                      <p:cBhvr>
                                        <p:cTn id="60" dur="1000"/>
                                        <p:tgtEl>
                                          <p:spTgt spid="56"/>
                                        </p:tgtEl>
                                      </p:cBhvr>
                                    </p:animEffect>
                                  </p:childTnLst>
                                </p:cTn>
                              </p:par>
                              <p:par>
                                <p:cTn id="61" presetID="31" presetClass="exit" presetSubtype="0" fill="hold" grpId="0" nodeType="withEffect">
                                  <p:stCondLst>
                                    <p:cond delay="0"/>
                                  </p:stCondLst>
                                  <p:childTnLst>
                                    <p:anim calcmode="lin" valueType="num">
                                      <p:cBhvr>
                                        <p:cTn id="62" dur="1000"/>
                                        <p:tgtEl>
                                          <p:spTgt spid="53"/>
                                        </p:tgtEl>
                                        <p:attrNameLst>
                                          <p:attrName>ppt_w</p:attrName>
                                        </p:attrNameLst>
                                      </p:cBhvr>
                                      <p:tavLst>
                                        <p:tav tm="0">
                                          <p:val>
                                            <p:strVal val="ppt_w"/>
                                          </p:val>
                                        </p:tav>
                                        <p:tav tm="100000">
                                          <p:val>
                                            <p:fltVal val="0"/>
                                          </p:val>
                                        </p:tav>
                                      </p:tavLst>
                                    </p:anim>
                                    <p:anim calcmode="lin" valueType="num">
                                      <p:cBhvr>
                                        <p:cTn id="63" dur="1000"/>
                                        <p:tgtEl>
                                          <p:spTgt spid="53"/>
                                        </p:tgtEl>
                                        <p:attrNameLst>
                                          <p:attrName>ppt_h</p:attrName>
                                        </p:attrNameLst>
                                      </p:cBhvr>
                                      <p:tavLst>
                                        <p:tav tm="0">
                                          <p:val>
                                            <p:strVal val="ppt_h"/>
                                          </p:val>
                                        </p:tav>
                                        <p:tav tm="100000">
                                          <p:val>
                                            <p:fltVal val="0"/>
                                          </p:val>
                                        </p:tav>
                                      </p:tavLst>
                                    </p:anim>
                                    <p:anim calcmode="lin" valueType="num">
                                      <p:cBhvr>
                                        <p:cTn id="64" dur="1000"/>
                                        <p:tgtEl>
                                          <p:spTgt spid="53"/>
                                        </p:tgtEl>
                                        <p:attrNameLst>
                                          <p:attrName>style.rotation</p:attrName>
                                        </p:attrNameLst>
                                      </p:cBhvr>
                                      <p:tavLst>
                                        <p:tav tm="0">
                                          <p:val>
                                            <p:fltVal val="0"/>
                                          </p:val>
                                        </p:tav>
                                        <p:tav tm="100000">
                                          <p:val>
                                            <p:fltVal val="90"/>
                                          </p:val>
                                        </p:tav>
                                      </p:tavLst>
                                    </p:anim>
                                    <p:animEffect transition="out" filter="fade">
                                      <p:cBhvr>
                                        <p:cTn id="65" dur="1000"/>
                                        <p:tgtEl>
                                          <p:spTgt spid="53"/>
                                        </p:tgtEl>
                                      </p:cBhvr>
                                    </p:animEffect>
                                    <p:set>
                                      <p:cBhvr>
                                        <p:cTn id="66" dur="1" fill="hold">
                                          <p:stCondLst>
                                            <p:cond delay="999"/>
                                          </p:stCondLst>
                                        </p:cTn>
                                        <p:tgtEl>
                                          <p:spTgt spid="53"/>
                                        </p:tgtEl>
                                        <p:attrNameLst>
                                          <p:attrName>style.visibility</p:attrName>
                                        </p:attrNameLst>
                                      </p:cBhvr>
                                      <p:to>
                                        <p:strVal val="hidden"/>
                                      </p:to>
                                    </p:set>
                                  </p:childTnLst>
                                </p:cTn>
                              </p:par>
                              <p:par>
                                <p:cTn id="67" presetID="31" presetClass="exit" presetSubtype="0" fill="hold" grpId="0" nodeType="withEffect">
                                  <p:stCondLst>
                                    <p:cond delay="0"/>
                                  </p:stCondLst>
                                  <p:childTnLst>
                                    <p:anim calcmode="lin" valueType="num">
                                      <p:cBhvr>
                                        <p:cTn id="68" dur="1000"/>
                                        <p:tgtEl>
                                          <p:spTgt spid="55"/>
                                        </p:tgtEl>
                                        <p:attrNameLst>
                                          <p:attrName>ppt_w</p:attrName>
                                        </p:attrNameLst>
                                      </p:cBhvr>
                                      <p:tavLst>
                                        <p:tav tm="0">
                                          <p:val>
                                            <p:strVal val="ppt_w"/>
                                          </p:val>
                                        </p:tav>
                                        <p:tav tm="100000">
                                          <p:val>
                                            <p:fltVal val="0"/>
                                          </p:val>
                                        </p:tav>
                                      </p:tavLst>
                                    </p:anim>
                                    <p:anim calcmode="lin" valueType="num">
                                      <p:cBhvr>
                                        <p:cTn id="69" dur="1000"/>
                                        <p:tgtEl>
                                          <p:spTgt spid="55"/>
                                        </p:tgtEl>
                                        <p:attrNameLst>
                                          <p:attrName>ppt_h</p:attrName>
                                        </p:attrNameLst>
                                      </p:cBhvr>
                                      <p:tavLst>
                                        <p:tav tm="0">
                                          <p:val>
                                            <p:strVal val="ppt_h"/>
                                          </p:val>
                                        </p:tav>
                                        <p:tav tm="100000">
                                          <p:val>
                                            <p:fltVal val="0"/>
                                          </p:val>
                                        </p:tav>
                                      </p:tavLst>
                                    </p:anim>
                                    <p:anim calcmode="lin" valueType="num">
                                      <p:cBhvr>
                                        <p:cTn id="70" dur="1000"/>
                                        <p:tgtEl>
                                          <p:spTgt spid="55"/>
                                        </p:tgtEl>
                                        <p:attrNameLst>
                                          <p:attrName>style.rotation</p:attrName>
                                        </p:attrNameLst>
                                      </p:cBhvr>
                                      <p:tavLst>
                                        <p:tav tm="0">
                                          <p:val>
                                            <p:fltVal val="0"/>
                                          </p:val>
                                        </p:tav>
                                        <p:tav tm="100000">
                                          <p:val>
                                            <p:fltVal val="90"/>
                                          </p:val>
                                        </p:tav>
                                      </p:tavLst>
                                    </p:anim>
                                    <p:animEffect transition="out" filter="fade">
                                      <p:cBhvr>
                                        <p:cTn id="71" dur="1000"/>
                                        <p:tgtEl>
                                          <p:spTgt spid="55"/>
                                        </p:tgtEl>
                                      </p:cBhvr>
                                    </p:animEffect>
                                    <p:set>
                                      <p:cBhvr>
                                        <p:cTn id="72" dur="1" fill="hold">
                                          <p:stCondLst>
                                            <p:cond delay="999"/>
                                          </p:stCondLst>
                                        </p:cTn>
                                        <p:tgtEl>
                                          <p:spTgt spid="55"/>
                                        </p:tgtEl>
                                        <p:attrNameLst>
                                          <p:attrName>style.visibility</p:attrName>
                                        </p:attrNameLst>
                                      </p:cBhvr>
                                      <p:to>
                                        <p:strVal val="hidden"/>
                                      </p:to>
                                    </p:set>
                                  </p:childTnLst>
                                </p:cTn>
                              </p:par>
                            </p:childTnLst>
                          </p:cTn>
                        </p:par>
                        <p:par>
                          <p:cTn id="73" fill="hold">
                            <p:stCondLst>
                              <p:cond delay="1000"/>
                            </p:stCondLst>
                            <p:childTnLst>
                              <p:par>
                                <p:cTn id="74" presetID="31" presetClass="exit" presetSubtype="0" fill="hold" grpId="1" nodeType="afterEffect">
                                  <p:stCondLst>
                                    <p:cond delay="0"/>
                                  </p:stCondLst>
                                  <p:childTnLst>
                                    <p:anim calcmode="lin" valueType="num">
                                      <p:cBhvr>
                                        <p:cTn id="75" dur="1000"/>
                                        <p:tgtEl>
                                          <p:spTgt spid="54"/>
                                        </p:tgtEl>
                                        <p:attrNameLst>
                                          <p:attrName>ppt_w</p:attrName>
                                        </p:attrNameLst>
                                      </p:cBhvr>
                                      <p:tavLst>
                                        <p:tav tm="0">
                                          <p:val>
                                            <p:strVal val="ppt_w"/>
                                          </p:val>
                                        </p:tav>
                                        <p:tav tm="100000">
                                          <p:val>
                                            <p:fltVal val="0"/>
                                          </p:val>
                                        </p:tav>
                                      </p:tavLst>
                                    </p:anim>
                                    <p:anim calcmode="lin" valueType="num">
                                      <p:cBhvr>
                                        <p:cTn id="76" dur="1000"/>
                                        <p:tgtEl>
                                          <p:spTgt spid="54"/>
                                        </p:tgtEl>
                                        <p:attrNameLst>
                                          <p:attrName>ppt_h</p:attrName>
                                        </p:attrNameLst>
                                      </p:cBhvr>
                                      <p:tavLst>
                                        <p:tav tm="0">
                                          <p:val>
                                            <p:strVal val="ppt_h"/>
                                          </p:val>
                                        </p:tav>
                                        <p:tav tm="100000">
                                          <p:val>
                                            <p:fltVal val="0"/>
                                          </p:val>
                                        </p:tav>
                                      </p:tavLst>
                                    </p:anim>
                                    <p:anim calcmode="lin" valueType="num">
                                      <p:cBhvr>
                                        <p:cTn id="77" dur="1000"/>
                                        <p:tgtEl>
                                          <p:spTgt spid="54"/>
                                        </p:tgtEl>
                                        <p:attrNameLst>
                                          <p:attrName>style.rotation</p:attrName>
                                        </p:attrNameLst>
                                      </p:cBhvr>
                                      <p:tavLst>
                                        <p:tav tm="0">
                                          <p:val>
                                            <p:fltVal val="0"/>
                                          </p:val>
                                        </p:tav>
                                        <p:tav tm="100000">
                                          <p:val>
                                            <p:fltVal val="90"/>
                                          </p:val>
                                        </p:tav>
                                      </p:tavLst>
                                    </p:anim>
                                    <p:animEffect transition="out" filter="fade">
                                      <p:cBhvr>
                                        <p:cTn id="78" dur="1000"/>
                                        <p:tgtEl>
                                          <p:spTgt spid="54"/>
                                        </p:tgtEl>
                                      </p:cBhvr>
                                    </p:animEffect>
                                    <p:set>
                                      <p:cBhvr>
                                        <p:cTn id="79" dur="1" fill="hold">
                                          <p:stCondLst>
                                            <p:cond delay="999"/>
                                          </p:stCondLst>
                                        </p:cTn>
                                        <p:tgtEl>
                                          <p:spTgt spid="54"/>
                                        </p:tgtEl>
                                        <p:attrNameLst>
                                          <p:attrName>style.visibility</p:attrName>
                                        </p:attrNameLst>
                                      </p:cBhvr>
                                      <p:to>
                                        <p:strVal val="hidden"/>
                                      </p:to>
                                    </p:set>
                                  </p:childTnLst>
                                </p:cTn>
                              </p:par>
                              <p:par>
                                <p:cTn id="80" presetID="31" presetClass="exit" presetSubtype="0" fill="hold" grpId="1" nodeType="withEffect">
                                  <p:stCondLst>
                                    <p:cond delay="0"/>
                                  </p:stCondLst>
                                  <p:childTnLst>
                                    <p:anim calcmode="lin" valueType="num">
                                      <p:cBhvr>
                                        <p:cTn id="81" dur="1000"/>
                                        <p:tgtEl>
                                          <p:spTgt spid="56"/>
                                        </p:tgtEl>
                                        <p:attrNameLst>
                                          <p:attrName>ppt_w</p:attrName>
                                        </p:attrNameLst>
                                      </p:cBhvr>
                                      <p:tavLst>
                                        <p:tav tm="0">
                                          <p:val>
                                            <p:strVal val="ppt_w"/>
                                          </p:val>
                                        </p:tav>
                                        <p:tav tm="100000">
                                          <p:val>
                                            <p:fltVal val="0"/>
                                          </p:val>
                                        </p:tav>
                                      </p:tavLst>
                                    </p:anim>
                                    <p:anim calcmode="lin" valueType="num">
                                      <p:cBhvr>
                                        <p:cTn id="82" dur="1000"/>
                                        <p:tgtEl>
                                          <p:spTgt spid="56"/>
                                        </p:tgtEl>
                                        <p:attrNameLst>
                                          <p:attrName>ppt_h</p:attrName>
                                        </p:attrNameLst>
                                      </p:cBhvr>
                                      <p:tavLst>
                                        <p:tav tm="0">
                                          <p:val>
                                            <p:strVal val="ppt_h"/>
                                          </p:val>
                                        </p:tav>
                                        <p:tav tm="100000">
                                          <p:val>
                                            <p:fltVal val="0"/>
                                          </p:val>
                                        </p:tav>
                                      </p:tavLst>
                                    </p:anim>
                                    <p:anim calcmode="lin" valueType="num">
                                      <p:cBhvr>
                                        <p:cTn id="83" dur="1000"/>
                                        <p:tgtEl>
                                          <p:spTgt spid="56"/>
                                        </p:tgtEl>
                                        <p:attrNameLst>
                                          <p:attrName>style.rotation</p:attrName>
                                        </p:attrNameLst>
                                      </p:cBhvr>
                                      <p:tavLst>
                                        <p:tav tm="0">
                                          <p:val>
                                            <p:fltVal val="0"/>
                                          </p:val>
                                        </p:tav>
                                        <p:tav tm="100000">
                                          <p:val>
                                            <p:fltVal val="90"/>
                                          </p:val>
                                        </p:tav>
                                      </p:tavLst>
                                    </p:anim>
                                    <p:animEffect transition="out" filter="fade">
                                      <p:cBhvr>
                                        <p:cTn id="84" dur="1000"/>
                                        <p:tgtEl>
                                          <p:spTgt spid="56"/>
                                        </p:tgtEl>
                                      </p:cBhvr>
                                    </p:animEffect>
                                    <p:set>
                                      <p:cBhvr>
                                        <p:cTn id="85" dur="1" fill="hold">
                                          <p:stCondLst>
                                            <p:cond delay="999"/>
                                          </p:stCondLst>
                                        </p:cTn>
                                        <p:tgtEl>
                                          <p:spTgt spid="56"/>
                                        </p:tgtEl>
                                        <p:attrNameLst>
                                          <p:attrName>style.visibility</p:attrName>
                                        </p:attrNameLst>
                                      </p:cBhvr>
                                      <p:to>
                                        <p:strVal val="hidden"/>
                                      </p:to>
                                    </p:set>
                                  </p:childTnLst>
                                </p:cTn>
                              </p:par>
                            </p:childTnLst>
                          </p:cTn>
                        </p:par>
                        <p:par>
                          <p:cTn id="86" fill="hold">
                            <p:stCondLst>
                              <p:cond delay="2000"/>
                            </p:stCondLst>
                            <p:childTnLst>
                              <p:par>
                                <p:cTn id="87" presetID="31" presetClass="entr" presetSubtype="0" fill="hold" grpId="2" nodeType="after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p:cTn id="89" dur="1000" fill="hold"/>
                                        <p:tgtEl>
                                          <p:spTgt spid="55"/>
                                        </p:tgtEl>
                                        <p:attrNameLst>
                                          <p:attrName>ppt_w</p:attrName>
                                        </p:attrNameLst>
                                      </p:cBhvr>
                                      <p:tavLst>
                                        <p:tav tm="0">
                                          <p:val>
                                            <p:fltVal val="0"/>
                                          </p:val>
                                        </p:tav>
                                        <p:tav tm="100000">
                                          <p:val>
                                            <p:strVal val="#ppt_w"/>
                                          </p:val>
                                        </p:tav>
                                      </p:tavLst>
                                    </p:anim>
                                    <p:anim calcmode="lin" valueType="num">
                                      <p:cBhvr>
                                        <p:cTn id="90" dur="1000" fill="hold"/>
                                        <p:tgtEl>
                                          <p:spTgt spid="55"/>
                                        </p:tgtEl>
                                        <p:attrNameLst>
                                          <p:attrName>ppt_h</p:attrName>
                                        </p:attrNameLst>
                                      </p:cBhvr>
                                      <p:tavLst>
                                        <p:tav tm="0">
                                          <p:val>
                                            <p:fltVal val="0"/>
                                          </p:val>
                                        </p:tav>
                                        <p:tav tm="100000">
                                          <p:val>
                                            <p:strVal val="#ppt_h"/>
                                          </p:val>
                                        </p:tav>
                                      </p:tavLst>
                                    </p:anim>
                                    <p:anim calcmode="lin" valueType="num">
                                      <p:cBhvr>
                                        <p:cTn id="91" dur="1000" fill="hold"/>
                                        <p:tgtEl>
                                          <p:spTgt spid="55"/>
                                        </p:tgtEl>
                                        <p:attrNameLst>
                                          <p:attrName>style.rotation</p:attrName>
                                        </p:attrNameLst>
                                      </p:cBhvr>
                                      <p:tavLst>
                                        <p:tav tm="0">
                                          <p:val>
                                            <p:fltVal val="90"/>
                                          </p:val>
                                        </p:tav>
                                        <p:tav tm="100000">
                                          <p:val>
                                            <p:fltVal val="0"/>
                                          </p:val>
                                        </p:tav>
                                      </p:tavLst>
                                    </p:anim>
                                    <p:animEffect transition="in" filter="fade">
                                      <p:cBhvr>
                                        <p:cTn id="92" dur="1000"/>
                                        <p:tgtEl>
                                          <p:spTgt spid="55"/>
                                        </p:tgtEl>
                                      </p:cBhvr>
                                    </p:animEffect>
                                  </p:childTnLst>
                                </p:cTn>
                              </p:par>
                              <p:par>
                                <p:cTn id="93" presetID="31" presetClass="entr" presetSubtype="0" fill="hold" grpId="2" nodeType="withEffect">
                                  <p:stCondLst>
                                    <p:cond delay="0"/>
                                  </p:stCondLst>
                                  <p:childTnLst>
                                    <p:set>
                                      <p:cBhvr>
                                        <p:cTn id="94" dur="1" fill="hold">
                                          <p:stCondLst>
                                            <p:cond delay="0"/>
                                          </p:stCondLst>
                                        </p:cTn>
                                        <p:tgtEl>
                                          <p:spTgt spid="53"/>
                                        </p:tgtEl>
                                        <p:attrNameLst>
                                          <p:attrName>style.visibility</p:attrName>
                                        </p:attrNameLst>
                                      </p:cBhvr>
                                      <p:to>
                                        <p:strVal val="visible"/>
                                      </p:to>
                                    </p:set>
                                    <p:anim calcmode="lin" valueType="num">
                                      <p:cBhvr>
                                        <p:cTn id="95" dur="1000" fill="hold"/>
                                        <p:tgtEl>
                                          <p:spTgt spid="53"/>
                                        </p:tgtEl>
                                        <p:attrNameLst>
                                          <p:attrName>ppt_w</p:attrName>
                                        </p:attrNameLst>
                                      </p:cBhvr>
                                      <p:tavLst>
                                        <p:tav tm="0">
                                          <p:val>
                                            <p:fltVal val="0"/>
                                          </p:val>
                                        </p:tav>
                                        <p:tav tm="100000">
                                          <p:val>
                                            <p:strVal val="#ppt_w"/>
                                          </p:val>
                                        </p:tav>
                                      </p:tavLst>
                                    </p:anim>
                                    <p:anim calcmode="lin" valueType="num">
                                      <p:cBhvr>
                                        <p:cTn id="96" dur="1000" fill="hold"/>
                                        <p:tgtEl>
                                          <p:spTgt spid="53"/>
                                        </p:tgtEl>
                                        <p:attrNameLst>
                                          <p:attrName>ppt_h</p:attrName>
                                        </p:attrNameLst>
                                      </p:cBhvr>
                                      <p:tavLst>
                                        <p:tav tm="0">
                                          <p:val>
                                            <p:fltVal val="0"/>
                                          </p:val>
                                        </p:tav>
                                        <p:tav tm="100000">
                                          <p:val>
                                            <p:strVal val="#ppt_h"/>
                                          </p:val>
                                        </p:tav>
                                      </p:tavLst>
                                    </p:anim>
                                    <p:anim calcmode="lin" valueType="num">
                                      <p:cBhvr>
                                        <p:cTn id="97" dur="1000" fill="hold"/>
                                        <p:tgtEl>
                                          <p:spTgt spid="53"/>
                                        </p:tgtEl>
                                        <p:attrNameLst>
                                          <p:attrName>style.rotation</p:attrName>
                                        </p:attrNameLst>
                                      </p:cBhvr>
                                      <p:tavLst>
                                        <p:tav tm="0">
                                          <p:val>
                                            <p:fltVal val="90"/>
                                          </p:val>
                                        </p:tav>
                                        <p:tav tm="100000">
                                          <p:val>
                                            <p:fltVal val="0"/>
                                          </p:val>
                                        </p:tav>
                                      </p:tavLst>
                                    </p:anim>
                                    <p:animEffect transition="in" filter="fade">
                                      <p:cBhvr>
                                        <p:cTn id="98"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0" grpId="0" animBg="1"/>
      <p:bldP spid="21" grpId="0" animBg="1"/>
      <p:bldP spid="24" grpId="0"/>
      <p:bldP spid="25" grpId="0"/>
      <p:bldP spid="26" grpId="0"/>
      <p:bldP spid="27" grpId="0"/>
      <p:bldP spid="53" grpId="0" animBg="1"/>
      <p:bldP spid="53" grpId="1" animBg="1"/>
      <p:bldP spid="53" grpId="2" animBg="1"/>
      <p:bldP spid="54" grpId="0" animBg="1"/>
      <p:bldP spid="54" grpId="1" animBg="1"/>
      <p:bldP spid="55" grpId="0" animBg="1"/>
      <p:bldP spid="55" grpId="1" animBg="1"/>
      <p:bldP spid="55" grpId="2" animBg="1"/>
      <p:bldP spid="56" grpId="0" animBg="1"/>
      <p:bldP spid="5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a:extLst>
              <a:ext uri="{FF2B5EF4-FFF2-40B4-BE49-F238E27FC236}">
                <a16:creationId xmlns:a16="http://schemas.microsoft.com/office/drawing/2014/main" xmlns="" id="{7C3B8D61-F04F-4FC9-87BC-8069BC06D4E4}"/>
              </a:ext>
            </a:extLst>
          </p:cNvPr>
          <p:cNvSpPr>
            <a:spLocks noChangeArrowheads="1" noChangeShapeType="1" noTextEdit="1"/>
          </p:cNvSpPr>
          <p:nvPr/>
        </p:nvSpPr>
        <p:spPr bwMode="auto">
          <a:xfrm>
            <a:off x="2293905" y="269494"/>
            <a:ext cx="7708900" cy="485775"/>
          </a:xfrm>
          <a:prstGeom prst="rect">
            <a:avLst/>
          </a:prstGeom>
          <a:noFill/>
          <a:effectLst>
            <a:glow rad="139700">
              <a:schemeClr val="accent4">
                <a:satMod val="175000"/>
                <a:alpha val="40000"/>
              </a:schemeClr>
            </a:glow>
          </a:effectLst>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spcBef>
                <a:spcPct val="50000"/>
              </a:spcBef>
              <a:defRPr/>
            </a:pPr>
            <a:r>
              <a:rPr lang="en-US" sz="3600" b="1" kern="10" spc="50" dirty="0">
                <a:ln w="11430"/>
                <a:solidFill>
                  <a:srgbClr val="C00000"/>
                </a:solidFill>
                <a:effectLst>
                  <a:outerShdw blurRad="76200" dist="50800" dir="5400000" algn="tl" rotWithShape="0">
                    <a:srgbClr val="000000">
                      <a:alpha val="65000"/>
                    </a:srgbClr>
                  </a:outerShdw>
                </a:effectLst>
                <a:latin typeface="Arial Black"/>
                <a:cs typeface="+mn-cs"/>
              </a:rPr>
              <a:t>P-wave Many body </a:t>
            </a:r>
            <a:r>
              <a:rPr lang="en-US" sz="3600" b="1" kern="10" spc="50" dirty="0" err="1">
                <a:ln w="11430"/>
                <a:solidFill>
                  <a:srgbClr val="C00000"/>
                </a:solidFill>
                <a:effectLst>
                  <a:outerShdw blurRad="76200" dist="50800" dir="5400000" algn="tl" rotWithShape="0">
                    <a:srgbClr val="000000">
                      <a:alpha val="65000"/>
                    </a:srgbClr>
                  </a:outerShdw>
                </a:effectLst>
                <a:latin typeface="Arial Black"/>
                <a:cs typeface="+mn-cs"/>
              </a:rPr>
              <a:t>Hamiltonain</a:t>
            </a:r>
            <a:r>
              <a:rPr lang="en-US" sz="3600" b="1" kern="10" spc="50" dirty="0">
                <a:ln w="11430"/>
                <a:solidFill>
                  <a:srgbClr val="C00000"/>
                </a:solidFill>
                <a:effectLst>
                  <a:outerShdw blurRad="76200" dist="50800" dir="5400000" algn="tl" rotWithShape="0">
                    <a:srgbClr val="000000">
                      <a:alpha val="65000"/>
                    </a:srgbClr>
                  </a:outerShdw>
                </a:effectLst>
                <a:latin typeface="Arial Black"/>
                <a:cs typeface="+mn-cs"/>
              </a:rPr>
              <a:t> </a:t>
            </a:r>
          </a:p>
        </p:txBody>
      </p:sp>
      <p:pic>
        <p:nvPicPr>
          <p:cNvPr id="5" name="Picture 4">
            <a:extLst>
              <a:ext uri="{FF2B5EF4-FFF2-40B4-BE49-F238E27FC236}">
                <a16:creationId xmlns:a16="http://schemas.microsoft.com/office/drawing/2014/main" xmlns="" id="{A09EAAA2-BE3A-4B5B-91F4-58E0567AD410}"/>
              </a:ext>
            </a:extLst>
          </p:cNvPr>
          <p:cNvPicPr>
            <a:picLocks noChangeAspect="1"/>
          </p:cNvPicPr>
          <p:nvPr/>
        </p:nvPicPr>
        <p:blipFill rotWithShape="1">
          <a:blip r:embed="rId2"/>
          <a:srcRect r="16590" b="74880"/>
          <a:stretch/>
        </p:blipFill>
        <p:spPr>
          <a:xfrm>
            <a:off x="330557" y="1288274"/>
            <a:ext cx="10169373" cy="883315"/>
          </a:xfrm>
          <a:prstGeom prst="rect">
            <a:avLst/>
          </a:prstGeom>
        </p:spPr>
      </p:pic>
      <p:pic>
        <p:nvPicPr>
          <p:cNvPr id="4" name="Picture 3">
            <a:extLst>
              <a:ext uri="{FF2B5EF4-FFF2-40B4-BE49-F238E27FC236}">
                <a16:creationId xmlns:a16="http://schemas.microsoft.com/office/drawing/2014/main" xmlns="" id="{65A9F7BB-BFBD-4E9F-B8F8-DCAC129D3EC4}"/>
              </a:ext>
            </a:extLst>
          </p:cNvPr>
          <p:cNvPicPr>
            <a:picLocks noChangeAspect="1"/>
          </p:cNvPicPr>
          <p:nvPr/>
        </p:nvPicPr>
        <p:blipFill rotWithShape="1">
          <a:blip r:embed="rId2"/>
          <a:srcRect t="25120" r="17785" b="48668"/>
          <a:stretch/>
        </p:blipFill>
        <p:spPr>
          <a:xfrm>
            <a:off x="333620" y="2349437"/>
            <a:ext cx="10023705" cy="921720"/>
          </a:xfrm>
          <a:prstGeom prst="rect">
            <a:avLst/>
          </a:prstGeom>
        </p:spPr>
      </p:pic>
      <p:pic>
        <p:nvPicPr>
          <p:cNvPr id="6" name="Picture 5">
            <a:extLst>
              <a:ext uri="{FF2B5EF4-FFF2-40B4-BE49-F238E27FC236}">
                <a16:creationId xmlns:a16="http://schemas.microsoft.com/office/drawing/2014/main" xmlns="" id="{32A00AEE-7AE8-42D6-8459-4974BBABEBAF}"/>
              </a:ext>
            </a:extLst>
          </p:cNvPr>
          <p:cNvPicPr>
            <a:picLocks noChangeAspect="1"/>
          </p:cNvPicPr>
          <p:nvPr/>
        </p:nvPicPr>
        <p:blipFill rotWithShape="1">
          <a:blip r:embed="rId2"/>
          <a:srcRect t="49147" r="5487" b="24641"/>
          <a:stretch/>
        </p:blipFill>
        <p:spPr>
          <a:xfrm>
            <a:off x="332835" y="3510737"/>
            <a:ext cx="11523070" cy="921720"/>
          </a:xfrm>
          <a:prstGeom prst="rect">
            <a:avLst/>
          </a:prstGeom>
        </p:spPr>
      </p:pic>
      <p:pic>
        <p:nvPicPr>
          <p:cNvPr id="7" name="Picture 6">
            <a:extLst>
              <a:ext uri="{FF2B5EF4-FFF2-40B4-BE49-F238E27FC236}">
                <a16:creationId xmlns:a16="http://schemas.microsoft.com/office/drawing/2014/main" xmlns="" id="{07E038E1-5ACC-4C1A-B98D-2BDBD4C8E6F9}"/>
              </a:ext>
            </a:extLst>
          </p:cNvPr>
          <p:cNvPicPr>
            <a:picLocks noChangeAspect="1"/>
          </p:cNvPicPr>
          <p:nvPr/>
        </p:nvPicPr>
        <p:blipFill rotWithShape="1">
          <a:blip r:embed="rId2"/>
          <a:srcRect l="4591" t="75787" r="5549" b="-1999"/>
          <a:stretch/>
        </p:blipFill>
        <p:spPr>
          <a:xfrm>
            <a:off x="900250" y="4788154"/>
            <a:ext cx="10955655" cy="921720"/>
          </a:xfrm>
          <a:prstGeom prst="rect">
            <a:avLst/>
          </a:prstGeom>
        </p:spPr>
      </p:pic>
      <p:sp>
        <p:nvSpPr>
          <p:cNvPr id="8" name="TextBox 7">
            <a:extLst>
              <a:ext uri="{FF2B5EF4-FFF2-40B4-BE49-F238E27FC236}">
                <a16:creationId xmlns:a16="http://schemas.microsoft.com/office/drawing/2014/main" xmlns="" id="{A73A8F1B-3E56-4321-8FAF-BB57AAEFE154}"/>
              </a:ext>
            </a:extLst>
          </p:cNvPr>
          <p:cNvSpPr txBox="1"/>
          <p:nvPr/>
        </p:nvSpPr>
        <p:spPr>
          <a:xfrm>
            <a:off x="1178530" y="1154425"/>
            <a:ext cx="9370820" cy="1005840"/>
          </a:xfrm>
          <a:prstGeom prst="rect">
            <a:avLst/>
          </a:prstGeom>
          <a:noFill/>
          <a:ln w="508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endParaRPr lang="en-US" dirty="0"/>
          </a:p>
        </p:txBody>
      </p:sp>
      <p:sp>
        <p:nvSpPr>
          <p:cNvPr id="9" name="TextBox 8">
            <a:extLst>
              <a:ext uri="{FF2B5EF4-FFF2-40B4-BE49-F238E27FC236}">
                <a16:creationId xmlns:a16="http://schemas.microsoft.com/office/drawing/2014/main" xmlns="" id="{3460C84C-6C5D-433E-9F4B-9E036B4EC2CA}"/>
              </a:ext>
            </a:extLst>
          </p:cNvPr>
          <p:cNvSpPr txBox="1"/>
          <p:nvPr/>
        </p:nvSpPr>
        <p:spPr>
          <a:xfrm>
            <a:off x="1178530" y="2283029"/>
            <a:ext cx="9370820" cy="1005840"/>
          </a:xfrm>
          <a:prstGeom prst="rect">
            <a:avLst/>
          </a:prstGeom>
          <a:noFill/>
          <a:ln w="50800">
            <a:solidFill>
              <a:srgbClr val="0000BD"/>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endParaRPr lang="en-US" dirty="0"/>
          </a:p>
        </p:txBody>
      </p:sp>
      <p:sp>
        <p:nvSpPr>
          <p:cNvPr id="10" name="TextBox 9">
            <a:extLst>
              <a:ext uri="{FF2B5EF4-FFF2-40B4-BE49-F238E27FC236}">
                <a16:creationId xmlns:a16="http://schemas.microsoft.com/office/drawing/2014/main" xmlns="" id="{33F10DD7-3A79-491E-9B8F-3719533BE5C2}"/>
              </a:ext>
            </a:extLst>
          </p:cNvPr>
          <p:cNvSpPr txBox="1"/>
          <p:nvPr/>
        </p:nvSpPr>
        <p:spPr>
          <a:xfrm>
            <a:off x="1178529" y="3426617"/>
            <a:ext cx="10677375" cy="1005840"/>
          </a:xfrm>
          <a:prstGeom prst="rect">
            <a:avLst/>
          </a:prstGeom>
          <a:noFill/>
          <a:ln w="50800">
            <a:solidFill>
              <a:srgbClr val="00823B"/>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endParaRPr lang="en-US" dirty="0"/>
          </a:p>
        </p:txBody>
      </p:sp>
      <p:sp>
        <p:nvSpPr>
          <p:cNvPr id="11" name="TextBox 10">
            <a:extLst>
              <a:ext uri="{FF2B5EF4-FFF2-40B4-BE49-F238E27FC236}">
                <a16:creationId xmlns:a16="http://schemas.microsoft.com/office/drawing/2014/main" xmlns="" id="{6A3E0417-F3D6-4786-BE5A-02BD33510F1F}"/>
              </a:ext>
            </a:extLst>
          </p:cNvPr>
          <p:cNvSpPr txBox="1"/>
          <p:nvPr/>
        </p:nvSpPr>
        <p:spPr>
          <a:xfrm>
            <a:off x="1101720" y="4704034"/>
            <a:ext cx="10677375" cy="1005840"/>
          </a:xfrm>
          <a:prstGeom prst="rect">
            <a:avLst/>
          </a:prstGeom>
          <a:noFill/>
          <a:ln w="50800">
            <a:solidFill>
              <a:srgbClr val="7030A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endParaRPr lang="en-US" dirty="0"/>
          </a:p>
        </p:txBody>
      </p:sp>
    </p:spTree>
    <p:extLst>
      <p:ext uri="{BB962C8B-B14F-4D97-AF65-F5344CB8AC3E}">
        <p14:creationId xmlns:p14="http://schemas.microsoft.com/office/powerpoint/2010/main" val="105765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574887" y="55277"/>
            <a:ext cx="8995513" cy="707886"/>
          </a:xfrm>
          <a:prstGeom prst="rect">
            <a:avLst/>
          </a:prstGeom>
          <a:noFill/>
        </p:spPr>
        <p:txBody>
          <a:bodyPr>
            <a:spAutoFit/>
          </a:bodyPr>
          <a:lstStyle/>
          <a:p>
            <a:pPr algn="ctr" eaLnBrk="0" hangingPunct="0">
              <a:spcBef>
                <a:spcPct val="50000"/>
              </a:spcBef>
              <a:defRPr/>
            </a:pPr>
            <a:r>
              <a:rPr lang="en-US" sz="4000" b="1" dirty="0">
                <a:ln w="12700">
                  <a:solidFill>
                    <a:prstClr val="black"/>
                  </a:solidFill>
                  <a:prstDash val="solid"/>
                </a:ln>
                <a:solidFill>
                  <a:srgbClr val="C00000"/>
                </a:solidFill>
                <a:effectLst>
                  <a:outerShdw blurRad="41275" dist="20320" dir="1800000" algn="tl" rotWithShape="0">
                    <a:srgbClr val="000000">
                      <a:alpha val="40000"/>
                    </a:srgbClr>
                  </a:outerShdw>
                </a:effectLst>
                <a:latin typeface="Times New Roman"/>
              </a:rPr>
              <a:t>Alkaline earth(-like)  atoms</a:t>
            </a:r>
            <a:endParaRPr lang="en-US" sz="2400" b="1" dirty="0">
              <a:ln w="12700">
                <a:solidFill>
                  <a:prstClr val="black"/>
                </a:solidFill>
                <a:prstDash val="solid"/>
              </a:ln>
              <a:solidFill>
                <a:srgbClr val="C00000"/>
              </a:solidFill>
              <a:effectLst>
                <a:outerShdw blurRad="41275" dist="20320" dir="1800000" algn="tl" rotWithShape="0">
                  <a:srgbClr val="000000">
                    <a:alpha val="40000"/>
                  </a:srgbClr>
                </a:outerShdw>
              </a:effectLst>
              <a:latin typeface="Times New Roman"/>
            </a:endParaRPr>
          </a:p>
        </p:txBody>
      </p:sp>
      <mc:AlternateContent xmlns:mc="http://schemas.openxmlformats.org/markup-compatibility/2006" xmlns:a14="http://schemas.microsoft.com/office/drawing/2010/main">
        <mc:Choice Requires="a14">
          <p:sp>
            <p:nvSpPr>
              <p:cNvPr id="40" name="TextBox 39"/>
              <p:cNvSpPr txBox="1"/>
              <p:nvPr/>
            </p:nvSpPr>
            <p:spPr>
              <a:xfrm>
                <a:off x="253708" y="576586"/>
                <a:ext cx="11329475" cy="2677656"/>
              </a:xfrm>
              <a:prstGeom prst="rect">
                <a:avLst/>
              </a:prstGeom>
              <a:noFill/>
            </p:spPr>
            <p:txBody>
              <a:bodyPr wrap="square">
                <a:spAutoFit/>
              </a:bodyPr>
              <a:lstStyle/>
              <a:p>
                <a:pPr eaLnBrk="0" hangingPunct="0">
                  <a:spcBef>
                    <a:spcPct val="50000"/>
                  </a:spcBef>
                  <a:buFont typeface="Wingdings" pitchFamily="2" charset="2"/>
                  <a:buChar char="§"/>
                  <a:defRPr/>
                </a:pPr>
                <a:endParaRPr lang="en-US" sz="2400" dirty="0">
                  <a:solidFill>
                    <a:srgbClr val="000000">
                      <a:lumMod val="85000"/>
                      <a:lumOff val="15000"/>
                    </a:srgbClr>
                  </a:solidFill>
                  <a:latin typeface="Arial"/>
                </a:endParaRPr>
              </a:p>
              <a:p>
                <a:pPr eaLnBrk="0" hangingPunct="0">
                  <a:spcBef>
                    <a:spcPct val="50000"/>
                  </a:spcBef>
                  <a:buFont typeface="Wingdings" pitchFamily="2" charset="2"/>
                  <a:buChar char="§"/>
                  <a:defRPr/>
                </a:pPr>
                <a:r>
                  <a:rPr lang="en-US" sz="2400" dirty="0">
                    <a:solidFill>
                      <a:srgbClr val="000000">
                        <a:lumMod val="85000"/>
                        <a:lumOff val="15000"/>
                      </a:srgbClr>
                    </a:solidFill>
                    <a:latin typeface="Arial"/>
                  </a:rPr>
                  <a:t>L</a:t>
                </a:r>
                <a:r>
                  <a:rPr lang="en-US" sz="2400" dirty="0">
                    <a:solidFill>
                      <a:srgbClr val="000000"/>
                    </a:solidFill>
                    <a:latin typeface="Arial"/>
                  </a:rPr>
                  <a:t>ong lived metastable </a:t>
                </a:r>
                <a:r>
                  <a:rPr lang="en-US" sz="2400" baseline="30000" dirty="0">
                    <a:solidFill>
                      <a:srgbClr val="000000"/>
                    </a:solidFill>
                    <a:latin typeface="Arial"/>
                    <a:sym typeface="Mathematica1"/>
                  </a:rPr>
                  <a:t>3</a:t>
                </a:r>
                <a:r>
                  <a:rPr lang="en-US" sz="2400" dirty="0">
                    <a:solidFill>
                      <a:srgbClr val="000000"/>
                    </a:solidFill>
                    <a:latin typeface="Arial"/>
                    <a:sym typeface="Mathematica1"/>
                  </a:rPr>
                  <a:t>P</a:t>
                </a:r>
                <a:r>
                  <a:rPr lang="en-US" sz="2400" baseline="-25000" dirty="0">
                    <a:solidFill>
                      <a:srgbClr val="000000"/>
                    </a:solidFill>
                    <a:latin typeface="Arial"/>
                    <a:sym typeface="Mathematica1"/>
                  </a:rPr>
                  <a:t>0 </a:t>
                </a:r>
                <a:r>
                  <a:rPr lang="en-US" sz="2400" dirty="0">
                    <a:solidFill>
                      <a:srgbClr val="000000"/>
                    </a:solidFill>
                    <a:latin typeface="Arial"/>
                    <a:sym typeface="Mathematica1"/>
                  </a:rPr>
                  <a:t>state:  </a:t>
                </a:r>
                <a:r>
                  <a:rPr lang="en-US" sz="2400" baseline="30000" dirty="0">
                    <a:solidFill>
                      <a:srgbClr val="000000"/>
                    </a:solidFill>
                    <a:latin typeface="Arial"/>
                    <a:sym typeface="Mathematica1"/>
                  </a:rPr>
                  <a:t>3</a:t>
                </a:r>
                <a:r>
                  <a:rPr lang="en-US" sz="2400" dirty="0">
                    <a:solidFill>
                      <a:srgbClr val="000000"/>
                    </a:solidFill>
                    <a:latin typeface="Arial"/>
                    <a:sym typeface="Mathematica1"/>
                  </a:rPr>
                  <a:t>P </a:t>
                </a:r>
                <a:r>
                  <a:rPr lang="en-US" sz="2400" baseline="-25000" dirty="0">
                    <a:solidFill>
                      <a:srgbClr val="000000"/>
                    </a:solidFill>
                    <a:latin typeface="Arial"/>
                    <a:sym typeface="Mathematica1"/>
                  </a:rPr>
                  <a:t>0</a:t>
                </a:r>
                <a:r>
                  <a:rPr lang="en-US" sz="2400" dirty="0">
                    <a:solidFill>
                      <a:srgbClr val="000000"/>
                    </a:solidFill>
                    <a:latin typeface="Arial"/>
                    <a:sym typeface="Mathematica1"/>
                  </a:rPr>
                  <a:t>- </a:t>
                </a:r>
                <a:r>
                  <a:rPr lang="en-US" sz="2400" baseline="30000" dirty="0">
                    <a:solidFill>
                      <a:srgbClr val="000000"/>
                    </a:solidFill>
                    <a:latin typeface="Arial"/>
                    <a:sym typeface="Mathematica1"/>
                  </a:rPr>
                  <a:t>1</a:t>
                </a:r>
                <a:r>
                  <a:rPr lang="en-US" sz="2400" dirty="0">
                    <a:solidFill>
                      <a:srgbClr val="000000"/>
                    </a:solidFill>
                    <a:latin typeface="Arial"/>
                    <a:sym typeface="Mathematica1"/>
                  </a:rPr>
                  <a:t>S </a:t>
                </a:r>
                <a:r>
                  <a:rPr lang="en-US" sz="2400" baseline="-25000" dirty="0">
                    <a:solidFill>
                      <a:srgbClr val="000000"/>
                    </a:solidFill>
                    <a:latin typeface="Arial"/>
                    <a:sym typeface="Mathematica1"/>
                  </a:rPr>
                  <a:t>0 </a:t>
                </a:r>
                <a:r>
                  <a:rPr lang="en-US" sz="2400" dirty="0">
                    <a:solidFill>
                      <a:srgbClr val="000000"/>
                    </a:solidFill>
                    <a:latin typeface="Arial"/>
                    <a:sym typeface="Mathematica1"/>
                  </a:rPr>
                  <a:t> is a dipole and spin forbidden transition with a </a:t>
                </a:r>
                <a:r>
                  <a:rPr lang="en-US" sz="2400" b="1" dirty="0">
                    <a:solidFill>
                      <a:srgbClr val="000000"/>
                    </a:solidFill>
                    <a:latin typeface="Arial"/>
                    <a:sym typeface="Mathematica1"/>
                  </a:rPr>
                  <a:t>linewidth ~ </a:t>
                </a:r>
                <a:r>
                  <a:rPr lang="en-US" sz="2400" b="1" dirty="0" err="1">
                    <a:solidFill>
                      <a:srgbClr val="000000"/>
                    </a:solidFill>
                    <a:latin typeface="Arial"/>
                    <a:sym typeface="Mathematica1"/>
                  </a:rPr>
                  <a:t>mHz</a:t>
                </a:r>
                <a:r>
                  <a:rPr lang="en-US" sz="2400" dirty="0">
                    <a:solidFill>
                      <a:srgbClr val="000000"/>
                    </a:solidFill>
                    <a:latin typeface="Arial"/>
                  </a:rPr>
                  <a:t> . </a:t>
                </a:r>
                <a14:m>
                  <m:oMath xmlns:m="http://schemas.openxmlformats.org/officeDocument/2006/math">
                    <m:r>
                      <a:rPr lang="en-US" sz="2400" i="1" dirty="0" smtClean="0">
                        <a:solidFill>
                          <a:srgbClr val="000000"/>
                        </a:solidFill>
                        <a:latin typeface="Cambria Math" panose="02040503050406030204" pitchFamily="18" charset="0"/>
                        <a:ea typeface="Cambria Math" panose="02040503050406030204" pitchFamily="18" charset="0"/>
                      </a:rPr>
                      <m:t>⇛</m:t>
                    </m:r>
                    <m:r>
                      <a:rPr lang="en-US" sz="2400" b="0" i="1" dirty="0" smtClean="0">
                        <a:solidFill>
                          <a:srgbClr val="000000"/>
                        </a:solidFill>
                        <a:latin typeface="Cambria Math" panose="02040503050406030204" pitchFamily="18" charset="0"/>
                        <a:ea typeface="Cambria Math" panose="02040503050406030204" pitchFamily="18" charset="0"/>
                      </a:rPr>
                      <m:t>   </m:t>
                    </m:r>
                  </m:oMath>
                </a14:m>
                <a:r>
                  <a:rPr lang="en-US" sz="2400" b="1" dirty="0">
                    <a:solidFill>
                      <a:prstClr val="black"/>
                    </a:solidFill>
                    <a:latin typeface="Arial"/>
                    <a:cs typeface="Arial"/>
                    <a:sym typeface="Mathematica1Mono"/>
                  </a:rPr>
                  <a:t>Spectral resolution</a:t>
                </a:r>
              </a:p>
              <a:p>
                <a:pPr eaLnBrk="0" hangingPunct="0">
                  <a:spcBef>
                    <a:spcPct val="50000"/>
                  </a:spcBef>
                  <a:defRPr/>
                </a:pPr>
                <a:r>
                  <a:rPr lang="en-US" sz="2400" dirty="0">
                    <a:solidFill>
                      <a:srgbClr val="000000"/>
                    </a:solidFill>
                    <a:latin typeface="Arial"/>
                  </a:rPr>
                  <a:t>Dipole (𝐽=0→ 𝐽=0 ) and Spin forbidden (𝑆=0→ 𝑆=1) transition</a:t>
                </a:r>
              </a:p>
              <a:p>
                <a:pPr eaLnBrk="0" hangingPunct="0">
                  <a:spcBef>
                    <a:spcPct val="50000"/>
                  </a:spcBef>
                  <a:defRPr/>
                </a:pPr>
                <a:endParaRPr lang="en-US" sz="3200" dirty="0">
                  <a:solidFill>
                    <a:prstClr val="black"/>
                  </a:solidFill>
                  <a:latin typeface="Times New Roman"/>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253708" y="576586"/>
                <a:ext cx="11329475" cy="2677656"/>
              </a:xfrm>
              <a:prstGeom prst="rect">
                <a:avLst/>
              </a:prstGeom>
              <a:blipFill>
                <a:blip r:embed="rId3"/>
                <a:stretch>
                  <a:fillRect l="-861"/>
                </a:stretch>
              </a:blipFill>
            </p:spPr>
            <p:txBody>
              <a:bodyPr/>
              <a:lstStyle/>
              <a:p>
                <a:r>
                  <a:rPr lang="en-US">
                    <a:noFill/>
                  </a:rPr>
                  <a:t> </a:t>
                </a:r>
              </a:p>
            </p:txBody>
          </p:sp>
        </mc:Fallback>
      </mc:AlternateContent>
      <p:sp>
        <p:nvSpPr>
          <p:cNvPr id="9225" name="TextBox 2"/>
          <p:cNvSpPr txBox="1">
            <a:spLocks noChangeArrowheads="1"/>
          </p:cNvSpPr>
          <p:nvPr/>
        </p:nvSpPr>
        <p:spPr bwMode="auto">
          <a:xfrm>
            <a:off x="4030663" y="657225"/>
            <a:ext cx="61325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2800">
                <a:solidFill>
                  <a:srgbClr val="000099"/>
                </a:solidFill>
                <a:latin typeface="Britannic Bold" pitchFamily="34" charset="0"/>
              </a:rPr>
              <a:t>Unique atomic structure</a:t>
            </a:r>
          </a:p>
        </p:txBody>
      </p:sp>
      <p:sp>
        <p:nvSpPr>
          <p:cNvPr id="110" name="TextBox 109"/>
          <p:cNvSpPr txBox="1"/>
          <p:nvPr/>
        </p:nvSpPr>
        <p:spPr>
          <a:xfrm>
            <a:off x="324929" y="2750268"/>
            <a:ext cx="284964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Strontium: </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87</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 name="Picture 2"/>
          <p:cNvPicPr>
            <a:picLocks noChangeAspect="1"/>
          </p:cNvPicPr>
          <p:nvPr/>
        </p:nvPicPr>
        <p:blipFill>
          <a:blip r:embed="rId4"/>
          <a:stretch>
            <a:fillRect/>
          </a:stretch>
        </p:blipFill>
        <p:spPr>
          <a:xfrm>
            <a:off x="364398" y="3407057"/>
            <a:ext cx="4732982" cy="2943555"/>
          </a:xfrm>
          <a:prstGeom prst="rect">
            <a:avLst/>
          </a:prstGeom>
        </p:spPr>
      </p:pic>
      <p:sp>
        <p:nvSpPr>
          <p:cNvPr id="52" name="Rounded Rectangle 31">
            <a:extLst>
              <a:ext uri="{FF2B5EF4-FFF2-40B4-BE49-F238E27FC236}">
                <a16:creationId xmlns:a16="http://schemas.microsoft.com/office/drawing/2014/main" xmlns="" id="{9301A410-1290-4901-B4F9-EFC9621ABC70}"/>
              </a:ext>
            </a:extLst>
          </p:cNvPr>
          <p:cNvSpPr/>
          <p:nvPr/>
        </p:nvSpPr>
        <p:spPr bwMode="auto">
          <a:xfrm>
            <a:off x="6172810" y="2715762"/>
            <a:ext cx="4269439" cy="3740178"/>
          </a:xfrm>
          <a:prstGeom prst="roundRect">
            <a:avLst/>
          </a:prstGeom>
          <a:solidFill>
            <a:srgbClr val="FFCCFF">
              <a:alpha val="76863"/>
            </a:srgbClr>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50000"/>
              </a:spcBef>
            </a:pPr>
            <a:endParaRPr lang="en-US" sz="2400">
              <a:solidFill>
                <a:srgbClr val="000000"/>
              </a:solidFill>
              <a:latin typeface="Lucida Sans" pitchFamily="34" charset="0"/>
              <a:cs typeface="+mn-cs"/>
            </a:endParaRPr>
          </a:p>
        </p:txBody>
      </p:sp>
      <p:sp>
        <p:nvSpPr>
          <p:cNvPr id="53" name="TextBox 4">
            <a:extLst>
              <a:ext uri="{FF2B5EF4-FFF2-40B4-BE49-F238E27FC236}">
                <a16:creationId xmlns:a16="http://schemas.microsoft.com/office/drawing/2014/main" xmlns="" id="{1FF8E4D1-8E9C-431F-87FD-0DA20424694C}"/>
              </a:ext>
            </a:extLst>
          </p:cNvPr>
          <p:cNvSpPr txBox="1">
            <a:spLocks noChangeArrowheads="1"/>
          </p:cNvSpPr>
          <p:nvPr/>
        </p:nvSpPr>
        <p:spPr bwMode="auto">
          <a:xfrm>
            <a:off x="6349677" y="5275918"/>
            <a:ext cx="3003296" cy="1477328"/>
          </a:xfrm>
          <a:prstGeom prst="rect">
            <a:avLst/>
          </a:prstGeom>
          <a:noFill/>
          <a:ln>
            <a:noFill/>
          </a:ln>
        </p:spPr>
        <p:txBody>
          <a:bodyPr wrap="squar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dirty="0">
                <a:solidFill>
                  <a:srgbClr val="000000"/>
                </a:solidFill>
                <a:latin typeface="Times New Roman"/>
                <a:cs typeface="+mn-cs"/>
              </a:rPr>
              <a:t>Once set, it swings during  the entire age of the universe</a:t>
            </a:r>
          </a:p>
          <a:p>
            <a:pPr>
              <a:spcBef>
                <a:spcPct val="50000"/>
              </a:spcBef>
            </a:pPr>
            <a:endParaRPr lang="en-US" dirty="0">
              <a:solidFill>
                <a:srgbClr val="0000FF"/>
              </a:solidFill>
              <a:cs typeface="+mn-cs"/>
            </a:endParaRPr>
          </a:p>
        </p:txBody>
      </p:sp>
      <p:grpSp>
        <p:nvGrpSpPr>
          <p:cNvPr id="54" name="Group 45">
            <a:extLst>
              <a:ext uri="{FF2B5EF4-FFF2-40B4-BE49-F238E27FC236}">
                <a16:creationId xmlns:a16="http://schemas.microsoft.com/office/drawing/2014/main" xmlns="" id="{BB1AC709-3D61-4048-AC55-1A3280675176}"/>
              </a:ext>
            </a:extLst>
          </p:cNvPr>
          <p:cNvGrpSpPr>
            <a:grpSpLocks/>
          </p:cNvGrpSpPr>
          <p:nvPr/>
        </p:nvGrpSpPr>
        <p:grpSpPr bwMode="auto">
          <a:xfrm>
            <a:off x="6476876" y="3201012"/>
            <a:ext cx="3989202" cy="1502018"/>
            <a:chOff x="388515" y="4339311"/>
            <a:chExt cx="3989888" cy="1501900"/>
          </a:xfrm>
        </p:grpSpPr>
        <p:sp>
          <p:nvSpPr>
            <p:cNvPr id="55" name="Line 3">
              <a:extLst>
                <a:ext uri="{FF2B5EF4-FFF2-40B4-BE49-F238E27FC236}">
                  <a16:creationId xmlns:a16="http://schemas.microsoft.com/office/drawing/2014/main" xmlns="" id="{39434A68-BD97-482A-9BD9-842A683768F7}"/>
                </a:ext>
              </a:extLst>
            </p:cNvPr>
            <p:cNvSpPr>
              <a:spLocks noChangeShapeType="1"/>
            </p:cNvSpPr>
            <p:nvPr/>
          </p:nvSpPr>
          <p:spPr bwMode="auto">
            <a:xfrm>
              <a:off x="1366614" y="5641172"/>
              <a:ext cx="91455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56" name="Text Box 4">
              <a:extLst>
                <a:ext uri="{FF2B5EF4-FFF2-40B4-BE49-F238E27FC236}">
                  <a16:creationId xmlns:a16="http://schemas.microsoft.com/office/drawing/2014/main" xmlns="" id="{E65F478B-CA0B-4A4E-B954-B5A522C62E77}"/>
                </a:ext>
              </a:extLst>
            </p:cNvPr>
            <p:cNvSpPr txBox="1">
              <a:spLocks noChangeArrowheads="1"/>
            </p:cNvSpPr>
            <p:nvPr/>
          </p:nvSpPr>
          <p:spPr bwMode="auto">
            <a:xfrm>
              <a:off x="394930" y="5441132"/>
              <a:ext cx="859679" cy="40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ltLang="ja-JP" b="1" baseline="30000" dirty="0">
                  <a:solidFill>
                    <a:prstClr val="black"/>
                  </a:solidFill>
                  <a:latin typeface="Times New Roman" pitchFamily="18" charset="0"/>
                </a:rPr>
                <a:t>1</a:t>
              </a:r>
              <a:r>
                <a:rPr lang="en-US" altLang="ja-JP" b="1" dirty="0">
                  <a:solidFill>
                    <a:prstClr val="black"/>
                  </a:solidFill>
                  <a:latin typeface="Times New Roman" pitchFamily="18" charset="0"/>
                </a:rPr>
                <a:t>S</a:t>
              </a:r>
              <a:r>
                <a:rPr lang="en-US" altLang="ja-JP" b="1" baseline="-25000" dirty="0">
                  <a:solidFill>
                    <a:prstClr val="black"/>
                  </a:solidFill>
                  <a:latin typeface="Times New Roman" pitchFamily="18" charset="0"/>
                </a:rPr>
                <a:t>0</a:t>
              </a:r>
              <a:r>
                <a:rPr lang="en-US" altLang="ja-JP" b="1" dirty="0">
                  <a:solidFill>
                    <a:srgbClr val="FF0000"/>
                  </a:solidFill>
                  <a:latin typeface="Times New Roman" pitchFamily="18" charset="0"/>
                </a:rPr>
                <a:t> (g)</a:t>
              </a:r>
            </a:p>
          </p:txBody>
        </p:sp>
        <p:grpSp>
          <p:nvGrpSpPr>
            <p:cNvPr id="57" name="Group 11">
              <a:extLst>
                <a:ext uri="{FF2B5EF4-FFF2-40B4-BE49-F238E27FC236}">
                  <a16:creationId xmlns:a16="http://schemas.microsoft.com/office/drawing/2014/main" xmlns="" id="{9397977E-B90C-4CD2-801D-A4873171EFF0}"/>
                </a:ext>
              </a:extLst>
            </p:cNvPr>
            <p:cNvGrpSpPr>
              <a:grpSpLocks/>
            </p:cNvGrpSpPr>
            <p:nvPr/>
          </p:nvGrpSpPr>
          <p:grpSpPr bwMode="auto">
            <a:xfrm>
              <a:off x="388515" y="4410318"/>
              <a:ext cx="1931990" cy="400428"/>
              <a:chOff x="126" y="2223"/>
              <a:chExt cx="1217" cy="349"/>
            </a:xfrm>
          </p:grpSpPr>
          <p:sp>
            <p:nvSpPr>
              <p:cNvPr id="61" name="Line 12">
                <a:extLst>
                  <a:ext uri="{FF2B5EF4-FFF2-40B4-BE49-F238E27FC236}">
                    <a16:creationId xmlns:a16="http://schemas.microsoft.com/office/drawing/2014/main" xmlns="" id="{84FE825F-A3FB-4874-8B0C-41C10EEEB765}"/>
                  </a:ext>
                </a:extLst>
              </p:cNvPr>
              <p:cNvSpPr>
                <a:spLocks noChangeShapeType="1"/>
              </p:cNvSpPr>
              <p:nvPr/>
            </p:nvSpPr>
            <p:spPr bwMode="auto">
              <a:xfrm>
                <a:off x="767" y="2459"/>
                <a:ext cx="576"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2" name="Text Box 13">
                <a:extLst>
                  <a:ext uri="{FF2B5EF4-FFF2-40B4-BE49-F238E27FC236}">
                    <a16:creationId xmlns:a16="http://schemas.microsoft.com/office/drawing/2014/main" xmlns="" id="{42F08E24-3D9B-4319-AC0D-63132ED02CDB}"/>
                  </a:ext>
                </a:extLst>
              </p:cNvPr>
              <p:cNvSpPr txBox="1">
                <a:spLocks noChangeArrowheads="1"/>
              </p:cNvSpPr>
              <p:nvPr/>
            </p:nvSpPr>
            <p:spPr bwMode="auto">
              <a:xfrm>
                <a:off x="126" y="2223"/>
                <a:ext cx="556"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ltLang="ja-JP" b="1" baseline="30000" dirty="0">
                    <a:solidFill>
                      <a:prstClr val="black"/>
                    </a:solidFill>
                    <a:latin typeface="Times New Roman" pitchFamily="18" charset="0"/>
                  </a:rPr>
                  <a:t>3</a:t>
                </a:r>
                <a:r>
                  <a:rPr lang="en-US" altLang="ja-JP" b="1" dirty="0">
                    <a:solidFill>
                      <a:prstClr val="black"/>
                    </a:solidFill>
                    <a:latin typeface="Times New Roman" pitchFamily="18" charset="0"/>
                  </a:rPr>
                  <a:t>P</a:t>
                </a:r>
                <a:r>
                  <a:rPr lang="en-US" altLang="ja-JP" b="1" baseline="-25000" dirty="0">
                    <a:solidFill>
                      <a:prstClr val="black"/>
                    </a:solidFill>
                    <a:latin typeface="Times New Roman" pitchFamily="18" charset="0"/>
                  </a:rPr>
                  <a:t>0  </a:t>
                </a:r>
                <a:r>
                  <a:rPr lang="en-US" altLang="ja-JP" b="1" dirty="0">
                    <a:solidFill>
                      <a:srgbClr val="3333CC"/>
                    </a:solidFill>
                    <a:latin typeface="Times New Roman" pitchFamily="18" charset="0"/>
                  </a:rPr>
                  <a:t>(e)</a:t>
                </a:r>
              </a:p>
            </p:txBody>
          </p:sp>
        </p:grpSp>
        <p:sp>
          <p:nvSpPr>
            <p:cNvPr id="58" name="Text Box 15">
              <a:extLst>
                <a:ext uri="{FF2B5EF4-FFF2-40B4-BE49-F238E27FC236}">
                  <a16:creationId xmlns:a16="http://schemas.microsoft.com/office/drawing/2014/main" xmlns="" id="{28F89CFB-82A0-47BB-AC1B-D3F2E9052B78}"/>
                </a:ext>
              </a:extLst>
            </p:cNvPr>
            <p:cNvSpPr txBox="1">
              <a:spLocks noChangeArrowheads="1"/>
            </p:cNvSpPr>
            <p:nvPr/>
          </p:nvSpPr>
          <p:spPr bwMode="auto">
            <a:xfrm>
              <a:off x="2000964" y="4888006"/>
              <a:ext cx="184763" cy="46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endParaRPr lang="en-US" altLang="ja-JP" sz="2400" dirty="0">
                <a:solidFill>
                  <a:prstClr val="black"/>
                </a:solidFill>
                <a:latin typeface="Times New Roman" pitchFamily="18" charset="0"/>
              </a:endParaRPr>
            </a:p>
          </p:txBody>
        </p:sp>
        <p:sp>
          <p:nvSpPr>
            <p:cNvPr id="59" name="Text Box 16">
              <a:extLst>
                <a:ext uri="{FF2B5EF4-FFF2-40B4-BE49-F238E27FC236}">
                  <a16:creationId xmlns:a16="http://schemas.microsoft.com/office/drawing/2014/main" xmlns="" id="{7824E8D0-53F6-411F-B72D-CD9A337CC5F7}"/>
                </a:ext>
              </a:extLst>
            </p:cNvPr>
            <p:cNvSpPr txBox="1">
              <a:spLocks noChangeArrowheads="1"/>
            </p:cNvSpPr>
            <p:nvPr/>
          </p:nvSpPr>
          <p:spPr bwMode="auto">
            <a:xfrm>
              <a:off x="1823179" y="4339311"/>
              <a:ext cx="2555224" cy="70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lgn="ctr">
                <a:spcBef>
                  <a:spcPct val="50000"/>
                </a:spcBef>
              </a:pPr>
              <a:r>
                <a:rPr lang="en-US" dirty="0" err="1">
                  <a:solidFill>
                    <a:srgbClr val="000000"/>
                  </a:solidFill>
                  <a:latin typeface="Times New Roman"/>
                </a:rPr>
                <a:t>Linewidth</a:t>
              </a:r>
              <a:r>
                <a:rPr lang="en-US" dirty="0">
                  <a:solidFill>
                    <a:srgbClr val="000000"/>
                  </a:solidFill>
                  <a:latin typeface="Symbol" pitchFamily="18" charset="2"/>
                </a:rPr>
                <a:t>                Dn</a:t>
              </a:r>
              <a:r>
                <a:rPr lang="en-US" baseline="-25000" dirty="0">
                  <a:solidFill>
                    <a:srgbClr val="000000"/>
                  </a:solidFill>
                  <a:latin typeface="Symbol" pitchFamily="18" charset="2"/>
                </a:rPr>
                <a:t>0</a:t>
              </a:r>
              <a:r>
                <a:rPr lang="en-US" dirty="0">
                  <a:solidFill>
                    <a:prstClr val="black"/>
                  </a:solidFill>
                  <a:latin typeface="Times New Roman" pitchFamily="18" charset="0"/>
                </a:rPr>
                <a:t>~ </a:t>
              </a:r>
              <a:r>
                <a:rPr lang="en-US" dirty="0" err="1">
                  <a:solidFill>
                    <a:prstClr val="black"/>
                  </a:solidFill>
                  <a:latin typeface="Times New Roman" pitchFamily="18" charset="0"/>
                </a:rPr>
                <a:t>mHz</a:t>
              </a:r>
              <a:endParaRPr lang="en-US" dirty="0">
                <a:solidFill>
                  <a:prstClr val="black"/>
                </a:solidFill>
                <a:latin typeface="Times New Roman" pitchFamily="18" charset="0"/>
              </a:endParaRPr>
            </a:p>
          </p:txBody>
        </p:sp>
        <p:sp>
          <p:nvSpPr>
            <p:cNvPr id="60" name="Line 17">
              <a:extLst>
                <a:ext uri="{FF2B5EF4-FFF2-40B4-BE49-F238E27FC236}">
                  <a16:creationId xmlns:a16="http://schemas.microsoft.com/office/drawing/2014/main" xmlns="" id="{87480365-828E-41E3-AE25-8A88B61F6BFC}"/>
                </a:ext>
              </a:extLst>
            </p:cNvPr>
            <p:cNvSpPr>
              <a:spLocks noChangeShapeType="1"/>
            </p:cNvSpPr>
            <p:nvPr/>
          </p:nvSpPr>
          <p:spPr bwMode="auto">
            <a:xfrm flipV="1">
              <a:off x="1842409" y="4685438"/>
              <a:ext cx="2936" cy="955733"/>
            </a:xfrm>
            <a:prstGeom prst="line">
              <a:avLst/>
            </a:prstGeom>
            <a:noFill/>
            <a:ln w="285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63" name="TextBox 62">
            <a:extLst>
              <a:ext uri="{FF2B5EF4-FFF2-40B4-BE49-F238E27FC236}">
                <a16:creationId xmlns:a16="http://schemas.microsoft.com/office/drawing/2014/main" xmlns="" id="{123559C8-AC5D-427A-911E-54C7CF87C9A8}"/>
              </a:ext>
            </a:extLst>
          </p:cNvPr>
          <p:cNvSpPr txBox="1"/>
          <p:nvPr/>
        </p:nvSpPr>
        <p:spPr>
          <a:xfrm>
            <a:off x="6321029" y="3751329"/>
            <a:ext cx="1665513" cy="400110"/>
          </a:xfrm>
          <a:prstGeom prst="rect">
            <a:avLst/>
          </a:prstGeom>
          <a:noFill/>
        </p:spPr>
        <p:txBody>
          <a:bodyPr wrap="square" rtlCol="0">
            <a:spAutoFit/>
          </a:bodyPr>
          <a:lstStyle/>
          <a:p>
            <a:pPr>
              <a:spcBef>
                <a:spcPct val="50000"/>
              </a:spcBef>
            </a:pPr>
            <a:r>
              <a:rPr lang="en-US" dirty="0">
                <a:solidFill>
                  <a:srgbClr val="000000"/>
                </a:solidFill>
                <a:latin typeface="Symbol" pitchFamily="18" charset="2"/>
                <a:cs typeface="+mn-cs"/>
              </a:rPr>
              <a:t>n</a:t>
            </a:r>
            <a:r>
              <a:rPr lang="en-US" baseline="-25000" dirty="0">
                <a:solidFill>
                  <a:srgbClr val="000000"/>
                </a:solidFill>
                <a:latin typeface="Symbol" pitchFamily="18" charset="2"/>
                <a:cs typeface="+mn-cs"/>
              </a:rPr>
              <a:t>0</a:t>
            </a:r>
            <a:r>
              <a:rPr lang="en-US" dirty="0">
                <a:solidFill>
                  <a:srgbClr val="000000"/>
                </a:solidFill>
                <a:latin typeface="Symbol" pitchFamily="18" charset="2"/>
                <a:cs typeface="+mn-cs"/>
              </a:rPr>
              <a:t>=</a:t>
            </a:r>
            <a:r>
              <a:rPr lang="en-US" altLang="ja-JP" dirty="0">
                <a:solidFill>
                  <a:prstClr val="black"/>
                </a:solidFill>
                <a:latin typeface="Times New Roman" pitchFamily="18" charset="0"/>
                <a:cs typeface="+mn-cs"/>
              </a:rPr>
              <a:t>5x10</a:t>
            </a:r>
            <a:r>
              <a:rPr lang="en-US" altLang="ja-JP" baseline="30000" dirty="0">
                <a:solidFill>
                  <a:prstClr val="black"/>
                </a:solidFill>
                <a:latin typeface="Times New Roman" pitchFamily="18" charset="0"/>
                <a:cs typeface="+mn-cs"/>
              </a:rPr>
              <a:t>14</a:t>
            </a:r>
            <a:r>
              <a:rPr lang="en-US" altLang="ja-JP" dirty="0">
                <a:solidFill>
                  <a:prstClr val="black"/>
                </a:solidFill>
                <a:latin typeface="Times New Roman" pitchFamily="18" charset="0"/>
                <a:cs typeface="+mn-cs"/>
              </a:rPr>
              <a:t> Hz</a:t>
            </a:r>
          </a:p>
        </p:txBody>
      </p:sp>
      <p:pic>
        <p:nvPicPr>
          <p:cNvPr id="64" name="Picture 2">
            <a:extLst>
              <a:ext uri="{FF2B5EF4-FFF2-40B4-BE49-F238E27FC236}">
                <a16:creationId xmlns:a16="http://schemas.microsoft.com/office/drawing/2014/main" xmlns="" id="{7BB09C43-8AEF-4DE2-A6E3-BD3AE91E23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81139" y="4802871"/>
            <a:ext cx="1382865" cy="159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64">
            <a:extLst>
              <a:ext uri="{FF2B5EF4-FFF2-40B4-BE49-F238E27FC236}">
                <a16:creationId xmlns:a16="http://schemas.microsoft.com/office/drawing/2014/main" xmlns="" id="{5D318089-7836-428E-BFE0-5282262D12E0}"/>
              </a:ext>
            </a:extLst>
          </p:cNvPr>
          <p:cNvSpPr/>
          <p:nvPr/>
        </p:nvSpPr>
        <p:spPr>
          <a:xfrm>
            <a:off x="8047380" y="3912798"/>
            <a:ext cx="2472665" cy="461665"/>
          </a:xfrm>
          <a:prstGeom prst="rect">
            <a:avLst/>
          </a:prstGeom>
        </p:spPr>
        <p:txBody>
          <a:bodyPr wrap="none">
            <a:spAutoFit/>
          </a:bodyPr>
          <a:lstStyle/>
          <a:p>
            <a:pPr>
              <a:spcBef>
                <a:spcPct val="50000"/>
              </a:spcBef>
            </a:pPr>
            <a:r>
              <a:rPr lang="en-US" sz="2400" b="1" dirty="0">
                <a:solidFill>
                  <a:srgbClr val="000000"/>
                </a:solidFill>
                <a:latin typeface="Calibri"/>
                <a:sym typeface="Mathematica1"/>
              </a:rPr>
              <a:t>lifetime ~ 10</a:t>
            </a:r>
            <a:r>
              <a:rPr lang="en-US" sz="2400" b="1" baseline="30000" dirty="0">
                <a:solidFill>
                  <a:srgbClr val="000000"/>
                </a:solidFill>
                <a:latin typeface="Calibri"/>
                <a:sym typeface="Mathematica1"/>
              </a:rPr>
              <a:t>2</a:t>
            </a:r>
            <a:r>
              <a:rPr lang="en-US" sz="2400" b="1" dirty="0">
                <a:solidFill>
                  <a:srgbClr val="000000"/>
                </a:solidFill>
                <a:latin typeface="Calibri"/>
                <a:sym typeface="Mathematica1"/>
              </a:rPr>
              <a:t> sec</a:t>
            </a:r>
            <a:r>
              <a:rPr lang="en-US" sz="2400" dirty="0">
                <a:solidFill>
                  <a:srgbClr val="000000"/>
                </a:solidFill>
                <a:latin typeface="Calibri"/>
              </a:rPr>
              <a:t> </a:t>
            </a:r>
            <a:endParaRPr lang="en-US" sz="2400" dirty="0">
              <a:solidFill>
                <a:srgbClr val="000000"/>
              </a:solidFill>
              <a:latin typeface="Lucida Sans" pitchFamily="34" charset="0"/>
              <a:cs typeface="+mn-cs"/>
            </a:endParaRPr>
          </a:p>
        </p:txBody>
      </p:sp>
      <p:sp>
        <p:nvSpPr>
          <p:cNvPr id="66" name="Rectangle 65">
            <a:extLst>
              <a:ext uri="{FF2B5EF4-FFF2-40B4-BE49-F238E27FC236}">
                <a16:creationId xmlns:a16="http://schemas.microsoft.com/office/drawing/2014/main" xmlns="" id="{A1B36AAB-3055-4ED3-B103-191BB0A75076}"/>
              </a:ext>
            </a:extLst>
          </p:cNvPr>
          <p:cNvSpPr/>
          <p:nvPr/>
        </p:nvSpPr>
        <p:spPr>
          <a:xfrm>
            <a:off x="6398506" y="4802871"/>
            <a:ext cx="4572000" cy="369332"/>
          </a:xfrm>
          <a:prstGeom prst="rect">
            <a:avLst/>
          </a:prstGeom>
        </p:spPr>
        <p:txBody>
          <a:bodyPr>
            <a:spAutoFit/>
          </a:bodyPr>
          <a:lstStyle/>
          <a:p>
            <a:pPr>
              <a:spcBef>
                <a:spcPct val="50000"/>
              </a:spcBef>
              <a:defRPr/>
            </a:pPr>
            <a:r>
              <a:rPr lang="en-US" sz="1800" b="1" dirty="0">
                <a:solidFill>
                  <a:srgbClr val="000000"/>
                </a:solidFill>
                <a:latin typeface="Times New Roman"/>
                <a:cs typeface="+mn-cs"/>
              </a:rPr>
              <a:t>Quality factor: </a:t>
            </a:r>
            <a:r>
              <a:rPr lang="en-US" sz="1800" dirty="0">
                <a:solidFill>
                  <a:srgbClr val="000000"/>
                </a:solidFill>
                <a:latin typeface="Lucida Sans" pitchFamily="34" charset="0"/>
                <a:cs typeface="+mn-cs"/>
              </a:rPr>
              <a:t>Q=</a:t>
            </a:r>
            <a:r>
              <a:rPr lang="en-US" sz="1800" dirty="0">
                <a:solidFill>
                  <a:srgbClr val="000000"/>
                </a:solidFill>
                <a:latin typeface="Symbol" pitchFamily="18" charset="2"/>
                <a:cs typeface="+mn-cs"/>
              </a:rPr>
              <a:t>n</a:t>
            </a:r>
            <a:r>
              <a:rPr lang="en-US" sz="1800" baseline="-25000" dirty="0">
                <a:solidFill>
                  <a:srgbClr val="000000"/>
                </a:solidFill>
                <a:latin typeface="Symbol" pitchFamily="18" charset="2"/>
                <a:cs typeface="+mn-cs"/>
              </a:rPr>
              <a:t>0</a:t>
            </a:r>
            <a:r>
              <a:rPr lang="en-US" sz="1800" dirty="0">
                <a:solidFill>
                  <a:srgbClr val="000000"/>
                </a:solidFill>
                <a:latin typeface="Symbol" pitchFamily="18" charset="2"/>
                <a:cs typeface="+mn-cs"/>
              </a:rPr>
              <a:t>/Dn</a:t>
            </a:r>
            <a:r>
              <a:rPr lang="en-US" sz="1800" baseline="-25000" dirty="0">
                <a:solidFill>
                  <a:srgbClr val="000000"/>
                </a:solidFill>
                <a:latin typeface="Symbol" pitchFamily="18" charset="2"/>
                <a:cs typeface="+mn-cs"/>
              </a:rPr>
              <a:t>0 </a:t>
            </a:r>
            <a:r>
              <a:rPr lang="en-US" sz="1800" dirty="0">
                <a:solidFill>
                  <a:srgbClr val="000000"/>
                </a:solidFill>
                <a:latin typeface="Symbol" pitchFamily="18" charset="2"/>
                <a:cs typeface="+mn-cs"/>
              </a:rPr>
              <a:t>&gt;10</a:t>
            </a:r>
            <a:r>
              <a:rPr lang="en-US" sz="1800" baseline="30000" dirty="0">
                <a:solidFill>
                  <a:srgbClr val="000000"/>
                </a:solidFill>
                <a:latin typeface="Symbol" pitchFamily="18" charset="2"/>
                <a:cs typeface="+mn-cs"/>
              </a:rPr>
              <a:t>17</a:t>
            </a:r>
            <a:endParaRPr lang="en-US" sz="1800" baseline="30000" dirty="0">
              <a:solidFill>
                <a:srgbClr val="000000"/>
              </a:solidFill>
              <a:latin typeface="Lucida Sans" pitchFamily="34" charset="0"/>
              <a:cs typeface="+mn-cs"/>
            </a:endParaRPr>
          </a:p>
        </p:txBody>
      </p:sp>
      <p:sp>
        <p:nvSpPr>
          <p:cNvPr id="67" name="Text Box 3">
            <a:extLst>
              <a:ext uri="{FF2B5EF4-FFF2-40B4-BE49-F238E27FC236}">
                <a16:creationId xmlns:a16="http://schemas.microsoft.com/office/drawing/2014/main" xmlns="" id="{992E8048-C77B-4F05-8633-B3C91E604327}"/>
              </a:ext>
            </a:extLst>
          </p:cNvPr>
          <p:cNvSpPr txBox="1">
            <a:spLocks noChangeArrowheads="1"/>
          </p:cNvSpPr>
          <p:nvPr/>
        </p:nvSpPr>
        <p:spPr bwMode="auto">
          <a:xfrm>
            <a:off x="7055411" y="2760214"/>
            <a:ext cx="44566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fontAlgn="auto">
              <a:spcAft>
                <a:spcPts val="0"/>
              </a:spcAft>
              <a:defRPr/>
            </a:pPr>
            <a:r>
              <a:rPr lang="en-US" sz="2400" b="1" kern="0" dirty="0">
                <a:solidFill>
                  <a:srgbClr val="000000"/>
                </a:solidFill>
                <a:latin typeface="Calibri"/>
                <a:cs typeface="Times New Roman" pitchFamily="18" charset="0"/>
              </a:rPr>
              <a:t>Metastable states</a:t>
            </a:r>
          </a:p>
        </p:txBody>
      </p:sp>
    </p:spTree>
    <p:extLst>
      <p:ext uri="{BB962C8B-B14F-4D97-AF65-F5344CB8AC3E}">
        <p14:creationId xmlns:p14="http://schemas.microsoft.com/office/powerpoint/2010/main" val="1274736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2">
            <a:extLst>
              <a:ext uri="{FF2B5EF4-FFF2-40B4-BE49-F238E27FC236}">
                <a16:creationId xmlns:a16="http://schemas.microsoft.com/office/drawing/2014/main" xmlns="" id="{CFF3C6A7-2CCD-4F81-ADC8-874002624C7F}"/>
              </a:ext>
            </a:extLst>
          </p:cNvPr>
          <p:cNvSpPr txBox="1">
            <a:spLocks noChangeArrowheads="1"/>
          </p:cNvSpPr>
          <p:nvPr/>
        </p:nvSpPr>
        <p:spPr>
          <a:xfrm>
            <a:off x="1564210" y="-32648"/>
            <a:ext cx="8879305" cy="863726"/>
          </a:xfrm>
          <a:prstGeom prst="rect">
            <a:avLst/>
          </a:prstGeom>
        </p:spPr>
        <p:txBody>
          <a:bodyPr>
            <a:normAutofit fontScale="75000" lnSpcReduction="200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Probing Exchange Interactions: Two </a:t>
            </a:r>
            <a:r>
              <a:rPr kumimoji="0" lang="en-US" sz="4400" b="0" i="0" u="none" strike="noStrike" kern="0" cap="none" spc="0" normalizeH="0" baseline="30000" noProof="0" dirty="0">
                <a:ln>
                  <a:solidFill>
                    <a:prstClr val="black"/>
                  </a:solidFill>
                </a:ln>
                <a:solidFill>
                  <a:srgbClr val="D34817"/>
                </a:solidFill>
                <a:effectLst/>
                <a:uLnTx/>
                <a:uFillTx/>
                <a:latin typeface="Berlin Sans FB" pitchFamily="34" charset="0"/>
                <a:ea typeface="+mn-ea"/>
                <a:cs typeface="+mn-cs"/>
              </a:rPr>
              <a:t>173</a:t>
            </a:r>
            <a:r>
              <a:rPr kumimoji="0" lang="en-US" sz="4400" b="0" i="0" u="none" strike="noStrike" kern="0" cap="none" spc="0" normalizeH="0" noProof="0" dirty="0">
                <a:ln>
                  <a:solidFill>
                    <a:prstClr val="black"/>
                  </a:solidFill>
                </a:ln>
                <a:solidFill>
                  <a:srgbClr val="D34817"/>
                </a:solidFill>
                <a:effectLst/>
                <a:uLnTx/>
                <a:uFillTx/>
                <a:latin typeface="Berlin Sans FB" pitchFamily="34" charset="0"/>
                <a:ea typeface="+mn-ea"/>
                <a:cs typeface="+mn-cs"/>
              </a:rPr>
              <a:t> Yb  </a:t>
            </a: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Atoms</a:t>
            </a:r>
          </a:p>
        </p:txBody>
      </p:sp>
      <p:sp>
        <p:nvSpPr>
          <p:cNvPr id="135" name="TextBox 134">
            <a:extLst>
              <a:ext uri="{FF2B5EF4-FFF2-40B4-BE49-F238E27FC236}">
                <a16:creationId xmlns:a16="http://schemas.microsoft.com/office/drawing/2014/main" xmlns="" id="{12D556FD-335A-49B7-8181-F6B03AABCCFC}"/>
              </a:ext>
            </a:extLst>
          </p:cNvPr>
          <p:cNvSpPr txBox="1"/>
          <p:nvPr/>
        </p:nvSpPr>
        <p:spPr>
          <a:xfrm>
            <a:off x="911325" y="517225"/>
            <a:ext cx="11483095" cy="400110"/>
          </a:xfrm>
          <a:prstGeom prst="rect">
            <a:avLst/>
          </a:prstGeom>
          <a:noFill/>
        </p:spPr>
        <p:txBody>
          <a:bodyPr wrap="square">
            <a:spAutoFit/>
          </a:bodyPr>
          <a:lstStyle/>
          <a:p>
            <a:r>
              <a:rPr lang="en-US" sz="2000" b="0" i="0" u="none" strike="noStrike" baseline="0" dirty="0">
                <a:solidFill>
                  <a:srgbClr val="231F20"/>
                </a:solidFill>
                <a:latin typeface="+mn-lt"/>
              </a:rPr>
              <a:t>G. </a:t>
            </a:r>
            <a:r>
              <a:rPr lang="en-US" sz="2000" b="0" i="0" u="none" strike="noStrike" baseline="0" dirty="0" err="1">
                <a:solidFill>
                  <a:srgbClr val="231F20"/>
                </a:solidFill>
                <a:latin typeface="+mn-lt"/>
              </a:rPr>
              <a:t>Cappellini</a:t>
            </a:r>
            <a:r>
              <a:rPr lang="en-US" sz="2000" b="0" i="0" u="none" strike="noStrike" baseline="0" dirty="0">
                <a:solidFill>
                  <a:srgbClr val="231F20"/>
                </a:solidFill>
                <a:latin typeface="+mn-lt"/>
              </a:rPr>
              <a:t> </a:t>
            </a:r>
            <a:r>
              <a:rPr lang="en-US" sz="2000" b="0" i="1" u="none" strike="noStrike" baseline="0" dirty="0">
                <a:solidFill>
                  <a:srgbClr val="231F20"/>
                </a:solidFill>
                <a:latin typeface="+mn-lt"/>
              </a:rPr>
              <a:t>et al </a:t>
            </a:r>
            <a:r>
              <a:rPr lang="en-US" sz="2000" b="0" i="0" u="none" strike="noStrike" baseline="0" dirty="0">
                <a:solidFill>
                  <a:srgbClr val="231F20"/>
                </a:solidFill>
                <a:latin typeface="+mn-lt"/>
              </a:rPr>
              <a:t> </a:t>
            </a:r>
            <a:r>
              <a:rPr lang="en-US" sz="1800" b="0" i="0" u="none" strike="noStrike" baseline="0" dirty="0">
                <a:solidFill>
                  <a:srgbClr val="231F20"/>
                </a:solidFill>
                <a:latin typeface="+mn-lt"/>
              </a:rPr>
              <a:t>PRL 113, 120402 (2014) &amp;&amp; F. </a:t>
            </a:r>
            <a:r>
              <a:rPr lang="en-US" sz="1800" b="0" i="0" u="none" strike="noStrike" baseline="0" dirty="0" err="1">
                <a:solidFill>
                  <a:srgbClr val="231F20"/>
                </a:solidFill>
                <a:latin typeface="+mn-lt"/>
              </a:rPr>
              <a:t>Scazza</a:t>
            </a:r>
            <a:r>
              <a:rPr lang="en-US" sz="1800" b="0" i="0" u="none" strike="noStrike" baseline="0" dirty="0">
                <a:solidFill>
                  <a:srgbClr val="231F20"/>
                </a:solidFill>
                <a:latin typeface="+mn-lt"/>
              </a:rPr>
              <a:t> et al </a:t>
            </a:r>
            <a:r>
              <a:rPr lang="fr-FR" sz="1800" b="0" i="0" u="none" strike="noStrike" baseline="0" dirty="0">
                <a:solidFill>
                  <a:srgbClr val="231F20"/>
                </a:solidFill>
                <a:latin typeface="+mn-lt"/>
              </a:rPr>
              <a:t>Nature </a:t>
            </a:r>
            <a:r>
              <a:rPr lang="fr-FR" sz="1800" b="0" i="0" u="none" strike="noStrike" baseline="0" dirty="0" err="1">
                <a:solidFill>
                  <a:srgbClr val="231F20"/>
                </a:solidFill>
                <a:latin typeface="+mn-lt"/>
              </a:rPr>
              <a:t>Physics</a:t>
            </a:r>
            <a:r>
              <a:rPr lang="fr-FR" sz="1800" b="0" i="0" u="none" strike="noStrike" baseline="0" dirty="0">
                <a:solidFill>
                  <a:srgbClr val="231F20"/>
                </a:solidFill>
                <a:latin typeface="+mn-lt"/>
              </a:rPr>
              <a:t> 10, pages 779 (2014)</a:t>
            </a:r>
            <a:endParaRPr lang="en-US" dirty="0">
              <a:latin typeface="+mn-lt"/>
            </a:endParaRPr>
          </a:p>
        </p:txBody>
      </p:sp>
      <p:grpSp>
        <p:nvGrpSpPr>
          <p:cNvPr id="32" name="Group 31">
            <a:extLst>
              <a:ext uri="{FF2B5EF4-FFF2-40B4-BE49-F238E27FC236}">
                <a16:creationId xmlns:a16="http://schemas.microsoft.com/office/drawing/2014/main" xmlns="" id="{1889E1DA-9E3F-4794-B091-3803A63F7A28}"/>
              </a:ext>
            </a:extLst>
          </p:cNvPr>
          <p:cNvGrpSpPr/>
          <p:nvPr/>
        </p:nvGrpSpPr>
        <p:grpSpPr>
          <a:xfrm>
            <a:off x="-43031" y="3072518"/>
            <a:ext cx="5285526" cy="3270028"/>
            <a:chOff x="104820" y="3385205"/>
            <a:chExt cx="5285526" cy="3270028"/>
          </a:xfrm>
        </p:grpSpPr>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xmlns="" id="{F5E98A6C-329C-4DA3-938D-39D82A150FCA}"/>
                    </a:ext>
                  </a:extLst>
                </p:cNvPr>
                <p:cNvSpPr txBox="1"/>
                <p:nvPr/>
              </p:nvSpPr>
              <p:spPr>
                <a:xfrm>
                  <a:off x="1871450" y="5947923"/>
                  <a:ext cx="1957491" cy="707310"/>
                </a:xfrm>
                <a:prstGeom prst="rect">
                  <a:avLst/>
                </a:prstGeom>
                <a:noFill/>
                <a:ln w="38100">
                  <a:solidFill>
                    <a:srgbClr val="9900CC"/>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𝑒𝑥</m:t>
                            </m:r>
                          </m:sub>
                        </m:sSub>
                        <m:r>
                          <a:rPr lang="en-US" sz="2000" b="0" i="1" smtClean="0">
                            <a:solidFill>
                              <a:schemeClr val="tx1"/>
                            </a:solidFill>
                            <a:latin typeface="Cambria Math" panose="02040503050406030204" pitchFamily="18" charset="0"/>
                            <a:ea typeface="Cambria Math" panose="02040503050406030204" pitchFamily="18" charset="0"/>
                          </a:rPr>
                          <m:t>=</m:t>
                        </m:r>
                        <m:f>
                          <m:fPr>
                            <m:ctrlPr>
                              <a:rPr lang="en-US" sz="2000" i="1">
                                <a:solidFill>
                                  <a:schemeClr val="tx1"/>
                                </a:solidFill>
                                <a:latin typeface="Cambria Math"/>
                                <a:ea typeface="Cambria Math" panose="02040503050406030204" pitchFamily="18" charset="0"/>
                              </a:rPr>
                            </m:ctrlPr>
                          </m:fPr>
                          <m:num>
                            <m:sSubSup>
                              <m:sSubSupPr>
                                <m:ctrlPr>
                                  <a:rPr lang="en-US" i="1">
                                    <a:latin typeface="Cambria Math"/>
                                  </a:rPr>
                                </m:ctrlPr>
                              </m:sSubSupPr>
                              <m:e>
                                <m:r>
                                  <a:rPr lang="en-US" b="0" i="1" smtClean="0">
                                    <a:latin typeface="Cambria Math" panose="02040503050406030204" pitchFamily="18" charset="0"/>
                                  </a:rPr>
                                  <m:t>𝑈</m:t>
                                </m:r>
                              </m:e>
                              <m:sub>
                                <m:r>
                                  <a:rPr lang="en-US" i="1">
                                    <a:latin typeface="Cambria Math" panose="02040503050406030204" pitchFamily="18" charset="0"/>
                                  </a:rPr>
                                  <m:t>𝑒𝑔</m:t>
                                </m:r>
                              </m:sub>
                              <m:sup>
                                <m:r>
                                  <a:rPr lang="en-US" b="0" i="1" smtClean="0">
                                    <a:latin typeface="Cambria Math" panose="02040503050406030204" pitchFamily="18" charset="0"/>
                                    <a:ea typeface="Cambria Math" panose="02040503050406030204" pitchFamily="18" charset="0"/>
                                  </a:rPr>
                                  <m:t>+</m:t>
                                </m:r>
                              </m:sup>
                            </m:sSubSup>
                            <m:r>
                              <a:rPr lang="en-US" b="0" i="1" smtClean="0">
                                <a:latin typeface="Cambria Math" panose="02040503050406030204" pitchFamily="18" charset="0"/>
                                <a:ea typeface="Cambria Math" panose="02040503050406030204" pitchFamily="18" charset="0"/>
                              </a:rPr>
                              <m:t>−</m:t>
                            </m:r>
                            <m:sSubSup>
                              <m:sSubSupPr>
                                <m:ctrlPr>
                                  <a:rPr lang="en-US" i="1">
                                    <a:latin typeface="Cambria Math"/>
                                  </a:rPr>
                                </m:ctrlPr>
                              </m:sSubSupPr>
                              <m:e>
                                <m:r>
                                  <a:rPr lang="en-US" b="0" i="1" smtClean="0">
                                    <a:latin typeface="Cambria Math" panose="02040503050406030204" pitchFamily="18" charset="0"/>
                                  </a:rPr>
                                  <m:t>𝑈</m:t>
                                </m:r>
                              </m:e>
                              <m:sub>
                                <m:r>
                                  <a:rPr lang="en-US" i="1">
                                    <a:latin typeface="Cambria Math" panose="02040503050406030204" pitchFamily="18" charset="0"/>
                                  </a:rPr>
                                  <m:t>𝑒𝑔</m:t>
                                </m:r>
                              </m:sub>
                              <m:sup>
                                <m:r>
                                  <a:rPr lang="en-US" b="0" i="1" smtClean="0">
                                    <a:latin typeface="Cambria Math" panose="02040503050406030204" pitchFamily="18" charset="0"/>
                                    <a:ea typeface="Cambria Math" panose="02040503050406030204" pitchFamily="18" charset="0"/>
                                  </a:rPr>
                                  <m:t>−</m:t>
                                </m:r>
                              </m:sup>
                            </m:sSubSup>
                          </m:num>
                          <m:den>
                            <m:r>
                              <a:rPr lang="en-US" sz="2000" b="0" i="1" smtClean="0">
                                <a:solidFill>
                                  <a:schemeClr val="tx1"/>
                                </a:solidFill>
                                <a:latin typeface="Cambria Math" panose="02040503050406030204" pitchFamily="18" charset="0"/>
                                <a:ea typeface="Cambria Math" panose="02040503050406030204" pitchFamily="18" charset="0"/>
                              </a:rPr>
                              <m:t>2</m:t>
                            </m:r>
                          </m:den>
                        </m:f>
                      </m:oMath>
                    </m:oMathPara>
                  </a14:m>
                  <a:endParaRPr lang="en-US" dirty="0">
                    <a:solidFill>
                      <a:schemeClr val="tx1"/>
                    </a:solidFill>
                  </a:endParaRPr>
                </a:p>
              </p:txBody>
            </p:sp>
          </mc:Choice>
          <mc:Fallback xmlns="">
            <p:sp>
              <p:nvSpPr>
                <p:cNvPr id="176" name="TextBox 175">
                  <a:extLst>
                    <a:ext uri="{FF2B5EF4-FFF2-40B4-BE49-F238E27FC236}">
                      <a16:creationId xmlns:a16="http://schemas.microsoft.com/office/drawing/2014/main" id="{F5E98A6C-329C-4DA3-938D-39D82A150FCA}"/>
                    </a:ext>
                  </a:extLst>
                </p:cNvPr>
                <p:cNvSpPr txBox="1">
                  <a:spLocks noRot="1" noChangeAspect="1" noMove="1" noResize="1" noEditPoints="1" noAdjustHandles="1" noChangeArrowheads="1" noChangeShapeType="1" noTextEdit="1"/>
                </p:cNvSpPr>
                <p:nvPr/>
              </p:nvSpPr>
              <p:spPr>
                <a:xfrm>
                  <a:off x="1871450" y="5947923"/>
                  <a:ext cx="1957491" cy="707310"/>
                </a:xfrm>
                <a:prstGeom prst="rect">
                  <a:avLst/>
                </a:prstGeom>
                <a:blipFill>
                  <a:blip r:embed="rId2"/>
                  <a:stretch>
                    <a:fillRect/>
                  </a:stretch>
                </a:blipFill>
                <a:ln w="38100">
                  <a:solidFill>
                    <a:srgbClr val="9900CC"/>
                  </a:solidFill>
                </a:ln>
              </p:spPr>
              <p:txBody>
                <a:bodyPr/>
                <a:lstStyle/>
                <a:p>
                  <a:r>
                    <a:rPr lang="en-US">
                      <a:noFill/>
                    </a:rPr>
                    <a:t> </a:t>
                  </a:r>
                </a:p>
              </p:txBody>
            </p:sp>
          </mc:Fallback>
        </mc:AlternateContent>
        <p:sp>
          <p:nvSpPr>
            <p:cNvPr id="178" name="TextBox 177">
              <a:extLst>
                <a:ext uri="{FF2B5EF4-FFF2-40B4-BE49-F238E27FC236}">
                  <a16:creationId xmlns:a16="http://schemas.microsoft.com/office/drawing/2014/main" xmlns="" id="{3A26E6BC-6CA3-4149-A4EE-868B0855038C}"/>
                </a:ext>
              </a:extLst>
            </p:cNvPr>
            <p:cNvSpPr txBox="1"/>
            <p:nvPr/>
          </p:nvSpPr>
          <p:spPr>
            <a:xfrm>
              <a:off x="287786" y="6142230"/>
              <a:ext cx="3413182" cy="461665"/>
            </a:xfrm>
            <a:prstGeom prst="rect">
              <a:avLst/>
            </a:prstGeom>
            <a:noFill/>
          </p:spPr>
          <p:txBody>
            <a:bodyPr wrap="square" rtlCol="0">
              <a:spAutoFit/>
            </a:bodyPr>
            <a:lstStyle/>
            <a:p>
              <a:r>
                <a:rPr lang="en-US" sz="2400" dirty="0">
                  <a:solidFill>
                    <a:srgbClr val="7030A0"/>
                  </a:solidFill>
                  <a:latin typeface="+mn-lt"/>
                </a:rPr>
                <a:t>Exchange</a:t>
              </a:r>
              <a:r>
                <a:rPr lang="en-US" sz="2400" dirty="0">
                  <a:solidFill>
                    <a:srgbClr val="00B050"/>
                  </a:solidFill>
                  <a:latin typeface="+mn-lt"/>
                </a:rPr>
                <a:t> </a:t>
              </a:r>
            </a:p>
          </p:txBody>
        </p:sp>
        <p:grpSp>
          <p:nvGrpSpPr>
            <p:cNvPr id="25" name="Group 24">
              <a:extLst>
                <a:ext uri="{FF2B5EF4-FFF2-40B4-BE49-F238E27FC236}">
                  <a16:creationId xmlns:a16="http://schemas.microsoft.com/office/drawing/2014/main" xmlns="" id="{C2618C6D-B0FB-4372-A279-A2EC2D660D9C}"/>
                </a:ext>
              </a:extLst>
            </p:cNvPr>
            <p:cNvGrpSpPr/>
            <p:nvPr/>
          </p:nvGrpSpPr>
          <p:grpSpPr>
            <a:xfrm>
              <a:off x="104820" y="3385205"/>
              <a:ext cx="5285526" cy="2346873"/>
              <a:chOff x="176528" y="3602877"/>
              <a:chExt cx="5285526" cy="2346873"/>
            </a:xfrm>
          </p:grpSpPr>
          <p:sp>
            <p:nvSpPr>
              <p:cNvPr id="23" name="Rectangle: Rounded Corners 22">
                <a:extLst>
                  <a:ext uri="{FF2B5EF4-FFF2-40B4-BE49-F238E27FC236}">
                    <a16:creationId xmlns:a16="http://schemas.microsoft.com/office/drawing/2014/main" xmlns="" id="{7420C2EA-BAAE-447F-BBC8-8FFDA8FF9273}"/>
                  </a:ext>
                </a:extLst>
              </p:cNvPr>
              <p:cNvSpPr/>
              <p:nvPr/>
            </p:nvSpPr>
            <p:spPr>
              <a:xfrm>
                <a:off x="249055" y="3694740"/>
                <a:ext cx="4729722" cy="2255010"/>
              </a:xfrm>
              <a:prstGeom prst="roundRect">
                <a:avLst/>
              </a:prstGeom>
              <a:solidFill>
                <a:srgbClr val="CDB6F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bject 164">
                <a:extLst>
                  <a:ext uri="{FF2B5EF4-FFF2-40B4-BE49-F238E27FC236}">
                    <a16:creationId xmlns:a16="http://schemas.microsoft.com/office/drawing/2014/main" xmlns="" id="{2B3C444D-D937-44C5-BCA4-55CBAFC225E1}"/>
                  </a:ext>
                </a:extLst>
              </p:cNvPr>
              <p:cNvSpPr txBox="1"/>
              <p:nvPr/>
            </p:nvSpPr>
            <p:spPr bwMode="auto">
              <a:xfrm>
                <a:off x="176528" y="3602877"/>
                <a:ext cx="2759075" cy="534987"/>
              </a:xfrm>
              <a:prstGeom prst="rect">
                <a:avLst/>
              </a:prstGeom>
              <a:noFill/>
              <a:ln>
                <a:noFill/>
              </a:ln>
            </p:spPr>
            <p:txBody>
              <a:bodyPr>
                <a:normAutofit/>
              </a:bodyPr>
              <a:lstStyle/>
              <a:p>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5A403754-AB14-4640-86D2-CE2F5D087327}"/>
                      </a:ext>
                    </a:extLst>
                  </p:cNvPr>
                  <p:cNvSpPr txBox="1"/>
                  <p:nvPr/>
                </p:nvSpPr>
                <p:spPr>
                  <a:xfrm>
                    <a:off x="359494" y="3665595"/>
                    <a:ext cx="3722420" cy="7455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000000"/>
                                  </a:solidFill>
                                  <a:latin typeface="Cambria Math"/>
                                </a:rPr>
                              </m:ctrlPr>
                            </m:dPr>
                            <m:e>
                              <m:r>
                                <a:rPr lang="en-US" i="1">
                                  <a:solidFill>
                                    <a:srgbClr val="000000"/>
                                  </a:solidFill>
                                  <a:latin typeface="Cambria Math" panose="02040503050406030204" pitchFamily="18" charset="0"/>
                                </a:rPr>
                                <m:t>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0</m:t>
                              </m:r>
                              <m:r>
                                <a:rPr lang="en-US" i="1">
                                  <a:solidFill>
                                    <a:srgbClr val="000000"/>
                                  </a:solidFill>
                                  <a:latin typeface="Cambria Math" panose="02040503050406030204" pitchFamily="18" charset="0"/>
                                </a:rPr>
                                <m:t>)</m:t>
                              </m:r>
                            </m:e>
                          </m:d>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a:rPr>
                              </m:ctrlPr>
                            </m:dPr>
                            <m:e>
                              <m:r>
                                <a:rPr lang="en-US" i="1">
                                  <a:solidFill>
                                    <a:srgbClr val="000000"/>
                                  </a:solidFill>
                                  <a:latin typeface="Cambria Math" panose="02040503050406030204" pitchFamily="18" charset="0"/>
                                </a:rPr>
                                <m:t>𝑒</m:t>
                              </m:r>
                              <m:r>
                                <a:rPr lang="en-US" i="1" smtClean="0">
                                  <a:solidFill>
                                    <a:srgbClr val="000000"/>
                                  </a:solidFill>
                                  <a:latin typeface="Cambria Math" panose="02040503050406030204" pitchFamily="18" charset="0"/>
                                  <a:ea typeface="Cambria Math" panose="02040503050406030204" pitchFamily="18" charset="0"/>
                                </a:rPr>
                                <m:t>↓</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𝑔</m:t>
                              </m:r>
                              <m:r>
                                <a:rPr lang="en-US" i="1" smtClean="0">
                                  <a:solidFill>
                                    <a:srgbClr val="000000"/>
                                  </a:solidFill>
                                  <a:latin typeface="Cambria Math" panose="02040503050406030204" pitchFamily="18" charset="0"/>
                                  <a:ea typeface="Cambria Math" panose="02040503050406030204" pitchFamily="18" charset="0"/>
                                </a:rPr>
                                <m:t>↑</m:t>
                              </m:r>
                            </m:e>
                          </m:d>
                          <m:r>
                            <a:rPr lang="en-US" b="0" i="1" smtClean="0">
                              <a:solidFill>
                                <a:srgbClr val="000000"/>
                              </a:solidFill>
                              <a:latin typeface="Cambria Math" panose="02040503050406030204" pitchFamily="18" charset="0"/>
                            </a:rPr>
                            <m:t>=</m:t>
                          </m:r>
                          <m:f>
                            <m:fPr>
                              <m:ctrlPr>
                                <a:rPr lang="en-US" i="1">
                                  <a:solidFill>
                                    <a:srgbClr val="000000"/>
                                  </a:solidFill>
                                  <a:latin typeface="Cambria Math"/>
                                </a:rPr>
                              </m:ctrlPr>
                            </m:fPr>
                            <m:num>
                              <m:r>
                                <a:rPr lang="en-US" i="1">
                                  <a:solidFill>
                                    <a:srgbClr val="000000"/>
                                  </a:solidFill>
                                  <a:latin typeface="Cambria Math" panose="02040503050406030204" pitchFamily="18" charset="0"/>
                                </a:rPr>
                                <m:t>|</m:t>
                              </m:r>
                              <m:d>
                                <m:dPr>
                                  <m:begChr m:val=""/>
                                  <m:endChr m:val="⟩"/>
                                  <m:ctrlPr>
                                    <a:rPr lang="en-US" i="1" smtClean="0">
                                      <a:solidFill>
                                        <a:srgbClr val="000000"/>
                                      </a:solidFill>
                                      <a:latin typeface="Cambria Math"/>
                                    </a:rPr>
                                  </m:ctrlPr>
                                </m:dPr>
                                <m:e>
                                  <m:r>
                                    <a:rPr lang="en-US" b="0" i="1" smtClean="0">
                                      <a:solidFill>
                                        <a:srgbClr val="000000"/>
                                      </a:solidFill>
                                      <a:latin typeface="Cambria Math" panose="02040503050406030204" pitchFamily="18" charset="0"/>
                                    </a:rPr>
                                    <m:t>+</m:t>
                                  </m:r>
                                </m:e>
                              </m:d>
                              <m:r>
                                <a:rPr lang="en-US" b="0" i="1" smtClean="0">
                                  <a:solidFill>
                                    <a:srgbClr val="000000"/>
                                  </a:solidFill>
                                  <a:latin typeface="Cambria Math" panose="02040503050406030204" pitchFamily="18" charset="0"/>
                                </a:rPr>
                                <m:t>−</m:t>
                              </m:r>
                              <m:r>
                                <a:rPr lang="en-US" i="1">
                                  <a:solidFill>
                                    <a:srgbClr val="000000"/>
                                  </a:solidFill>
                                  <a:latin typeface="Cambria Math" panose="02040503050406030204" pitchFamily="18" charset="0"/>
                                </a:rPr>
                                <m:t>|</m:t>
                              </m:r>
                              <m:d>
                                <m:dPr>
                                  <m:begChr m:val=""/>
                                  <m:endChr m:val="⟩"/>
                                  <m:ctrlPr>
                                    <a:rPr lang="en-US" i="1" smtClean="0">
                                      <a:solidFill>
                                        <a:srgbClr val="000000"/>
                                      </a:solidFill>
                                      <a:latin typeface="Cambria Math"/>
                                    </a:rPr>
                                  </m:ctrlPr>
                                </m:dPr>
                                <m:e>
                                  <m:r>
                                    <a:rPr lang="en-US" b="0" i="1" smtClean="0">
                                      <a:solidFill>
                                        <a:srgbClr val="000000"/>
                                      </a:solidFill>
                                      <a:latin typeface="Cambria Math" panose="02040503050406030204" pitchFamily="18" charset="0"/>
                                    </a:rPr>
                                    <m:t>−</m:t>
                                  </m:r>
                                </m:e>
                              </m:d>
                            </m:num>
                            <m:den>
                              <m:rad>
                                <m:radPr>
                                  <m:degHide m:val="on"/>
                                  <m:ctrlPr>
                                    <a:rPr lang="en-US" i="1">
                                      <a:solidFill>
                                        <a:srgbClr val="000000"/>
                                      </a:solidFill>
                                      <a:latin typeface="Cambria Math"/>
                                    </a:rPr>
                                  </m:ctrlPr>
                                </m:radPr>
                                <m:deg/>
                                <m:e>
                                  <m:r>
                                    <a:rPr lang="en-US" i="1">
                                      <a:solidFill>
                                        <a:srgbClr val="000000"/>
                                      </a:solidFill>
                                      <a:latin typeface="Cambria Math" panose="02040503050406030204" pitchFamily="18" charset="0"/>
                                    </a:rPr>
                                    <m:t>2</m:t>
                                  </m:r>
                                </m:e>
                              </m:rad>
                            </m:den>
                          </m:f>
                        </m:oMath>
                      </m:oMathPara>
                    </a14:m>
                    <a:endParaRPr lang="en-US" dirty="0"/>
                  </a:p>
                </p:txBody>
              </p:sp>
            </mc:Choice>
            <mc:Fallback xmlns="">
              <p:sp>
                <p:nvSpPr>
                  <p:cNvPr id="19" name="TextBox 18">
                    <a:extLst>
                      <a:ext uri="{FF2B5EF4-FFF2-40B4-BE49-F238E27FC236}">
                        <a16:creationId xmlns:a16="http://schemas.microsoft.com/office/drawing/2014/main" id="{5A403754-AB14-4640-86D2-CE2F5D087327}"/>
                      </a:ext>
                    </a:extLst>
                  </p:cNvPr>
                  <p:cNvSpPr txBox="1">
                    <a:spLocks noRot="1" noChangeAspect="1" noMove="1" noResize="1" noEditPoints="1" noAdjustHandles="1" noChangeArrowheads="1" noChangeShapeType="1" noTextEdit="1"/>
                  </p:cNvSpPr>
                  <p:nvPr/>
                </p:nvSpPr>
                <p:spPr>
                  <a:xfrm>
                    <a:off x="359494" y="3665595"/>
                    <a:ext cx="3722420" cy="745589"/>
                  </a:xfrm>
                  <a:prstGeom prst="rect">
                    <a:avLst/>
                  </a:prstGeom>
                  <a:blipFill>
                    <a:blip r:embed="rId3"/>
                    <a:stretch>
                      <a:fillRect/>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xmlns="" id="{E49907D3-BC7E-4BE6-94B9-09EDD9953F91}"/>
                  </a:ext>
                </a:extLst>
              </p:cNvPr>
              <p:cNvPicPr>
                <a:picLocks noChangeAspect="1"/>
              </p:cNvPicPr>
              <p:nvPr/>
            </p:nvPicPr>
            <p:blipFill rotWithShape="1">
              <a:blip r:embed="rId4">
                <a:duotone>
                  <a:prstClr val="black"/>
                  <a:schemeClr val="accent4">
                    <a:tint val="45000"/>
                    <a:satMod val="400000"/>
                  </a:schemeClr>
                </a:duotone>
              </a:blip>
              <a:srcRect l="9559" t="-686" r="-9559" b="686"/>
              <a:stretch/>
            </p:blipFill>
            <p:spPr>
              <a:xfrm>
                <a:off x="529744" y="4586043"/>
                <a:ext cx="4932310" cy="1117804"/>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FE1FCEBD-C4E4-4728-BB88-EFA0218A1927}"/>
                      </a:ext>
                    </a:extLst>
                  </p:cNvPr>
                  <p:cNvSpPr txBox="1"/>
                  <p:nvPr/>
                </p:nvSpPr>
                <p:spPr>
                  <a:xfrm>
                    <a:off x="502988" y="4421227"/>
                    <a:ext cx="2265717" cy="400110"/>
                  </a:xfrm>
                  <a:prstGeom prst="rect">
                    <a:avLst/>
                  </a:prstGeom>
                  <a:noFill/>
                </p:spPr>
                <p:txBody>
                  <a:bodyPr wrap="square" rtlCol="0">
                    <a:spAutoFit/>
                  </a:bodyPr>
                  <a:lstStyle/>
                  <a:p>
                    <a:r>
                      <a:rPr lang="en-US" dirty="0">
                        <a:latin typeface="+mn-lt"/>
                      </a:rPr>
                      <a:t>At</a:t>
                    </a:r>
                    <a:r>
                      <a:rPr lang="en-US" dirty="0"/>
                      <a:t> </a:t>
                    </a:r>
                    <a14:m>
                      <m:oMath xmlns:m="http://schemas.openxmlformats.org/officeDocument/2006/math">
                        <m:sSub>
                          <m:sSubPr>
                            <m:ctrlPr>
                              <a:rPr lang="en-US" i="1" smtClean="0">
                                <a:latin typeface="Cambria Math"/>
                              </a:rPr>
                            </m:ctrlPr>
                          </m:sSubPr>
                          <m:e>
                            <m:r>
                              <m:rPr>
                                <m:sty m:val="p"/>
                              </m:rPr>
                              <a:rPr lang="el-GR" i="1" smtClean="0">
                                <a:latin typeface="Cambria Math" panose="02040503050406030204" pitchFamily="18" charset="0"/>
                                <a:ea typeface="Cambria Math" panose="02040503050406030204" pitchFamily="18" charset="0"/>
                              </a:rPr>
                              <m:t>Δ</m:t>
                            </m:r>
                          </m:e>
                          <m:sub>
                            <m:r>
                              <a:rPr lang="en-US" b="0" i="1" smtClean="0">
                                <a:latin typeface="Cambria Math" panose="02040503050406030204" pitchFamily="18" charset="0"/>
                              </a:rPr>
                              <m:t>𝐵</m:t>
                            </m:r>
                          </m:sub>
                        </m:sSub>
                        <m:r>
                          <a:rPr lang="en-US" b="0" i="1" smtClean="0">
                            <a:latin typeface="Cambria Math" panose="02040503050406030204" pitchFamily="18" charset="0"/>
                          </a:rPr>
                          <m:t>=</m:t>
                        </m:r>
                        <m:r>
                          <a:rPr lang="en-US" b="0" i="1" smtClean="0">
                            <a:latin typeface="Cambria Math" panose="02040503050406030204" pitchFamily="18" charset="0"/>
                          </a:rPr>
                          <m:t>0</m:t>
                        </m:r>
                      </m:oMath>
                    </a14:m>
                    <a:endParaRPr lang="en-US" dirty="0"/>
                  </a:p>
                </p:txBody>
              </p:sp>
            </mc:Choice>
            <mc:Fallback xmlns="">
              <p:sp>
                <p:nvSpPr>
                  <p:cNvPr id="22" name="TextBox 21">
                    <a:extLst>
                      <a:ext uri="{FF2B5EF4-FFF2-40B4-BE49-F238E27FC236}">
                        <a16:creationId xmlns:a16="http://schemas.microsoft.com/office/drawing/2014/main" id="{FE1FCEBD-C4E4-4728-BB88-EFA0218A1927}"/>
                      </a:ext>
                    </a:extLst>
                  </p:cNvPr>
                  <p:cNvSpPr txBox="1">
                    <a:spLocks noRot="1" noChangeAspect="1" noMove="1" noResize="1" noEditPoints="1" noAdjustHandles="1" noChangeArrowheads="1" noChangeShapeType="1" noTextEdit="1"/>
                  </p:cNvSpPr>
                  <p:nvPr/>
                </p:nvSpPr>
                <p:spPr>
                  <a:xfrm>
                    <a:off x="502988" y="4421227"/>
                    <a:ext cx="2265717" cy="400110"/>
                  </a:xfrm>
                  <a:prstGeom prst="rect">
                    <a:avLst/>
                  </a:prstGeom>
                  <a:blipFill>
                    <a:blip r:embed="rId5"/>
                    <a:stretch>
                      <a:fillRect l="-2688" t="-7576" b="-25758"/>
                    </a:stretch>
                  </a:blipFill>
                </p:spPr>
                <p:txBody>
                  <a:bodyPr/>
                  <a:lstStyle/>
                  <a:p>
                    <a:r>
                      <a:rPr lang="en-US">
                        <a:noFill/>
                      </a:rPr>
                      <a:t> </a:t>
                    </a:r>
                  </a:p>
                </p:txBody>
              </p:sp>
            </mc:Fallback>
          </mc:AlternateContent>
        </p:grpSp>
      </p:grpSp>
      <p:pic>
        <p:nvPicPr>
          <p:cNvPr id="24" name="Picture 23">
            <a:extLst>
              <a:ext uri="{FF2B5EF4-FFF2-40B4-BE49-F238E27FC236}">
                <a16:creationId xmlns:a16="http://schemas.microsoft.com/office/drawing/2014/main" xmlns="" id="{97BEF04E-E1F5-405F-86C7-B20893A5F4A1}"/>
              </a:ext>
            </a:extLst>
          </p:cNvPr>
          <p:cNvPicPr>
            <a:picLocks noChangeAspect="1"/>
          </p:cNvPicPr>
          <p:nvPr/>
        </p:nvPicPr>
        <p:blipFill>
          <a:blip r:embed="rId6"/>
          <a:stretch>
            <a:fillRect/>
          </a:stretch>
        </p:blipFill>
        <p:spPr>
          <a:xfrm>
            <a:off x="471821" y="937471"/>
            <a:ext cx="2646193" cy="1810553"/>
          </a:xfrm>
          <a:prstGeom prst="rect">
            <a:avLst/>
          </a:prstGeom>
        </p:spPr>
      </p:pic>
      <p:grpSp>
        <p:nvGrpSpPr>
          <p:cNvPr id="31" name="Group 30">
            <a:extLst>
              <a:ext uri="{FF2B5EF4-FFF2-40B4-BE49-F238E27FC236}">
                <a16:creationId xmlns:a16="http://schemas.microsoft.com/office/drawing/2014/main" xmlns="" id="{A02325A5-9FC4-446A-BB6C-52ECEAED7385}"/>
              </a:ext>
            </a:extLst>
          </p:cNvPr>
          <p:cNvGrpSpPr/>
          <p:nvPr/>
        </p:nvGrpSpPr>
        <p:grpSpPr>
          <a:xfrm>
            <a:off x="3215625" y="962019"/>
            <a:ext cx="5568725" cy="1695360"/>
            <a:chOff x="3215625" y="962019"/>
            <a:chExt cx="5568725" cy="1695360"/>
          </a:xfrm>
        </p:grpSpPr>
        <p:sp>
          <p:nvSpPr>
            <p:cNvPr id="30" name="Rectangle: Rounded Corners 29">
              <a:extLst>
                <a:ext uri="{FF2B5EF4-FFF2-40B4-BE49-F238E27FC236}">
                  <a16:creationId xmlns:a16="http://schemas.microsoft.com/office/drawing/2014/main" xmlns="" id="{27D745D6-5C6D-4AEA-BEBF-A76895E9D281}"/>
                </a:ext>
              </a:extLst>
            </p:cNvPr>
            <p:cNvSpPr/>
            <p:nvPr/>
          </p:nvSpPr>
          <p:spPr>
            <a:xfrm>
              <a:off x="3215625" y="986183"/>
              <a:ext cx="5568725" cy="1546601"/>
            </a:xfrm>
            <a:prstGeom prst="roundRect">
              <a:avLst/>
            </a:prstGeom>
            <a:solidFill>
              <a:srgbClr val="B1C0E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xmlns="" id="{C63C7FAD-A30F-4B3B-8DD1-041CDD1B91FA}"/>
                </a:ext>
              </a:extLst>
            </p:cNvPr>
            <p:cNvGrpSpPr/>
            <p:nvPr/>
          </p:nvGrpSpPr>
          <p:grpSpPr>
            <a:xfrm>
              <a:off x="3292435" y="962019"/>
              <a:ext cx="5451098" cy="1695360"/>
              <a:chOff x="3380453" y="986183"/>
              <a:chExt cx="5451098" cy="1695360"/>
            </a:xfrm>
          </p:grpSpPr>
          <p:sp>
            <p:nvSpPr>
              <p:cNvPr id="170" name="TextBox 169">
                <a:extLst>
                  <a:ext uri="{FF2B5EF4-FFF2-40B4-BE49-F238E27FC236}">
                    <a16:creationId xmlns:a16="http://schemas.microsoft.com/office/drawing/2014/main" xmlns="" id="{7F396681-0A0C-4916-9EFC-480875773D1F}"/>
                  </a:ext>
                </a:extLst>
              </p:cNvPr>
              <p:cNvSpPr txBox="1"/>
              <p:nvPr/>
            </p:nvSpPr>
            <p:spPr>
              <a:xfrm>
                <a:off x="4436591" y="986183"/>
                <a:ext cx="3445513" cy="461665"/>
              </a:xfrm>
              <a:prstGeom prst="rect">
                <a:avLst/>
              </a:prstGeom>
              <a:noFill/>
            </p:spPr>
            <p:txBody>
              <a:bodyPr wrap="square" rtlCol="0">
                <a:spAutoFit/>
              </a:bodyPr>
              <a:lstStyle/>
              <a:p>
                <a:pPr>
                  <a:spcBef>
                    <a:spcPct val="0"/>
                  </a:spcBef>
                </a:pPr>
                <a:r>
                  <a:rPr lang="en-US" sz="2400" dirty="0">
                    <a:solidFill>
                      <a:prstClr val="black"/>
                    </a:solidFill>
                    <a:latin typeface="Times New Roman"/>
                    <a:cs typeface="Arial" pitchFamily="34" charset="0"/>
                  </a:rPr>
                  <a:t>Eigenstates  </a:t>
                </a:r>
                <a:r>
                  <a:rPr lang="en-US" sz="2400" dirty="0">
                    <a:solidFill>
                      <a:prstClr val="black"/>
                    </a:solidFill>
                    <a:latin typeface="Times New Roman"/>
                  </a:rPr>
                  <a:t>of Interaction</a:t>
                </a:r>
                <a:endParaRPr lang="en-US" sz="2400" dirty="0">
                  <a:solidFill>
                    <a:prstClr val="black"/>
                  </a:solidFill>
                  <a:latin typeface="Times New Roman"/>
                  <a:cs typeface="Arial" pitchFamily="34" charset="0"/>
                </a:endParaRPr>
              </a:p>
            </p:txBody>
          </p:sp>
          <mc:AlternateContent xmlns:mc="http://schemas.openxmlformats.org/markup-compatibility/2006" xmlns:a14="http://schemas.microsoft.com/office/drawing/2010/main">
            <mc:Choice Requires="a14">
              <p:sp>
                <p:nvSpPr>
                  <p:cNvPr id="171" name="Object 167">
                    <a:extLst>
                      <a:ext uri="{FF2B5EF4-FFF2-40B4-BE49-F238E27FC236}">
                        <a16:creationId xmlns:a16="http://schemas.microsoft.com/office/drawing/2014/main" xmlns="" id="{E843CB69-F4AA-4DF1-BE25-55A7F5BC6C38}"/>
                      </a:ext>
                    </a:extLst>
                  </p:cNvPr>
                  <p:cNvSpPr txBox="1"/>
                  <p:nvPr/>
                </p:nvSpPr>
                <p:spPr bwMode="auto">
                  <a:xfrm>
                    <a:off x="5590339" y="1360244"/>
                    <a:ext cx="3241212" cy="814751"/>
                  </a:xfrm>
                  <a:prstGeom prst="rect">
                    <a:avLst/>
                  </a:prstGeom>
                  <a:noFill/>
                  <a:ln>
                    <a:noFill/>
                  </a:ln>
                </p:spPr>
                <p:txBody>
                  <a:bodyPr>
                    <a:normAutofit fontScale="92500"/>
                  </a:bodyPr>
                  <a:lstStyle/>
                  <a:p>
                    <a14:m>
                      <m:oMath xmlns:m="http://schemas.openxmlformats.org/officeDocument/2006/math">
                        <m:d>
                          <m:dPr>
                            <m:begChr m:val="|"/>
                            <m:endChr m:val="⟩"/>
                            <m:ctrlPr>
                              <a:rPr lang="en-US" sz="2400" i="1" smtClean="0">
                                <a:solidFill>
                                  <a:srgbClr val="000000"/>
                                </a:solidFill>
                                <a:latin typeface="Cambria Math"/>
                              </a:rPr>
                            </m:ctrlPr>
                          </m:dPr>
                          <m:e>
                            <m:r>
                              <a:rPr lang="en-US" sz="2400" b="0" i="1" smtClean="0">
                                <a:solidFill>
                                  <a:srgbClr val="000000"/>
                                </a:solidFill>
                                <a:latin typeface="Cambria Math" panose="02040503050406030204" pitchFamily="18" charset="0"/>
                              </a:rPr>
                              <m:t>+</m:t>
                            </m:r>
                          </m:e>
                        </m:d>
                        <m:r>
                          <a:rPr lang="en-US" sz="2400" i="1">
                            <a:solidFill>
                              <a:srgbClr val="000000"/>
                            </a:solidFill>
                            <a:latin typeface="Cambria Math" panose="02040503050406030204" pitchFamily="18" charset="0"/>
                          </a:rPr>
                          <m:t>=</m:t>
                        </m:r>
                        <m:f>
                          <m:fPr>
                            <m:ctrlPr>
                              <a:rPr lang="en-US" sz="2400" i="1">
                                <a:solidFill>
                                  <a:srgbClr val="000000"/>
                                </a:solidFill>
                                <a:latin typeface="Cambria Math"/>
                              </a:rPr>
                            </m:ctrlPr>
                          </m:fPr>
                          <m:num>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𝑒𝑔</m:t>
                                </m:r>
                              </m:e>
                            </m:d>
                            <m:r>
                              <a:rPr lang="en-US" sz="2400" b="0" i="1"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𝑔𝑒</m:t>
                                </m:r>
                              </m:e>
                            </m:d>
                          </m:num>
                          <m:den>
                            <m:rad>
                              <m:radPr>
                                <m:degHide m:val="on"/>
                                <m:ctrlPr>
                                  <a:rPr lang="en-US" sz="2400" i="1">
                                    <a:solidFill>
                                      <a:srgbClr val="000000"/>
                                    </a:solidFill>
                                    <a:latin typeface="Cambria Math"/>
                                  </a:rPr>
                                </m:ctrlPr>
                              </m:radPr>
                              <m:deg/>
                              <m:e>
                                <m:r>
                                  <a:rPr lang="en-US" sz="2400" i="1">
                                    <a:solidFill>
                                      <a:srgbClr val="000000"/>
                                    </a:solidFill>
                                    <a:latin typeface="Cambria Math" panose="02040503050406030204" pitchFamily="18" charset="0"/>
                                  </a:rPr>
                                  <m:t>2</m:t>
                                </m:r>
                              </m:e>
                            </m:rad>
                          </m:den>
                        </m:f>
                        <m:r>
                          <a:rPr lang="en-US" sz="2400" i="1" smtClean="0">
                            <a:solidFill>
                              <a:srgbClr val="000000"/>
                            </a:solidFill>
                            <a:latin typeface="Cambria Math" panose="02040503050406030204" pitchFamily="18" charset="0"/>
                            <a:ea typeface="Cambria Math" panose="02040503050406030204" pitchFamily="18" charset="0"/>
                          </a:rPr>
                          <m:t>⊗</m:t>
                        </m:r>
                      </m:oMath>
                    </a14:m>
                    <a:r>
                      <a:rPr lang="en-US" sz="2400" dirty="0"/>
                      <a:t> </a:t>
                    </a:r>
                    <a14:m>
                      <m:oMath xmlns:m="http://schemas.openxmlformats.org/officeDocument/2006/math">
                        <m:f>
                          <m:fPr>
                            <m:ctrlPr>
                              <a:rPr lang="en-US" sz="2400" i="1">
                                <a:solidFill>
                                  <a:srgbClr val="000000"/>
                                </a:solidFill>
                                <a:latin typeface="Cambria Math"/>
                              </a:rPr>
                            </m:ctrlPr>
                          </m:fPr>
                          <m:num>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m:t>
                                </m:r>
                              </m:e>
                            </m:d>
                            <m:r>
                              <a:rPr lang="en-US" sz="2400" b="0" i="1"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m:t>
                                </m:r>
                              </m:e>
                            </m:d>
                          </m:num>
                          <m:den>
                            <m:rad>
                              <m:radPr>
                                <m:degHide m:val="on"/>
                                <m:ctrlPr>
                                  <a:rPr lang="en-US" sz="2400" i="1">
                                    <a:solidFill>
                                      <a:srgbClr val="000000"/>
                                    </a:solidFill>
                                    <a:latin typeface="Cambria Math"/>
                                  </a:rPr>
                                </m:ctrlPr>
                              </m:radPr>
                              <m:deg/>
                              <m:e>
                                <m:r>
                                  <a:rPr lang="en-US" sz="2400" i="1">
                                    <a:solidFill>
                                      <a:srgbClr val="000000"/>
                                    </a:solidFill>
                                    <a:latin typeface="Cambria Math" panose="02040503050406030204" pitchFamily="18" charset="0"/>
                                  </a:rPr>
                                  <m:t>2</m:t>
                                </m:r>
                              </m:e>
                            </m:rad>
                          </m:den>
                        </m:f>
                      </m:oMath>
                    </a14:m>
                    <a:endParaRPr lang="en-US" sz="2400" dirty="0"/>
                  </a:p>
                </p:txBody>
              </p:sp>
            </mc:Choice>
            <mc:Fallback xmlns="">
              <p:sp>
                <p:nvSpPr>
                  <p:cNvPr id="171" name="Object 167">
                    <a:extLst>
                      <a:ext uri="{FF2B5EF4-FFF2-40B4-BE49-F238E27FC236}">
                        <a16:creationId xmlns:a16="http://schemas.microsoft.com/office/drawing/2014/main" id="{E843CB69-F4AA-4DF1-BE25-55A7F5BC6C38}"/>
                      </a:ext>
                    </a:extLst>
                  </p:cNvPr>
                  <p:cNvSpPr txBox="1">
                    <a:spLocks noRot="1" noChangeAspect="1" noMove="1" noResize="1" noEditPoints="1" noAdjustHandles="1" noChangeArrowheads="1" noChangeShapeType="1" noTextEdit="1"/>
                  </p:cNvSpPr>
                  <p:nvPr/>
                </p:nvSpPr>
                <p:spPr bwMode="auto">
                  <a:xfrm>
                    <a:off x="5590339" y="1360244"/>
                    <a:ext cx="3241212" cy="814751"/>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2" name="Object 167">
                    <a:extLst>
                      <a:ext uri="{FF2B5EF4-FFF2-40B4-BE49-F238E27FC236}">
                        <a16:creationId xmlns:a16="http://schemas.microsoft.com/office/drawing/2014/main" xmlns="" id="{374D4B81-12F1-438D-9509-901611821BE8}"/>
                      </a:ext>
                    </a:extLst>
                  </p:cNvPr>
                  <p:cNvSpPr txBox="1"/>
                  <p:nvPr/>
                </p:nvSpPr>
                <p:spPr bwMode="auto">
                  <a:xfrm>
                    <a:off x="5536742" y="1866792"/>
                    <a:ext cx="3241212" cy="814751"/>
                  </a:xfrm>
                  <a:prstGeom prst="rect">
                    <a:avLst/>
                  </a:prstGeom>
                  <a:noFill/>
                  <a:ln>
                    <a:noFill/>
                  </a:ln>
                </p:spPr>
                <p:txBody>
                  <a:bodyPr>
                    <a:normAutofit fontScale="92500"/>
                  </a:bodyPr>
                  <a:lstStyle/>
                  <a:p>
                    <a14:m>
                      <m:oMath xmlns:m="http://schemas.openxmlformats.org/officeDocument/2006/math">
                        <m:d>
                          <m:dPr>
                            <m:begChr m:val="|"/>
                            <m:endChr m:val="⟩"/>
                            <m:ctrlPr>
                              <a:rPr lang="en-US" sz="2400" i="1" smtClean="0">
                                <a:solidFill>
                                  <a:srgbClr val="000000"/>
                                </a:solidFill>
                                <a:latin typeface="Cambria Math"/>
                              </a:rPr>
                            </m:ctrlPr>
                          </m:dPr>
                          <m:e>
                            <m:r>
                              <a:rPr lang="en-US" sz="2400" b="0" i="1" smtClean="0">
                                <a:solidFill>
                                  <a:srgbClr val="000000"/>
                                </a:solidFill>
                                <a:latin typeface="Cambria Math" panose="02040503050406030204" pitchFamily="18" charset="0"/>
                              </a:rPr>
                              <m:t>−</m:t>
                            </m:r>
                          </m:e>
                        </m:d>
                        <m:r>
                          <a:rPr lang="en-US" sz="2400" i="1">
                            <a:solidFill>
                              <a:srgbClr val="000000"/>
                            </a:solidFill>
                            <a:latin typeface="Cambria Math" panose="02040503050406030204" pitchFamily="18" charset="0"/>
                          </a:rPr>
                          <m:t>=</m:t>
                        </m:r>
                        <m:f>
                          <m:fPr>
                            <m:ctrlPr>
                              <a:rPr lang="en-US" sz="2400" i="1">
                                <a:solidFill>
                                  <a:srgbClr val="000000"/>
                                </a:solidFill>
                                <a:latin typeface="Cambria Math"/>
                              </a:rPr>
                            </m:ctrlPr>
                          </m:fPr>
                          <m:num>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𝑒𝑔</m:t>
                                </m:r>
                              </m:e>
                            </m:d>
                            <m:r>
                              <a:rPr lang="en-US" sz="2400" b="0" i="1"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𝑔𝑒</m:t>
                                </m:r>
                              </m:e>
                            </m:d>
                          </m:num>
                          <m:den>
                            <m:rad>
                              <m:radPr>
                                <m:degHide m:val="on"/>
                                <m:ctrlPr>
                                  <a:rPr lang="en-US" sz="2400" i="1">
                                    <a:solidFill>
                                      <a:srgbClr val="000000"/>
                                    </a:solidFill>
                                    <a:latin typeface="Cambria Math"/>
                                  </a:rPr>
                                </m:ctrlPr>
                              </m:radPr>
                              <m:deg/>
                              <m:e>
                                <m:r>
                                  <a:rPr lang="en-US" sz="2400" i="1">
                                    <a:solidFill>
                                      <a:srgbClr val="000000"/>
                                    </a:solidFill>
                                    <a:latin typeface="Cambria Math" panose="02040503050406030204" pitchFamily="18" charset="0"/>
                                  </a:rPr>
                                  <m:t>2</m:t>
                                </m:r>
                              </m:e>
                            </m:rad>
                          </m:den>
                        </m:f>
                        <m:r>
                          <a:rPr lang="en-US" sz="2400" i="1" smtClean="0">
                            <a:solidFill>
                              <a:srgbClr val="000000"/>
                            </a:solidFill>
                            <a:latin typeface="Cambria Math" panose="02040503050406030204" pitchFamily="18" charset="0"/>
                            <a:ea typeface="Cambria Math" panose="02040503050406030204" pitchFamily="18" charset="0"/>
                          </a:rPr>
                          <m:t>⊗</m:t>
                        </m:r>
                      </m:oMath>
                    </a14:m>
                    <a:r>
                      <a:rPr lang="en-US" sz="2400" dirty="0"/>
                      <a:t> </a:t>
                    </a:r>
                    <a14:m>
                      <m:oMath xmlns:m="http://schemas.openxmlformats.org/officeDocument/2006/math">
                        <m:f>
                          <m:fPr>
                            <m:ctrlPr>
                              <a:rPr lang="en-US" sz="2400" i="1">
                                <a:solidFill>
                                  <a:srgbClr val="000000"/>
                                </a:solidFill>
                                <a:latin typeface="Cambria Math"/>
                              </a:rPr>
                            </m:ctrlPr>
                          </m:fPr>
                          <m:num>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m:t>
                                </m:r>
                              </m:e>
                            </m:d>
                            <m:r>
                              <a:rPr lang="en-US" sz="2400" b="0" i="1"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m:t>
                                </m:r>
                              </m:e>
                            </m:d>
                          </m:num>
                          <m:den>
                            <m:rad>
                              <m:radPr>
                                <m:degHide m:val="on"/>
                                <m:ctrlPr>
                                  <a:rPr lang="en-US" sz="2400" i="1">
                                    <a:solidFill>
                                      <a:srgbClr val="000000"/>
                                    </a:solidFill>
                                    <a:latin typeface="Cambria Math"/>
                                  </a:rPr>
                                </m:ctrlPr>
                              </m:radPr>
                              <m:deg/>
                              <m:e>
                                <m:r>
                                  <a:rPr lang="en-US" sz="2400" i="1">
                                    <a:solidFill>
                                      <a:srgbClr val="000000"/>
                                    </a:solidFill>
                                    <a:latin typeface="Cambria Math" panose="02040503050406030204" pitchFamily="18" charset="0"/>
                                  </a:rPr>
                                  <m:t>2</m:t>
                                </m:r>
                              </m:e>
                            </m:rad>
                          </m:den>
                        </m:f>
                      </m:oMath>
                    </a14:m>
                    <a:endParaRPr lang="en-US" sz="2400" dirty="0"/>
                  </a:p>
                </p:txBody>
              </p:sp>
            </mc:Choice>
            <mc:Fallback xmlns="">
              <p:sp>
                <p:nvSpPr>
                  <p:cNvPr id="172" name="Object 167">
                    <a:extLst>
                      <a:ext uri="{FF2B5EF4-FFF2-40B4-BE49-F238E27FC236}">
                        <a16:creationId xmlns:a16="http://schemas.microsoft.com/office/drawing/2014/main" id="{374D4B81-12F1-438D-9509-901611821BE8}"/>
                      </a:ext>
                    </a:extLst>
                  </p:cNvPr>
                  <p:cNvSpPr txBox="1">
                    <a:spLocks noRot="1" noChangeAspect="1" noMove="1" noResize="1" noEditPoints="1" noAdjustHandles="1" noChangeArrowheads="1" noChangeShapeType="1" noTextEdit="1"/>
                  </p:cNvSpPr>
                  <p:nvPr/>
                </p:nvSpPr>
                <p:spPr bwMode="auto">
                  <a:xfrm>
                    <a:off x="5536742" y="1866792"/>
                    <a:ext cx="3241212" cy="814751"/>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xmlns="" id="{58E76247-6794-4081-9C8A-4686924F9778}"/>
                      </a:ext>
                    </a:extLst>
                  </p:cNvPr>
                  <p:cNvSpPr txBox="1"/>
                  <p:nvPr/>
                </p:nvSpPr>
                <p:spPr>
                  <a:xfrm>
                    <a:off x="3380453" y="1487778"/>
                    <a:ext cx="2112275" cy="7099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𝑈</m:t>
                              </m:r>
                            </m:e>
                            <m:sub>
                              <m:r>
                                <a:rPr lang="en-US" b="0" i="1" smtClean="0">
                                  <a:latin typeface="Cambria Math" panose="02040503050406030204" pitchFamily="18" charset="0"/>
                                </a:rPr>
                                <m:t>𝑒𝑔</m:t>
                              </m:r>
                            </m:sub>
                            <m:sup>
                              <m:r>
                                <a:rPr lang="en-US" b="0" i="1" smtClean="0">
                                  <a:latin typeface="Cambria Math" panose="02040503050406030204" pitchFamily="18" charset="0"/>
                                  <a:ea typeface="Cambria Math" panose="02040503050406030204" pitchFamily="18" charset="0"/>
                                </a:rPr>
                                <m:t>±</m:t>
                              </m:r>
                            </m:sup>
                          </m:sSubSup>
                          <m:r>
                            <a:rPr lang="en-US" sz="2000" b="0" i="1" smtClean="0">
                              <a:solidFill>
                                <a:schemeClr val="tx1"/>
                              </a:solidFill>
                              <a:latin typeface="Cambria Math" panose="02040503050406030204" pitchFamily="18" charset="0"/>
                              <a:ea typeface="Cambria Math" panose="02040503050406030204" pitchFamily="18" charset="0"/>
                            </a:rPr>
                            <m:t>∝</m:t>
                          </m:r>
                          <m:f>
                            <m:fPr>
                              <m:ctrlPr>
                                <a:rPr lang="en-US" sz="2000" i="1">
                                  <a:solidFill>
                                    <a:schemeClr val="tx1"/>
                                  </a:solidFill>
                                  <a:latin typeface="Cambria Math"/>
                                  <a:ea typeface="Cambria Math" panose="02040503050406030204" pitchFamily="18" charset="0"/>
                                </a:rPr>
                              </m:ctrlPr>
                            </m:fPr>
                            <m:num>
                              <m:sSup>
                                <m:sSupPr>
                                  <m:ctrlPr>
                                    <a:rPr lang="en-US" sz="2000" i="1" smtClean="0">
                                      <a:solidFill>
                                        <a:schemeClr val="tx1"/>
                                      </a:solidFill>
                                      <a:latin typeface="Cambria Math"/>
                                      <a:ea typeface="Cambria Math" panose="02040503050406030204" pitchFamily="18" charset="0"/>
                                    </a:rPr>
                                  </m:ctrlPr>
                                </m:sSupPr>
                                <m:e>
                                  <m:r>
                                    <a:rPr lang="en-US" sz="2000" b="0" i="1" smtClean="0">
                                      <a:solidFill>
                                        <a:schemeClr val="tx1"/>
                                      </a:solidFill>
                                      <a:latin typeface="Cambria Math" panose="02040503050406030204" pitchFamily="18" charset="0"/>
                                      <a:ea typeface="Cambria Math" panose="02040503050406030204" pitchFamily="18" charset="0"/>
                                    </a:rPr>
                                    <m:t>4</m:t>
                                  </m:r>
                                  <m:r>
                                    <a:rPr lang="en-US" sz="2000" b="0" i="1" smtClean="0">
                                      <a:solidFill>
                                        <a:schemeClr val="tx1"/>
                                      </a:solidFill>
                                      <a:latin typeface="Cambria Math" panose="02040503050406030204" pitchFamily="18" charset="0"/>
                                      <a:ea typeface="Cambria Math" panose="02040503050406030204" pitchFamily="18" charset="0"/>
                                    </a:rPr>
                                    <m:t>𝜋</m:t>
                                  </m:r>
                                  <m:r>
                                    <a:rPr lang="en-US" sz="2000" i="1">
                                      <a:solidFill>
                                        <a:schemeClr val="tx1"/>
                                      </a:solidFill>
                                      <a:latin typeface="Cambria Math" panose="02040503050406030204" pitchFamily="18" charset="0"/>
                                      <a:ea typeface="Cambria Math" panose="02040503050406030204" pitchFamily="18" charset="0"/>
                                    </a:rPr>
                                    <m:t>ℏ</m:t>
                                  </m:r>
                                </m:e>
                                <m:sup>
                                  <m:r>
                                    <a:rPr lang="en-US" sz="2000" b="0" i="1" smtClean="0">
                                      <a:solidFill>
                                        <a:schemeClr val="tx1"/>
                                      </a:solidFill>
                                      <a:latin typeface="Cambria Math" panose="02040503050406030204" pitchFamily="18" charset="0"/>
                                      <a:ea typeface="Cambria Math" panose="02040503050406030204" pitchFamily="18" charset="0"/>
                                    </a:rPr>
                                    <m:t>2</m:t>
                                  </m:r>
                                </m:sup>
                              </m:sSup>
                            </m:num>
                            <m:den>
                              <m:r>
                                <a:rPr lang="en-US" sz="2000" b="0" i="1" smtClean="0">
                                  <a:solidFill>
                                    <a:schemeClr val="tx1"/>
                                  </a:solidFill>
                                  <a:latin typeface="Cambria Math" panose="02040503050406030204" pitchFamily="18" charset="0"/>
                                  <a:ea typeface="Cambria Math" panose="02040503050406030204" pitchFamily="18" charset="0"/>
                                </a:rPr>
                                <m:t>𝑚</m:t>
                              </m:r>
                            </m:den>
                          </m:f>
                          <m:sSubSup>
                            <m:sSubSupPr>
                              <m:ctrlPr>
                                <a:rPr lang="en-US" i="1">
                                  <a:latin typeface="Cambria Math"/>
                                </a:rPr>
                              </m:ctrlPr>
                            </m:sSubSupPr>
                            <m:e>
                              <m:r>
                                <a:rPr lang="en-US" b="0" i="1" smtClean="0">
                                  <a:latin typeface="Cambria Math" panose="02040503050406030204" pitchFamily="18" charset="0"/>
                                </a:rPr>
                                <m:t>𝑎</m:t>
                              </m:r>
                            </m:e>
                            <m:sub>
                              <m:r>
                                <a:rPr lang="en-US" i="1">
                                  <a:latin typeface="Cambria Math" panose="02040503050406030204" pitchFamily="18" charset="0"/>
                                </a:rPr>
                                <m:t>𝑒𝑔</m:t>
                              </m:r>
                            </m:sub>
                            <m:sup>
                              <m:r>
                                <a:rPr lang="en-US" i="1">
                                  <a:latin typeface="Cambria Math" panose="02040503050406030204" pitchFamily="18" charset="0"/>
                                  <a:ea typeface="Cambria Math" panose="02040503050406030204" pitchFamily="18" charset="0"/>
                                </a:rPr>
                                <m:t>±</m:t>
                              </m:r>
                            </m:sup>
                          </m:sSubSup>
                        </m:oMath>
                      </m:oMathPara>
                    </a14:m>
                    <a:endParaRPr lang="en-US" dirty="0">
                      <a:solidFill>
                        <a:schemeClr val="tx1"/>
                      </a:solidFill>
                    </a:endParaRPr>
                  </a:p>
                </p:txBody>
              </p:sp>
            </mc:Choice>
            <mc:Fallback xmlns="">
              <p:sp>
                <p:nvSpPr>
                  <p:cNvPr id="174" name="TextBox 173">
                    <a:extLst>
                      <a:ext uri="{FF2B5EF4-FFF2-40B4-BE49-F238E27FC236}">
                        <a16:creationId xmlns:a16="http://schemas.microsoft.com/office/drawing/2014/main" id="{58E76247-6794-4081-9C8A-4686924F9778}"/>
                      </a:ext>
                    </a:extLst>
                  </p:cNvPr>
                  <p:cNvSpPr txBox="1">
                    <a:spLocks noRot="1" noChangeAspect="1" noMove="1" noResize="1" noEditPoints="1" noAdjustHandles="1" noChangeArrowheads="1" noChangeShapeType="1" noTextEdit="1"/>
                  </p:cNvSpPr>
                  <p:nvPr/>
                </p:nvSpPr>
                <p:spPr>
                  <a:xfrm>
                    <a:off x="3380453" y="1487778"/>
                    <a:ext cx="2112275" cy="709938"/>
                  </a:xfrm>
                  <a:prstGeom prst="rect">
                    <a:avLst/>
                  </a:prstGeom>
                  <a:blipFill>
                    <a:blip r:embed="rId9"/>
                    <a:stretch>
                      <a:fillRect/>
                    </a:stretch>
                  </a:blipFill>
                </p:spPr>
                <p:txBody>
                  <a:bodyPr/>
                  <a:lstStyle/>
                  <a:p>
                    <a:r>
                      <a:rPr lang="en-US">
                        <a:noFill/>
                      </a:rPr>
                      <a:t> </a:t>
                    </a:r>
                  </a:p>
                </p:txBody>
              </p:sp>
            </mc:Fallback>
          </mc:AlternateContent>
        </p:grpSp>
      </p:grpSp>
      <p:sp>
        <p:nvSpPr>
          <p:cNvPr id="28" name="TextBox 27">
            <a:extLst>
              <a:ext uri="{FF2B5EF4-FFF2-40B4-BE49-F238E27FC236}">
                <a16:creationId xmlns:a16="http://schemas.microsoft.com/office/drawing/2014/main" xmlns="" id="{A4209B71-58D0-46C8-A7D0-4269220FCEB3}"/>
              </a:ext>
            </a:extLst>
          </p:cNvPr>
          <p:cNvSpPr txBox="1"/>
          <p:nvPr/>
        </p:nvSpPr>
        <p:spPr>
          <a:xfrm>
            <a:off x="1173326" y="2719941"/>
            <a:ext cx="2512795" cy="400110"/>
          </a:xfrm>
          <a:prstGeom prst="rect">
            <a:avLst/>
          </a:prstGeom>
          <a:noFill/>
        </p:spPr>
        <p:txBody>
          <a:bodyPr wrap="square" rtlCol="0">
            <a:spAutoFit/>
          </a:bodyPr>
          <a:lstStyle/>
          <a:p>
            <a:r>
              <a:rPr lang="en-US" dirty="0">
                <a:latin typeface="+mn-lt"/>
              </a:rPr>
              <a:t>Lattice site </a:t>
            </a:r>
          </a:p>
        </p:txBody>
      </p:sp>
      <p:pic>
        <p:nvPicPr>
          <p:cNvPr id="179" name="Picture 178">
            <a:extLst>
              <a:ext uri="{FF2B5EF4-FFF2-40B4-BE49-F238E27FC236}">
                <a16:creationId xmlns:a16="http://schemas.microsoft.com/office/drawing/2014/main" xmlns="" id="{4E576967-A217-4462-81A5-D75CAE1B5CF0}"/>
              </a:ext>
            </a:extLst>
          </p:cNvPr>
          <p:cNvPicPr>
            <a:picLocks noChangeAspect="1"/>
          </p:cNvPicPr>
          <p:nvPr/>
        </p:nvPicPr>
        <p:blipFill>
          <a:blip r:embed="rId10"/>
          <a:stretch>
            <a:fillRect/>
          </a:stretch>
        </p:blipFill>
        <p:spPr>
          <a:xfrm>
            <a:off x="9148440" y="917335"/>
            <a:ext cx="2931065" cy="1317359"/>
          </a:xfrm>
          <a:prstGeom prst="rect">
            <a:avLst/>
          </a:prstGeom>
        </p:spPr>
      </p:pic>
    </p:spTree>
    <p:extLst>
      <p:ext uri="{BB962C8B-B14F-4D97-AF65-F5344CB8AC3E}">
        <p14:creationId xmlns:p14="http://schemas.microsoft.com/office/powerpoint/2010/main" val="246861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2">
            <a:extLst>
              <a:ext uri="{FF2B5EF4-FFF2-40B4-BE49-F238E27FC236}">
                <a16:creationId xmlns:a16="http://schemas.microsoft.com/office/drawing/2014/main" xmlns="" id="{CFF3C6A7-2CCD-4F81-ADC8-874002624C7F}"/>
              </a:ext>
            </a:extLst>
          </p:cNvPr>
          <p:cNvSpPr txBox="1">
            <a:spLocks noChangeArrowheads="1"/>
          </p:cNvSpPr>
          <p:nvPr/>
        </p:nvSpPr>
        <p:spPr>
          <a:xfrm>
            <a:off x="1564210" y="-32648"/>
            <a:ext cx="8879305" cy="863726"/>
          </a:xfrm>
          <a:prstGeom prst="rect">
            <a:avLst/>
          </a:prstGeom>
        </p:spPr>
        <p:txBody>
          <a:bodyPr>
            <a:normAutofit fontScale="75000" lnSpcReduction="200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Probing Exchange Interactions: Two </a:t>
            </a:r>
            <a:r>
              <a:rPr kumimoji="0" lang="en-US" sz="4400" b="0" i="0" u="none" strike="noStrike" kern="0" cap="none" spc="0" normalizeH="0" baseline="30000" noProof="0" dirty="0">
                <a:ln>
                  <a:solidFill>
                    <a:prstClr val="black"/>
                  </a:solidFill>
                </a:ln>
                <a:solidFill>
                  <a:srgbClr val="D34817"/>
                </a:solidFill>
                <a:effectLst/>
                <a:uLnTx/>
                <a:uFillTx/>
                <a:latin typeface="Berlin Sans FB" pitchFamily="34" charset="0"/>
                <a:ea typeface="+mn-ea"/>
                <a:cs typeface="+mn-cs"/>
              </a:rPr>
              <a:t>173</a:t>
            </a:r>
            <a:r>
              <a:rPr kumimoji="0" lang="en-US" sz="4400" b="0" i="0" u="none" strike="noStrike" kern="0" cap="none" spc="0" normalizeH="0" noProof="0" dirty="0">
                <a:ln>
                  <a:solidFill>
                    <a:prstClr val="black"/>
                  </a:solidFill>
                </a:ln>
                <a:solidFill>
                  <a:srgbClr val="D34817"/>
                </a:solidFill>
                <a:effectLst/>
                <a:uLnTx/>
                <a:uFillTx/>
                <a:latin typeface="Berlin Sans FB" pitchFamily="34" charset="0"/>
                <a:ea typeface="+mn-ea"/>
                <a:cs typeface="+mn-cs"/>
              </a:rPr>
              <a:t> Yb  </a:t>
            </a: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Atoms</a:t>
            </a:r>
          </a:p>
        </p:txBody>
      </p:sp>
      <p:sp>
        <p:nvSpPr>
          <p:cNvPr id="135" name="TextBox 134">
            <a:extLst>
              <a:ext uri="{FF2B5EF4-FFF2-40B4-BE49-F238E27FC236}">
                <a16:creationId xmlns:a16="http://schemas.microsoft.com/office/drawing/2014/main" xmlns="" id="{12D556FD-335A-49B7-8181-F6B03AABCCFC}"/>
              </a:ext>
            </a:extLst>
          </p:cNvPr>
          <p:cNvSpPr txBox="1"/>
          <p:nvPr/>
        </p:nvSpPr>
        <p:spPr>
          <a:xfrm>
            <a:off x="911325" y="517225"/>
            <a:ext cx="11483095" cy="400110"/>
          </a:xfrm>
          <a:prstGeom prst="rect">
            <a:avLst/>
          </a:prstGeom>
          <a:noFill/>
        </p:spPr>
        <p:txBody>
          <a:bodyPr wrap="square">
            <a:spAutoFit/>
          </a:bodyPr>
          <a:lstStyle/>
          <a:p>
            <a:r>
              <a:rPr lang="en-US" sz="2000" b="0" i="0" u="none" strike="noStrike" baseline="0" dirty="0">
                <a:solidFill>
                  <a:srgbClr val="231F20"/>
                </a:solidFill>
                <a:latin typeface="+mn-lt"/>
              </a:rPr>
              <a:t>G. </a:t>
            </a:r>
            <a:r>
              <a:rPr lang="en-US" sz="2000" b="0" i="0" u="none" strike="noStrike" baseline="0" dirty="0" err="1">
                <a:solidFill>
                  <a:srgbClr val="231F20"/>
                </a:solidFill>
                <a:latin typeface="+mn-lt"/>
              </a:rPr>
              <a:t>Cappellini</a:t>
            </a:r>
            <a:r>
              <a:rPr lang="en-US" sz="2000" b="0" i="0" u="none" strike="noStrike" baseline="0" dirty="0">
                <a:solidFill>
                  <a:srgbClr val="231F20"/>
                </a:solidFill>
                <a:latin typeface="+mn-lt"/>
              </a:rPr>
              <a:t> </a:t>
            </a:r>
            <a:r>
              <a:rPr lang="en-US" sz="2000" b="0" i="1" u="none" strike="noStrike" baseline="0" dirty="0">
                <a:solidFill>
                  <a:srgbClr val="231F20"/>
                </a:solidFill>
                <a:latin typeface="+mn-lt"/>
              </a:rPr>
              <a:t>et al </a:t>
            </a:r>
            <a:r>
              <a:rPr lang="en-US" sz="2000" b="0" i="0" u="none" strike="noStrike" baseline="0" dirty="0">
                <a:solidFill>
                  <a:srgbClr val="231F20"/>
                </a:solidFill>
                <a:latin typeface="+mn-lt"/>
              </a:rPr>
              <a:t> </a:t>
            </a:r>
            <a:r>
              <a:rPr lang="en-US" sz="1800" b="0" i="0" u="none" strike="noStrike" baseline="0" dirty="0">
                <a:solidFill>
                  <a:srgbClr val="231F20"/>
                </a:solidFill>
                <a:latin typeface="+mn-lt"/>
              </a:rPr>
              <a:t>PRL 113, 120402 (2014) &amp;&amp; F. </a:t>
            </a:r>
            <a:r>
              <a:rPr lang="en-US" sz="1800" b="0" i="0" u="none" strike="noStrike" baseline="0" dirty="0" err="1">
                <a:solidFill>
                  <a:srgbClr val="231F20"/>
                </a:solidFill>
                <a:latin typeface="+mn-lt"/>
              </a:rPr>
              <a:t>Scazza</a:t>
            </a:r>
            <a:r>
              <a:rPr lang="en-US" sz="1800" b="0" i="0" u="none" strike="noStrike" baseline="0" dirty="0">
                <a:solidFill>
                  <a:srgbClr val="231F20"/>
                </a:solidFill>
                <a:latin typeface="+mn-lt"/>
              </a:rPr>
              <a:t> et al </a:t>
            </a:r>
            <a:r>
              <a:rPr lang="fr-FR" sz="1800" b="0" i="0" u="none" strike="noStrike" baseline="0" dirty="0">
                <a:solidFill>
                  <a:srgbClr val="231F20"/>
                </a:solidFill>
                <a:latin typeface="+mn-lt"/>
              </a:rPr>
              <a:t>Nature </a:t>
            </a:r>
            <a:r>
              <a:rPr lang="fr-FR" sz="1800" b="0" i="0" u="none" strike="noStrike" baseline="0" dirty="0" err="1">
                <a:solidFill>
                  <a:srgbClr val="231F20"/>
                </a:solidFill>
                <a:latin typeface="+mn-lt"/>
              </a:rPr>
              <a:t>Physics</a:t>
            </a:r>
            <a:r>
              <a:rPr lang="fr-FR" sz="1800" b="0" i="0" u="none" strike="noStrike" baseline="0" dirty="0">
                <a:solidFill>
                  <a:srgbClr val="231F20"/>
                </a:solidFill>
                <a:latin typeface="+mn-lt"/>
              </a:rPr>
              <a:t> 10, pages 779 (2014)</a:t>
            </a:r>
            <a:endParaRPr lang="en-US" dirty="0">
              <a:latin typeface="+mn-lt"/>
            </a:endParaRPr>
          </a:p>
        </p:txBody>
      </p:sp>
      <p:grpSp>
        <p:nvGrpSpPr>
          <p:cNvPr id="32" name="Group 31">
            <a:extLst>
              <a:ext uri="{FF2B5EF4-FFF2-40B4-BE49-F238E27FC236}">
                <a16:creationId xmlns:a16="http://schemas.microsoft.com/office/drawing/2014/main" xmlns="" id="{1889E1DA-9E3F-4794-B091-3803A63F7A28}"/>
              </a:ext>
            </a:extLst>
          </p:cNvPr>
          <p:cNvGrpSpPr/>
          <p:nvPr/>
        </p:nvGrpSpPr>
        <p:grpSpPr>
          <a:xfrm>
            <a:off x="-43031" y="3072518"/>
            <a:ext cx="5285526" cy="3270028"/>
            <a:chOff x="104820" y="3385205"/>
            <a:chExt cx="5285526" cy="3270028"/>
          </a:xfrm>
        </p:grpSpPr>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xmlns="" id="{F5E98A6C-329C-4DA3-938D-39D82A150FCA}"/>
                    </a:ext>
                  </a:extLst>
                </p:cNvPr>
                <p:cNvSpPr txBox="1"/>
                <p:nvPr/>
              </p:nvSpPr>
              <p:spPr>
                <a:xfrm>
                  <a:off x="1871450" y="5947923"/>
                  <a:ext cx="1957491" cy="707310"/>
                </a:xfrm>
                <a:prstGeom prst="rect">
                  <a:avLst/>
                </a:prstGeom>
                <a:noFill/>
                <a:ln w="38100">
                  <a:solidFill>
                    <a:srgbClr val="9900CC"/>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𝑒𝑥</m:t>
                            </m:r>
                          </m:sub>
                        </m:sSub>
                        <m:r>
                          <a:rPr lang="en-US" sz="2000" b="0" i="1" smtClean="0">
                            <a:solidFill>
                              <a:schemeClr val="tx1"/>
                            </a:solidFill>
                            <a:latin typeface="Cambria Math" panose="02040503050406030204" pitchFamily="18" charset="0"/>
                            <a:ea typeface="Cambria Math" panose="02040503050406030204" pitchFamily="18" charset="0"/>
                          </a:rPr>
                          <m:t>=</m:t>
                        </m:r>
                        <m:f>
                          <m:fPr>
                            <m:ctrlPr>
                              <a:rPr lang="en-US" sz="2000" i="1">
                                <a:solidFill>
                                  <a:schemeClr val="tx1"/>
                                </a:solidFill>
                                <a:latin typeface="Cambria Math"/>
                                <a:ea typeface="Cambria Math" panose="02040503050406030204" pitchFamily="18" charset="0"/>
                              </a:rPr>
                            </m:ctrlPr>
                          </m:fPr>
                          <m:num>
                            <m:sSubSup>
                              <m:sSubSupPr>
                                <m:ctrlPr>
                                  <a:rPr lang="en-US" i="1">
                                    <a:latin typeface="Cambria Math"/>
                                  </a:rPr>
                                </m:ctrlPr>
                              </m:sSubSupPr>
                              <m:e>
                                <m:r>
                                  <a:rPr lang="en-US" b="0" i="1" smtClean="0">
                                    <a:latin typeface="Cambria Math" panose="02040503050406030204" pitchFamily="18" charset="0"/>
                                  </a:rPr>
                                  <m:t>𝑈</m:t>
                                </m:r>
                              </m:e>
                              <m:sub>
                                <m:r>
                                  <a:rPr lang="en-US" i="1">
                                    <a:latin typeface="Cambria Math" panose="02040503050406030204" pitchFamily="18" charset="0"/>
                                  </a:rPr>
                                  <m:t>𝑒𝑔</m:t>
                                </m:r>
                              </m:sub>
                              <m:sup>
                                <m:r>
                                  <a:rPr lang="en-US" b="0" i="1" smtClean="0">
                                    <a:latin typeface="Cambria Math" panose="02040503050406030204" pitchFamily="18" charset="0"/>
                                    <a:ea typeface="Cambria Math" panose="02040503050406030204" pitchFamily="18" charset="0"/>
                                  </a:rPr>
                                  <m:t>+</m:t>
                                </m:r>
                              </m:sup>
                            </m:sSubSup>
                            <m:r>
                              <a:rPr lang="en-US" b="0" i="1" smtClean="0">
                                <a:latin typeface="Cambria Math" panose="02040503050406030204" pitchFamily="18" charset="0"/>
                                <a:ea typeface="Cambria Math" panose="02040503050406030204" pitchFamily="18" charset="0"/>
                              </a:rPr>
                              <m:t>−</m:t>
                            </m:r>
                            <m:sSubSup>
                              <m:sSubSupPr>
                                <m:ctrlPr>
                                  <a:rPr lang="en-US" i="1">
                                    <a:latin typeface="Cambria Math"/>
                                  </a:rPr>
                                </m:ctrlPr>
                              </m:sSubSupPr>
                              <m:e>
                                <m:r>
                                  <a:rPr lang="en-US" b="0" i="1" smtClean="0">
                                    <a:latin typeface="Cambria Math" panose="02040503050406030204" pitchFamily="18" charset="0"/>
                                  </a:rPr>
                                  <m:t>𝑈</m:t>
                                </m:r>
                              </m:e>
                              <m:sub>
                                <m:r>
                                  <a:rPr lang="en-US" i="1">
                                    <a:latin typeface="Cambria Math" panose="02040503050406030204" pitchFamily="18" charset="0"/>
                                  </a:rPr>
                                  <m:t>𝑒𝑔</m:t>
                                </m:r>
                              </m:sub>
                              <m:sup>
                                <m:r>
                                  <a:rPr lang="en-US" b="0" i="1" smtClean="0">
                                    <a:latin typeface="Cambria Math" panose="02040503050406030204" pitchFamily="18" charset="0"/>
                                    <a:ea typeface="Cambria Math" panose="02040503050406030204" pitchFamily="18" charset="0"/>
                                  </a:rPr>
                                  <m:t>−</m:t>
                                </m:r>
                              </m:sup>
                            </m:sSubSup>
                          </m:num>
                          <m:den>
                            <m:r>
                              <a:rPr lang="en-US" sz="2000" b="0" i="1" smtClean="0">
                                <a:solidFill>
                                  <a:schemeClr val="tx1"/>
                                </a:solidFill>
                                <a:latin typeface="Cambria Math" panose="02040503050406030204" pitchFamily="18" charset="0"/>
                                <a:ea typeface="Cambria Math" panose="02040503050406030204" pitchFamily="18" charset="0"/>
                              </a:rPr>
                              <m:t>2</m:t>
                            </m:r>
                          </m:den>
                        </m:f>
                      </m:oMath>
                    </m:oMathPara>
                  </a14:m>
                  <a:endParaRPr lang="en-US" dirty="0">
                    <a:solidFill>
                      <a:schemeClr val="tx1"/>
                    </a:solidFill>
                  </a:endParaRPr>
                </a:p>
              </p:txBody>
            </p:sp>
          </mc:Choice>
          <mc:Fallback xmlns="">
            <p:sp>
              <p:nvSpPr>
                <p:cNvPr id="176" name="TextBox 175">
                  <a:extLst>
                    <a:ext uri="{FF2B5EF4-FFF2-40B4-BE49-F238E27FC236}">
                      <a16:creationId xmlns:a16="http://schemas.microsoft.com/office/drawing/2014/main" id="{F5E98A6C-329C-4DA3-938D-39D82A150FCA}"/>
                    </a:ext>
                  </a:extLst>
                </p:cNvPr>
                <p:cNvSpPr txBox="1">
                  <a:spLocks noRot="1" noChangeAspect="1" noMove="1" noResize="1" noEditPoints="1" noAdjustHandles="1" noChangeArrowheads="1" noChangeShapeType="1" noTextEdit="1"/>
                </p:cNvSpPr>
                <p:nvPr/>
              </p:nvSpPr>
              <p:spPr>
                <a:xfrm>
                  <a:off x="1871450" y="5947923"/>
                  <a:ext cx="1957491" cy="707310"/>
                </a:xfrm>
                <a:prstGeom prst="rect">
                  <a:avLst/>
                </a:prstGeom>
                <a:blipFill>
                  <a:blip r:embed="rId2"/>
                  <a:stretch>
                    <a:fillRect/>
                  </a:stretch>
                </a:blipFill>
                <a:ln w="38100">
                  <a:solidFill>
                    <a:srgbClr val="9900CC"/>
                  </a:solidFill>
                </a:ln>
              </p:spPr>
              <p:txBody>
                <a:bodyPr/>
                <a:lstStyle/>
                <a:p>
                  <a:r>
                    <a:rPr lang="en-US">
                      <a:noFill/>
                    </a:rPr>
                    <a:t> </a:t>
                  </a:r>
                </a:p>
              </p:txBody>
            </p:sp>
          </mc:Fallback>
        </mc:AlternateContent>
        <p:sp>
          <p:nvSpPr>
            <p:cNvPr id="178" name="TextBox 177">
              <a:extLst>
                <a:ext uri="{FF2B5EF4-FFF2-40B4-BE49-F238E27FC236}">
                  <a16:creationId xmlns:a16="http://schemas.microsoft.com/office/drawing/2014/main" xmlns="" id="{3A26E6BC-6CA3-4149-A4EE-868B0855038C}"/>
                </a:ext>
              </a:extLst>
            </p:cNvPr>
            <p:cNvSpPr txBox="1"/>
            <p:nvPr/>
          </p:nvSpPr>
          <p:spPr>
            <a:xfrm>
              <a:off x="287786" y="6142230"/>
              <a:ext cx="3413182" cy="461665"/>
            </a:xfrm>
            <a:prstGeom prst="rect">
              <a:avLst/>
            </a:prstGeom>
            <a:noFill/>
          </p:spPr>
          <p:txBody>
            <a:bodyPr wrap="square" rtlCol="0">
              <a:spAutoFit/>
            </a:bodyPr>
            <a:lstStyle/>
            <a:p>
              <a:r>
                <a:rPr lang="en-US" sz="2400" dirty="0">
                  <a:solidFill>
                    <a:srgbClr val="7030A0"/>
                  </a:solidFill>
                  <a:latin typeface="+mn-lt"/>
                </a:rPr>
                <a:t>Exchange</a:t>
              </a:r>
              <a:r>
                <a:rPr lang="en-US" sz="2400" dirty="0">
                  <a:solidFill>
                    <a:srgbClr val="00B050"/>
                  </a:solidFill>
                  <a:latin typeface="+mn-lt"/>
                </a:rPr>
                <a:t> </a:t>
              </a:r>
            </a:p>
          </p:txBody>
        </p:sp>
        <p:grpSp>
          <p:nvGrpSpPr>
            <p:cNvPr id="25" name="Group 24">
              <a:extLst>
                <a:ext uri="{FF2B5EF4-FFF2-40B4-BE49-F238E27FC236}">
                  <a16:creationId xmlns:a16="http://schemas.microsoft.com/office/drawing/2014/main" xmlns="" id="{C2618C6D-B0FB-4372-A279-A2EC2D660D9C}"/>
                </a:ext>
              </a:extLst>
            </p:cNvPr>
            <p:cNvGrpSpPr/>
            <p:nvPr/>
          </p:nvGrpSpPr>
          <p:grpSpPr>
            <a:xfrm>
              <a:off x="104820" y="3385205"/>
              <a:ext cx="5285526" cy="2346873"/>
              <a:chOff x="176528" y="3602877"/>
              <a:chExt cx="5285526" cy="2346873"/>
            </a:xfrm>
          </p:grpSpPr>
          <p:sp>
            <p:nvSpPr>
              <p:cNvPr id="23" name="Rectangle: Rounded Corners 22">
                <a:extLst>
                  <a:ext uri="{FF2B5EF4-FFF2-40B4-BE49-F238E27FC236}">
                    <a16:creationId xmlns:a16="http://schemas.microsoft.com/office/drawing/2014/main" xmlns="" id="{7420C2EA-BAAE-447F-BBC8-8FFDA8FF9273}"/>
                  </a:ext>
                </a:extLst>
              </p:cNvPr>
              <p:cNvSpPr/>
              <p:nvPr/>
            </p:nvSpPr>
            <p:spPr>
              <a:xfrm>
                <a:off x="249055" y="3694740"/>
                <a:ext cx="4729722" cy="2255010"/>
              </a:xfrm>
              <a:prstGeom prst="roundRect">
                <a:avLst/>
              </a:prstGeom>
              <a:solidFill>
                <a:srgbClr val="CDB6F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bject 164">
                <a:extLst>
                  <a:ext uri="{FF2B5EF4-FFF2-40B4-BE49-F238E27FC236}">
                    <a16:creationId xmlns:a16="http://schemas.microsoft.com/office/drawing/2014/main" xmlns="" id="{2B3C444D-D937-44C5-BCA4-55CBAFC225E1}"/>
                  </a:ext>
                </a:extLst>
              </p:cNvPr>
              <p:cNvSpPr txBox="1"/>
              <p:nvPr/>
            </p:nvSpPr>
            <p:spPr bwMode="auto">
              <a:xfrm>
                <a:off x="176528" y="3602877"/>
                <a:ext cx="2759075" cy="534987"/>
              </a:xfrm>
              <a:prstGeom prst="rect">
                <a:avLst/>
              </a:prstGeom>
              <a:noFill/>
              <a:ln>
                <a:noFill/>
              </a:ln>
            </p:spPr>
            <p:txBody>
              <a:bodyPr>
                <a:normAutofit/>
              </a:bodyPr>
              <a:lstStyle/>
              <a:p>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5A403754-AB14-4640-86D2-CE2F5D087327}"/>
                      </a:ext>
                    </a:extLst>
                  </p:cNvPr>
                  <p:cNvSpPr txBox="1"/>
                  <p:nvPr/>
                </p:nvSpPr>
                <p:spPr>
                  <a:xfrm>
                    <a:off x="359494" y="3665595"/>
                    <a:ext cx="3722420" cy="7455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000000"/>
                                  </a:solidFill>
                                  <a:latin typeface="Cambria Math"/>
                                </a:rPr>
                              </m:ctrlPr>
                            </m:dPr>
                            <m:e>
                              <m:r>
                                <a:rPr lang="en-US" i="1">
                                  <a:solidFill>
                                    <a:srgbClr val="000000"/>
                                  </a:solidFill>
                                  <a:latin typeface="Cambria Math" panose="02040503050406030204" pitchFamily="18" charset="0"/>
                                </a:rPr>
                                <m:t>𝜓</m:t>
                              </m:r>
                              <m:r>
                                <a:rPr lang="en-US" i="1">
                                  <a:solidFill>
                                    <a:srgbClr val="000000"/>
                                  </a:solidFill>
                                  <a:latin typeface="Cambria Math" panose="02040503050406030204" pitchFamily="18" charset="0"/>
                                </a:rPr>
                                <m:t>(0)</m:t>
                              </m:r>
                            </m:e>
                          </m:d>
                          <m:r>
                            <a:rPr lang="en-US" i="1">
                              <a:solidFill>
                                <a:srgbClr val="000000"/>
                              </a:solidFill>
                              <a:latin typeface="Cambria Math" panose="02040503050406030204" pitchFamily="18" charset="0"/>
                            </a:rPr>
                            <m:t>=|</m:t>
                          </m:r>
                          <m:d>
                            <m:dPr>
                              <m:begChr m:val=""/>
                              <m:endChr m:val="⟩"/>
                              <m:ctrlPr>
                                <a:rPr lang="en-US" i="1">
                                  <a:solidFill>
                                    <a:srgbClr val="000000"/>
                                  </a:solidFill>
                                  <a:latin typeface="Cambria Math"/>
                                </a:rPr>
                              </m:ctrlPr>
                            </m:dPr>
                            <m:e>
                              <m:r>
                                <a:rPr lang="en-US" i="1">
                                  <a:solidFill>
                                    <a:srgbClr val="000000"/>
                                  </a:solidFill>
                                  <a:latin typeface="Cambria Math" panose="02040503050406030204" pitchFamily="18" charset="0"/>
                                </a:rPr>
                                <m:t>𝑒</m:t>
                              </m:r>
                              <m:r>
                                <a:rPr lang="en-US" i="1" smtClean="0">
                                  <a:solidFill>
                                    <a:srgbClr val="000000"/>
                                  </a:solidFill>
                                  <a:latin typeface="Cambria Math" panose="02040503050406030204" pitchFamily="18" charset="0"/>
                                  <a:ea typeface="Cambria Math" panose="02040503050406030204" pitchFamily="18" charset="0"/>
                                </a:rPr>
                                <m:t>↓</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𝑔</m:t>
                              </m:r>
                              <m:r>
                                <a:rPr lang="en-US" i="1" smtClean="0">
                                  <a:solidFill>
                                    <a:srgbClr val="000000"/>
                                  </a:solidFill>
                                  <a:latin typeface="Cambria Math" panose="02040503050406030204" pitchFamily="18" charset="0"/>
                                  <a:ea typeface="Cambria Math" panose="02040503050406030204" pitchFamily="18" charset="0"/>
                                </a:rPr>
                                <m:t>↑</m:t>
                              </m:r>
                            </m:e>
                          </m:d>
                          <m:r>
                            <a:rPr lang="en-US" b="0" i="1" smtClean="0">
                              <a:solidFill>
                                <a:srgbClr val="000000"/>
                              </a:solidFill>
                              <a:latin typeface="Cambria Math" panose="02040503050406030204" pitchFamily="18" charset="0"/>
                            </a:rPr>
                            <m:t>=</m:t>
                          </m:r>
                          <m:f>
                            <m:fPr>
                              <m:ctrlPr>
                                <a:rPr lang="en-US" i="1">
                                  <a:solidFill>
                                    <a:srgbClr val="000000"/>
                                  </a:solidFill>
                                  <a:latin typeface="Cambria Math"/>
                                </a:rPr>
                              </m:ctrlPr>
                            </m:fPr>
                            <m:num>
                              <m:r>
                                <a:rPr lang="en-US" i="1">
                                  <a:solidFill>
                                    <a:srgbClr val="000000"/>
                                  </a:solidFill>
                                  <a:latin typeface="Cambria Math" panose="02040503050406030204" pitchFamily="18" charset="0"/>
                                </a:rPr>
                                <m:t>|</m:t>
                              </m:r>
                              <m:d>
                                <m:dPr>
                                  <m:begChr m:val=""/>
                                  <m:endChr m:val="⟩"/>
                                  <m:ctrlPr>
                                    <a:rPr lang="en-US" i="1" smtClean="0">
                                      <a:solidFill>
                                        <a:srgbClr val="000000"/>
                                      </a:solidFill>
                                      <a:latin typeface="Cambria Math"/>
                                    </a:rPr>
                                  </m:ctrlPr>
                                </m:dPr>
                                <m:e>
                                  <m:r>
                                    <a:rPr lang="en-US" b="0" i="1" smtClean="0">
                                      <a:solidFill>
                                        <a:srgbClr val="000000"/>
                                      </a:solidFill>
                                      <a:latin typeface="Cambria Math" panose="02040503050406030204" pitchFamily="18" charset="0"/>
                                    </a:rPr>
                                    <m:t>+</m:t>
                                  </m:r>
                                </m:e>
                              </m:d>
                              <m:r>
                                <a:rPr lang="en-US" b="0" i="1" smtClean="0">
                                  <a:solidFill>
                                    <a:srgbClr val="000000"/>
                                  </a:solidFill>
                                  <a:latin typeface="Cambria Math" panose="02040503050406030204" pitchFamily="18" charset="0"/>
                                </a:rPr>
                                <m:t>+</m:t>
                              </m:r>
                              <m:r>
                                <a:rPr lang="en-US" i="1">
                                  <a:solidFill>
                                    <a:srgbClr val="000000"/>
                                  </a:solidFill>
                                  <a:latin typeface="Cambria Math" panose="02040503050406030204" pitchFamily="18" charset="0"/>
                                </a:rPr>
                                <m:t>|</m:t>
                              </m:r>
                              <m:d>
                                <m:dPr>
                                  <m:begChr m:val=""/>
                                  <m:endChr m:val="⟩"/>
                                  <m:ctrlPr>
                                    <a:rPr lang="en-US" i="1" smtClean="0">
                                      <a:solidFill>
                                        <a:srgbClr val="000000"/>
                                      </a:solidFill>
                                      <a:latin typeface="Cambria Math"/>
                                    </a:rPr>
                                  </m:ctrlPr>
                                </m:dPr>
                                <m:e>
                                  <m:r>
                                    <a:rPr lang="en-US" b="0" i="1" smtClean="0">
                                      <a:solidFill>
                                        <a:srgbClr val="000000"/>
                                      </a:solidFill>
                                      <a:latin typeface="Cambria Math" panose="02040503050406030204" pitchFamily="18" charset="0"/>
                                    </a:rPr>
                                    <m:t>−</m:t>
                                  </m:r>
                                </m:e>
                              </m:d>
                            </m:num>
                            <m:den>
                              <m:rad>
                                <m:radPr>
                                  <m:degHide m:val="on"/>
                                  <m:ctrlPr>
                                    <a:rPr lang="en-US" i="1">
                                      <a:solidFill>
                                        <a:srgbClr val="000000"/>
                                      </a:solidFill>
                                      <a:latin typeface="Cambria Math"/>
                                    </a:rPr>
                                  </m:ctrlPr>
                                </m:radPr>
                                <m:deg/>
                                <m:e>
                                  <m:r>
                                    <a:rPr lang="en-US" i="1">
                                      <a:solidFill>
                                        <a:srgbClr val="000000"/>
                                      </a:solidFill>
                                      <a:latin typeface="Cambria Math" panose="02040503050406030204" pitchFamily="18" charset="0"/>
                                    </a:rPr>
                                    <m:t>2</m:t>
                                  </m:r>
                                </m:e>
                              </m:rad>
                            </m:den>
                          </m:f>
                        </m:oMath>
                      </m:oMathPara>
                    </a14:m>
                    <a:endParaRPr lang="en-US" dirty="0"/>
                  </a:p>
                </p:txBody>
              </p:sp>
            </mc:Choice>
            <mc:Fallback xmlns="">
              <p:sp>
                <p:nvSpPr>
                  <p:cNvPr id="19" name="TextBox 18">
                    <a:extLst>
                      <a:ext uri="{FF2B5EF4-FFF2-40B4-BE49-F238E27FC236}">
                        <a16:creationId xmlns:a16="http://schemas.microsoft.com/office/drawing/2014/main" id="{5A403754-AB14-4640-86D2-CE2F5D087327}"/>
                      </a:ext>
                    </a:extLst>
                  </p:cNvPr>
                  <p:cNvSpPr txBox="1">
                    <a:spLocks noRot="1" noChangeAspect="1" noMove="1" noResize="1" noEditPoints="1" noAdjustHandles="1" noChangeArrowheads="1" noChangeShapeType="1" noTextEdit="1"/>
                  </p:cNvSpPr>
                  <p:nvPr/>
                </p:nvSpPr>
                <p:spPr>
                  <a:xfrm>
                    <a:off x="359494" y="3665595"/>
                    <a:ext cx="3722420" cy="745589"/>
                  </a:xfrm>
                  <a:prstGeom prst="rect">
                    <a:avLst/>
                  </a:prstGeom>
                  <a:blipFill>
                    <a:blip r:embed="rId3"/>
                    <a:stretch>
                      <a:fillRect/>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xmlns="" id="{E49907D3-BC7E-4BE6-94B9-09EDD9953F91}"/>
                  </a:ext>
                </a:extLst>
              </p:cNvPr>
              <p:cNvPicPr>
                <a:picLocks noChangeAspect="1"/>
              </p:cNvPicPr>
              <p:nvPr/>
            </p:nvPicPr>
            <p:blipFill rotWithShape="1">
              <a:blip r:embed="rId4">
                <a:duotone>
                  <a:prstClr val="black"/>
                  <a:schemeClr val="accent4">
                    <a:tint val="45000"/>
                    <a:satMod val="400000"/>
                  </a:schemeClr>
                </a:duotone>
              </a:blip>
              <a:srcRect l="9559" t="-686" r="-9559" b="686"/>
              <a:stretch/>
            </p:blipFill>
            <p:spPr>
              <a:xfrm>
                <a:off x="529744" y="4586043"/>
                <a:ext cx="4932310" cy="1117804"/>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FE1FCEBD-C4E4-4728-BB88-EFA0218A1927}"/>
                      </a:ext>
                    </a:extLst>
                  </p:cNvPr>
                  <p:cNvSpPr txBox="1"/>
                  <p:nvPr/>
                </p:nvSpPr>
                <p:spPr>
                  <a:xfrm>
                    <a:off x="502988" y="4421227"/>
                    <a:ext cx="2265717" cy="400110"/>
                  </a:xfrm>
                  <a:prstGeom prst="rect">
                    <a:avLst/>
                  </a:prstGeom>
                  <a:noFill/>
                </p:spPr>
                <p:txBody>
                  <a:bodyPr wrap="square" rtlCol="0">
                    <a:spAutoFit/>
                  </a:bodyPr>
                  <a:lstStyle/>
                  <a:p>
                    <a:r>
                      <a:rPr lang="en-US" dirty="0">
                        <a:latin typeface="+mn-lt"/>
                      </a:rPr>
                      <a:t>At</a:t>
                    </a:r>
                    <a:r>
                      <a:rPr lang="en-US" dirty="0"/>
                      <a:t> </a:t>
                    </a:r>
                    <a14:m>
                      <m:oMath xmlns:m="http://schemas.openxmlformats.org/officeDocument/2006/math">
                        <m:sSub>
                          <m:sSubPr>
                            <m:ctrlPr>
                              <a:rPr lang="en-US" i="1" smtClean="0">
                                <a:latin typeface="Cambria Math"/>
                              </a:rPr>
                            </m:ctrlPr>
                          </m:sSubPr>
                          <m:e>
                            <m:r>
                              <m:rPr>
                                <m:sty m:val="p"/>
                              </m:rPr>
                              <a:rPr lang="el-GR" i="1" smtClean="0">
                                <a:latin typeface="Cambria Math" panose="02040503050406030204" pitchFamily="18" charset="0"/>
                                <a:ea typeface="Cambria Math" panose="02040503050406030204" pitchFamily="18" charset="0"/>
                              </a:rPr>
                              <m:t>Δ</m:t>
                            </m:r>
                          </m:e>
                          <m:sub>
                            <m:r>
                              <a:rPr lang="en-US" b="0" i="1" smtClean="0">
                                <a:latin typeface="Cambria Math" panose="02040503050406030204" pitchFamily="18" charset="0"/>
                              </a:rPr>
                              <m:t>𝐵</m:t>
                            </m:r>
                          </m:sub>
                        </m:sSub>
                        <m:r>
                          <a:rPr lang="en-US" b="0" i="1" smtClean="0">
                            <a:latin typeface="Cambria Math" panose="02040503050406030204" pitchFamily="18" charset="0"/>
                          </a:rPr>
                          <m:t>=0</m:t>
                        </m:r>
                      </m:oMath>
                    </a14:m>
                    <a:endParaRPr lang="en-US" dirty="0"/>
                  </a:p>
                </p:txBody>
              </p:sp>
            </mc:Choice>
            <mc:Fallback xmlns="">
              <p:sp>
                <p:nvSpPr>
                  <p:cNvPr id="22" name="TextBox 21">
                    <a:extLst>
                      <a:ext uri="{FF2B5EF4-FFF2-40B4-BE49-F238E27FC236}">
                        <a16:creationId xmlns:a16="http://schemas.microsoft.com/office/drawing/2014/main" id="{FE1FCEBD-C4E4-4728-BB88-EFA0218A1927}"/>
                      </a:ext>
                    </a:extLst>
                  </p:cNvPr>
                  <p:cNvSpPr txBox="1">
                    <a:spLocks noRot="1" noChangeAspect="1" noMove="1" noResize="1" noEditPoints="1" noAdjustHandles="1" noChangeArrowheads="1" noChangeShapeType="1" noTextEdit="1"/>
                  </p:cNvSpPr>
                  <p:nvPr/>
                </p:nvSpPr>
                <p:spPr>
                  <a:xfrm>
                    <a:off x="502988" y="4421227"/>
                    <a:ext cx="2265717" cy="400110"/>
                  </a:xfrm>
                  <a:prstGeom prst="rect">
                    <a:avLst/>
                  </a:prstGeom>
                  <a:blipFill>
                    <a:blip r:embed="rId5"/>
                    <a:stretch>
                      <a:fillRect l="-2688" t="-7576" b="-25758"/>
                    </a:stretch>
                  </a:blipFill>
                </p:spPr>
                <p:txBody>
                  <a:bodyPr/>
                  <a:lstStyle/>
                  <a:p>
                    <a:r>
                      <a:rPr lang="en-US">
                        <a:noFill/>
                      </a:rPr>
                      <a:t> </a:t>
                    </a:r>
                  </a:p>
                </p:txBody>
              </p:sp>
            </mc:Fallback>
          </mc:AlternateContent>
        </p:grpSp>
      </p:grpSp>
      <p:pic>
        <p:nvPicPr>
          <p:cNvPr id="24" name="Picture 23">
            <a:extLst>
              <a:ext uri="{FF2B5EF4-FFF2-40B4-BE49-F238E27FC236}">
                <a16:creationId xmlns:a16="http://schemas.microsoft.com/office/drawing/2014/main" xmlns="" id="{97BEF04E-E1F5-405F-86C7-B20893A5F4A1}"/>
              </a:ext>
            </a:extLst>
          </p:cNvPr>
          <p:cNvPicPr>
            <a:picLocks noChangeAspect="1"/>
          </p:cNvPicPr>
          <p:nvPr/>
        </p:nvPicPr>
        <p:blipFill>
          <a:blip r:embed="rId6"/>
          <a:stretch>
            <a:fillRect/>
          </a:stretch>
        </p:blipFill>
        <p:spPr>
          <a:xfrm>
            <a:off x="471821" y="937471"/>
            <a:ext cx="2646193" cy="1810553"/>
          </a:xfrm>
          <a:prstGeom prst="rect">
            <a:avLst/>
          </a:prstGeom>
        </p:spPr>
      </p:pic>
      <p:grpSp>
        <p:nvGrpSpPr>
          <p:cNvPr id="31" name="Group 30">
            <a:extLst>
              <a:ext uri="{FF2B5EF4-FFF2-40B4-BE49-F238E27FC236}">
                <a16:creationId xmlns:a16="http://schemas.microsoft.com/office/drawing/2014/main" xmlns="" id="{A02325A5-9FC4-446A-BB6C-52ECEAED7385}"/>
              </a:ext>
            </a:extLst>
          </p:cNvPr>
          <p:cNvGrpSpPr/>
          <p:nvPr/>
        </p:nvGrpSpPr>
        <p:grpSpPr>
          <a:xfrm>
            <a:off x="3215625" y="962019"/>
            <a:ext cx="5568725" cy="1695360"/>
            <a:chOff x="3215625" y="962019"/>
            <a:chExt cx="5568725" cy="1695360"/>
          </a:xfrm>
        </p:grpSpPr>
        <p:sp>
          <p:nvSpPr>
            <p:cNvPr id="30" name="Rectangle: Rounded Corners 29">
              <a:extLst>
                <a:ext uri="{FF2B5EF4-FFF2-40B4-BE49-F238E27FC236}">
                  <a16:creationId xmlns:a16="http://schemas.microsoft.com/office/drawing/2014/main" xmlns="" id="{27D745D6-5C6D-4AEA-BEBF-A76895E9D281}"/>
                </a:ext>
              </a:extLst>
            </p:cNvPr>
            <p:cNvSpPr/>
            <p:nvPr/>
          </p:nvSpPr>
          <p:spPr>
            <a:xfrm>
              <a:off x="3215625" y="986183"/>
              <a:ext cx="5568725" cy="1546601"/>
            </a:xfrm>
            <a:prstGeom prst="roundRect">
              <a:avLst/>
            </a:prstGeom>
            <a:solidFill>
              <a:srgbClr val="B1C0E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xmlns="" id="{C63C7FAD-A30F-4B3B-8DD1-041CDD1B91FA}"/>
                </a:ext>
              </a:extLst>
            </p:cNvPr>
            <p:cNvGrpSpPr/>
            <p:nvPr/>
          </p:nvGrpSpPr>
          <p:grpSpPr>
            <a:xfrm>
              <a:off x="3292435" y="962019"/>
              <a:ext cx="5451098" cy="1695360"/>
              <a:chOff x="3380453" y="986183"/>
              <a:chExt cx="5451098" cy="1695360"/>
            </a:xfrm>
          </p:grpSpPr>
          <p:sp>
            <p:nvSpPr>
              <p:cNvPr id="170" name="TextBox 169">
                <a:extLst>
                  <a:ext uri="{FF2B5EF4-FFF2-40B4-BE49-F238E27FC236}">
                    <a16:creationId xmlns:a16="http://schemas.microsoft.com/office/drawing/2014/main" xmlns="" id="{7F396681-0A0C-4916-9EFC-480875773D1F}"/>
                  </a:ext>
                </a:extLst>
              </p:cNvPr>
              <p:cNvSpPr txBox="1"/>
              <p:nvPr/>
            </p:nvSpPr>
            <p:spPr>
              <a:xfrm>
                <a:off x="4436591" y="986183"/>
                <a:ext cx="3445513" cy="461665"/>
              </a:xfrm>
              <a:prstGeom prst="rect">
                <a:avLst/>
              </a:prstGeom>
              <a:noFill/>
            </p:spPr>
            <p:txBody>
              <a:bodyPr wrap="square" rtlCol="0">
                <a:spAutoFit/>
              </a:bodyPr>
              <a:lstStyle/>
              <a:p>
                <a:pPr>
                  <a:spcBef>
                    <a:spcPct val="0"/>
                  </a:spcBef>
                </a:pPr>
                <a:r>
                  <a:rPr lang="en-US" sz="2400" dirty="0">
                    <a:solidFill>
                      <a:prstClr val="black"/>
                    </a:solidFill>
                    <a:latin typeface="Times New Roman"/>
                    <a:cs typeface="Arial" pitchFamily="34" charset="0"/>
                  </a:rPr>
                  <a:t>Eigenstates  </a:t>
                </a:r>
                <a:r>
                  <a:rPr lang="en-US" sz="2400" dirty="0">
                    <a:solidFill>
                      <a:prstClr val="black"/>
                    </a:solidFill>
                    <a:latin typeface="Times New Roman"/>
                  </a:rPr>
                  <a:t>of Interaction</a:t>
                </a:r>
                <a:endParaRPr lang="en-US" sz="2400" dirty="0">
                  <a:solidFill>
                    <a:prstClr val="black"/>
                  </a:solidFill>
                  <a:latin typeface="Times New Roman"/>
                  <a:cs typeface="Arial" pitchFamily="34" charset="0"/>
                </a:endParaRPr>
              </a:p>
            </p:txBody>
          </p:sp>
          <mc:AlternateContent xmlns:mc="http://schemas.openxmlformats.org/markup-compatibility/2006" xmlns:a14="http://schemas.microsoft.com/office/drawing/2010/main">
            <mc:Choice Requires="a14">
              <p:sp>
                <p:nvSpPr>
                  <p:cNvPr id="171" name="Object 167">
                    <a:extLst>
                      <a:ext uri="{FF2B5EF4-FFF2-40B4-BE49-F238E27FC236}">
                        <a16:creationId xmlns:a16="http://schemas.microsoft.com/office/drawing/2014/main" xmlns="" id="{E843CB69-F4AA-4DF1-BE25-55A7F5BC6C38}"/>
                      </a:ext>
                    </a:extLst>
                  </p:cNvPr>
                  <p:cNvSpPr txBox="1"/>
                  <p:nvPr/>
                </p:nvSpPr>
                <p:spPr bwMode="auto">
                  <a:xfrm>
                    <a:off x="5590339" y="1360244"/>
                    <a:ext cx="3241212" cy="814751"/>
                  </a:xfrm>
                  <a:prstGeom prst="rect">
                    <a:avLst/>
                  </a:prstGeom>
                  <a:noFill/>
                  <a:ln>
                    <a:noFill/>
                  </a:ln>
                </p:spPr>
                <p:txBody>
                  <a:bodyPr>
                    <a:normAutofit fontScale="92500"/>
                  </a:bodyPr>
                  <a:lstStyle/>
                  <a:p>
                    <a14:m>
                      <m:oMath xmlns:m="http://schemas.openxmlformats.org/officeDocument/2006/math">
                        <m:d>
                          <m:dPr>
                            <m:begChr m:val="|"/>
                            <m:endChr m:val="⟩"/>
                            <m:ctrlPr>
                              <a:rPr lang="en-US" sz="2400" i="1" smtClean="0">
                                <a:solidFill>
                                  <a:srgbClr val="000000"/>
                                </a:solidFill>
                                <a:latin typeface="Cambria Math"/>
                              </a:rPr>
                            </m:ctrlPr>
                          </m:dPr>
                          <m:e>
                            <m:r>
                              <a:rPr lang="en-US" sz="2400" b="0" i="1" smtClean="0">
                                <a:solidFill>
                                  <a:srgbClr val="000000"/>
                                </a:solidFill>
                                <a:latin typeface="Cambria Math" panose="02040503050406030204" pitchFamily="18" charset="0"/>
                              </a:rPr>
                              <m:t>+</m:t>
                            </m:r>
                          </m:e>
                        </m:d>
                        <m:r>
                          <a:rPr lang="en-US" sz="2400" i="1">
                            <a:solidFill>
                              <a:srgbClr val="000000"/>
                            </a:solidFill>
                            <a:latin typeface="Cambria Math" panose="02040503050406030204" pitchFamily="18" charset="0"/>
                          </a:rPr>
                          <m:t>=</m:t>
                        </m:r>
                        <m:f>
                          <m:fPr>
                            <m:ctrlPr>
                              <a:rPr lang="en-US" sz="2400" i="1">
                                <a:solidFill>
                                  <a:srgbClr val="000000"/>
                                </a:solidFill>
                                <a:latin typeface="Cambria Math"/>
                              </a:rPr>
                            </m:ctrlPr>
                          </m:fPr>
                          <m:num>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𝑒𝑔</m:t>
                                </m:r>
                              </m:e>
                            </m:d>
                            <m:r>
                              <a:rPr lang="en-US" sz="2400" b="0" i="1"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𝑔𝑒</m:t>
                                </m:r>
                              </m:e>
                            </m:d>
                          </m:num>
                          <m:den>
                            <m:rad>
                              <m:radPr>
                                <m:degHide m:val="on"/>
                                <m:ctrlPr>
                                  <a:rPr lang="en-US" sz="2400" i="1">
                                    <a:solidFill>
                                      <a:srgbClr val="000000"/>
                                    </a:solidFill>
                                    <a:latin typeface="Cambria Math"/>
                                  </a:rPr>
                                </m:ctrlPr>
                              </m:radPr>
                              <m:deg/>
                              <m:e>
                                <m:r>
                                  <a:rPr lang="en-US" sz="2400" i="1">
                                    <a:solidFill>
                                      <a:srgbClr val="000000"/>
                                    </a:solidFill>
                                    <a:latin typeface="Cambria Math" panose="02040503050406030204" pitchFamily="18" charset="0"/>
                                  </a:rPr>
                                  <m:t>2</m:t>
                                </m:r>
                              </m:e>
                            </m:rad>
                          </m:den>
                        </m:f>
                        <m:r>
                          <a:rPr lang="en-US" sz="2400" i="1" smtClean="0">
                            <a:solidFill>
                              <a:srgbClr val="000000"/>
                            </a:solidFill>
                            <a:latin typeface="Cambria Math" panose="02040503050406030204" pitchFamily="18" charset="0"/>
                            <a:ea typeface="Cambria Math" panose="02040503050406030204" pitchFamily="18" charset="0"/>
                          </a:rPr>
                          <m:t>⊗</m:t>
                        </m:r>
                      </m:oMath>
                    </a14:m>
                    <a:r>
                      <a:rPr lang="en-US" sz="2400" dirty="0"/>
                      <a:t> </a:t>
                    </a:r>
                    <a14:m>
                      <m:oMath xmlns:m="http://schemas.openxmlformats.org/officeDocument/2006/math">
                        <m:f>
                          <m:fPr>
                            <m:ctrlPr>
                              <a:rPr lang="en-US" sz="2400" i="1">
                                <a:solidFill>
                                  <a:srgbClr val="000000"/>
                                </a:solidFill>
                                <a:latin typeface="Cambria Math"/>
                              </a:rPr>
                            </m:ctrlPr>
                          </m:fPr>
                          <m:num>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m:t>
                                </m:r>
                              </m:e>
                            </m:d>
                            <m:r>
                              <a:rPr lang="en-US" sz="2400" b="0" i="1"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m:t>
                                </m:r>
                              </m:e>
                            </m:d>
                          </m:num>
                          <m:den>
                            <m:rad>
                              <m:radPr>
                                <m:degHide m:val="on"/>
                                <m:ctrlPr>
                                  <a:rPr lang="en-US" sz="2400" i="1">
                                    <a:solidFill>
                                      <a:srgbClr val="000000"/>
                                    </a:solidFill>
                                    <a:latin typeface="Cambria Math"/>
                                  </a:rPr>
                                </m:ctrlPr>
                              </m:radPr>
                              <m:deg/>
                              <m:e>
                                <m:r>
                                  <a:rPr lang="en-US" sz="2400" i="1">
                                    <a:solidFill>
                                      <a:srgbClr val="000000"/>
                                    </a:solidFill>
                                    <a:latin typeface="Cambria Math" panose="02040503050406030204" pitchFamily="18" charset="0"/>
                                  </a:rPr>
                                  <m:t>2</m:t>
                                </m:r>
                              </m:e>
                            </m:rad>
                          </m:den>
                        </m:f>
                      </m:oMath>
                    </a14:m>
                    <a:endParaRPr lang="en-US" sz="2400" dirty="0"/>
                  </a:p>
                </p:txBody>
              </p:sp>
            </mc:Choice>
            <mc:Fallback xmlns="">
              <p:sp>
                <p:nvSpPr>
                  <p:cNvPr id="171" name="Object 167">
                    <a:extLst>
                      <a:ext uri="{FF2B5EF4-FFF2-40B4-BE49-F238E27FC236}">
                        <a16:creationId xmlns:a16="http://schemas.microsoft.com/office/drawing/2014/main" id="{E843CB69-F4AA-4DF1-BE25-55A7F5BC6C38}"/>
                      </a:ext>
                    </a:extLst>
                  </p:cNvPr>
                  <p:cNvSpPr txBox="1">
                    <a:spLocks noRot="1" noChangeAspect="1" noMove="1" noResize="1" noEditPoints="1" noAdjustHandles="1" noChangeArrowheads="1" noChangeShapeType="1" noTextEdit="1"/>
                  </p:cNvSpPr>
                  <p:nvPr/>
                </p:nvSpPr>
                <p:spPr bwMode="auto">
                  <a:xfrm>
                    <a:off x="5590339" y="1360244"/>
                    <a:ext cx="3241212" cy="814751"/>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2" name="Object 167">
                    <a:extLst>
                      <a:ext uri="{FF2B5EF4-FFF2-40B4-BE49-F238E27FC236}">
                        <a16:creationId xmlns:a16="http://schemas.microsoft.com/office/drawing/2014/main" xmlns="" id="{374D4B81-12F1-438D-9509-901611821BE8}"/>
                      </a:ext>
                    </a:extLst>
                  </p:cNvPr>
                  <p:cNvSpPr txBox="1"/>
                  <p:nvPr/>
                </p:nvSpPr>
                <p:spPr bwMode="auto">
                  <a:xfrm>
                    <a:off x="5536742" y="1866792"/>
                    <a:ext cx="3241212" cy="814751"/>
                  </a:xfrm>
                  <a:prstGeom prst="rect">
                    <a:avLst/>
                  </a:prstGeom>
                  <a:noFill/>
                  <a:ln>
                    <a:noFill/>
                  </a:ln>
                </p:spPr>
                <p:txBody>
                  <a:bodyPr>
                    <a:normAutofit fontScale="92500"/>
                  </a:bodyPr>
                  <a:lstStyle/>
                  <a:p>
                    <a14:m>
                      <m:oMath xmlns:m="http://schemas.openxmlformats.org/officeDocument/2006/math">
                        <m:d>
                          <m:dPr>
                            <m:begChr m:val="|"/>
                            <m:endChr m:val="⟩"/>
                            <m:ctrlPr>
                              <a:rPr lang="en-US" sz="2400" i="1" smtClean="0">
                                <a:solidFill>
                                  <a:srgbClr val="000000"/>
                                </a:solidFill>
                                <a:latin typeface="Cambria Math"/>
                              </a:rPr>
                            </m:ctrlPr>
                          </m:dPr>
                          <m:e>
                            <m:r>
                              <a:rPr lang="en-US" sz="2400" b="0" i="1" smtClean="0">
                                <a:solidFill>
                                  <a:srgbClr val="000000"/>
                                </a:solidFill>
                                <a:latin typeface="Cambria Math" panose="02040503050406030204" pitchFamily="18" charset="0"/>
                              </a:rPr>
                              <m:t>−</m:t>
                            </m:r>
                          </m:e>
                        </m:d>
                        <m:r>
                          <a:rPr lang="en-US" sz="2400" i="1">
                            <a:solidFill>
                              <a:srgbClr val="000000"/>
                            </a:solidFill>
                            <a:latin typeface="Cambria Math" panose="02040503050406030204" pitchFamily="18" charset="0"/>
                          </a:rPr>
                          <m:t>=</m:t>
                        </m:r>
                        <m:f>
                          <m:fPr>
                            <m:ctrlPr>
                              <a:rPr lang="en-US" sz="2400" i="1">
                                <a:solidFill>
                                  <a:srgbClr val="000000"/>
                                </a:solidFill>
                                <a:latin typeface="Cambria Math"/>
                              </a:rPr>
                            </m:ctrlPr>
                          </m:fPr>
                          <m:num>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𝑒𝑔</m:t>
                                </m:r>
                              </m:e>
                            </m:d>
                            <m:r>
                              <a:rPr lang="en-US" sz="2400" b="0" i="1"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𝑔𝑒</m:t>
                                </m:r>
                              </m:e>
                            </m:d>
                          </m:num>
                          <m:den>
                            <m:rad>
                              <m:radPr>
                                <m:degHide m:val="on"/>
                                <m:ctrlPr>
                                  <a:rPr lang="en-US" sz="2400" i="1">
                                    <a:solidFill>
                                      <a:srgbClr val="000000"/>
                                    </a:solidFill>
                                    <a:latin typeface="Cambria Math"/>
                                  </a:rPr>
                                </m:ctrlPr>
                              </m:radPr>
                              <m:deg/>
                              <m:e>
                                <m:r>
                                  <a:rPr lang="en-US" sz="2400" i="1">
                                    <a:solidFill>
                                      <a:srgbClr val="000000"/>
                                    </a:solidFill>
                                    <a:latin typeface="Cambria Math" panose="02040503050406030204" pitchFamily="18" charset="0"/>
                                  </a:rPr>
                                  <m:t>2</m:t>
                                </m:r>
                              </m:e>
                            </m:rad>
                          </m:den>
                        </m:f>
                        <m:r>
                          <a:rPr lang="en-US" sz="2400" i="1" smtClean="0">
                            <a:solidFill>
                              <a:srgbClr val="000000"/>
                            </a:solidFill>
                            <a:latin typeface="Cambria Math" panose="02040503050406030204" pitchFamily="18" charset="0"/>
                            <a:ea typeface="Cambria Math" panose="02040503050406030204" pitchFamily="18" charset="0"/>
                          </a:rPr>
                          <m:t>⊗</m:t>
                        </m:r>
                      </m:oMath>
                    </a14:m>
                    <a:r>
                      <a:rPr lang="en-US" sz="2400" dirty="0"/>
                      <a:t> </a:t>
                    </a:r>
                    <a14:m>
                      <m:oMath xmlns:m="http://schemas.openxmlformats.org/officeDocument/2006/math">
                        <m:f>
                          <m:fPr>
                            <m:ctrlPr>
                              <a:rPr lang="en-US" sz="2400" i="1">
                                <a:solidFill>
                                  <a:srgbClr val="000000"/>
                                </a:solidFill>
                                <a:latin typeface="Cambria Math"/>
                              </a:rPr>
                            </m:ctrlPr>
                          </m:fPr>
                          <m:num>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m:t>
                                </m:r>
                              </m:e>
                            </m:d>
                            <m:r>
                              <a:rPr lang="en-US" sz="2400" b="0" i="1"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m:t>
                            </m:r>
                            <m:d>
                              <m:dPr>
                                <m:begChr m:val=""/>
                                <m:endChr m:val="⟩"/>
                                <m:ctrlPr>
                                  <a:rPr lang="en-US" sz="2400" i="1">
                                    <a:solidFill>
                                      <a:srgbClr val="000000"/>
                                    </a:solidFill>
                                    <a:latin typeface="Cambria Math"/>
                                  </a:rPr>
                                </m:ctrlPr>
                              </m:dPr>
                              <m:e>
                                <m:r>
                                  <a:rPr lang="en-US" sz="2400" i="1">
                                    <a:solidFill>
                                      <a:srgbClr val="000000"/>
                                    </a:solidFill>
                                    <a:latin typeface="Cambria Math" panose="02040503050406030204" pitchFamily="18" charset="0"/>
                                  </a:rPr>
                                  <m:t>↑↓</m:t>
                                </m:r>
                              </m:e>
                            </m:d>
                          </m:num>
                          <m:den>
                            <m:rad>
                              <m:radPr>
                                <m:degHide m:val="on"/>
                                <m:ctrlPr>
                                  <a:rPr lang="en-US" sz="2400" i="1">
                                    <a:solidFill>
                                      <a:srgbClr val="000000"/>
                                    </a:solidFill>
                                    <a:latin typeface="Cambria Math"/>
                                  </a:rPr>
                                </m:ctrlPr>
                              </m:radPr>
                              <m:deg/>
                              <m:e>
                                <m:r>
                                  <a:rPr lang="en-US" sz="2400" i="1">
                                    <a:solidFill>
                                      <a:srgbClr val="000000"/>
                                    </a:solidFill>
                                    <a:latin typeface="Cambria Math" panose="02040503050406030204" pitchFamily="18" charset="0"/>
                                  </a:rPr>
                                  <m:t>2</m:t>
                                </m:r>
                              </m:e>
                            </m:rad>
                          </m:den>
                        </m:f>
                      </m:oMath>
                    </a14:m>
                    <a:endParaRPr lang="en-US" sz="2400" dirty="0"/>
                  </a:p>
                </p:txBody>
              </p:sp>
            </mc:Choice>
            <mc:Fallback xmlns="">
              <p:sp>
                <p:nvSpPr>
                  <p:cNvPr id="172" name="Object 167">
                    <a:extLst>
                      <a:ext uri="{FF2B5EF4-FFF2-40B4-BE49-F238E27FC236}">
                        <a16:creationId xmlns:a16="http://schemas.microsoft.com/office/drawing/2014/main" id="{374D4B81-12F1-438D-9509-901611821BE8}"/>
                      </a:ext>
                    </a:extLst>
                  </p:cNvPr>
                  <p:cNvSpPr txBox="1">
                    <a:spLocks noRot="1" noChangeAspect="1" noMove="1" noResize="1" noEditPoints="1" noAdjustHandles="1" noChangeArrowheads="1" noChangeShapeType="1" noTextEdit="1"/>
                  </p:cNvSpPr>
                  <p:nvPr/>
                </p:nvSpPr>
                <p:spPr bwMode="auto">
                  <a:xfrm>
                    <a:off x="5536742" y="1866792"/>
                    <a:ext cx="3241212" cy="814751"/>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xmlns="" id="{58E76247-6794-4081-9C8A-4686924F9778}"/>
                      </a:ext>
                    </a:extLst>
                  </p:cNvPr>
                  <p:cNvSpPr txBox="1"/>
                  <p:nvPr/>
                </p:nvSpPr>
                <p:spPr>
                  <a:xfrm>
                    <a:off x="3380453" y="1487778"/>
                    <a:ext cx="2112275" cy="7099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𝑈</m:t>
                              </m:r>
                            </m:e>
                            <m:sub>
                              <m:r>
                                <a:rPr lang="en-US" b="0" i="1" smtClean="0">
                                  <a:latin typeface="Cambria Math" panose="02040503050406030204" pitchFamily="18" charset="0"/>
                                </a:rPr>
                                <m:t>𝑒𝑔</m:t>
                              </m:r>
                            </m:sub>
                            <m:sup>
                              <m:r>
                                <a:rPr lang="en-US" b="0" i="1" smtClean="0">
                                  <a:latin typeface="Cambria Math" panose="02040503050406030204" pitchFamily="18" charset="0"/>
                                  <a:ea typeface="Cambria Math" panose="02040503050406030204" pitchFamily="18" charset="0"/>
                                </a:rPr>
                                <m:t>±</m:t>
                              </m:r>
                            </m:sup>
                          </m:sSubSup>
                          <m:r>
                            <a:rPr lang="en-US" sz="2000" b="0" i="1" smtClean="0">
                              <a:solidFill>
                                <a:schemeClr val="tx1"/>
                              </a:solidFill>
                              <a:latin typeface="Cambria Math" panose="02040503050406030204" pitchFamily="18" charset="0"/>
                              <a:ea typeface="Cambria Math" panose="02040503050406030204" pitchFamily="18" charset="0"/>
                            </a:rPr>
                            <m:t>∝</m:t>
                          </m:r>
                          <m:f>
                            <m:fPr>
                              <m:ctrlPr>
                                <a:rPr lang="en-US" sz="2000" i="1">
                                  <a:solidFill>
                                    <a:schemeClr val="tx1"/>
                                  </a:solidFill>
                                  <a:latin typeface="Cambria Math"/>
                                  <a:ea typeface="Cambria Math" panose="02040503050406030204" pitchFamily="18" charset="0"/>
                                </a:rPr>
                              </m:ctrlPr>
                            </m:fPr>
                            <m:num>
                              <m:sSup>
                                <m:sSupPr>
                                  <m:ctrlPr>
                                    <a:rPr lang="en-US" sz="2000" i="1" smtClean="0">
                                      <a:solidFill>
                                        <a:schemeClr val="tx1"/>
                                      </a:solidFill>
                                      <a:latin typeface="Cambria Math"/>
                                      <a:ea typeface="Cambria Math" panose="02040503050406030204" pitchFamily="18" charset="0"/>
                                    </a:rPr>
                                  </m:ctrlPr>
                                </m:sSupPr>
                                <m:e>
                                  <m:r>
                                    <a:rPr lang="en-US" sz="2000" b="0" i="1" smtClean="0">
                                      <a:solidFill>
                                        <a:schemeClr val="tx1"/>
                                      </a:solidFill>
                                      <a:latin typeface="Cambria Math" panose="02040503050406030204" pitchFamily="18" charset="0"/>
                                      <a:ea typeface="Cambria Math" panose="02040503050406030204" pitchFamily="18" charset="0"/>
                                    </a:rPr>
                                    <m:t>4</m:t>
                                  </m:r>
                                  <m:r>
                                    <a:rPr lang="en-US" sz="2000" b="0" i="1" smtClean="0">
                                      <a:solidFill>
                                        <a:schemeClr val="tx1"/>
                                      </a:solidFill>
                                      <a:latin typeface="Cambria Math" panose="02040503050406030204" pitchFamily="18" charset="0"/>
                                      <a:ea typeface="Cambria Math" panose="02040503050406030204" pitchFamily="18" charset="0"/>
                                    </a:rPr>
                                    <m:t>𝜋</m:t>
                                  </m:r>
                                  <m:r>
                                    <a:rPr lang="en-US" sz="2000" i="1">
                                      <a:solidFill>
                                        <a:schemeClr val="tx1"/>
                                      </a:solidFill>
                                      <a:latin typeface="Cambria Math" panose="02040503050406030204" pitchFamily="18" charset="0"/>
                                      <a:ea typeface="Cambria Math" panose="02040503050406030204" pitchFamily="18" charset="0"/>
                                    </a:rPr>
                                    <m:t>ℏ</m:t>
                                  </m:r>
                                </m:e>
                                <m:sup>
                                  <m:r>
                                    <a:rPr lang="en-US" sz="2000" b="0" i="1" smtClean="0">
                                      <a:solidFill>
                                        <a:schemeClr val="tx1"/>
                                      </a:solidFill>
                                      <a:latin typeface="Cambria Math" panose="02040503050406030204" pitchFamily="18" charset="0"/>
                                      <a:ea typeface="Cambria Math" panose="02040503050406030204" pitchFamily="18" charset="0"/>
                                    </a:rPr>
                                    <m:t>2</m:t>
                                  </m:r>
                                </m:sup>
                              </m:sSup>
                            </m:num>
                            <m:den>
                              <m:r>
                                <a:rPr lang="en-US" sz="2000" b="0" i="1" smtClean="0">
                                  <a:solidFill>
                                    <a:schemeClr val="tx1"/>
                                  </a:solidFill>
                                  <a:latin typeface="Cambria Math" panose="02040503050406030204" pitchFamily="18" charset="0"/>
                                  <a:ea typeface="Cambria Math" panose="02040503050406030204" pitchFamily="18" charset="0"/>
                                </a:rPr>
                                <m:t>𝑚</m:t>
                              </m:r>
                            </m:den>
                          </m:f>
                          <m:sSubSup>
                            <m:sSubSupPr>
                              <m:ctrlPr>
                                <a:rPr lang="en-US" i="1">
                                  <a:latin typeface="Cambria Math"/>
                                </a:rPr>
                              </m:ctrlPr>
                            </m:sSubSupPr>
                            <m:e>
                              <m:r>
                                <a:rPr lang="en-US" b="0" i="1" smtClean="0">
                                  <a:latin typeface="Cambria Math" panose="02040503050406030204" pitchFamily="18" charset="0"/>
                                </a:rPr>
                                <m:t>𝑎</m:t>
                              </m:r>
                            </m:e>
                            <m:sub>
                              <m:r>
                                <a:rPr lang="en-US" i="1">
                                  <a:latin typeface="Cambria Math" panose="02040503050406030204" pitchFamily="18" charset="0"/>
                                </a:rPr>
                                <m:t>𝑒𝑔</m:t>
                              </m:r>
                            </m:sub>
                            <m:sup>
                              <m:r>
                                <a:rPr lang="en-US" i="1">
                                  <a:latin typeface="Cambria Math" panose="02040503050406030204" pitchFamily="18" charset="0"/>
                                  <a:ea typeface="Cambria Math" panose="02040503050406030204" pitchFamily="18" charset="0"/>
                                </a:rPr>
                                <m:t>±</m:t>
                              </m:r>
                            </m:sup>
                          </m:sSubSup>
                        </m:oMath>
                      </m:oMathPara>
                    </a14:m>
                    <a:endParaRPr lang="en-US" dirty="0">
                      <a:solidFill>
                        <a:schemeClr val="tx1"/>
                      </a:solidFill>
                    </a:endParaRPr>
                  </a:p>
                </p:txBody>
              </p:sp>
            </mc:Choice>
            <mc:Fallback xmlns="">
              <p:sp>
                <p:nvSpPr>
                  <p:cNvPr id="174" name="TextBox 173">
                    <a:extLst>
                      <a:ext uri="{FF2B5EF4-FFF2-40B4-BE49-F238E27FC236}">
                        <a16:creationId xmlns:a16="http://schemas.microsoft.com/office/drawing/2014/main" id="{58E76247-6794-4081-9C8A-4686924F9778}"/>
                      </a:ext>
                    </a:extLst>
                  </p:cNvPr>
                  <p:cNvSpPr txBox="1">
                    <a:spLocks noRot="1" noChangeAspect="1" noMove="1" noResize="1" noEditPoints="1" noAdjustHandles="1" noChangeArrowheads="1" noChangeShapeType="1" noTextEdit="1"/>
                  </p:cNvSpPr>
                  <p:nvPr/>
                </p:nvSpPr>
                <p:spPr>
                  <a:xfrm>
                    <a:off x="3380453" y="1487778"/>
                    <a:ext cx="2112275" cy="709938"/>
                  </a:xfrm>
                  <a:prstGeom prst="rect">
                    <a:avLst/>
                  </a:prstGeom>
                  <a:blipFill>
                    <a:blip r:embed="rId9"/>
                    <a:stretch>
                      <a:fillRect/>
                    </a:stretch>
                  </a:blipFill>
                </p:spPr>
                <p:txBody>
                  <a:bodyPr/>
                  <a:lstStyle/>
                  <a:p>
                    <a:r>
                      <a:rPr lang="en-US">
                        <a:noFill/>
                      </a:rPr>
                      <a:t> </a:t>
                    </a:r>
                  </a:p>
                </p:txBody>
              </p:sp>
            </mc:Fallback>
          </mc:AlternateContent>
        </p:grpSp>
      </p:grpSp>
      <p:pic>
        <p:nvPicPr>
          <p:cNvPr id="27" name="Picture 26">
            <a:extLst>
              <a:ext uri="{FF2B5EF4-FFF2-40B4-BE49-F238E27FC236}">
                <a16:creationId xmlns:a16="http://schemas.microsoft.com/office/drawing/2014/main" xmlns="" id="{4D01E160-66F9-4B58-8364-49E0CCD46B03}"/>
              </a:ext>
            </a:extLst>
          </p:cNvPr>
          <p:cNvPicPr>
            <a:picLocks noChangeAspect="1"/>
          </p:cNvPicPr>
          <p:nvPr/>
        </p:nvPicPr>
        <p:blipFill>
          <a:blip r:embed="rId10"/>
          <a:stretch>
            <a:fillRect/>
          </a:stretch>
        </p:blipFill>
        <p:spPr>
          <a:xfrm>
            <a:off x="4998570" y="2624732"/>
            <a:ext cx="4563823" cy="3607833"/>
          </a:xfrm>
          <a:prstGeom prst="rect">
            <a:avLst/>
          </a:prstGeom>
        </p:spPr>
      </p:pic>
      <p:sp>
        <p:nvSpPr>
          <p:cNvPr id="28" name="TextBox 27">
            <a:extLst>
              <a:ext uri="{FF2B5EF4-FFF2-40B4-BE49-F238E27FC236}">
                <a16:creationId xmlns:a16="http://schemas.microsoft.com/office/drawing/2014/main" xmlns="" id="{A4209B71-58D0-46C8-A7D0-4269220FCEB3}"/>
              </a:ext>
            </a:extLst>
          </p:cNvPr>
          <p:cNvSpPr txBox="1"/>
          <p:nvPr/>
        </p:nvSpPr>
        <p:spPr>
          <a:xfrm>
            <a:off x="1173326" y="2719941"/>
            <a:ext cx="2512795" cy="400110"/>
          </a:xfrm>
          <a:prstGeom prst="rect">
            <a:avLst/>
          </a:prstGeom>
          <a:noFill/>
        </p:spPr>
        <p:txBody>
          <a:bodyPr wrap="square" rtlCol="0">
            <a:spAutoFit/>
          </a:bodyPr>
          <a:lstStyle/>
          <a:p>
            <a:r>
              <a:rPr lang="en-US" dirty="0">
                <a:latin typeface="+mn-lt"/>
              </a:rPr>
              <a:t>Lattice site </a:t>
            </a:r>
          </a:p>
        </p:txBody>
      </p:sp>
      <p:pic>
        <p:nvPicPr>
          <p:cNvPr id="179" name="Picture 178">
            <a:extLst>
              <a:ext uri="{FF2B5EF4-FFF2-40B4-BE49-F238E27FC236}">
                <a16:creationId xmlns:a16="http://schemas.microsoft.com/office/drawing/2014/main" xmlns="" id="{4E576967-A217-4462-81A5-D75CAE1B5CF0}"/>
              </a:ext>
            </a:extLst>
          </p:cNvPr>
          <p:cNvPicPr>
            <a:picLocks noChangeAspect="1"/>
          </p:cNvPicPr>
          <p:nvPr/>
        </p:nvPicPr>
        <p:blipFill>
          <a:blip r:embed="rId11"/>
          <a:stretch>
            <a:fillRect/>
          </a:stretch>
        </p:blipFill>
        <p:spPr>
          <a:xfrm>
            <a:off x="9132611" y="776408"/>
            <a:ext cx="2931065" cy="1317359"/>
          </a:xfrm>
          <a:prstGeom prst="rect">
            <a:avLst/>
          </a:prstGeom>
        </p:spPr>
      </p:pic>
      <p:sp>
        <p:nvSpPr>
          <p:cNvPr id="181" name="TextBox 180">
            <a:extLst>
              <a:ext uri="{FF2B5EF4-FFF2-40B4-BE49-F238E27FC236}">
                <a16:creationId xmlns:a16="http://schemas.microsoft.com/office/drawing/2014/main" xmlns="" id="{66031B92-BB1B-4809-9342-6DE3938DC2D7}"/>
              </a:ext>
            </a:extLst>
          </p:cNvPr>
          <p:cNvSpPr txBox="1"/>
          <p:nvPr/>
        </p:nvSpPr>
        <p:spPr>
          <a:xfrm>
            <a:off x="9115104" y="5440091"/>
            <a:ext cx="6305176" cy="1323439"/>
          </a:xfrm>
          <a:prstGeom prst="rect">
            <a:avLst/>
          </a:prstGeom>
          <a:noFill/>
        </p:spPr>
        <p:txBody>
          <a:bodyPr wrap="square">
            <a:spAutoFit/>
          </a:bodyPr>
          <a:lstStyle/>
          <a:p>
            <a:r>
              <a:rPr lang="en-US" b="1" dirty="0">
                <a:latin typeface="+mn-lt"/>
              </a:rPr>
              <a:t>Orbital </a:t>
            </a:r>
            <a:r>
              <a:rPr lang="en-US" b="1" dirty="0" err="1">
                <a:latin typeface="+mn-lt"/>
              </a:rPr>
              <a:t>Feshbach</a:t>
            </a:r>
            <a:r>
              <a:rPr lang="en-US" b="1" dirty="0">
                <a:latin typeface="+mn-lt"/>
              </a:rPr>
              <a:t> Resonance</a:t>
            </a:r>
          </a:p>
          <a:p>
            <a:r>
              <a:rPr lang="en-US" b="1" dirty="0">
                <a:latin typeface="+mn-lt"/>
              </a:rPr>
              <a:t>PRL 115, 135301( 2015)</a:t>
            </a:r>
          </a:p>
          <a:p>
            <a:r>
              <a:rPr lang="en-US" b="1" dirty="0">
                <a:latin typeface="+mn-lt"/>
              </a:rPr>
              <a:t>PRL 115, 265302 (2015)</a:t>
            </a:r>
          </a:p>
          <a:p>
            <a:r>
              <a:rPr lang="en-US" b="1" dirty="0">
                <a:latin typeface="+mn-lt"/>
              </a:rPr>
              <a:t>PRL 115, 265301 (2015)</a:t>
            </a:r>
          </a:p>
        </p:txBody>
      </p:sp>
      <p:grpSp>
        <p:nvGrpSpPr>
          <p:cNvPr id="8" name="Group 7">
            <a:extLst>
              <a:ext uri="{FF2B5EF4-FFF2-40B4-BE49-F238E27FC236}">
                <a16:creationId xmlns:a16="http://schemas.microsoft.com/office/drawing/2014/main" xmlns="" id="{31AC7E21-6992-461C-9520-383873DE6535}"/>
              </a:ext>
            </a:extLst>
          </p:cNvPr>
          <p:cNvGrpSpPr/>
          <p:nvPr/>
        </p:nvGrpSpPr>
        <p:grpSpPr>
          <a:xfrm>
            <a:off x="9132611" y="1956225"/>
            <a:ext cx="3033995" cy="3545965"/>
            <a:chOff x="9132611" y="1956225"/>
            <a:chExt cx="3033995" cy="3545965"/>
          </a:xfrm>
        </p:grpSpPr>
        <p:sp>
          <p:nvSpPr>
            <p:cNvPr id="42" name="TextBox 41">
              <a:extLst>
                <a:ext uri="{FF2B5EF4-FFF2-40B4-BE49-F238E27FC236}">
                  <a16:creationId xmlns:a16="http://schemas.microsoft.com/office/drawing/2014/main" xmlns="" id="{98DDEF1F-0024-4FB2-AE06-A1FEAAD1E849}"/>
                </a:ext>
              </a:extLst>
            </p:cNvPr>
            <p:cNvSpPr txBox="1"/>
            <p:nvPr/>
          </p:nvSpPr>
          <p:spPr>
            <a:xfrm>
              <a:off x="9132611" y="5102080"/>
              <a:ext cx="3033995" cy="400110"/>
            </a:xfrm>
            <a:prstGeom prst="rect">
              <a:avLst/>
            </a:prstGeom>
            <a:noFill/>
          </p:spPr>
          <p:txBody>
            <a:bodyPr wrap="square" rtlCol="0">
              <a:spAutoFit/>
            </a:bodyPr>
            <a:lstStyle/>
            <a:p>
              <a:r>
                <a:rPr lang="en-US" dirty="0">
                  <a:latin typeface="+mn-lt"/>
                </a:rPr>
                <a:t>Depends on magnetic field </a:t>
              </a:r>
            </a:p>
          </p:txBody>
        </p:sp>
        <p:pic>
          <p:nvPicPr>
            <p:cNvPr id="5" name="Picture 4">
              <a:extLst>
                <a:ext uri="{FF2B5EF4-FFF2-40B4-BE49-F238E27FC236}">
                  <a16:creationId xmlns:a16="http://schemas.microsoft.com/office/drawing/2014/main" xmlns="" id="{3506501D-15FC-46B3-B7B0-F31F58DF9F4D}"/>
                </a:ext>
              </a:extLst>
            </p:cNvPr>
            <p:cNvPicPr>
              <a:picLocks noChangeAspect="1"/>
            </p:cNvPicPr>
            <p:nvPr/>
          </p:nvPicPr>
          <p:blipFill rotWithShape="1">
            <a:blip r:embed="rId12"/>
            <a:srcRect t="5809" b="-1"/>
            <a:stretch/>
          </p:blipFill>
          <p:spPr>
            <a:xfrm>
              <a:off x="9612254" y="2431778"/>
              <a:ext cx="2466566" cy="525576"/>
            </a:xfrm>
            <a:prstGeom prst="rect">
              <a:avLst/>
            </a:prstGeom>
          </p:spPr>
        </p:pic>
        <p:pic>
          <p:nvPicPr>
            <p:cNvPr id="7" name="Picture 6">
              <a:extLst>
                <a:ext uri="{FF2B5EF4-FFF2-40B4-BE49-F238E27FC236}">
                  <a16:creationId xmlns:a16="http://schemas.microsoft.com/office/drawing/2014/main" xmlns="" id="{9EB9F307-17D4-4545-845B-29491A6F8BC6}"/>
                </a:ext>
              </a:extLst>
            </p:cNvPr>
            <p:cNvPicPr>
              <a:picLocks noChangeAspect="1"/>
            </p:cNvPicPr>
            <p:nvPr/>
          </p:nvPicPr>
          <p:blipFill>
            <a:blip r:embed="rId13"/>
            <a:stretch>
              <a:fillRect/>
            </a:stretch>
          </p:blipFill>
          <p:spPr>
            <a:xfrm>
              <a:off x="9468493" y="1956225"/>
              <a:ext cx="2628613" cy="492449"/>
            </a:xfrm>
            <a:prstGeom prst="rect">
              <a:avLst/>
            </a:prstGeom>
          </p:spPr>
        </p:pic>
        <p:pic>
          <p:nvPicPr>
            <p:cNvPr id="39" name="Picture 38">
              <a:extLst>
                <a:ext uri="{FF2B5EF4-FFF2-40B4-BE49-F238E27FC236}">
                  <a16:creationId xmlns:a16="http://schemas.microsoft.com/office/drawing/2014/main" xmlns="" id="{6B8211D4-572C-4317-8D14-B9368D24B443}"/>
                </a:ext>
              </a:extLst>
            </p:cNvPr>
            <p:cNvPicPr>
              <a:picLocks noChangeAspect="1"/>
            </p:cNvPicPr>
            <p:nvPr/>
          </p:nvPicPr>
          <p:blipFill rotWithShape="1">
            <a:blip r:embed="rId14"/>
            <a:srcRect b="7196"/>
            <a:stretch/>
          </p:blipFill>
          <p:spPr>
            <a:xfrm>
              <a:off x="9882688" y="2862558"/>
              <a:ext cx="1800225" cy="2360168"/>
            </a:xfrm>
            <a:prstGeom prst="rect">
              <a:avLst/>
            </a:prstGeom>
          </p:spPr>
        </p:pic>
      </p:grpSp>
    </p:spTree>
    <p:extLst>
      <p:ext uri="{BB962C8B-B14F-4D97-AF65-F5344CB8AC3E}">
        <p14:creationId xmlns:p14="http://schemas.microsoft.com/office/powerpoint/2010/main" val="385343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82B018A-9896-4E0E-A620-2331FD66280A}"/>
              </a:ext>
            </a:extLst>
          </p:cNvPr>
          <p:cNvSpPr/>
          <p:nvPr/>
        </p:nvSpPr>
        <p:spPr>
          <a:xfrm>
            <a:off x="1095056" y="30150"/>
            <a:ext cx="11186837" cy="707886"/>
          </a:xfrm>
          <a:prstGeom prst="rect">
            <a:avLst/>
          </a:prstGeom>
          <a:noFill/>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Calibri" panose="020F0502020204030204"/>
                <a:ea typeface="+mn-ea"/>
                <a:cs typeface="Arial" pitchFamily="34" charset="0"/>
              </a:rPr>
              <a:t>SU(N) orbital magnetism in a 1D lattice  Sr Clock</a:t>
            </a:r>
          </a:p>
        </p:txBody>
      </p:sp>
      <p:grpSp>
        <p:nvGrpSpPr>
          <p:cNvPr id="3" name="Group 2">
            <a:extLst>
              <a:ext uri="{FF2B5EF4-FFF2-40B4-BE49-F238E27FC236}">
                <a16:creationId xmlns:a16="http://schemas.microsoft.com/office/drawing/2014/main" xmlns="" id="{7ADA99A5-ECEF-487C-9312-F8A351C87149}"/>
              </a:ext>
            </a:extLst>
          </p:cNvPr>
          <p:cNvGrpSpPr/>
          <p:nvPr/>
        </p:nvGrpSpPr>
        <p:grpSpPr>
          <a:xfrm>
            <a:off x="1347145" y="3348636"/>
            <a:ext cx="3672247" cy="2326918"/>
            <a:chOff x="92924" y="1420472"/>
            <a:chExt cx="3672247" cy="2326918"/>
          </a:xfrm>
        </p:grpSpPr>
        <p:grpSp>
          <p:nvGrpSpPr>
            <p:cNvPr id="4" name="Group 3">
              <a:extLst>
                <a:ext uri="{FF2B5EF4-FFF2-40B4-BE49-F238E27FC236}">
                  <a16:creationId xmlns:a16="http://schemas.microsoft.com/office/drawing/2014/main" xmlns="" id="{9317A0EF-0A62-42BD-9937-59869FB86190}"/>
                </a:ext>
              </a:extLst>
            </p:cNvPr>
            <p:cNvGrpSpPr/>
            <p:nvPr/>
          </p:nvGrpSpPr>
          <p:grpSpPr>
            <a:xfrm>
              <a:off x="275782" y="1639984"/>
              <a:ext cx="3299861" cy="2107406"/>
              <a:chOff x="3398807" y="-111913"/>
              <a:chExt cx="4399815" cy="2809874"/>
            </a:xfrm>
          </p:grpSpPr>
          <p:pic>
            <p:nvPicPr>
              <p:cNvPr id="6" name="Picture 2">
                <a:extLst>
                  <a:ext uri="{FF2B5EF4-FFF2-40B4-BE49-F238E27FC236}">
                    <a16:creationId xmlns:a16="http://schemas.microsoft.com/office/drawing/2014/main" xmlns="" id="{5A6A1BC8-25E7-4B03-A5FE-B85A770BF362}"/>
                  </a:ext>
                </a:extLst>
              </p:cNvPr>
              <p:cNvPicPr>
                <a:picLocks noChangeAspect="1" noChangeArrowheads="1"/>
              </p:cNvPicPr>
              <p:nvPr/>
            </p:nvPicPr>
            <p:blipFill>
              <a:blip r:embed="rId2">
                <a:clrChange>
                  <a:clrFrom>
                    <a:srgbClr val="C77D7E"/>
                  </a:clrFrom>
                  <a:clrTo>
                    <a:srgbClr val="C77D7E">
                      <a:alpha val="0"/>
                    </a:srgbClr>
                  </a:clrTo>
                </a:clrChange>
                <a:extLst>
                  <a:ext uri="{BEBA8EAE-BF5A-486C-A8C5-ECC9F3942E4B}">
                    <a14:imgProps xmlns:a14="http://schemas.microsoft.com/office/drawing/2010/main">
                      <a14:imgLayer r:embed="rId3">
                        <a14:imgEffect>
                          <a14:backgroundRemoval t="509" b="93130" l="4274" r="96239">
                            <a14:foregroundMark x1="4957" y1="54198" x2="4957" y2="54198"/>
                            <a14:foregroundMark x1="20342" y1="87277" x2="20342" y2="87277"/>
                            <a14:foregroundMark x1="83419" y1="6361" x2="83419" y2="6361"/>
                            <a14:foregroundMark x1="91453" y1="21374" x2="91453" y2="21374"/>
                            <a14:foregroundMark x1="95385" y1="29008" x2="95385" y2="29008"/>
                            <a14:foregroundMark x1="18291" y1="93384" x2="18291" y2="93384"/>
                            <a14:foregroundMark x1="8889" y1="76845" x2="8889" y2="76845"/>
                            <a14:foregroundMark x1="96410" y1="30280" x2="96410" y2="30280"/>
                            <a14:foregroundMark x1="95726" y1="29771" x2="95726" y2="29771"/>
                            <a14:foregroundMark x1="83590" y1="509" x2="83590" y2="509"/>
                          </a14:backgroundRemoval>
                        </a14:imgEffect>
                      </a14:imgLayer>
                    </a14:imgProps>
                  </a:ext>
                  <a:ext uri="{28A0092B-C50C-407E-A947-70E740481C1C}">
                    <a14:useLocalDpi xmlns:a14="http://schemas.microsoft.com/office/drawing/2010/main" val="0"/>
                  </a:ext>
                </a:extLst>
              </a:blip>
              <a:srcRect/>
              <a:stretch>
                <a:fillRect/>
              </a:stretch>
            </p:blipFill>
            <p:spPr bwMode="auto">
              <a:xfrm rot="1453973">
                <a:off x="3613972" y="-111913"/>
                <a:ext cx="4184650" cy="280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xmlns="" id="{85597208-9CE4-4820-A225-0A6B2DC2700A}"/>
                  </a:ext>
                </a:extLst>
              </p:cNvPr>
              <p:cNvGrpSpPr/>
              <p:nvPr/>
            </p:nvGrpSpPr>
            <p:grpSpPr>
              <a:xfrm>
                <a:off x="3398807" y="954626"/>
                <a:ext cx="4239863" cy="1303372"/>
                <a:chOff x="3398807" y="954626"/>
                <a:chExt cx="4239863" cy="1303372"/>
              </a:xfrm>
            </p:grpSpPr>
            <p:sp>
              <p:nvSpPr>
                <p:cNvPr id="8" name="TextBox 7">
                  <a:extLst>
                    <a:ext uri="{FF2B5EF4-FFF2-40B4-BE49-F238E27FC236}">
                      <a16:creationId xmlns:a16="http://schemas.microsoft.com/office/drawing/2014/main" xmlns="" id="{3BA2C303-AF4D-4249-BC81-01AF53171593}"/>
                    </a:ext>
                  </a:extLst>
                </p:cNvPr>
                <p:cNvSpPr txBox="1"/>
                <p:nvPr/>
              </p:nvSpPr>
              <p:spPr>
                <a:xfrm>
                  <a:off x="4259050" y="1765555"/>
                  <a:ext cx="337962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Ultra-stable clock laser</a:t>
                  </a:r>
                </a:p>
              </p:txBody>
            </p:sp>
            <p:sp>
              <p:nvSpPr>
                <p:cNvPr id="9" name="Rectangle 8">
                  <a:extLst>
                    <a:ext uri="{FF2B5EF4-FFF2-40B4-BE49-F238E27FC236}">
                      <a16:creationId xmlns:a16="http://schemas.microsoft.com/office/drawing/2014/main" xmlns="" id="{65A71135-C939-4EF4-B91A-E6449B131586}"/>
                    </a:ext>
                  </a:extLst>
                </p:cNvPr>
                <p:cNvSpPr/>
                <p:nvPr/>
              </p:nvSpPr>
              <p:spPr>
                <a:xfrm>
                  <a:off x="3398807" y="1330945"/>
                  <a:ext cx="577970" cy="89991"/>
                </a:xfrm>
                <a:prstGeom prst="rect">
                  <a:avLst/>
                </a:prstGeom>
                <a:solidFill>
                  <a:schemeClr val="bg2">
                    <a:lumMod val="25000"/>
                  </a:schemeClr>
                </a:solidFill>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 name="Oval 9">
                  <a:extLst>
                    <a:ext uri="{FF2B5EF4-FFF2-40B4-BE49-F238E27FC236}">
                      <a16:creationId xmlns:a16="http://schemas.microsoft.com/office/drawing/2014/main" xmlns="" id="{4A89A862-E1E5-4470-8914-CFABE4447C63}"/>
                    </a:ext>
                  </a:extLst>
                </p:cNvPr>
                <p:cNvSpPr/>
                <p:nvPr/>
              </p:nvSpPr>
              <p:spPr bwMode="auto">
                <a:xfrm>
                  <a:off x="4445043" y="1098390"/>
                  <a:ext cx="102123" cy="95460"/>
                </a:xfrm>
                <a:prstGeom prst="ellipse">
                  <a:avLst/>
                </a:prstGeom>
                <a:solidFill>
                  <a:schemeClr val="tx1"/>
                </a:solidFill>
                <a:ln w="25400" cap="flat" cmpd="sng" algn="ctr">
                  <a:solidFill>
                    <a:schemeClr val="tx1"/>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11" name="Oval 10">
                  <a:extLst>
                    <a:ext uri="{FF2B5EF4-FFF2-40B4-BE49-F238E27FC236}">
                      <a16:creationId xmlns:a16="http://schemas.microsoft.com/office/drawing/2014/main" xmlns="" id="{57EA6297-B647-4715-9376-2BD9299DD936}"/>
                    </a:ext>
                  </a:extLst>
                </p:cNvPr>
                <p:cNvSpPr/>
                <p:nvPr/>
              </p:nvSpPr>
              <p:spPr bwMode="auto">
                <a:xfrm>
                  <a:off x="4442170" y="1380180"/>
                  <a:ext cx="102123" cy="95460"/>
                </a:xfrm>
                <a:prstGeom prst="ellipse">
                  <a:avLst/>
                </a:prstGeom>
                <a:solidFill>
                  <a:schemeClr val="accent2">
                    <a:lumMod val="75000"/>
                  </a:schemeClr>
                </a:solidFill>
                <a:ln w="25400" cap="flat" cmpd="sng" algn="ctr">
                  <a:solidFill>
                    <a:schemeClr val="accent2"/>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12" name="Oval 11">
                  <a:extLst>
                    <a:ext uri="{FF2B5EF4-FFF2-40B4-BE49-F238E27FC236}">
                      <a16:creationId xmlns:a16="http://schemas.microsoft.com/office/drawing/2014/main" xmlns="" id="{B136A091-10AF-4F0E-959D-831CD3EA5ABF}"/>
                    </a:ext>
                  </a:extLst>
                </p:cNvPr>
                <p:cNvSpPr/>
                <p:nvPr/>
              </p:nvSpPr>
              <p:spPr bwMode="auto">
                <a:xfrm>
                  <a:off x="4706713" y="1394561"/>
                  <a:ext cx="102123" cy="95460"/>
                </a:xfrm>
                <a:prstGeom prst="ellipse">
                  <a:avLst/>
                </a:prstGeom>
                <a:solidFill>
                  <a:schemeClr val="accent6">
                    <a:lumMod val="75000"/>
                  </a:schemeClr>
                </a:solidFill>
                <a:ln w="25400" cap="flat" cmpd="sng" algn="ctr">
                  <a:solidFill>
                    <a:schemeClr val="accent6">
                      <a:lumMod val="50000"/>
                    </a:schemeClr>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13" name="Oval 12">
                  <a:extLst>
                    <a:ext uri="{FF2B5EF4-FFF2-40B4-BE49-F238E27FC236}">
                      <a16:creationId xmlns:a16="http://schemas.microsoft.com/office/drawing/2014/main" xmlns="" id="{04090C5E-8B87-466F-9C36-31AEC010F42E}"/>
                    </a:ext>
                  </a:extLst>
                </p:cNvPr>
                <p:cNvSpPr/>
                <p:nvPr/>
              </p:nvSpPr>
              <p:spPr bwMode="auto">
                <a:xfrm>
                  <a:off x="4997136" y="977621"/>
                  <a:ext cx="102123" cy="95460"/>
                </a:xfrm>
                <a:prstGeom prst="ellipse">
                  <a:avLst/>
                </a:prstGeom>
                <a:solidFill>
                  <a:srgbClr val="FF0000"/>
                </a:solidFill>
                <a:ln w="25400" cap="flat" cmpd="sng" algn="ctr">
                  <a:solidFill>
                    <a:srgbClr val="FF0000"/>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14" name="Oval 13">
                  <a:extLst>
                    <a:ext uri="{FF2B5EF4-FFF2-40B4-BE49-F238E27FC236}">
                      <a16:creationId xmlns:a16="http://schemas.microsoft.com/office/drawing/2014/main" xmlns="" id="{CAFF6DFC-B502-43F7-B67F-453291E45690}"/>
                    </a:ext>
                  </a:extLst>
                </p:cNvPr>
                <p:cNvSpPr/>
                <p:nvPr/>
              </p:nvSpPr>
              <p:spPr bwMode="auto">
                <a:xfrm>
                  <a:off x="4936747" y="1314047"/>
                  <a:ext cx="102123" cy="95460"/>
                </a:xfrm>
                <a:prstGeom prst="ellipse">
                  <a:avLst/>
                </a:prstGeom>
                <a:solidFill>
                  <a:srgbClr val="92D050"/>
                </a:solidFill>
                <a:ln w="25400" cap="flat" cmpd="sng" algn="ctr">
                  <a:solidFill>
                    <a:srgbClr val="92D050"/>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15" name="Oval 14">
                  <a:extLst>
                    <a:ext uri="{FF2B5EF4-FFF2-40B4-BE49-F238E27FC236}">
                      <a16:creationId xmlns:a16="http://schemas.microsoft.com/office/drawing/2014/main" xmlns="" id="{954ED94A-3A83-4448-9CC2-DB237D8D8059}"/>
                    </a:ext>
                  </a:extLst>
                </p:cNvPr>
                <p:cNvSpPr/>
                <p:nvPr/>
              </p:nvSpPr>
              <p:spPr bwMode="auto">
                <a:xfrm>
                  <a:off x="5278929" y="1457821"/>
                  <a:ext cx="102123" cy="95460"/>
                </a:xfrm>
                <a:prstGeom prst="ellipse">
                  <a:avLst/>
                </a:prstGeom>
                <a:solidFill>
                  <a:srgbClr val="2DD2F3"/>
                </a:solidFill>
                <a:ln w="25400" cap="flat" cmpd="sng" algn="ctr">
                  <a:solidFill>
                    <a:srgbClr val="2DD2F3"/>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16" name="Oval 15">
                  <a:extLst>
                    <a:ext uri="{FF2B5EF4-FFF2-40B4-BE49-F238E27FC236}">
                      <a16:creationId xmlns:a16="http://schemas.microsoft.com/office/drawing/2014/main" xmlns="" id="{90413100-8C7C-4B19-A161-8C54C3AD1B8D}"/>
                    </a:ext>
                  </a:extLst>
                </p:cNvPr>
                <p:cNvSpPr/>
                <p:nvPr/>
              </p:nvSpPr>
              <p:spPr bwMode="auto">
                <a:xfrm>
                  <a:off x="4692333" y="1216285"/>
                  <a:ext cx="102123" cy="95460"/>
                </a:xfrm>
                <a:prstGeom prst="ellipse">
                  <a:avLst/>
                </a:prstGeom>
                <a:solidFill>
                  <a:schemeClr val="tx1"/>
                </a:solidFill>
                <a:ln w="25400" cap="flat" cmpd="sng" algn="ctr">
                  <a:solidFill>
                    <a:schemeClr val="tx1"/>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17" name="Oval 16">
                  <a:extLst>
                    <a:ext uri="{FF2B5EF4-FFF2-40B4-BE49-F238E27FC236}">
                      <a16:creationId xmlns:a16="http://schemas.microsoft.com/office/drawing/2014/main" xmlns="" id="{BC938DFA-8C25-4F27-8F25-59B5A9DA7066}"/>
                    </a:ext>
                  </a:extLst>
                </p:cNvPr>
                <p:cNvSpPr/>
                <p:nvPr/>
              </p:nvSpPr>
              <p:spPr bwMode="auto">
                <a:xfrm>
                  <a:off x="5270303" y="1173156"/>
                  <a:ext cx="102123" cy="95460"/>
                </a:xfrm>
                <a:prstGeom prst="ellipse">
                  <a:avLst/>
                </a:prstGeom>
                <a:solidFill>
                  <a:schemeClr val="tx1"/>
                </a:solidFill>
                <a:ln w="25400" cap="flat" cmpd="sng" algn="ctr">
                  <a:solidFill>
                    <a:schemeClr val="tx1"/>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18" name="Oval 17">
                  <a:extLst>
                    <a:ext uri="{FF2B5EF4-FFF2-40B4-BE49-F238E27FC236}">
                      <a16:creationId xmlns:a16="http://schemas.microsoft.com/office/drawing/2014/main" xmlns="" id="{D5E24FD2-FAB5-431E-B889-D97234B64358}"/>
                    </a:ext>
                  </a:extLst>
                </p:cNvPr>
                <p:cNvSpPr/>
                <p:nvPr/>
              </p:nvSpPr>
              <p:spPr bwMode="auto">
                <a:xfrm>
                  <a:off x="5261679" y="1035135"/>
                  <a:ext cx="102123" cy="95460"/>
                </a:xfrm>
                <a:prstGeom prst="ellipse">
                  <a:avLst/>
                </a:prstGeom>
                <a:solidFill>
                  <a:srgbClr val="FF33CC"/>
                </a:solidFill>
                <a:ln w="25400" cap="flat" cmpd="sng" algn="ctr">
                  <a:solidFill>
                    <a:srgbClr val="FF33CC"/>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19" name="Oval 18">
                  <a:extLst>
                    <a:ext uri="{FF2B5EF4-FFF2-40B4-BE49-F238E27FC236}">
                      <a16:creationId xmlns:a16="http://schemas.microsoft.com/office/drawing/2014/main" xmlns="" id="{8329B428-4581-4998-87A1-22D94E19B391}"/>
                    </a:ext>
                  </a:extLst>
                </p:cNvPr>
                <p:cNvSpPr/>
                <p:nvPr/>
              </p:nvSpPr>
              <p:spPr bwMode="auto">
                <a:xfrm>
                  <a:off x="5527586" y="1127676"/>
                  <a:ext cx="102123" cy="95460"/>
                </a:xfrm>
                <a:prstGeom prst="ellipse">
                  <a:avLst/>
                </a:prstGeom>
                <a:solidFill>
                  <a:srgbClr val="92D050"/>
                </a:solidFill>
                <a:ln w="25400" cap="flat" cmpd="sng" algn="ctr">
                  <a:solidFill>
                    <a:srgbClr val="92D050"/>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20" name="Oval 19">
                  <a:extLst>
                    <a:ext uri="{FF2B5EF4-FFF2-40B4-BE49-F238E27FC236}">
                      <a16:creationId xmlns:a16="http://schemas.microsoft.com/office/drawing/2014/main" xmlns="" id="{63115454-817E-4DE0-83D8-E5EA00327E9A}"/>
                    </a:ext>
                  </a:extLst>
                </p:cNvPr>
                <p:cNvSpPr/>
                <p:nvPr/>
              </p:nvSpPr>
              <p:spPr bwMode="auto">
                <a:xfrm>
                  <a:off x="5534844" y="1325556"/>
                  <a:ext cx="102123" cy="95460"/>
                </a:xfrm>
                <a:prstGeom prst="ellipse">
                  <a:avLst/>
                </a:prstGeom>
                <a:solidFill>
                  <a:schemeClr val="tx1"/>
                </a:solidFill>
                <a:ln w="25400" cap="flat" cmpd="sng" algn="ctr">
                  <a:solidFill>
                    <a:schemeClr val="tx1"/>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21" name="Oval 20">
                  <a:extLst>
                    <a:ext uri="{FF2B5EF4-FFF2-40B4-BE49-F238E27FC236}">
                      <a16:creationId xmlns:a16="http://schemas.microsoft.com/office/drawing/2014/main" xmlns="" id="{80AF2275-D96F-43D6-80EF-866C83C149AC}"/>
                    </a:ext>
                  </a:extLst>
                </p:cNvPr>
                <p:cNvSpPr/>
                <p:nvPr/>
              </p:nvSpPr>
              <p:spPr bwMode="auto">
                <a:xfrm>
                  <a:off x="5879905" y="1291052"/>
                  <a:ext cx="102123" cy="95460"/>
                </a:xfrm>
                <a:prstGeom prst="ellipse">
                  <a:avLst/>
                </a:prstGeom>
                <a:solidFill>
                  <a:schemeClr val="tx1"/>
                </a:solidFill>
                <a:ln w="25400" cap="flat" cmpd="sng" algn="ctr">
                  <a:solidFill>
                    <a:schemeClr val="tx1"/>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22" name="Oval 21">
                  <a:extLst>
                    <a:ext uri="{FF2B5EF4-FFF2-40B4-BE49-F238E27FC236}">
                      <a16:creationId xmlns:a16="http://schemas.microsoft.com/office/drawing/2014/main" xmlns="" id="{B4C92E82-4D50-4250-8CB9-CDB7CB94955A}"/>
                    </a:ext>
                  </a:extLst>
                </p:cNvPr>
                <p:cNvSpPr/>
                <p:nvPr/>
              </p:nvSpPr>
              <p:spPr bwMode="auto">
                <a:xfrm>
                  <a:off x="6121440" y="1316930"/>
                  <a:ext cx="102123" cy="95460"/>
                </a:xfrm>
                <a:prstGeom prst="ellipse">
                  <a:avLst/>
                </a:prstGeom>
                <a:solidFill>
                  <a:schemeClr val="tx1"/>
                </a:solidFill>
                <a:ln w="25400" cap="flat" cmpd="sng" algn="ctr">
                  <a:solidFill>
                    <a:schemeClr val="tx1"/>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23" name="Oval 22">
                  <a:extLst>
                    <a:ext uri="{FF2B5EF4-FFF2-40B4-BE49-F238E27FC236}">
                      <a16:creationId xmlns:a16="http://schemas.microsoft.com/office/drawing/2014/main" xmlns="" id="{051FF726-04C2-4FA8-BA57-7686CDDFF883}"/>
                    </a:ext>
                  </a:extLst>
                </p:cNvPr>
                <p:cNvSpPr/>
                <p:nvPr/>
              </p:nvSpPr>
              <p:spPr bwMode="auto">
                <a:xfrm>
                  <a:off x="6345727" y="1291052"/>
                  <a:ext cx="102123" cy="95460"/>
                </a:xfrm>
                <a:prstGeom prst="ellipse">
                  <a:avLst/>
                </a:prstGeom>
                <a:solidFill>
                  <a:schemeClr val="tx1"/>
                </a:solidFill>
                <a:ln w="25400" cap="flat" cmpd="sng" algn="ctr">
                  <a:solidFill>
                    <a:schemeClr val="tx1"/>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24" name="Oval 23">
                  <a:extLst>
                    <a:ext uri="{FF2B5EF4-FFF2-40B4-BE49-F238E27FC236}">
                      <a16:creationId xmlns:a16="http://schemas.microsoft.com/office/drawing/2014/main" xmlns="" id="{5A12EE7D-D392-4BAB-B4AE-2B2BF8A80E6D}"/>
                    </a:ext>
                  </a:extLst>
                </p:cNvPr>
                <p:cNvSpPr/>
                <p:nvPr/>
              </p:nvSpPr>
              <p:spPr bwMode="auto">
                <a:xfrm>
                  <a:off x="6828803" y="1291052"/>
                  <a:ext cx="102123" cy="95460"/>
                </a:xfrm>
                <a:prstGeom prst="ellipse">
                  <a:avLst/>
                </a:prstGeom>
                <a:solidFill>
                  <a:schemeClr val="tx1"/>
                </a:solidFill>
                <a:ln w="25400" cap="flat" cmpd="sng" algn="ctr">
                  <a:solidFill>
                    <a:schemeClr val="tx1"/>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25" name="Oval 24">
                  <a:extLst>
                    <a:ext uri="{FF2B5EF4-FFF2-40B4-BE49-F238E27FC236}">
                      <a16:creationId xmlns:a16="http://schemas.microsoft.com/office/drawing/2014/main" xmlns="" id="{446C05DC-8074-442F-9220-D0B029B0022D}"/>
                    </a:ext>
                  </a:extLst>
                </p:cNvPr>
                <p:cNvSpPr/>
                <p:nvPr/>
              </p:nvSpPr>
              <p:spPr bwMode="auto">
                <a:xfrm>
                  <a:off x="6594089" y="1113927"/>
                  <a:ext cx="102123" cy="95460"/>
                </a:xfrm>
                <a:prstGeom prst="ellipse">
                  <a:avLst/>
                </a:prstGeom>
                <a:solidFill>
                  <a:schemeClr val="tx1"/>
                </a:solidFill>
                <a:ln w="25400" cap="flat" cmpd="sng" algn="ctr">
                  <a:solidFill>
                    <a:schemeClr val="tx1"/>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26" name="Oval 25">
                  <a:extLst>
                    <a:ext uri="{FF2B5EF4-FFF2-40B4-BE49-F238E27FC236}">
                      <a16:creationId xmlns:a16="http://schemas.microsoft.com/office/drawing/2014/main" xmlns="" id="{3DB15D4F-6DD6-4801-B123-774429722F78}"/>
                    </a:ext>
                  </a:extLst>
                </p:cNvPr>
                <p:cNvSpPr/>
                <p:nvPr/>
              </p:nvSpPr>
              <p:spPr bwMode="auto">
                <a:xfrm>
                  <a:off x="5284680" y="1299670"/>
                  <a:ext cx="102123" cy="95460"/>
                </a:xfrm>
                <a:prstGeom prst="ellipse">
                  <a:avLst/>
                </a:prstGeom>
                <a:solidFill>
                  <a:schemeClr val="accent2">
                    <a:lumMod val="75000"/>
                  </a:schemeClr>
                </a:solidFill>
                <a:ln w="25400" cap="flat" cmpd="sng" algn="ctr">
                  <a:solidFill>
                    <a:schemeClr val="accent2"/>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27" name="Oval 26">
                  <a:extLst>
                    <a:ext uri="{FF2B5EF4-FFF2-40B4-BE49-F238E27FC236}">
                      <a16:creationId xmlns:a16="http://schemas.microsoft.com/office/drawing/2014/main" xmlns="" id="{F332DE01-4AAD-4667-A93B-90297322C3C9}"/>
                    </a:ext>
                  </a:extLst>
                </p:cNvPr>
                <p:cNvSpPr/>
                <p:nvPr/>
              </p:nvSpPr>
              <p:spPr bwMode="auto">
                <a:xfrm>
                  <a:off x="5885654" y="1443444"/>
                  <a:ext cx="102123" cy="95460"/>
                </a:xfrm>
                <a:prstGeom prst="ellipse">
                  <a:avLst/>
                </a:prstGeom>
                <a:solidFill>
                  <a:schemeClr val="accent2">
                    <a:lumMod val="75000"/>
                  </a:schemeClr>
                </a:solidFill>
                <a:ln w="25400" cap="flat" cmpd="sng" algn="ctr">
                  <a:solidFill>
                    <a:schemeClr val="accent2"/>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28" name="Oval 27">
                  <a:extLst>
                    <a:ext uri="{FF2B5EF4-FFF2-40B4-BE49-F238E27FC236}">
                      <a16:creationId xmlns:a16="http://schemas.microsoft.com/office/drawing/2014/main" xmlns="" id="{A7D0933A-6A52-4D5B-89E7-C63B457BA11D}"/>
                    </a:ext>
                  </a:extLst>
                </p:cNvPr>
                <p:cNvSpPr/>
                <p:nvPr/>
              </p:nvSpPr>
              <p:spPr bwMode="auto">
                <a:xfrm>
                  <a:off x="6870426" y="1081676"/>
                  <a:ext cx="102123" cy="95460"/>
                </a:xfrm>
                <a:prstGeom prst="ellipse">
                  <a:avLst/>
                </a:prstGeom>
                <a:solidFill>
                  <a:srgbClr val="92D050"/>
                </a:solidFill>
                <a:ln w="25400" cap="flat" cmpd="sng" algn="ctr">
                  <a:solidFill>
                    <a:srgbClr val="92D050"/>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29" name="Oval 28">
                  <a:extLst>
                    <a:ext uri="{FF2B5EF4-FFF2-40B4-BE49-F238E27FC236}">
                      <a16:creationId xmlns:a16="http://schemas.microsoft.com/office/drawing/2014/main" xmlns="" id="{25FC8416-8CA4-480F-8C66-7424B271CEDF}"/>
                    </a:ext>
                  </a:extLst>
                </p:cNvPr>
                <p:cNvSpPr/>
                <p:nvPr/>
              </p:nvSpPr>
              <p:spPr bwMode="auto">
                <a:xfrm>
                  <a:off x="6319847" y="1161657"/>
                  <a:ext cx="102123" cy="95460"/>
                </a:xfrm>
                <a:prstGeom prst="ellipse">
                  <a:avLst/>
                </a:prstGeom>
                <a:solidFill>
                  <a:srgbClr val="FF33CC"/>
                </a:solidFill>
                <a:ln w="25400" cap="flat" cmpd="sng" algn="ctr">
                  <a:solidFill>
                    <a:srgbClr val="FF33CC"/>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30" name="Oval 29">
                  <a:extLst>
                    <a:ext uri="{FF2B5EF4-FFF2-40B4-BE49-F238E27FC236}">
                      <a16:creationId xmlns:a16="http://schemas.microsoft.com/office/drawing/2014/main" xmlns="" id="{2C366DD5-DADE-41A7-8E66-F86914E393FA}"/>
                    </a:ext>
                  </a:extLst>
                </p:cNvPr>
                <p:cNvSpPr/>
                <p:nvPr/>
              </p:nvSpPr>
              <p:spPr bwMode="auto">
                <a:xfrm>
                  <a:off x="5552101" y="954626"/>
                  <a:ext cx="102123" cy="95460"/>
                </a:xfrm>
                <a:prstGeom prst="ellipse">
                  <a:avLst/>
                </a:prstGeom>
                <a:solidFill>
                  <a:srgbClr val="660033"/>
                </a:solidFill>
                <a:ln w="25400" cap="flat" cmpd="sng" algn="ctr">
                  <a:solidFill>
                    <a:srgbClr val="660033"/>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31" name="Oval 30">
                  <a:extLst>
                    <a:ext uri="{FF2B5EF4-FFF2-40B4-BE49-F238E27FC236}">
                      <a16:creationId xmlns:a16="http://schemas.microsoft.com/office/drawing/2014/main" xmlns="" id="{7120B0B6-9CCB-4CFC-B320-645218D168ED}"/>
                    </a:ext>
                  </a:extLst>
                </p:cNvPr>
                <p:cNvSpPr/>
                <p:nvPr/>
              </p:nvSpPr>
              <p:spPr bwMode="auto">
                <a:xfrm>
                  <a:off x="5856896" y="1155899"/>
                  <a:ext cx="102123" cy="95460"/>
                </a:xfrm>
                <a:prstGeom prst="ellipse">
                  <a:avLst/>
                </a:prstGeom>
                <a:solidFill>
                  <a:srgbClr val="FF0000"/>
                </a:solidFill>
                <a:ln w="25400" cap="flat" cmpd="sng" algn="ctr">
                  <a:solidFill>
                    <a:srgbClr val="FF0000"/>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32" name="Oval 31">
                  <a:extLst>
                    <a:ext uri="{FF2B5EF4-FFF2-40B4-BE49-F238E27FC236}">
                      <a16:creationId xmlns:a16="http://schemas.microsoft.com/office/drawing/2014/main" xmlns="" id="{13AB2451-F5BD-48D4-8DB9-0381ACB48618}"/>
                    </a:ext>
                  </a:extLst>
                </p:cNvPr>
                <p:cNvSpPr/>
                <p:nvPr/>
              </p:nvSpPr>
              <p:spPr bwMode="auto">
                <a:xfrm>
                  <a:off x="6091747" y="1109905"/>
                  <a:ext cx="102123" cy="95460"/>
                </a:xfrm>
                <a:prstGeom prst="ellipse">
                  <a:avLst/>
                </a:prstGeom>
                <a:solidFill>
                  <a:srgbClr val="3F601A"/>
                </a:solidFill>
                <a:ln w="25400" cap="flat" cmpd="sng" algn="ctr">
                  <a:solidFill>
                    <a:srgbClr val="3F601A"/>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33" name="Oval 32">
                  <a:extLst>
                    <a:ext uri="{FF2B5EF4-FFF2-40B4-BE49-F238E27FC236}">
                      <a16:creationId xmlns:a16="http://schemas.microsoft.com/office/drawing/2014/main" xmlns="" id="{71CF8379-42D7-4985-911E-AF530F6753DD}"/>
                    </a:ext>
                  </a:extLst>
                </p:cNvPr>
                <p:cNvSpPr/>
                <p:nvPr/>
              </p:nvSpPr>
              <p:spPr bwMode="auto">
                <a:xfrm>
                  <a:off x="6345727" y="1420936"/>
                  <a:ext cx="102123" cy="95460"/>
                </a:xfrm>
                <a:prstGeom prst="ellipse">
                  <a:avLst/>
                </a:prstGeom>
                <a:solidFill>
                  <a:srgbClr val="2DD2F3"/>
                </a:solidFill>
                <a:ln w="25400" cap="flat" cmpd="sng" algn="ctr">
                  <a:solidFill>
                    <a:srgbClr val="2DD2F3"/>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34" name="Oval 33">
                  <a:extLst>
                    <a:ext uri="{FF2B5EF4-FFF2-40B4-BE49-F238E27FC236}">
                      <a16:creationId xmlns:a16="http://schemas.microsoft.com/office/drawing/2014/main" xmlns="" id="{C8E9B402-2044-4BD5-AF0C-ECED5D9DAE1D}"/>
                    </a:ext>
                  </a:extLst>
                </p:cNvPr>
                <p:cNvSpPr/>
                <p:nvPr/>
              </p:nvSpPr>
              <p:spPr bwMode="auto">
                <a:xfrm>
                  <a:off x="5038870" y="1439381"/>
                  <a:ext cx="102123" cy="95460"/>
                </a:xfrm>
                <a:prstGeom prst="ellipse">
                  <a:avLst/>
                </a:prstGeom>
                <a:solidFill>
                  <a:schemeClr val="tx1"/>
                </a:solidFill>
                <a:ln w="25400" cap="flat" cmpd="sng" algn="ctr">
                  <a:solidFill>
                    <a:schemeClr val="tx1"/>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35" name="Oval 34">
                  <a:extLst>
                    <a:ext uri="{FF2B5EF4-FFF2-40B4-BE49-F238E27FC236}">
                      <a16:creationId xmlns:a16="http://schemas.microsoft.com/office/drawing/2014/main" xmlns="" id="{23D5EA3A-2177-4D43-88E4-FE59726EC896}"/>
                    </a:ext>
                  </a:extLst>
                </p:cNvPr>
                <p:cNvSpPr/>
                <p:nvPr/>
              </p:nvSpPr>
              <p:spPr bwMode="auto">
                <a:xfrm>
                  <a:off x="6602714" y="1307727"/>
                  <a:ext cx="102123" cy="95460"/>
                </a:xfrm>
                <a:prstGeom prst="ellipse">
                  <a:avLst/>
                </a:prstGeom>
                <a:solidFill>
                  <a:srgbClr val="FF33CC"/>
                </a:solidFill>
                <a:ln w="25400" cap="flat" cmpd="sng" algn="ctr">
                  <a:solidFill>
                    <a:srgbClr val="FF33CC"/>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36" name="Oval 35">
                  <a:extLst>
                    <a:ext uri="{FF2B5EF4-FFF2-40B4-BE49-F238E27FC236}">
                      <a16:creationId xmlns:a16="http://schemas.microsoft.com/office/drawing/2014/main" xmlns="" id="{88EB948F-35AE-4AE1-8767-356FF44D20CD}"/>
                    </a:ext>
                  </a:extLst>
                </p:cNvPr>
                <p:cNvSpPr/>
                <p:nvPr/>
              </p:nvSpPr>
              <p:spPr bwMode="auto">
                <a:xfrm>
                  <a:off x="6936158" y="1514177"/>
                  <a:ext cx="102123" cy="95460"/>
                </a:xfrm>
                <a:prstGeom prst="ellipse">
                  <a:avLst/>
                </a:prstGeom>
                <a:solidFill>
                  <a:schemeClr val="accent2">
                    <a:lumMod val="75000"/>
                  </a:schemeClr>
                </a:solidFill>
                <a:ln w="25400" cap="flat" cmpd="sng" algn="ctr">
                  <a:solidFill>
                    <a:schemeClr val="accent2"/>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37" name="Oval 36">
                  <a:extLst>
                    <a:ext uri="{FF2B5EF4-FFF2-40B4-BE49-F238E27FC236}">
                      <a16:creationId xmlns:a16="http://schemas.microsoft.com/office/drawing/2014/main" xmlns="" id="{E85013F1-C6F8-48D0-8F59-9E3DF775A36B}"/>
                    </a:ext>
                  </a:extLst>
                </p:cNvPr>
                <p:cNvSpPr/>
                <p:nvPr/>
              </p:nvSpPr>
              <p:spPr bwMode="auto">
                <a:xfrm>
                  <a:off x="6345141" y="1037934"/>
                  <a:ext cx="102123" cy="95460"/>
                </a:xfrm>
                <a:prstGeom prst="ellipse">
                  <a:avLst/>
                </a:prstGeom>
                <a:solidFill>
                  <a:srgbClr val="660033"/>
                </a:solidFill>
                <a:ln w="25400" cap="flat" cmpd="sng" algn="ctr">
                  <a:solidFill>
                    <a:srgbClr val="660033"/>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38" name="Oval 37">
                  <a:extLst>
                    <a:ext uri="{FF2B5EF4-FFF2-40B4-BE49-F238E27FC236}">
                      <a16:creationId xmlns:a16="http://schemas.microsoft.com/office/drawing/2014/main" xmlns="" id="{889FBB17-15E7-4DDC-9D4C-FF526DCDBF9C}"/>
                    </a:ext>
                  </a:extLst>
                </p:cNvPr>
                <p:cNvSpPr/>
                <p:nvPr/>
              </p:nvSpPr>
              <p:spPr bwMode="auto">
                <a:xfrm>
                  <a:off x="4711243" y="1021817"/>
                  <a:ext cx="102123" cy="95460"/>
                </a:xfrm>
                <a:prstGeom prst="ellipse">
                  <a:avLst/>
                </a:prstGeom>
                <a:solidFill>
                  <a:srgbClr val="2DD2F3"/>
                </a:solidFill>
                <a:ln w="25400" cap="flat" cmpd="sng" algn="ctr">
                  <a:solidFill>
                    <a:srgbClr val="2DD2F3"/>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39" name="Oval 38">
                  <a:extLst>
                    <a:ext uri="{FF2B5EF4-FFF2-40B4-BE49-F238E27FC236}">
                      <a16:creationId xmlns:a16="http://schemas.microsoft.com/office/drawing/2014/main" xmlns="" id="{B819E7A0-9BC8-4A04-B18B-664C9CC25D33}"/>
                    </a:ext>
                  </a:extLst>
                </p:cNvPr>
                <p:cNvSpPr/>
                <p:nvPr/>
              </p:nvSpPr>
              <p:spPr bwMode="auto">
                <a:xfrm>
                  <a:off x="5031640" y="1150146"/>
                  <a:ext cx="102123" cy="95460"/>
                </a:xfrm>
                <a:prstGeom prst="ellipse">
                  <a:avLst/>
                </a:prstGeom>
                <a:solidFill>
                  <a:schemeClr val="accent2">
                    <a:lumMod val="75000"/>
                  </a:schemeClr>
                </a:solidFill>
                <a:ln w="25400" cap="flat" cmpd="sng" algn="ctr">
                  <a:solidFill>
                    <a:schemeClr val="accent2"/>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40" name="Oval 39">
                  <a:extLst>
                    <a:ext uri="{FF2B5EF4-FFF2-40B4-BE49-F238E27FC236}">
                      <a16:creationId xmlns:a16="http://schemas.microsoft.com/office/drawing/2014/main" xmlns="" id="{8C03B22D-7E50-411E-8F32-DB05C7944778}"/>
                    </a:ext>
                  </a:extLst>
                </p:cNvPr>
                <p:cNvSpPr/>
                <p:nvPr/>
              </p:nvSpPr>
              <p:spPr bwMode="auto">
                <a:xfrm>
                  <a:off x="4430665" y="1222043"/>
                  <a:ext cx="102123" cy="95460"/>
                </a:xfrm>
                <a:prstGeom prst="ellipse">
                  <a:avLst/>
                </a:prstGeom>
                <a:solidFill>
                  <a:schemeClr val="tx1"/>
                </a:solidFill>
                <a:ln w="25400" cap="flat" cmpd="sng" algn="ctr">
                  <a:solidFill>
                    <a:schemeClr val="tx1"/>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41" name="Oval 40">
                  <a:extLst>
                    <a:ext uri="{FF2B5EF4-FFF2-40B4-BE49-F238E27FC236}">
                      <a16:creationId xmlns:a16="http://schemas.microsoft.com/office/drawing/2014/main" xmlns="" id="{E7879130-1964-4166-AFE1-89C2A4756CF4}"/>
                    </a:ext>
                  </a:extLst>
                </p:cNvPr>
                <p:cNvSpPr/>
                <p:nvPr/>
              </p:nvSpPr>
              <p:spPr bwMode="auto">
                <a:xfrm>
                  <a:off x="5862651" y="1023635"/>
                  <a:ext cx="102123" cy="95460"/>
                </a:xfrm>
                <a:prstGeom prst="ellipse">
                  <a:avLst/>
                </a:prstGeom>
                <a:solidFill>
                  <a:srgbClr val="FF33CC"/>
                </a:solidFill>
                <a:ln w="25400" cap="flat" cmpd="sng" algn="ctr">
                  <a:solidFill>
                    <a:srgbClr val="FF33CC"/>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sp>
              <p:nvSpPr>
                <p:cNvPr id="42" name="Oval 41">
                  <a:extLst>
                    <a:ext uri="{FF2B5EF4-FFF2-40B4-BE49-F238E27FC236}">
                      <a16:creationId xmlns:a16="http://schemas.microsoft.com/office/drawing/2014/main" xmlns="" id="{F952E395-C906-41ED-A559-BADFEE95331B}"/>
                    </a:ext>
                  </a:extLst>
                </p:cNvPr>
                <p:cNvSpPr/>
                <p:nvPr/>
              </p:nvSpPr>
              <p:spPr bwMode="auto">
                <a:xfrm>
                  <a:off x="6058179" y="960372"/>
                  <a:ext cx="102123" cy="95460"/>
                </a:xfrm>
                <a:prstGeom prst="ellipse">
                  <a:avLst/>
                </a:prstGeom>
                <a:solidFill>
                  <a:schemeClr val="tx1"/>
                </a:solidFill>
                <a:ln w="25400" cap="flat" cmpd="sng" algn="ctr">
                  <a:solidFill>
                    <a:schemeClr val="tx1"/>
                  </a:solidFill>
                  <a:prstDash val="solid"/>
                </a:ln>
                <a:effectLst/>
                <a:scene3d>
                  <a:camera prst="orthographicFront"/>
                  <a:lightRig rig="threePt" dir="t"/>
                </a:scene3d>
                <a:sp3d prstMaterial="dkEdge">
                  <a:bevelT/>
                </a:sp3d>
              </p:spPr>
              <p:txBody>
                <a:bodyPr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Times New Roman" pitchFamily="18" charset="0"/>
                    <a:ea typeface="+mn-ea"/>
                    <a:cs typeface="Arial"/>
                  </a:endParaRPr>
                </a:p>
              </p:txBody>
            </p:sp>
          </p:grpSp>
        </p:grpSp>
        <p:sp>
          <p:nvSpPr>
            <p:cNvPr id="5" name="TextBox 4">
              <a:extLst>
                <a:ext uri="{FF2B5EF4-FFF2-40B4-BE49-F238E27FC236}">
                  <a16:creationId xmlns:a16="http://schemas.microsoft.com/office/drawing/2014/main" xmlns="" id="{689E4C0D-C53D-4479-8677-A37561C382F5}"/>
                </a:ext>
              </a:extLst>
            </p:cNvPr>
            <p:cNvSpPr txBox="1"/>
            <p:nvPr/>
          </p:nvSpPr>
          <p:spPr>
            <a:xfrm>
              <a:off x="92924" y="1420472"/>
              <a:ext cx="367224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Atoms trapped in array of disk-shaped pancake</a:t>
              </a:r>
            </a:p>
          </p:txBody>
        </p:sp>
      </p:grpSp>
      <p:grpSp>
        <p:nvGrpSpPr>
          <p:cNvPr id="43" name="Group 42">
            <a:extLst>
              <a:ext uri="{FF2B5EF4-FFF2-40B4-BE49-F238E27FC236}">
                <a16:creationId xmlns:a16="http://schemas.microsoft.com/office/drawing/2014/main" xmlns="" id="{966041BB-4C1B-4664-993E-209AB8A96345}"/>
              </a:ext>
            </a:extLst>
          </p:cNvPr>
          <p:cNvGrpSpPr/>
          <p:nvPr/>
        </p:nvGrpSpPr>
        <p:grpSpPr>
          <a:xfrm>
            <a:off x="5175662" y="1233983"/>
            <a:ext cx="3679023" cy="2745759"/>
            <a:chOff x="5672054" y="1954628"/>
            <a:chExt cx="3679023" cy="2745759"/>
          </a:xfrm>
        </p:grpSpPr>
        <p:grpSp>
          <p:nvGrpSpPr>
            <p:cNvPr id="44" name="Group 43">
              <a:extLst>
                <a:ext uri="{FF2B5EF4-FFF2-40B4-BE49-F238E27FC236}">
                  <a16:creationId xmlns:a16="http://schemas.microsoft.com/office/drawing/2014/main" xmlns="" id="{E68B65B8-E0E9-4885-AB25-22CE5C3E7FA5}"/>
                </a:ext>
              </a:extLst>
            </p:cNvPr>
            <p:cNvGrpSpPr/>
            <p:nvPr/>
          </p:nvGrpSpPr>
          <p:grpSpPr>
            <a:xfrm>
              <a:off x="6344068" y="1983477"/>
              <a:ext cx="2145450" cy="2143022"/>
              <a:chOff x="6068533" y="1693848"/>
              <a:chExt cx="2540654" cy="2735419"/>
            </a:xfrm>
          </p:grpSpPr>
          <p:pic>
            <p:nvPicPr>
              <p:cNvPr id="65" name="Picture 64">
                <a:extLst>
                  <a:ext uri="{FF2B5EF4-FFF2-40B4-BE49-F238E27FC236}">
                    <a16:creationId xmlns:a16="http://schemas.microsoft.com/office/drawing/2014/main" xmlns="" id="{38697343-18D9-46C3-B435-B2935AC1B6A7}"/>
                  </a:ext>
                </a:extLst>
              </p:cNvPr>
              <p:cNvPicPr>
                <a:picLocks noChangeAspect="1"/>
              </p:cNvPicPr>
              <p:nvPr/>
            </p:nvPicPr>
            <p:blipFill>
              <a:blip r:embed="rId4"/>
              <a:stretch>
                <a:fillRect/>
              </a:stretch>
            </p:blipFill>
            <p:spPr>
              <a:xfrm>
                <a:off x="6248476" y="1921482"/>
                <a:ext cx="2085975" cy="2257425"/>
              </a:xfrm>
              <a:prstGeom prst="rect">
                <a:avLst/>
              </a:prstGeom>
            </p:spPr>
          </p:pic>
          <p:grpSp>
            <p:nvGrpSpPr>
              <p:cNvPr id="66" name="Group 65">
                <a:extLst>
                  <a:ext uri="{FF2B5EF4-FFF2-40B4-BE49-F238E27FC236}">
                    <a16:creationId xmlns:a16="http://schemas.microsoft.com/office/drawing/2014/main" xmlns="" id="{2B968AB2-37CF-45FA-BAC7-83DF44BC54FC}"/>
                  </a:ext>
                </a:extLst>
              </p:cNvPr>
              <p:cNvGrpSpPr/>
              <p:nvPr/>
            </p:nvGrpSpPr>
            <p:grpSpPr>
              <a:xfrm>
                <a:off x="6068533" y="1693848"/>
                <a:ext cx="2540654" cy="2735419"/>
                <a:chOff x="6068533" y="1693848"/>
                <a:chExt cx="2540654" cy="2735419"/>
              </a:xfrm>
            </p:grpSpPr>
            <p:cxnSp>
              <p:nvCxnSpPr>
                <p:cNvPr id="67" name="Straight Arrow Connector 66">
                  <a:extLst>
                    <a:ext uri="{FF2B5EF4-FFF2-40B4-BE49-F238E27FC236}">
                      <a16:creationId xmlns:a16="http://schemas.microsoft.com/office/drawing/2014/main" xmlns="" id="{B43FDFF3-CE5C-444B-84A1-3497F5540608}"/>
                    </a:ext>
                  </a:extLst>
                </p:cNvPr>
                <p:cNvCxnSpPr/>
                <p:nvPr/>
              </p:nvCxnSpPr>
              <p:spPr>
                <a:xfrm flipH="1" flipV="1">
                  <a:off x="6084168" y="1700808"/>
                  <a:ext cx="346448" cy="469170"/>
                </a:xfrm>
                <a:prstGeom prst="straightConnector1">
                  <a:avLst/>
                </a:prstGeom>
                <a:ln w="57150">
                  <a:solidFill>
                    <a:schemeClr val="bg2">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xmlns="" id="{6A6E2B9D-70C3-4C8B-8032-43C937BEC6D7}"/>
                    </a:ext>
                  </a:extLst>
                </p:cNvPr>
                <p:cNvCxnSpPr/>
                <p:nvPr/>
              </p:nvCxnSpPr>
              <p:spPr>
                <a:xfrm flipH="1" flipV="1">
                  <a:off x="6880142" y="2437232"/>
                  <a:ext cx="149881" cy="493914"/>
                </a:xfrm>
                <a:prstGeom prst="straightConnector1">
                  <a:avLst/>
                </a:prstGeom>
                <a:ln w="57150">
                  <a:solidFill>
                    <a:schemeClr val="bg2">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xmlns="" id="{F2EF57E3-2AA6-439F-B4FE-A32987A23D2B}"/>
                    </a:ext>
                  </a:extLst>
                </p:cNvPr>
                <p:cNvCxnSpPr/>
                <p:nvPr/>
              </p:nvCxnSpPr>
              <p:spPr>
                <a:xfrm rot="3360000" flipH="1" flipV="1">
                  <a:off x="8201378" y="2432171"/>
                  <a:ext cx="346448" cy="469170"/>
                </a:xfrm>
                <a:prstGeom prst="straightConnector1">
                  <a:avLst/>
                </a:prstGeom>
                <a:ln w="57150">
                  <a:solidFill>
                    <a:schemeClr val="bg2">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xmlns="" id="{A6267FD4-B423-4EBF-99BE-EDD9242106F3}"/>
                    </a:ext>
                  </a:extLst>
                </p:cNvPr>
                <p:cNvCxnSpPr/>
                <p:nvPr/>
              </p:nvCxnSpPr>
              <p:spPr>
                <a:xfrm rot="3360000" flipH="1" flipV="1">
                  <a:off x="7517956" y="2810470"/>
                  <a:ext cx="346448" cy="469170"/>
                </a:xfrm>
                <a:prstGeom prst="straightConnector1">
                  <a:avLst/>
                </a:prstGeom>
                <a:ln w="57150">
                  <a:solidFill>
                    <a:schemeClr val="bg2">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D56BCA1E-F307-4CF9-B159-07613B1443C5}"/>
                    </a:ext>
                  </a:extLst>
                </p:cNvPr>
                <p:cNvCxnSpPr/>
                <p:nvPr/>
              </p:nvCxnSpPr>
              <p:spPr>
                <a:xfrm rot="4920000" flipH="1" flipV="1">
                  <a:off x="6487027" y="3204967"/>
                  <a:ext cx="346448" cy="469170"/>
                </a:xfrm>
                <a:prstGeom prst="straightConnector1">
                  <a:avLst/>
                </a:prstGeom>
                <a:ln w="57150">
                  <a:solidFill>
                    <a:schemeClr val="bg2">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xmlns="" id="{3D2B7F08-2299-4FF0-A25F-50D6A7F5AA26}"/>
                    </a:ext>
                  </a:extLst>
                </p:cNvPr>
                <p:cNvCxnSpPr/>
                <p:nvPr/>
              </p:nvCxnSpPr>
              <p:spPr>
                <a:xfrm rot="-300000" flipH="1" flipV="1">
                  <a:off x="7144055" y="3556283"/>
                  <a:ext cx="346448" cy="469170"/>
                </a:xfrm>
                <a:prstGeom prst="straightConnector1">
                  <a:avLst/>
                </a:prstGeom>
                <a:ln w="57150">
                  <a:solidFill>
                    <a:schemeClr val="bg2">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xmlns="" id="{A0A114BE-9C36-4C4D-B602-7850F04D93A6}"/>
                    </a:ext>
                  </a:extLst>
                </p:cNvPr>
                <p:cNvCxnSpPr/>
                <p:nvPr/>
              </p:nvCxnSpPr>
              <p:spPr>
                <a:xfrm rot="-300000" flipH="1" flipV="1">
                  <a:off x="7501039" y="1693848"/>
                  <a:ext cx="346448" cy="469170"/>
                </a:xfrm>
                <a:prstGeom prst="straightConnector1">
                  <a:avLst/>
                </a:prstGeom>
                <a:ln w="57150">
                  <a:solidFill>
                    <a:schemeClr val="bg2">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xmlns="" id="{7762980C-1A40-4292-8C38-9AEF80EA25E3}"/>
                    </a:ext>
                  </a:extLst>
                </p:cNvPr>
                <p:cNvCxnSpPr/>
                <p:nvPr/>
              </p:nvCxnSpPr>
              <p:spPr>
                <a:xfrm rot="3360000" flipH="1" flipV="1">
                  <a:off x="7887849" y="3884977"/>
                  <a:ext cx="346448" cy="469170"/>
                </a:xfrm>
                <a:prstGeom prst="straightConnector1">
                  <a:avLst/>
                </a:prstGeom>
                <a:ln w="57150">
                  <a:solidFill>
                    <a:schemeClr val="bg2">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xmlns="" id="{FB90491F-1F3D-4E95-8508-565972767EB4}"/>
                    </a:ext>
                  </a:extLst>
                </p:cNvPr>
                <p:cNvPicPr>
                  <a:picLocks noChangeAspect="1"/>
                </p:cNvPicPr>
                <p:nvPr/>
              </p:nvPicPr>
              <p:blipFill>
                <a:blip r:embed="rId5"/>
                <a:stretch>
                  <a:fillRect/>
                </a:stretch>
              </p:blipFill>
              <p:spPr>
                <a:xfrm>
                  <a:off x="6774309" y="2534467"/>
                  <a:ext cx="440619" cy="462485"/>
                </a:xfrm>
                <a:prstGeom prst="rect">
                  <a:avLst/>
                </a:prstGeom>
              </p:spPr>
            </p:pic>
            <p:pic>
              <p:nvPicPr>
                <p:cNvPr id="76" name="Picture 75">
                  <a:extLst>
                    <a:ext uri="{FF2B5EF4-FFF2-40B4-BE49-F238E27FC236}">
                      <a16:creationId xmlns:a16="http://schemas.microsoft.com/office/drawing/2014/main" xmlns="" id="{2AD1B7AA-FEA7-41EE-ABD9-E759AA30318F}"/>
                    </a:ext>
                  </a:extLst>
                </p:cNvPr>
                <p:cNvPicPr>
                  <a:picLocks noChangeAspect="1"/>
                </p:cNvPicPr>
                <p:nvPr/>
              </p:nvPicPr>
              <p:blipFill>
                <a:blip r:embed="rId5"/>
                <a:stretch>
                  <a:fillRect/>
                </a:stretch>
              </p:blipFill>
              <p:spPr>
                <a:xfrm>
                  <a:off x="6400513" y="3228555"/>
                  <a:ext cx="440619" cy="462485"/>
                </a:xfrm>
                <a:prstGeom prst="rect">
                  <a:avLst/>
                </a:prstGeom>
              </p:spPr>
            </p:pic>
            <p:pic>
              <p:nvPicPr>
                <p:cNvPr id="77" name="Picture 76">
                  <a:extLst>
                    <a:ext uri="{FF2B5EF4-FFF2-40B4-BE49-F238E27FC236}">
                      <a16:creationId xmlns:a16="http://schemas.microsoft.com/office/drawing/2014/main" xmlns="" id="{3875A1A6-3813-4856-ACC9-183917E69931}"/>
                    </a:ext>
                  </a:extLst>
                </p:cNvPr>
                <p:cNvPicPr>
                  <a:picLocks noChangeAspect="1"/>
                </p:cNvPicPr>
                <p:nvPr/>
              </p:nvPicPr>
              <p:blipFill>
                <a:blip r:embed="rId5"/>
                <a:stretch>
                  <a:fillRect/>
                </a:stretch>
              </p:blipFill>
              <p:spPr>
                <a:xfrm>
                  <a:off x="7129043" y="3583113"/>
                  <a:ext cx="440619" cy="462485"/>
                </a:xfrm>
                <a:prstGeom prst="rect">
                  <a:avLst/>
                </a:prstGeom>
              </p:spPr>
            </p:pic>
            <p:pic>
              <p:nvPicPr>
                <p:cNvPr id="78" name="Picture 77">
                  <a:extLst>
                    <a:ext uri="{FF2B5EF4-FFF2-40B4-BE49-F238E27FC236}">
                      <a16:creationId xmlns:a16="http://schemas.microsoft.com/office/drawing/2014/main" xmlns="" id="{150A047D-F003-4311-BE02-EB3C192AD6D7}"/>
                    </a:ext>
                  </a:extLst>
                </p:cNvPr>
                <p:cNvPicPr>
                  <a:picLocks noChangeAspect="1"/>
                </p:cNvPicPr>
                <p:nvPr/>
              </p:nvPicPr>
              <p:blipFill>
                <a:blip r:embed="rId5"/>
                <a:stretch>
                  <a:fillRect/>
                </a:stretch>
              </p:blipFill>
              <p:spPr>
                <a:xfrm>
                  <a:off x="7773364" y="3966782"/>
                  <a:ext cx="440619" cy="462485"/>
                </a:xfrm>
                <a:prstGeom prst="rect">
                  <a:avLst/>
                </a:prstGeom>
              </p:spPr>
            </p:pic>
            <p:pic>
              <p:nvPicPr>
                <p:cNvPr id="79" name="Picture 78">
                  <a:extLst>
                    <a:ext uri="{FF2B5EF4-FFF2-40B4-BE49-F238E27FC236}">
                      <a16:creationId xmlns:a16="http://schemas.microsoft.com/office/drawing/2014/main" xmlns="" id="{D5CA04A4-CA7B-444E-94A7-7CFDED69E2E3}"/>
                    </a:ext>
                  </a:extLst>
                </p:cNvPr>
                <p:cNvPicPr>
                  <a:picLocks noChangeAspect="1"/>
                </p:cNvPicPr>
                <p:nvPr/>
              </p:nvPicPr>
              <p:blipFill>
                <a:blip r:embed="rId5"/>
                <a:stretch>
                  <a:fillRect/>
                </a:stretch>
              </p:blipFill>
              <p:spPr>
                <a:xfrm>
                  <a:off x="7437573" y="2852972"/>
                  <a:ext cx="440619" cy="462485"/>
                </a:xfrm>
                <a:prstGeom prst="rect">
                  <a:avLst/>
                </a:prstGeom>
              </p:spPr>
            </p:pic>
            <p:pic>
              <p:nvPicPr>
                <p:cNvPr id="80" name="Picture 79">
                  <a:extLst>
                    <a:ext uri="{FF2B5EF4-FFF2-40B4-BE49-F238E27FC236}">
                      <a16:creationId xmlns:a16="http://schemas.microsoft.com/office/drawing/2014/main" xmlns="" id="{20294FF0-42BA-43AB-BAF6-944898C365C9}"/>
                    </a:ext>
                  </a:extLst>
                </p:cNvPr>
                <p:cNvPicPr>
                  <a:picLocks noChangeAspect="1"/>
                </p:cNvPicPr>
                <p:nvPr/>
              </p:nvPicPr>
              <p:blipFill>
                <a:blip r:embed="rId5"/>
                <a:stretch>
                  <a:fillRect/>
                </a:stretch>
              </p:blipFill>
              <p:spPr>
                <a:xfrm>
                  <a:off x="8089975" y="2491730"/>
                  <a:ext cx="440619" cy="462485"/>
                </a:xfrm>
                <a:prstGeom prst="rect">
                  <a:avLst/>
                </a:prstGeom>
              </p:spPr>
            </p:pic>
            <p:pic>
              <p:nvPicPr>
                <p:cNvPr id="81" name="Picture 80">
                  <a:extLst>
                    <a:ext uri="{FF2B5EF4-FFF2-40B4-BE49-F238E27FC236}">
                      <a16:creationId xmlns:a16="http://schemas.microsoft.com/office/drawing/2014/main" xmlns="" id="{EDD23CDF-CAE2-4CB9-96DE-F3D6E14D1CDF}"/>
                    </a:ext>
                  </a:extLst>
                </p:cNvPr>
                <p:cNvPicPr>
                  <a:picLocks noChangeAspect="1"/>
                </p:cNvPicPr>
                <p:nvPr/>
              </p:nvPicPr>
              <p:blipFill>
                <a:blip r:embed="rId5"/>
                <a:stretch>
                  <a:fillRect/>
                </a:stretch>
              </p:blipFill>
              <p:spPr>
                <a:xfrm>
                  <a:off x="7470870" y="1731673"/>
                  <a:ext cx="440619" cy="462485"/>
                </a:xfrm>
                <a:prstGeom prst="rect">
                  <a:avLst/>
                </a:prstGeom>
              </p:spPr>
            </p:pic>
            <p:pic>
              <p:nvPicPr>
                <p:cNvPr id="82" name="Picture 81">
                  <a:extLst>
                    <a:ext uri="{FF2B5EF4-FFF2-40B4-BE49-F238E27FC236}">
                      <a16:creationId xmlns:a16="http://schemas.microsoft.com/office/drawing/2014/main" xmlns="" id="{A8245CDF-5B25-42C1-9191-B0FD7AFD3132}"/>
                    </a:ext>
                  </a:extLst>
                </p:cNvPr>
                <p:cNvPicPr>
                  <a:picLocks noChangeAspect="1"/>
                </p:cNvPicPr>
                <p:nvPr/>
              </p:nvPicPr>
              <p:blipFill>
                <a:blip r:embed="rId5"/>
                <a:stretch>
                  <a:fillRect/>
                </a:stretch>
              </p:blipFill>
              <p:spPr>
                <a:xfrm>
                  <a:off x="6068533" y="1744802"/>
                  <a:ext cx="440619" cy="462485"/>
                </a:xfrm>
                <a:prstGeom prst="rect">
                  <a:avLst/>
                </a:prstGeom>
              </p:spPr>
            </p:pic>
          </p:grpSp>
        </p:grpSp>
        <p:sp>
          <p:nvSpPr>
            <p:cNvPr id="45" name="Oval 44">
              <a:extLst>
                <a:ext uri="{FF2B5EF4-FFF2-40B4-BE49-F238E27FC236}">
                  <a16:creationId xmlns:a16="http://schemas.microsoft.com/office/drawing/2014/main" xmlns="" id="{01E2BFC8-DB2C-4CF4-AF34-E3914323B90E}"/>
                </a:ext>
              </a:extLst>
            </p:cNvPr>
            <p:cNvSpPr/>
            <p:nvPr/>
          </p:nvSpPr>
          <p:spPr>
            <a:xfrm rot="19320000">
              <a:off x="6758842" y="2125787"/>
              <a:ext cx="95478" cy="802788"/>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46" name="Straight Arrow Connector 45">
              <a:extLst>
                <a:ext uri="{FF2B5EF4-FFF2-40B4-BE49-F238E27FC236}">
                  <a16:creationId xmlns:a16="http://schemas.microsoft.com/office/drawing/2014/main" xmlns="" id="{A694D62B-5843-4A09-BD8F-B98F73BB25DF}"/>
                </a:ext>
              </a:extLst>
            </p:cNvPr>
            <p:cNvCxnSpPr/>
            <p:nvPr/>
          </p:nvCxnSpPr>
          <p:spPr>
            <a:xfrm flipV="1">
              <a:off x="6287135" y="3133528"/>
              <a:ext cx="1" cy="102245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8A5862A4-FA0F-41C7-852C-CDE58C2FE220}"/>
                </a:ext>
              </a:extLst>
            </p:cNvPr>
            <p:cNvCxnSpPr/>
            <p:nvPr/>
          </p:nvCxnSpPr>
          <p:spPr>
            <a:xfrm rot="5400000" flipV="1">
              <a:off x="6804690" y="3625038"/>
              <a:ext cx="1" cy="102245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xmlns="" id="{8E058368-2F12-418A-A2BA-60396E45109C}"/>
                </a:ext>
              </a:extLst>
            </p:cNvPr>
            <p:cNvPicPr>
              <a:picLocks noChangeAspect="1"/>
            </p:cNvPicPr>
            <p:nvPr/>
          </p:nvPicPr>
          <p:blipFill>
            <a:blip r:embed="rId6"/>
            <a:stretch>
              <a:fillRect/>
            </a:stretch>
          </p:blipFill>
          <p:spPr>
            <a:xfrm>
              <a:off x="8007414" y="4300920"/>
              <a:ext cx="1343663" cy="399467"/>
            </a:xfrm>
            <a:prstGeom prst="rect">
              <a:avLst/>
            </a:prstGeom>
          </p:spPr>
        </p:pic>
        <p:pic>
          <p:nvPicPr>
            <p:cNvPr id="49" name="Picture 48">
              <a:extLst>
                <a:ext uri="{FF2B5EF4-FFF2-40B4-BE49-F238E27FC236}">
                  <a16:creationId xmlns:a16="http://schemas.microsoft.com/office/drawing/2014/main" xmlns="" id="{D71C57CE-C38A-4793-86B4-C450A9294370}"/>
                </a:ext>
              </a:extLst>
            </p:cNvPr>
            <p:cNvPicPr>
              <a:picLocks noChangeAspect="1"/>
            </p:cNvPicPr>
            <p:nvPr/>
          </p:nvPicPr>
          <p:blipFill>
            <a:blip r:embed="rId7"/>
            <a:stretch>
              <a:fillRect/>
            </a:stretch>
          </p:blipFill>
          <p:spPr>
            <a:xfrm>
              <a:off x="5672054" y="1954628"/>
              <a:ext cx="372910" cy="1473882"/>
            </a:xfrm>
            <a:prstGeom prst="rect">
              <a:avLst/>
            </a:prstGeom>
          </p:spPr>
        </p:pic>
        <p:sp>
          <p:nvSpPr>
            <p:cNvPr id="50" name="Oval 49">
              <a:extLst>
                <a:ext uri="{FF2B5EF4-FFF2-40B4-BE49-F238E27FC236}">
                  <a16:creationId xmlns:a16="http://schemas.microsoft.com/office/drawing/2014/main" xmlns="" id="{B436B0EF-C5F5-4F9A-95CF-C141FBDAC628}"/>
                </a:ext>
              </a:extLst>
            </p:cNvPr>
            <p:cNvSpPr/>
            <p:nvPr/>
          </p:nvSpPr>
          <p:spPr>
            <a:xfrm rot="17607672">
              <a:off x="7052302" y="3250737"/>
              <a:ext cx="80822" cy="558964"/>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1" name="Oval 50">
              <a:extLst>
                <a:ext uri="{FF2B5EF4-FFF2-40B4-BE49-F238E27FC236}">
                  <a16:creationId xmlns:a16="http://schemas.microsoft.com/office/drawing/2014/main" xmlns="" id="{EF9DD07D-47CA-493E-9ED8-F53E938D7BE4}"/>
                </a:ext>
              </a:extLst>
            </p:cNvPr>
            <p:cNvSpPr/>
            <p:nvPr/>
          </p:nvSpPr>
          <p:spPr>
            <a:xfrm rot="16260000">
              <a:off x="7097447" y="1684427"/>
              <a:ext cx="91440" cy="100584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2" name="Oval 51">
              <a:extLst>
                <a:ext uri="{FF2B5EF4-FFF2-40B4-BE49-F238E27FC236}">
                  <a16:creationId xmlns:a16="http://schemas.microsoft.com/office/drawing/2014/main" xmlns="" id="{EE14FB5F-CEE5-47A6-9318-1EC2DCA3EA7A}"/>
                </a:ext>
              </a:extLst>
            </p:cNvPr>
            <p:cNvSpPr/>
            <p:nvPr/>
          </p:nvSpPr>
          <p:spPr>
            <a:xfrm rot="22140000" flipH="1">
              <a:off x="8055747" y="2853896"/>
              <a:ext cx="91440" cy="100584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3" name="Oval 52">
              <a:extLst>
                <a:ext uri="{FF2B5EF4-FFF2-40B4-BE49-F238E27FC236}">
                  <a16:creationId xmlns:a16="http://schemas.microsoft.com/office/drawing/2014/main" xmlns="" id="{116241BD-CBF3-496E-8508-1D97F6E6D149}"/>
                </a:ext>
              </a:extLst>
            </p:cNvPr>
            <p:cNvSpPr/>
            <p:nvPr/>
          </p:nvSpPr>
          <p:spPr>
            <a:xfrm rot="21360000" flipH="1">
              <a:off x="7651835" y="2200922"/>
              <a:ext cx="91440" cy="91440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4" name="Oval 53">
              <a:extLst>
                <a:ext uri="{FF2B5EF4-FFF2-40B4-BE49-F238E27FC236}">
                  <a16:creationId xmlns:a16="http://schemas.microsoft.com/office/drawing/2014/main" xmlns="" id="{0A92D2D8-2569-4E12-B372-010D9239A628}"/>
                </a:ext>
              </a:extLst>
            </p:cNvPr>
            <p:cNvSpPr/>
            <p:nvPr/>
          </p:nvSpPr>
          <p:spPr>
            <a:xfrm rot="17940000" flipH="1">
              <a:off x="7347445" y="2689535"/>
              <a:ext cx="91440" cy="54864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5" name="Oval 54">
              <a:extLst>
                <a:ext uri="{FF2B5EF4-FFF2-40B4-BE49-F238E27FC236}">
                  <a16:creationId xmlns:a16="http://schemas.microsoft.com/office/drawing/2014/main" xmlns="" id="{DAAC8FFD-897B-48A0-BE64-BBF6ABB49D90}"/>
                </a:ext>
              </a:extLst>
            </p:cNvPr>
            <p:cNvSpPr/>
            <p:nvPr/>
          </p:nvSpPr>
          <p:spPr>
            <a:xfrm rot="20280000" flipH="1">
              <a:off x="7191108" y="2880686"/>
              <a:ext cx="91440" cy="64008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6" name="Oval 55">
              <a:extLst>
                <a:ext uri="{FF2B5EF4-FFF2-40B4-BE49-F238E27FC236}">
                  <a16:creationId xmlns:a16="http://schemas.microsoft.com/office/drawing/2014/main" xmlns="" id="{321B09F9-9D40-4837-BF79-AD704CF7897B}"/>
                </a:ext>
              </a:extLst>
            </p:cNvPr>
            <p:cNvSpPr/>
            <p:nvPr/>
          </p:nvSpPr>
          <p:spPr>
            <a:xfrm rot="22920000" flipH="1">
              <a:off x="6866454" y="2800782"/>
              <a:ext cx="91440" cy="64008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7" name="Oval 56">
              <a:extLst>
                <a:ext uri="{FF2B5EF4-FFF2-40B4-BE49-F238E27FC236}">
                  <a16:creationId xmlns:a16="http://schemas.microsoft.com/office/drawing/2014/main" xmlns="" id="{EF1E84B4-98AC-4041-9A3E-23D45C953D1A}"/>
                </a:ext>
              </a:extLst>
            </p:cNvPr>
            <p:cNvSpPr/>
            <p:nvPr/>
          </p:nvSpPr>
          <p:spPr>
            <a:xfrm rot="17607672">
              <a:off x="7660715" y="3507636"/>
              <a:ext cx="80822" cy="558964"/>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8" name="Oval 57">
              <a:extLst>
                <a:ext uri="{FF2B5EF4-FFF2-40B4-BE49-F238E27FC236}">
                  <a16:creationId xmlns:a16="http://schemas.microsoft.com/office/drawing/2014/main" xmlns="" id="{7B269E3F-42C0-4FF8-A797-5DAA0790208D}"/>
                </a:ext>
              </a:extLst>
            </p:cNvPr>
            <p:cNvSpPr/>
            <p:nvPr/>
          </p:nvSpPr>
          <p:spPr>
            <a:xfrm rot="22920000" flipH="1">
              <a:off x="7523942" y="3022381"/>
              <a:ext cx="91440" cy="64008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9" name="Oval 58">
              <a:extLst>
                <a:ext uri="{FF2B5EF4-FFF2-40B4-BE49-F238E27FC236}">
                  <a16:creationId xmlns:a16="http://schemas.microsoft.com/office/drawing/2014/main" xmlns="" id="{192F380F-E563-4DEA-A024-4FF964EDB163}"/>
                </a:ext>
              </a:extLst>
            </p:cNvPr>
            <p:cNvSpPr/>
            <p:nvPr/>
          </p:nvSpPr>
          <p:spPr>
            <a:xfrm rot="18780000" flipH="1">
              <a:off x="7947652" y="2099066"/>
              <a:ext cx="91440" cy="73152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0" name="Oval 59">
              <a:extLst>
                <a:ext uri="{FF2B5EF4-FFF2-40B4-BE49-F238E27FC236}">
                  <a16:creationId xmlns:a16="http://schemas.microsoft.com/office/drawing/2014/main" xmlns="" id="{89EEBE03-55B6-4477-8677-2945FEC18503}"/>
                </a:ext>
              </a:extLst>
            </p:cNvPr>
            <p:cNvSpPr/>
            <p:nvPr/>
          </p:nvSpPr>
          <p:spPr>
            <a:xfrm rot="20820000" flipH="1">
              <a:off x="6600575" y="2222981"/>
              <a:ext cx="91440" cy="118872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1" name="Oval 60">
              <a:extLst>
                <a:ext uri="{FF2B5EF4-FFF2-40B4-BE49-F238E27FC236}">
                  <a16:creationId xmlns:a16="http://schemas.microsoft.com/office/drawing/2014/main" xmlns="" id="{CE2710D0-683D-4F55-B819-DD2E9C1BCAD7}"/>
                </a:ext>
              </a:extLst>
            </p:cNvPr>
            <p:cNvSpPr/>
            <p:nvPr/>
          </p:nvSpPr>
          <p:spPr>
            <a:xfrm rot="23820000" flipH="1">
              <a:off x="7277346" y="2131901"/>
              <a:ext cx="91440" cy="73152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2" name="Oval 61">
              <a:extLst>
                <a:ext uri="{FF2B5EF4-FFF2-40B4-BE49-F238E27FC236}">
                  <a16:creationId xmlns:a16="http://schemas.microsoft.com/office/drawing/2014/main" xmlns="" id="{109F51A3-3230-4D32-88F1-8ACBD0BD1411}"/>
                </a:ext>
              </a:extLst>
            </p:cNvPr>
            <p:cNvSpPr/>
            <p:nvPr/>
          </p:nvSpPr>
          <p:spPr>
            <a:xfrm rot="25320000" flipH="1">
              <a:off x="7207281" y="2867033"/>
              <a:ext cx="91440" cy="73152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3" name="Oval 62">
              <a:extLst>
                <a:ext uri="{FF2B5EF4-FFF2-40B4-BE49-F238E27FC236}">
                  <a16:creationId xmlns:a16="http://schemas.microsoft.com/office/drawing/2014/main" xmlns="" id="{5E942C29-EACB-4269-B0D3-63BCC4493516}"/>
                </a:ext>
              </a:extLst>
            </p:cNvPr>
            <p:cNvSpPr/>
            <p:nvPr/>
          </p:nvSpPr>
          <p:spPr>
            <a:xfrm rot="24300000" flipH="1">
              <a:off x="7844461" y="2708865"/>
              <a:ext cx="91440" cy="100584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4" name="Oval 63">
              <a:extLst>
                <a:ext uri="{FF2B5EF4-FFF2-40B4-BE49-F238E27FC236}">
                  <a16:creationId xmlns:a16="http://schemas.microsoft.com/office/drawing/2014/main" xmlns="" id="{C155B778-07FB-4398-9A43-673FA9A56735}"/>
                </a:ext>
              </a:extLst>
            </p:cNvPr>
            <p:cNvSpPr/>
            <p:nvPr/>
          </p:nvSpPr>
          <p:spPr>
            <a:xfrm rot="20340000" flipH="1">
              <a:off x="7793223" y="3103108"/>
              <a:ext cx="91440" cy="822960"/>
            </a:xfrm>
            <a:prstGeom prst="ellipse">
              <a:avLst/>
            </a:prstGeom>
            <a:solidFill>
              <a:srgbClr val="AFABA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83" name="Rectangle 82">
            <a:extLst>
              <a:ext uri="{FF2B5EF4-FFF2-40B4-BE49-F238E27FC236}">
                <a16:creationId xmlns:a16="http://schemas.microsoft.com/office/drawing/2014/main" xmlns="" id="{ACA58715-A466-4D2E-8BC0-13EE0656736D}"/>
              </a:ext>
            </a:extLst>
          </p:cNvPr>
          <p:cNvSpPr/>
          <p:nvPr/>
        </p:nvSpPr>
        <p:spPr>
          <a:xfrm>
            <a:off x="5824455" y="3570012"/>
            <a:ext cx="338554"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a:ea typeface="+mn-ea"/>
                <a:cs typeface="Arial" pitchFamily="34" charset="0"/>
              </a:rPr>
              <a:t> </a:t>
            </a:r>
            <a:endParaRPr kumimoji="0" lang="en-US" sz="1800" b="0"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p:grpSp>
        <p:nvGrpSpPr>
          <p:cNvPr id="84" name="Group 83">
            <a:extLst>
              <a:ext uri="{FF2B5EF4-FFF2-40B4-BE49-F238E27FC236}">
                <a16:creationId xmlns:a16="http://schemas.microsoft.com/office/drawing/2014/main" xmlns="" id="{4AC74CB0-0F20-4AC3-8ABA-B7F4E0F8F37A}"/>
              </a:ext>
            </a:extLst>
          </p:cNvPr>
          <p:cNvGrpSpPr/>
          <p:nvPr/>
        </p:nvGrpSpPr>
        <p:grpSpPr>
          <a:xfrm>
            <a:off x="1498453" y="1269216"/>
            <a:ext cx="4275456" cy="1721870"/>
            <a:chOff x="304066" y="3498748"/>
            <a:chExt cx="4275456" cy="1721870"/>
          </a:xfrm>
        </p:grpSpPr>
        <p:pic>
          <p:nvPicPr>
            <p:cNvPr id="85" name="Picture 3">
              <a:extLst>
                <a:ext uri="{FF2B5EF4-FFF2-40B4-BE49-F238E27FC236}">
                  <a16:creationId xmlns:a16="http://schemas.microsoft.com/office/drawing/2014/main" xmlns="" id="{F456A5AF-8AE3-44A7-8CB8-A14B7CAB44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7878" y="3558032"/>
              <a:ext cx="366562" cy="30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2">
              <a:extLst>
                <a:ext uri="{FF2B5EF4-FFF2-40B4-BE49-F238E27FC236}">
                  <a16:creationId xmlns:a16="http://schemas.microsoft.com/office/drawing/2014/main" xmlns="" id="{92C28CE9-76CB-4ED2-9352-945CAE632E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2707" y="4654176"/>
              <a:ext cx="285168" cy="56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7" name="Straight Arrow Connector 86">
              <a:extLst>
                <a:ext uri="{FF2B5EF4-FFF2-40B4-BE49-F238E27FC236}">
                  <a16:creationId xmlns:a16="http://schemas.microsoft.com/office/drawing/2014/main" xmlns="" id="{4FFFE39E-B50B-44C6-9AAA-4A29ADFEDF2F}"/>
                </a:ext>
              </a:extLst>
            </p:cNvPr>
            <p:cNvCxnSpPr/>
            <p:nvPr/>
          </p:nvCxnSpPr>
          <p:spPr>
            <a:xfrm flipV="1">
              <a:off x="2138132" y="3656284"/>
              <a:ext cx="0" cy="5102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xmlns="" id="{F511E758-1BFC-4273-9C4A-27BB0FF34FCA}"/>
                </a:ext>
              </a:extLst>
            </p:cNvPr>
            <p:cNvCxnSpPr/>
            <p:nvPr/>
          </p:nvCxnSpPr>
          <p:spPr>
            <a:xfrm flipH="1">
              <a:off x="1470941" y="4325074"/>
              <a:ext cx="745664" cy="24649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xmlns="" id="{28A5C19D-66E3-4955-A701-AE7E66C3A6D6}"/>
                </a:ext>
              </a:extLst>
            </p:cNvPr>
            <p:cNvCxnSpPr/>
            <p:nvPr/>
          </p:nvCxnSpPr>
          <p:spPr>
            <a:xfrm rot="10800000" flipV="1">
              <a:off x="2133247" y="4142820"/>
              <a:ext cx="0" cy="8194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xmlns="" id="{5F5C5C9A-5711-42E9-8E80-020CCE46B18F}"/>
                </a:ext>
              </a:extLst>
            </p:cNvPr>
            <p:cNvPicPr>
              <a:picLocks noChangeAspect="1"/>
            </p:cNvPicPr>
            <p:nvPr/>
          </p:nvPicPr>
          <p:blipFill>
            <a:blip r:embed="rId10"/>
            <a:stretch>
              <a:fillRect/>
            </a:stretch>
          </p:blipFill>
          <p:spPr>
            <a:xfrm>
              <a:off x="3040673" y="3498748"/>
              <a:ext cx="581025" cy="361950"/>
            </a:xfrm>
            <a:prstGeom prst="rect">
              <a:avLst/>
            </a:prstGeom>
          </p:spPr>
        </p:pic>
        <p:pic>
          <p:nvPicPr>
            <p:cNvPr id="91" name="Picture 90">
              <a:extLst>
                <a:ext uri="{FF2B5EF4-FFF2-40B4-BE49-F238E27FC236}">
                  <a16:creationId xmlns:a16="http://schemas.microsoft.com/office/drawing/2014/main" xmlns="" id="{E2B0CDBF-4A1A-4C68-B6F4-DF32B9E7491D}"/>
                </a:ext>
              </a:extLst>
            </p:cNvPr>
            <p:cNvPicPr>
              <a:picLocks noChangeAspect="1"/>
            </p:cNvPicPr>
            <p:nvPr/>
          </p:nvPicPr>
          <p:blipFill>
            <a:blip r:embed="rId11"/>
            <a:stretch>
              <a:fillRect/>
            </a:stretch>
          </p:blipFill>
          <p:spPr>
            <a:xfrm>
              <a:off x="2926101" y="4691820"/>
              <a:ext cx="581025" cy="438150"/>
            </a:xfrm>
            <a:prstGeom prst="rect">
              <a:avLst/>
            </a:prstGeom>
          </p:spPr>
        </p:pic>
        <p:sp>
          <p:nvSpPr>
            <p:cNvPr id="92" name="TextBox 91">
              <a:extLst>
                <a:ext uri="{FF2B5EF4-FFF2-40B4-BE49-F238E27FC236}">
                  <a16:creationId xmlns:a16="http://schemas.microsoft.com/office/drawing/2014/main" xmlns="" id="{426C0527-AF0B-4AE6-BACA-DE429BEDAC7F}"/>
                </a:ext>
              </a:extLst>
            </p:cNvPr>
            <p:cNvSpPr txBox="1"/>
            <p:nvPr/>
          </p:nvSpPr>
          <p:spPr>
            <a:xfrm>
              <a:off x="304066" y="3945335"/>
              <a:ext cx="159658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spin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n</a:t>
              </a: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Arial" pitchFamily="34" charset="0"/>
                </a:rPr>
                <a:t>u</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Arial" pitchFamily="34" charset="0"/>
                </a:rPr>
                <a:t>c</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Arial" pitchFamily="34" charset="0"/>
                </a:rPr>
                <a:t>l</a:t>
              </a:r>
              <a:r>
                <a:rPr kumimoji="0" lang="en-US" sz="1800" b="1" i="0" u="none" strike="noStrike" kern="1200" cap="none" spc="0" normalizeH="0" baseline="0" noProof="0" dirty="0">
                  <a:ln>
                    <a:noFill/>
                  </a:ln>
                  <a:solidFill>
                    <a:srgbClr val="92D050"/>
                  </a:solidFill>
                  <a:effectLst/>
                  <a:uLnTx/>
                  <a:uFillTx/>
                  <a:latin typeface="Calibri" panose="020F0502020204030204"/>
                  <a:ea typeface="+mn-ea"/>
                  <a:cs typeface="Arial" pitchFamily="34" charset="0"/>
                </a:rPr>
                <a:t>e</a:t>
              </a: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Arial" pitchFamily="34" charset="0"/>
                </a:rPr>
                <a:t>a</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Arial" pitchFamily="34" charset="0"/>
                </a:rPr>
                <a:t>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panose="02020603050405020304" pitchFamily="18" charset="0"/>
                </a:rPr>
                <a:t>10 flavors:</a:t>
              </a:r>
            </a:p>
          </p:txBody>
        </p:sp>
        <p:sp>
          <p:nvSpPr>
            <p:cNvPr id="93" name="TextBox 92">
              <a:extLst>
                <a:ext uri="{FF2B5EF4-FFF2-40B4-BE49-F238E27FC236}">
                  <a16:creationId xmlns:a16="http://schemas.microsoft.com/office/drawing/2014/main" xmlns="" id="{F1C791B3-BC7C-4184-9526-EAD41FB59811}"/>
                </a:ext>
              </a:extLst>
            </p:cNvPr>
            <p:cNvSpPr txBox="1"/>
            <p:nvPr/>
          </p:nvSpPr>
          <p:spPr>
            <a:xfrm>
              <a:off x="2498877" y="3928780"/>
              <a:ext cx="208064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panose="02020603050405020304" pitchFamily="18" charset="0"/>
                </a:rPr>
                <a:t>orbital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panose="02020603050405020304" pitchFamily="18" charset="0"/>
                </a:rPr>
                <a:t>(electronic)</a:t>
              </a:r>
            </a:p>
          </p:txBody>
        </p:sp>
      </p:grpSp>
      <p:sp>
        <p:nvSpPr>
          <p:cNvPr id="94" name="Rectangle 93">
            <a:extLst>
              <a:ext uri="{FF2B5EF4-FFF2-40B4-BE49-F238E27FC236}">
                <a16:creationId xmlns:a16="http://schemas.microsoft.com/office/drawing/2014/main" xmlns="" id="{1A73EE29-A7E4-4158-B8CB-6A8F27B4ACD6}"/>
              </a:ext>
            </a:extLst>
          </p:cNvPr>
          <p:cNvSpPr/>
          <p:nvPr/>
        </p:nvSpPr>
        <p:spPr>
          <a:xfrm>
            <a:off x="10029957" y="5257019"/>
            <a:ext cx="529370" cy="726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95" name="Group 94">
            <a:extLst>
              <a:ext uri="{FF2B5EF4-FFF2-40B4-BE49-F238E27FC236}">
                <a16:creationId xmlns:a16="http://schemas.microsoft.com/office/drawing/2014/main" xmlns="" id="{81B4BACC-B025-4305-BD55-061C4809882B}"/>
              </a:ext>
            </a:extLst>
          </p:cNvPr>
          <p:cNvGrpSpPr/>
          <p:nvPr/>
        </p:nvGrpSpPr>
        <p:grpSpPr>
          <a:xfrm>
            <a:off x="4718776" y="4369764"/>
            <a:ext cx="5742031" cy="2470838"/>
            <a:chOff x="157845" y="3121432"/>
            <a:chExt cx="7575301" cy="2643314"/>
          </a:xfrm>
        </p:grpSpPr>
        <p:grpSp>
          <p:nvGrpSpPr>
            <p:cNvPr id="96" name="Group 95">
              <a:extLst>
                <a:ext uri="{FF2B5EF4-FFF2-40B4-BE49-F238E27FC236}">
                  <a16:creationId xmlns:a16="http://schemas.microsoft.com/office/drawing/2014/main" xmlns="" id="{3425A98F-F9B3-4E18-A3D0-C8DC5EA08775}"/>
                </a:ext>
              </a:extLst>
            </p:cNvPr>
            <p:cNvGrpSpPr/>
            <p:nvPr/>
          </p:nvGrpSpPr>
          <p:grpSpPr>
            <a:xfrm>
              <a:off x="710245" y="3121432"/>
              <a:ext cx="6886618" cy="1856960"/>
              <a:chOff x="74427" y="1137685"/>
              <a:chExt cx="6886618" cy="1856960"/>
            </a:xfrm>
          </p:grpSpPr>
          <p:pic>
            <p:nvPicPr>
              <p:cNvPr id="105" name="Picture 104">
                <a:extLst>
                  <a:ext uri="{FF2B5EF4-FFF2-40B4-BE49-F238E27FC236}">
                    <a16:creationId xmlns:a16="http://schemas.microsoft.com/office/drawing/2014/main" xmlns="" id="{EB4B3372-B451-44B5-929C-9F5EDB45C3C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65755"/>
              <a:stretch/>
            </p:blipFill>
            <p:spPr>
              <a:xfrm>
                <a:off x="166840" y="1237255"/>
                <a:ext cx="6794205" cy="1757390"/>
              </a:xfrm>
              <a:prstGeom prst="rect">
                <a:avLst/>
              </a:prstGeom>
            </p:spPr>
          </p:pic>
          <p:sp>
            <p:nvSpPr>
              <p:cNvPr id="106" name="Rectangle 105">
                <a:extLst>
                  <a:ext uri="{FF2B5EF4-FFF2-40B4-BE49-F238E27FC236}">
                    <a16:creationId xmlns:a16="http://schemas.microsoft.com/office/drawing/2014/main" xmlns="" id="{8FD9F588-FA04-44D6-92FF-46EFA4977A2E}"/>
                  </a:ext>
                </a:extLst>
              </p:cNvPr>
              <p:cNvSpPr/>
              <p:nvPr/>
            </p:nvSpPr>
            <p:spPr bwMode="auto">
              <a:xfrm>
                <a:off x="74427" y="1137685"/>
                <a:ext cx="393405" cy="414670"/>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a:ea typeface="+mn-ea"/>
                  <a:cs typeface="Arial" pitchFamily="34" charset="0"/>
                </a:endParaRPr>
              </a:p>
            </p:txBody>
          </p:sp>
        </p:grpSp>
        <p:sp>
          <p:nvSpPr>
            <p:cNvPr id="97" name="Rectangle 96">
              <a:extLst>
                <a:ext uri="{FF2B5EF4-FFF2-40B4-BE49-F238E27FC236}">
                  <a16:creationId xmlns:a16="http://schemas.microsoft.com/office/drawing/2014/main" xmlns="" id="{AEAC36EB-37E5-4AC7-BC7B-8108C979D870}"/>
                </a:ext>
              </a:extLst>
            </p:cNvPr>
            <p:cNvSpPr/>
            <p:nvPr/>
          </p:nvSpPr>
          <p:spPr>
            <a:xfrm>
              <a:off x="7392838" y="3438946"/>
              <a:ext cx="189583" cy="649459"/>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Arial" pitchFamily="34" charset="0"/>
              </a:endParaRPr>
            </a:p>
          </p:txBody>
        </p:sp>
        <p:sp>
          <p:nvSpPr>
            <p:cNvPr id="98" name="Down Arrow 207">
              <a:extLst>
                <a:ext uri="{FF2B5EF4-FFF2-40B4-BE49-F238E27FC236}">
                  <a16:creationId xmlns:a16="http://schemas.microsoft.com/office/drawing/2014/main" xmlns="" id="{2D52E6B0-8285-4F64-8A4C-B3A1BB356BC9}"/>
                </a:ext>
              </a:extLst>
            </p:cNvPr>
            <p:cNvSpPr/>
            <p:nvPr/>
          </p:nvSpPr>
          <p:spPr>
            <a:xfrm flipV="1">
              <a:off x="1730335" y="5060597"/>
              <a:ext cx="172529" cy="503538"/>
            </a:xfrm>
            <a:prstGeom prst="downArrow">
              <a:avLst/>
            </a:prstGeom>
            <a:solidFill>
              <a:srgbClr val="EEECE1">
                <a:lumMod val="25000"/>
              </a:srgbClr>
            </a:solidFill>
            <a:ln w="25400" cap="flat" cmpd="sng" algn="ctr">
              <a:solidFill>
                <a:srgbClr val="EEECE1">
                  <a:lumMod val="25000"/>
                </a:srgbClr>
              </a:solidFill>
              <a:prstDash val="solid"/>
            </a:ln>
            <a:effectLst>
              <a:glow rad="228600">
                <a:srgbClr val="9BBB59">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Arial" pitchFamily="34" charset="0"/>
              </a:endParaRPr>
            </a:p>
          </p:txBody>
        </p:sp>
        <p:sp>
          <p:nvSpPr>
            <p:cNvPr id="99" name="TextBox 98">
              <a:extLst>
                <a:ext uri="{FF2B5EF4-FFF2-40B4-BE49-F238E27FC236}">
                  <a16:creationId xmlns:a16="http://schemas.microsoft.com/office/drawing/2014/main" xmlns="" id="{DE8DF87B-3C2D-4664-A27F-FAE96B504977}"/>
                </a:ext>
              </a:extLst>
            </p:cNvPr>
            <p:cNvSpPr txBox="1"/>
            <p:nvPr/>
          </p:nvSpPr>
          <p:spPr>
            <a:xfrm>
              <a:off x="1651908" y="5312366"/>
              <a:ext cx="4581677" cy="4523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Arial" pitchFamily="34" charset="0"/>
                </a:rPr>
                <a:t>       Clock</a:t>
              </a:r>
            </a:p>
          </p:txBody>
        </p:sp>
        <p:sp>
          <p:nvSpPr>
            <p:cNvPr id="100" name="TextBox 99">
              <a:extLst>
                <a:ext uri="{FF2B5EF4-FFF2-40B4-BE49-F238E27FC236}">
                  <a16:creationId xmlns:a16="http://schemas.microsoft.com/office/drawing/2014/main" xmlns="" id="{66EC6268-4FB9-4193-B572-9D8FB8EF8E13}"/>
                </a:ext>
              </a:extLst>
            </p:cNvPr>
            <p:cNvSpPr txBox="1"/>
            <p:nvPr/>
          </p:nvSpPr>
          <p:spPr>
            <a:xfrm>
              <a:off x="157845" y="5061415"/>
              <a:ext cx="1859186" cy="4280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imes New Roman"/>
                  <a:ea typeface="+mn-ea"/>
                  <a:cs typeface="Arial" pitchFamily="34" charset="0"/>
                </a:rPr>
                <a:t>B-field</a:t>
              </a:r>
            </a:p>
          </p:txBody>
        </p:sp>
        <p:sp>
          <p:nvSpPr>
            <p:cNvPr id="101" name="Oval 100">
              <a:extLst>
                <a:ext uri="{FF2B5EF4-FFF2-40B4-BE49-F238E27FC236}">
                  <a16:creationId xmlns:a16="http://schemas.microsoft.com/office/drawing/2014/main" xmlns="" id="{9C794DAC-4DC5-4184-B28D-D74D13B7FD50}"/>
                </a:ext>
              </a:extLst>
            </p:cNvPr>
            <p:cNvSpPr/>
            <p:nvPr/>
          </p:nvSpPr>
          <p:spPr>
            <a:xfrm>
              <a:off x="1756712" y="4001693"/>
              <a:ext cx="146152" cy="132881"/>
            </a:xfrm>
            <a:prstGeom prst="ellipse">
              <a:avLst/>
            </a:prstGeom>
            <a:solidFill>
              <a:sysClr val="windowText" lastClr="0000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Arial" pitchFamily="34" charset="0"/>
              </a:endParaRPr>
            </a:p>
          </p:txBody>
        </p:sp>
        <p:sp>
          <p:nvSpPr>
            <p:cNvPr id="102" name="Oval 101">
              <a:extLst>
                <a:ext uri="{FF2B5EF4-FFF2-40B4-BE49-F238E27FC236}">
                  <a16:creationId xmlns:a16="http://schemas.microsoft.com/office/drawing/2014/main" xmlns="" id="{066CFA52-3FA2-4341-93AA-FCB18FD5E998}"/>
                </a:ext>
              </a:extLst>
            </p:cNvPr>
            <p:cNvSpPr/>
            <p:nvPr/>
          </p:nvSpPr>
          <p:spPr>
            <a:xfrm>
              <a:off x="1634952" y="3901624"/>
              <a:ext cx="500333" cy="845390"/>
            </a:xfrm>
            <a:prstGeom prst="ellipse">
              <a:avLst/>
            </a:prstGeom>
            <a:solidFill>
              <a:srgbClr val="EEECE1">
                <a:lumMod val="75000"/>
                <a:alpha val="49000"/>
              </a:srgbClr>
            </a:solidFill>
            <a:ln w="25400" cap="flat" cmpd="sng" algn="ctr">
              <a:noFill/>
              <a:prstDash val="solid"/>
            </a:ln>
            <a:effectLst>
              <a:glow rad="228600">
                <a:srgbClr val="9BBB59">
                  <a:satMod val="175000"/>
                  <a:alpha val="40000"/>
                </a:srgbClr>
              </a:glow>
              <a:softEdge rad="3175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Arial" pitchFamily="34" charset="0"/>
              </a:endParaRPr>
            </a:p>
          </p:txBody>
        </p:sp>
        <p:sp>
          <p:nvSpPr>
            <p:cNvPr id="103" name="Right Brace 102">
              <a:extLst>
                <a:ext uri="{FF2B5EF4-FFF2-40B4-BE49-F238E27FC236}">
                  <a16:creationId xmlns:a16="http://schemas.microsoft.com/office/drawing/2014/main" xmlns="" id="{4EA5F770-19AF-457C-B3AD-9B0120179F54}"/>
                </a:ext>
              </a:extLst>
            </p:cNvPr>
            <p:cNvSpPr/>
            <p:nvPr/>
          </p:nvSpPr>
          <p:spPr>
            <a:xfrm rot="5400000">
              <a:off x="4729630" y="2249663"/>
              <a:ext cx="448020" cy="5559013"/>
            </a:xfrm>
            <a:prstGeom prst="rightBrace">
              <a:avLst/>
            </a:prstGeom>
            <a:noFill/>
            <a:ln w="9525" cap="flat" cmpd="sng" algn="ctr">
              <a:solidFill>
                <a:srgbClr val="4F81BD">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a:ea typeface="+mn-ea"/>
                <a:cs typeface="Arial" pitchFamily="34" charset="0"/>
              </a:endParaRPr>
            </a:p>
          </p:txBody>
        </p:sp>
        <p:sp>
          <p:nvSpPr>
            <p:cNvPr id="104" name="TextBox 103">
              <a:extLst>
                <a:ext uri="{FF2B5EF4-FFF2-40B4-BE49-F238E27FC236}">
                  <a16:creationId xmlns:a16="http://schemas.microsoft.com/office/drawing/2014/main" xmlns="" id="{511EE9C0-F10D-48C9-B2D8-EFF0E81E2B1E}"/>
                </a:ext>
              </a:extLst>
            </p:cNvPr>
            <p:cNvSpPr txBox="1"/>
            <p:nvPr/>
          </p:nvSpPr>
          <p:spPr>
            <a:xfrm>
              <a:off x="3440607" y="5072287"/>
              <a:ext cx="3372833" cy="4938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Arial" pitchFamily="34" charset="0"/>
                </a:rPr>
                <a:t>Spectators</a:t>
              </a:r>
            </a:p>
          </p:txBody>
        </p:sp>
      </p:grpSp>
      <p:sp>
        <p:nvSpPr>
          <p:cNvPr id="107" name="Down Arrow 1">
            <a:extLst>
              <a:ext uri="{FF2B5EF4-FFF2-40B4-BE49-F238E27FC236}">
                <a16:creationId xmlns:a16="http://schemas.microsoft.com/office/drawing/2014/main" xmlns="" id="{ADC478CF-E108-4AE7-ACF7-59276DDBB815}"/>
              </a:ext>
            </a:extLst>
          </p:cNvPr>
          <p:cNvSpPr/>
          <p:nvPr/>
        </p:nvSpPr>
        <p:spPr>
          <a:xfrm rot="10800000">
            <a:off x="4750908" y="5337555"/>
            <a:ext cx="317027" cy="769441"/>
          </a:xfrm>
          <a:prstGeom prst="downArrow">
            <a:avLst/>
          </a:prstGeom>
          <a:solidFill>
            <a:schemeClr val="tx2"/>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108" name="Picture 107">
            <a:extLst>
              <a:ext uri="{FF2B5EF4-FFF2-40B4-BE49-F238E27FC236}">
                <a16:creationId xmlns:a16="http://schemas.microsoft.com/office/drawing/2014/main" xmlns="" id="{FF747FB5-BF5E-4A8A-A3B4-B7B298217C48}"/>
              </a:ext>
            </a:extLst>
          </p:cNvPr>
          <p:cNvPicPr>
            <a:picLocks noChangeAspect="1"/>
          </p:cNvPicPr>
          <p:nvPr/>
        </p:nvPicPr>
        <p:blipFill>
          <a:blip r:embed="rId13"/>
          <a:stretch>
            <a:fillRect/>
          </a:stretch>
        </p:blipFill>
        <p:spPr>
          <a:xfrm>
            <a:off x="2797001" y="1619961"/>
            <a:ext cx="1005840" cy="980246"/>
          </a:xfrm>
          <a:prstGeom prst="rect">
            <a:avLst/>
          </a:prstGeom>
        </p:spPr>
      </p:pic>
      <p:sp>
        <p:nvSpPr>
          <p:cNvPr id="109" name="Rectangle 108">
            <a:extLst>
              <a:ext uri="{FF2B5EF4-FFF2-40B4-BE49-F238E27FC236}">
                <a16:creationId xmlns:a16="http://schemas.microsoft.com/office/drawing/2014/main" xmlns="" id="{548EE756-28A4-42A6-86BE-51849B05F0CE}"/>
              </a:ext>
            </a:extLst>
          </p:cNvPr>
          <p:cNvSpPr/>
          <p:nvPr/>
        </p:nvSpPr>
        <p:spPr>
          <a:xfrm>
            <a:off x="632106" y="5669813"/>
            <a:ext cx="4439208" cy="5638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rPr>
              <a:t>Statistical mixture</a:t>
            </a:r>
          </a:p>
        </p:txBody>
      </p:sp>
      <p:sp>
        <p:nvSpPr>
          <p:cNvPr id="110" name="Rectangle 109"/>
          <p:cNvSpPr/>
          <p:nvPr/>
        </p:nvSpPr>
        <p:spPr>
          <a:xfrm>
            <a:off x="2797001" y="670652"/>
            <a:ext cx="6407156" cy="523220"/>
          </a:xfrm>
          <a:prstGeom prst="rect">
            <a:avLst/>
          </a:prstGeom>
        </p:spPr>
        <p:txBody>
          <a:bodyPr wrap="square">
            <a:spAutoFit/>
          </a:bodyPr>
          <a:lstStyle/>
          <a:p>
            <a:r>
              <a:rPr lang="es-ES" sz="2800" dirty="0">
                <a:latin typeface="Times New Roman" panose="02020603050405020304" pitchFamily="18" charset="0"/>
                <a:cs typeface="Times New Roman" panose="02020603050405020304" pitchFamily="18" charset="0"/>
              </a:rPr>
              <a:t>Zhang et al </a:t>
            </a:r>
            <a:r>
              <a:rPr lang="es-ES" sz="2800" dirty="0" err="1">
                <a:latin typeface="Times New Roman" panose="02020603050405020304" pitchFamily="18" charset="0"/>
                <a:cs typeface="Times New Roman" panose="02020603050405020304" pitchFamily="18" charset="0"/>
              </a:rPr>
              <a:t>Science</a:t>
            </a:r>
            <a:r>
              <a:rPr lang="es-ES" sz="2800" dirty="0">
                <a:latin typeface="Times New Roman" panose="02020603050405020304" pitchFamily="18" charset="0"/>
                <a:cs typeface="Times New Roman" panose="02020603050405020304" pitchFamily="18" charset="0"/>
              </a:rPr>
              <a:t>, 345,1467 (2014)</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8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07" grpId="0" animBg="1"/>
      <p:bldP spid="10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8117" y="240855"/>
            <a:ext cx="6651180"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Comic Sans MS" pitchFamily="66" charset="0"/>
                <a:ea typeface="+mn-ea"/>
                <a:cs typeface="Arial" pitchFamily="34" charset="0"/>
              </a:rPr>
              <a:t>Density shifts and SU(N) symmetry</a:t>
            </a:r>
            <a:endParaRPr kumimoji="0" lang="en-US" sz="2800" b="0" i="0" u="none" strike="noStrike" kern="1200" cap="none" spc="0" normalizeH="0" baseline="0" noProof="0" dirty="0">
              <a:ln>
                <a:noFill/>
              </a:ln>
              <a:solidFill>
                <a:prstClr val="black"/>
              </a:solidFill>
              <a:effectLst/>
              <a:uLnTx/>
              <a:uFillTx/>
              <a:latin typeface="Comic Sans MS" pitchFamily="66" charset="0"/>
              <a:ea typeface="+mn-ea"/>
              <a:cs typeface="Arial" pitchFamily="34" charset="0"/>
            </a:endParaRPr>
          </a:p>
        </p:txBody>
      </p:sp>
      <p:sp>
        <p:nvSpPr>
          <p:cNvPr id="13" name="TextBox 12"/>
          <p:cNvSpPr txBox="1"/>
          <p:nvPr/>
        </p:nvSpPr>
        <p:spPr>
          <a:xfrm>
            <a:off x="6364241" y="4746540"/>
            <a:ext cx="420550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imes New Roman"/>
                <a:ea typeface="+mn-ea"/>
                <a:cs typeface="Arial" pitchFamily="34" charset="0"/>
              </a:rPr>
              <a:t>Spectators generate a density shift </a:t>
            </a:r>
          </a:p>
        </p:txBody>
      </p:sp>
      <p:sp>
        <p:nvSpPr>
          <p:cNvPr id="137" name="TextBox 136"/>
          <p:cNvSpPr txBox="1"/>
          <p:nvPr/>
        </p:nvSpPr>
        <p:spPr>
          <a:xfrm>
            <a:off x="7467254" y="1670870"/>
            <a:ext cx="3143251" cy="132343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Arial" pitchFamily="34" charset="0"/>
              </a:rPr>
              <a:t>SU(N): density shift only depends on the total number of spectators not on its distribution  </a:t>
            </a:r>
          </a:p>
        </p:txBody>
      </p:sp>
      <p:cxnSp>
        <p:nvCxnSpPr>
          <p:cNvPr id="87" name="Straight Connector 86"/>
          <p:cNvCxnSpPr/>
          <p:nvPr/>
        </p:nvCxnSpPr>
        <p:spPr>
          <a:xfrm>
            <a:off x="2688517" y="2447640"/>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117142" y="2371440"/>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564817" y="2304765"/>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4031542" y="2228565"/>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4498267" y="2133315"/>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4936417" y="2066640"/>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412667" y="1980915"/>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5860342" y="1904715"/>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6293072" y="1823769"/>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6785053" y="1742917"/>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669467" y="2895315"/>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098092" y="2857215"/>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564817" y="2818080"/>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4041067" y="2779980"/>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4492200" y="2750370"/>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4941584" y="2712270"/>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5412667" y="2663610"/>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5876235" y="2609655"/>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6327525" y="2590605"/>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6778087" y="2545521"/>
            <a:ext cx="322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Oval 16"/>
          <p:cNvSpPr/>
          <p:nvPr/>
        </p:nvSpPr>
        <p:spPr bwMode="auto">
          <a:xfrm>
            <a:off x="3214332" y="2685638"/>
            <a:ext cx="143679" cy="144174"/>
          </a:xfrm>
          <a:prstGeom prst="ellipse">
            <a:avLst/>
          </a:prstGeom>
          <a:solidFill>
            <a:srgbClr val="9900FF"/>
          </a:solidFill>
          <a:ln>
            <a:solidFill>
              <a:srgbClr val="00206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7" name="Oval 16"/>
          <p:cNvSpPr/>
          <p:nvPr/>
        </p:nvSpPr>
        <p:spPr bwMode="auto">
          <a:xfrm>
            <a:off x="3680740" y="2669152"/>
            <a:ext cx="143679" cy="144174"/>
          </a:xfrm>
          <a:prstGeom prst="ellipse">
            <a:avLst/>
          </a:prstGeom>
          <a:solidFill>
            <a:srgbClr val="FF3399"/>
          </a:solidFill>
          <a:ln>
            <a:solidFill>
              <a:srgbClr val="FF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8" name="Oval 16"/>
          <p:cNvSpPr/>
          <p:nvPr/>
        </p:nvSpPr>
        <p:spPr bwMode="auto">
          <a:xfrm>
            <a:off x="4130459" y="2631052"/>
            <a:ext cx="143679" cy="144174"/>
          </a:xfrm>
          <a:prstGeom prst="ellipse">
            <a:avLst/>
          </a:prstGeom>
          <a:solidFill>
            <a:srgbClr val="002060"/>
          </a:solidFill>
          <a:ln>
            <a:solidFill>
              <a:srgbClr val="00206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9" name="Oval 16"/>
          <p:cNvSpPr/>
          <p:nvPr/>
        </p:nvSpPr>
        <p:spPr bwMode="auto">
          <a:xfrm>
            <a:off x="4587484" y="2582780"/>
            <a:ext cx="143679" cy="144174"/>
          </a:xfrm>
          <a:prstGeom prst="ellipse">
            <a:avLst/>
          </a:prstGeom>
          <a:solidFill>
            <a:srgbClr val="00B0F0"/>
          </a:solidFill>
          <a:ln>
            <a:solidFill>
              <a:srgbClr val="00B0F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0" name="Oval 16"/>
          <p:cNvSpPr/>
          <p:nvPr/>
        </p:nvSpPr>
        <p:spPr bwMode="auto">
          <a:xfrm>
            <a:off x="5044509" y="2544911"/>
            <a:ext cx="143679" cy="144174"/>
          </a:xfrm>
          <a:prstGeom prst="ellipse">
            <a:avLst/>
          </a:prstGeom>
          <a:solidFill>
            <a:srgbClr val="92D050"/>
          </a:solidFill>
          <a:ln>
            <a:solidFill>
              <a:srgbClr val="92D05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1" name="Oval 16"/>
          <p:cNvSpPr/>
          <p:nvPr/>
        </p:nvSpPr>
        <p:spPr bwMode="auto">
          <a:xfrm>
            <a:off x="5501534" y="2496019"/>
            <a:ext cx="143679" cy="144174"/>
          </a:xfrm>
          <a:prstGeom prst="ellipse">
            <a:avLst/>
          </a:prstGeom>
          <a:solidFill>
            <a:srgbClr val="00B050"/>
          </a:solidFill>
          <a:ln>
            <a:solidFill>
              <a:srgbClr val="00B05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2" name="Oval 16"/>
          <p:cNvSpPr/>
          <p:nvPr/>
        </p:nvSpPr>
        <p:spPr bwMode="auto">
          <a:xfrm>
            <a:off x="5965627" y="2459796"/>
            <a:ext cx="143679" cy="144174"/>
          </a:xfrm>
          <a:prstGeom prst="ellipse">
            <a:avLst/>
          </a:prstGeom>
          <a:solidFill>
            <a:schemeClr val="accent3"/>
          </a:solidFill>
          <a:ln>
            <a:solidFill>
              <a:schemeClr val="accent3"/>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3" name="Oval 16"/>
          <p:cNvSpPr/>
          <p:nvPr/>
        </p:nvSpPr>
        <p:spPr bwMode="auto">
          <a:xfrm>
            <a:off x="6429720" y="2430750"/>
            <a:ext cx="143679" cy="144174"/>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4" name="Oval 16"/>
          <p:cNvSpPr/>
          <p:nvPr/>
        </p:nvSpPr>
        <p:spPr bwMode="auto">
          <a:xfrm>
            <a:off x="6883795" y="2391546"/>
            <a:ext cx="143679" cy="144174"/>
          </a:xfrm>
          <a:prstGeom prst="ellipse">
            <a:avLst/>
          </a:prstGeom>
          <a:solidFill>
            <a:schemeClr val="accent1"/>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88" name="TextBox 87"/>
              <p:cNvSpPr txBox="1"/>
              <p:nvPr/>
            </p:nvSpPr>
            <p:spPr>
              <a:xfrm>
                <a:off x="2709815" y="2982978"/>
                <a:ext cx="240746"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𝟗</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2709815" y="2982978"/>
                <a:ext cx="240746" cy="215444"/>
              </a:xfrm>
              <a:prstGeom prst="rect">
                <a:avLst/>
              </a:prstGeom>
              <a:blipFill>
                <a:blip r:embed="rId2"/>
                <a:stretch>
                  <a:fillRect l="-87179" t="-150000" r="-171795" b="-2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TextBox 174"/>
              <p:cNvSpPr txBox="1"/>
              <p:nvPr/>
            </p:nvSpPr>
            <p:spPr>
              <a:xfrm>
                <a:off x="3129024" y="2889744"/>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𝟕</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175" name="TextBox 174"/>
              <p:cNvSpPr txBox="1">
                <a:spLocks noRot="1" noChangeAspect="1" noMove="1" noResize="1" noEditPoints="1" noAdjustHandles="1" noChangeArrowheads="1" noChangeShapeType="1" noTextEdit="1"/>
              </p:cNvSpPr>
              <p:nvPr/>
            </p:nvSpPr>
            <p:spPr>
              <a:xfrm>
                <a:off x="3129024" y="2889744"/>
                <a:ext cx="221542" cy="215444"/>
              </a:xfrm>
              <a:prstGeom prst="rect">
                <a:avLst/>
              </a:prstGeom>
              <a:blipFill>
                <a:blip r:embed="rId3"/>
                <a:stretch>
                  <a:fillRect l="-89189" t="-154286" r="-181081" b="-24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TextBox 177"/>
              <p:cNvSpPr txBox="1"/>
              <p:nvPr/>
            </p:nvSpPr>
            <p:spPr>
              <a:xfrm>
                <a:off x="3603884" y="2837868"/>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𝟓</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3603884" y="2837868"/>
                <a:ext cx="221542" cy="215444"/>
              </a:xfrm>
              <a:prstGeom prst="rect">
                <a:avLst/>
              </a:prstGeom>
              <a:blipFill>
                <a:blip r:embed="rId4"/>
                <a:stretch>
                  <a:fillRect l="-89189" t="-157143" r="-181081" b="-24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TextBox 178"/>
              <p:cNvSpPr txBox="1"/>
              <p:nvPr/>
            </p:nvSpPr>
            <p:spPr>
              <a:xfrm>
                <a:off x="4061902" y="2813938"/>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179" name="TextBox 178"/>
              <p:cNvSpPr txBox="1">
                <a:spLocks noRot="1" noChangeAspect="1" noMove="1" noResize="1" noEditPoints="1" noAdjustHandles="1" noChangeArrowheads="1" noChangeShapeType="1" noTextEdit="1"/>
              </p:cNvSpPr>
              <p:nvPr/>
            </p:nvSpPr>
            <p:spPr>
              <a:xfrm>
                <a:off x="4061902" y="2813938"/>
                <a:ext cx="221542" cy="215444"/>
              </a:xfrm>
              <a:prstGeom prst="rect">
                <a:avLst/>
              </a:prstGeom>
              <a:blipFill>
                <a:blip r:embed="rId5"/>
                <a:stretch>
                  <a:fillRect l="-89189" t="-157143" r="-181081" b="-24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2" name="TextBox 181"/>
              <p:cNvSpPr txBox="1"/>
              <p:nvPr/>
            </p:nvSpPr>
            <p:spPr>
              <a:xfrm>
                <a:off x="4480602" y="2799749"/>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182" name="TextBox 181"/>
              <p:cNvSpPr txBox="1">
                <a:spLocks noRot="1" noChangeAspect="1" noMove="1" noResize="1" noEditPoints="1" noAdjustHandles="1" noChangeArrowheads="1" noChangeShapeType="1" noTextEdit="1"/>
              </p:cNvSpPr>
              <p:nvPr/>
            </p:nvSpPr>
            <p:spPr>
              <a:xfrm>
                <a:off x="4480602" y="2799749"/>
                <a:ext cx="221542" cy="215444"/>
              </a:xfrm>
              <a:prstGeom prst="rect">
                <a:avLst/>
              </a:prstGeom>
              <a:blipFill>
                <a:blip r:embed="rId6"/>
                <a:stretch>
                  <a:fillRect l="-91667" t="-150000" r="-188889" b="-2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3" name="TextBox 182"/>
              <p:cNvSpPr txBox="1"/>
              <p:nvPr/>
            </p:nvSpPr>
            <p:spPr>
              <a:xfrm>
                <a:off x="4861342" y="2756405"/>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183" name="TextBox 182"/>
              <p:cNvSpPr txBox="1">
                <a:spLocks noRot="1" noChangeAspect="1" noMove="1" noResize="1" noEditPoints="1" noAdjustHandles="1" noChangeArrowheads="1" noChangeShapeType="1" noTextEdit="1"/>
              </p:cNvSpPr>
              <p:nvPr/>
            </p:nvSpPr>
            <p:spPr>
              <a:xfrm>
                <a:off x="4861342" y="2756405"/>
                <a:ext cx="221542" cy="215444"/>
              </a:xfrm>
              <a:prstGeom prst="rect">
                <a:avLst/>
              </a:prstGeom>
              <a:blipFill>
                <a:blip r:embed="rId7"/>
                <a:stretch>
                  <a:fillRect l="-29730" t="-150000" r="-240541" b="-2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 name="TextBox 183"/>
              <p:cNvSpPr txBox="1"/>
              <p:nvPr/>
            </p:nvSpPr>
            <p:spPr>
              <a:xfrm>
                <a:off x="5347510" y="2728550"/>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184" name="TextBox 183"/>
              <p:cNvSpPr txBox="1">
                <a:spLocks noRot="1" noChangeAspect="1" noMove="1" noResize="1" noEditPoints="1" noAdjustHandles="1" noChangeArrowheads="1" noChangeShapeType="1" noTextEdit="1"/>
              </p:cNvSpPr>
              <p:nvPr/>
            </p:nvSpPr>
            <p:spPr>
              <a:xfrm>
                <a:off x="5347510" y="2728550"/>
                <a:ext cx="221542" cy="215444"/>
              </a:xfrm>
              <a:prstGeom prst="rect">
                <a:avLst/>
              </a:prstGeom>
              <a:blipFill>
                <a:blip r:embed="rId8"/>
                <a:stretch>
                  <a:fillRect l="-29730" t="-157143" r="-240541" b="-24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TextBox 184"/>
              <p:cNvSpPr txBox="1"/>
              <p:nvPr/>
            </p:nvSpPr>
            <p:spPr>
              <a:xfrm>
                <a:off x="5800031" y="2710358"/>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𝟓</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185" name="TextBox 184"/>
              <p:cNvSpPr txBox="1">
                <a:spLocks noRot="1" noChangeAspect="1" noMove="1" noResize="1" noEditPoints="1" noAdjustHandles="1" noChangeArrowheads="1" noChangeShapeType="1" noTextEdit="1"/>
              </p:cNvSpPr>
              <p:nvPr/>
            </p:nvSpPr>
            <p:spPr>
              <a:xfrm>
                <a:off x="5800031" y="2710358"/>
                <a:ext cx="221542" cy="215444"/>
              </a:xfrm>
              <a:prstGeom prst="rect">
                <a:avLst/>
              </a:prstGeom>
              <a:blipFill>
                <a:blip r:embed="rId9"/>
                <a:stretch>
                  <a:fillRect l="-29730" t="-157143" r="-240541" b="-24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6" name="TextBox 185"/>
              <p:cNvSpPr txBox="1"/>
              <p:nvPr/>
            </p:nvSpPr>
            <p:spPr>
              <a:xfrm>
                <a:off x="6296415" y="2674300"/>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𝟕</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186" name="TextBox 185"/>
              <p:cNvSpPr txBox="1">
                <a:spLocks noRot="1" noChangeAspect="1" noMove="1" noResize="1" noEditPoints="1" noAdjustHandles="1" noChangeArrowheads="1" noChangeShapeType="1" noTextEdit="1"/>
              </p:cNvSpPr>
              <p:nvPr/>
            </p:nvSpPr>
            <p:spPr>
              <a:xfrm>
                <a:off x="6296415" y="2674300"/>
                <a:ext cx="221542" cy="215444"/>
              </a:xfrm>
              <a:prstGeom prst="rect">
                <a:avLst/>
              </a:prstGeom>
              <a:blipFill>
                <a:blip r:embed="rId10"/>
                <a:stretch>
                  <a:fillRect l="-33333" t="-157143" r="-247222" b="-24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TextBox 186"/>
              <p:cNvSpPr txBox="1"/>
              <p:nvPr/>
            </p:nvSpPr>
            <p:spPr>
              <a:xfrm>
                <a:off x="6810930" y="2648683"/>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𝟗</m:t>
                          </m:r>
                        </m:num>
                        <m:den>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m:oMathPara>
                </a14:m>
                <a:endParaRPr kumimoji="0" lang="en-US" sz="14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187" name="TextBox 186"/>
              <p:cNvSpPr txBox="1">
                <a:spLocks noRot="1" noChangeAspect="1" noMove="1" noResize="1" noEditPoints="1" noAdjustHandles="1" noChangeArrowheads="1" noChangeShapeType="1" noTextEdit="1"/>
              </p:cNvSpPr>
              <p:nvPr/>
            </p:nvSpPr>
            <p:spPr>
              <a:xfrm>
                <a:off x="6810930" y="2648683"/>
                <a:ext cx="221542" cy="215444"/>
              </a:xfrm>
              <a:prstGeom prst="rect">
                <a:avLst/>
              </a:prstGeom>
              <a:blipFill>
                <a:blip r:embed="rId11"/>
                <a:stretch>
                  <a:fillRect l="-29730" t="-150000" r="-240541" b="-238889"/>
                </a:stretch>
              </a:blipFill>
            </p:spPr>
            <p:txBody>
              <a:bodyPr/>
              <a:lstStyle/>
              <a:p>
                <a:r>
                  <a:rPr lang="en-US">
                    <a:noFill/>
                  </a:rPr>
                  <a:t> </a:t>
                </a:r>
              </a:p>
            </p:txBody>
          </p:sp>
        </mc:Fallback>
      </mc:AlternateContent>
      <p:pic>
        <p:nvPicPr>
          <p:cNvPr id="188" name="Picture 187"/>
          <p:cNvPicPr>
            <a:picLocks noChangeAspect="1"/>
          </p:cNvPicPr>
          <p:nvPr/>
        </p:nvPicPr>
        <p:blipFill>
          <a:blip r:embed="rId12"/>
          <a:stretch>
            <a:fillRect/>
          </a:stretch>
        </p:blipFill>
        <p:spPr>
          <a:xfrm>
            <a:off x="1927535" y="2151614"/>
            <a:ext cx="581025" cy="361950"/>
          </a:xfrm>
          <a:prstGeom prst="rect">
            <a:avLst/>
          </a:prstGeom>
        </p:spPr>
      </p:pic>
      <p:pic>
        <p:nvPicPr>
          <p:cNvPr id="189" name="Picture 188"/>
          <p:cNvPicPr>
            <a:picLocks noChangeAspect="1"/>
          </p:cNvPicPr>
          <p:nvPr/>
        </p:nvPicPr>
        <p:blipFill>
          <a:blip r:embed="rId13"/>
          <a:stretch>
            <a:fillRect/>
          </a:stretch>
        </p:blipFill>
        <p:spPr>
          <a:xfrm>
            <a:off x="1927078" y="2782683"/>
            <a:ext cx="581025" cy="438150"/>
          </a:xfrm>
          <a:prstGeom prst="rect">
            <a:avLst/>
          </a:prstGeom>
        </p:spPr>
      </p:pic>
      <p:sp>
        <p:nvSpPr>
          <p:cNvPr id="190" name="Oval 16"/>
          <p:cNvSpPr/>
          <p:nvPr/>
        </p:nvSpPr>
        <p:spPr bwMode="auto">
          <a:xfrm>
            <a:off x="2755146" y="2819589"/>
            <a:ext cx="143679" cy="144174"/>
          </a:xfrm>
          <a:prstGeom prst="ellipse">
            <a:avLst/>
          </a:prstGeom>
          <a:solidFill>
            <a:schemeClr val="tx1"/>
          </a:solidFill>
          <a:ln>
            <a:solidFill>
              <a:srgbClr val="002060"/>
            </a:solidFill>
          </a:ln>
          <a:effectLst>
            <a:glow rad="558800">
              <a:schemeClr val="tx1">
                <a:alpha val="40000"/>
              </a:scheme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91" name="Oval 16"/>
          <p:cNvSpPr/>
          <p:nvPr/>
        </p:nvSpPr>
        <p:spPr bwMode="auto">
          <a:xfrm>
            <a:off x="2766724" y="2358663"/>
            <a:ext cx="143679" cy="144174"/>
          </a:xfrm>
          <a:prstGeom prst="ellipse">
            <a:avLst/>
          </a:prstGeom>
          <a:solidFill>
            <a:schemeClr val="tx1"/>
          </a:solidFill>
          <a:ln>
            <a:solidFill>
              <a:srgbClr val="002060"/>
            </a:solidFill>
          </a:ln>
          <a:effectLst>
            <a:glow rad="482600">
              <a:schemeClr val="tx1">
                <a:alpha val="40000"/>
              </a:scheme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12" name="Oval 16"/>
          <p:cNvSpPr/>
          <p:nvPr/>
        </p:nvSpPr>
        <p:spPr bwMode="auto">
          <a:xfrm>
            <a:off x="3147657" y="2695163"/>
            <a:ext cx="143679" cy="144174"/>
          </a:xfrm>
          <a:prstGeom prst="ellipse">
            <a:avLst/>
          </a:prstGeom>
          <a:solidFill>
            <a:srgbClr val="9900FF"/>
          </a:solidFill>
          <a:ln>
            <a:solidFill>
              <a:srgbClr val="00206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13" name="Oval 16"/>
          <p:cNvSpPr/>
          <p:nvPr/>
        </p:nvSpPr>
        <p:spPr bwMode="auto">
          <a:xfrm>
            <a:off x="3061491" y="2698610"/>
            <a:ext cx="143679" cy="144174"/>
          </a:xfrm>
          <a:prstGeom prst="ellipse">
            <a:avLst/>
          </a:prstGeom>
          <a:solidFill>
            <a:srgbClr val="7030A0"/>
          </a:solidFill>
          <a:ln>
            <a:solidFill>
              <a:srgbClr val="FF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14" name="Oval 16"/>
          <p:cNvSpPr/>
          <p:nvPr/>
        </p:nvSpPr>
        <p:spPr bwMode="auto">
          <a:xfrm>
            <a:off x="4463296" y="2611738"/>
            <a:ext cx="143679" cy="144174"/>
          </a:xfrm>
          <a:prstGeom prst="ellipse">
            <a:avLst/>
          </a:prstGeom>
          <a:solidFill>
            <a:srgbClr val="00B0F0"/>
          </a:solidFill>
          <a:ln>
            <a:solidFill>
              <a:srgbClr val="00206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15" name="Oval 16"/>
          <p:cNvSpPr/>
          <p:nvPr/>
        </p:nvSpPr>
        <p:spPr bwMode="auto">
          <a:xfrm>
            <a:off x="4520809" y="2592305"/>
            <a:ext cx="143679" cy="144174"/>
          </a:xfrm>
          <a:prstGeom prst="ellipse">
            <a:avLst/>
          </a:prstGeom>
          <a:solidFill>
            <a:srgbClr val="00B0F0"/>
          </a:solidFill>
          <a:ln>
            <a:solidFill>
              <a:srgbClr val="00B0F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16" name="Oval 16"/>
          <p:cNvSpPr/>
          <p:nvPr/>
        </p:nvSpPr>
        <p:spPr bwMode="auto">
          <a:xfrm>
            <a:off x="5359878" y="2545036"/>
            <a:ext cx="143679" cy="144174"/>
          </a:xfrm>
          <a:prstGeom prst="ellipse">
            <a:avLst/>
          </a:prstGeom>
          <a:solidFill>
            <a:srgbClr val="00B050"/>
          </a:solidFill>
          <a:ln>
            <a:solidFill>
              <a:srgbClr val="00B05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17" name="Oval 16"/>
          <p:cNvSpPr/>
          <p:nvPr/>
        </p:nvSpPr>
        <p:spPr bwMode="auto">
          <a:xfrm>
            <a:off x="5482613" y="2533479"/>
            <a:ext cx="143679" cy="144174"/>
          </a:xfrm>
          <a:prstGeom prst="ellipse">
            <a:avLst/>
          </a:prstGeom>
          <a:solidFill>
            <a:srgbClr val="00B050"/>
          </a:solidFill>
          <a:ln>
            <a:solidFill>
              <a:srgbClr val="00B05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18" name="Oval 16"/>
          <p:cNvSpPr/>
          <p:nvPr/>
        </p:nvSpPr>
        <p:spPr bwMode="auto">
          <a:xfrm>
            <a:off x="6278403" y="2451002"/>
            <a:ext cx="143679" cy="144174"/>
          </a:xfrm>
          <a:prstGeom prst="ellipse">
            <a:avLst/>
          </a:prstGeom>
          <a:solidFill>
            <a:srgbClr val="FFC000"/>
          </a:solidFill>
          <a:ln>
            <a:solidFill>
              <a:schemeClr val="accent3"/>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19" name="Oval 16"/>
          <p:cNvSpPr/>
          <p:nvPr/>
        </p:nvSpPr>
        <p:spPr bwMode="auto">
          <a:xfrm>
            <a:off x="6363045" y="2440275"/>
            <a:ext cx="143679" cy="144174"/>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20" name="Oval 16"/>
          <p:cNvSpPr/>
          <p:nvPr/>
        </p:nvSpPr>
        <p:spPr bwMode="auto">
          <a:xfrm>
            <a:off x="6817120" y="2401071"/>
            <a:ext cx="143679" cy="144174"/>
          </a:xfrm>
          <a:prstGeom prst="ellipse">
            <a:avLst/>
          </a:prstGeom>
          <a:solidFill>
            <a:schemeClr val="accent1"/>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55" name="Oval 16"/>
          <p:cNvSpPr/>
          <p:nvPr/>
        </p:nvSpPr>
        <p:spPr bwMode="auto">
          <a:xfrm>
            <a:off x="3662007" y="2628486"/>
            <a:ext cx="143679" cy="144174"/>
          </a:xfrm>
          <a:prstGeom prst="ellipse">
            <a:avLst/>
          </a:prstGeom>
          <a:solidFill>
            <a:srgbClr val="FF3399"/>
          </a:solidFill>
          <a:ln>
            <a:solidFill>
              <a:srgbClr val="FF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56" name="Oval 16"/>
          <p:cNvSpPr/>
          <p:nvPr/>
        </p:nvSpPr>
        <p:spPr bwMode="auto">
          <a:xfrm>
            <a:off x="3575841" y="2679560"/>
            <a:ext cx="143679" cy="144174"/>
          </a:xfrm>
          <a:prstGeom prst="ellipse">
            <a:avLst/>
          </a:prstGeom>
          <a:solidFill>
            <a:srgbClr val="FF3399"/>
          </a:solidFill>
          <a:ln>
            <a:solidFill>
              <a:srgbClr val="FF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57" name="Oval 16"/>
          <p:cNvSpPr/>
          <p:nvPr/>
        </p:nvSpPr>
        <p:spPr bwMode="auto">
          <a:xfrm>
            <a:off x="4166184" y="2602706"/>
            <a:ext cx="143679" cy="144174"/>
          </a:xfrm>
          <a:prstGeom prst="ellipse">
            <a:avLst/>
          </a:prstGeom>
          <a:solidFill>
            <a:srgbClr val="002060"/>
          </a:solidFill>
          <a:ln>
            <a:solidFill>
              <a:srgbClr val="00206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58" name="Oval 16"/>
          <p:cNvSpPr/>
          <p:nvPr/>
        </p:nvSpPr>
        <p:spPr bwMode="auto">
          <a:xfrm>
            <a:off x="4026819" y="2600130"/>
            <a:ext cx="143679" cy="144174"/>
          </a:xfrm>
          <a:prstGeom prst="ellipse">
            <a:avLst/>
          </a:prstGeom>
          <a:solidFill>
            <a:srgbClr val="002060"/>
          </a:solidFill>
          <a:ln>
            <a:solidFill>
              <a:srgbClr val="00B0F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59" name="Oval 16"/>
          <p:cNvSpPr/>
          <p:nvPr/>
        </p:nvSpPr>
        <p:spPr bwMode="auto">
          <a:xfrm>
            <a:off x="5377035" y="2485906"/>
            <a:ext cx="143679" cy="144174"/>
          </a:xfrm>
          <a:prstGeom prst="ellipse">
            <a:avLst/>
          </a:prstGeom>
          <a:solidFill>
            <a:srgbClr val="00B050"/>
          </a:solidFill>
          <a:ln>
            <a:solidFill>
              <a:srgbClr val="00B05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60" name="Oval 16"/>
          <p:cNvSpPr/>
          <p:nvPr/>
        </p:nvSpPr>
        <p:spPr bwMode="auto">
          <a:xfrm>
            <a:off x="5501534" y="2496583"/>
            <a:ext cx="143679" cy="144174"/>
          </a:xfrm>
          <a:prstGeom prst="ellipse">
            <a:avLst/>
          </a:prstGeom>
          <a:solidFill>
            <a:srgbClr val="00B050"/>
          </a:solidFill>
          <a:ln>
            <a:solidFill>
              <a:srgbClr val="00B05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61" name="Oval 16"/>
          <p:cNvSpPr/>
          <p:nvPr/>
        </p:nvSpPr>
        <p:spPr bwMode="auto">
          <a:xfrm>
            <a:off x="6753340" y="2363245"/>
            <a:ext cx="143679" cy="144174"/>
          </a:xfrm>
          <a:prstGeom prst="ellipse">
            <a:avLst/>
          </a:prstGeom>
          <a:solidFill>
            <a:schemeClr val="accent1"/>
          </a:solidFill>
          <a:ln>
            <a:solidFill>
              <a:schemeClr val="accent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62" name="Oval 16"/>
          <p:cNvSpPr/>
          <p:nvPr/>
        </p:nvSpPr>
        <p:spPr bwMode="auto">
          <a:xfrm>
            <a:off x="5627778" y="2478796"/>
            <a:ext cx="143679" cy="144174"/>
          </a:xfrm>
          <a:prstGeom prst="ellipse">
            <a:avLst/>
          </a:prstGeom>
          <a:solidFill>
            <a:srgbClr val="00B050"/>
          </a:solidFill>
          <a:ln>
            <a:solidFill>
              <a:srgbClr val="00B05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63" name="Oval 16"/>
          <p:cNvSpPr/>
          <p:nvPr/>
        </p:nvSpPr>
        <p:spPr bwMode="auto">
          <a:xfrm>
            <a:off x="6902280" y="2353444"/>
            <a:ext cx="143679" cy="144174"/>
          </a:xfrm>
          <a:prstGeom prst="ellipse">
            <a:avLst/>
          </a:prstGeom>
          <a:solidFill>
            <a:schemeClr val="accent1"/>
          </a:solidFill>
          <a:ln>
            <a:solidFill>
              <a:schemeClr val="accent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295" name="Rectangle 294"/>
              <p:cNvSpPr/>
              <p:nvPr/>
            </p:nvSpPr>
            <p:spPr>
              <a:xfrm>
                <a:off x="1520234" y="5117694"/>
                <a:ext cx="4171951" cy="50917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400" b="1"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𝜟𝝂</m:t>
                          </m:r>
                        </m:e>
                        <m:sup>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𝑰</m:t>
                          </m:r>
                        </m:sup>
                      </m:sSup>
                      <m:sSub>
                        <m:sSubPr>
                          <m:ctrlPr>
                            <a:rPr kumimoji="0" lang="en-US" sz="2400" b="1" i="1" u="none" strike="noStrike" kern="1200" cap="none" spc="0" normalizeH="0" baseline="0" noProof="0">
                              <a:ln>
                                <a:noFill/>
                              </a:ln>
                              <a:solidFill>
                                <a:prstClr val="black"/>
                              </a:solidFill>
                              <a:effectLst/>
                              <a:uLnTx/>
                              <a:uFillTx/>
                              <a:latin typeface="Cambria Math"/>
                              <a:ea typeface="+mn-ea"/>
                              <a:cs typeface="+mn-cs"/>
                            </a:rPr>
                          </m:ctrlPr>
                        </m:sSubPr>
                        <m:e>
                          <m:r>
                            <a:rPr kumimoji="0" lang="en-US" sz="2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𝓝</m:t>
                          </m:r>
                        </m:e>
                        <m:sub>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𝑰</m:t>
                          </m:r>
                          <m:r>
                            <a:rPr kumimoji="0" lang="en-US" sz="2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d>
                        <m:dPr>
                          <m:ctrlPr>
                            <a:rPr kumimoji="0" lang="en-US" sz="2400" b="1" i="1" u="none" strike="noStrike" kern="1200" cap="none" spc="0" normalizeH="0" baseline="0" noProof="0">
                              <a:ln>
                                <a:noFill/>
                              </a:ln>
                              <a:solidFill>
                                <a:prstClr val="black"/>
                              </a:solidFill>
                              <a:effectLst/>
                              <a:uLnTx/>
                              <a:uFillTx/>
                              <a:latin typeface="Cambria Math"/>
                              <a:ea typeface="+mn-ea"/>
                              <a:cs typeface="+mn-cs"/>
                            </a:rPr>
                          </m:ctrlPr>
                        </m:dPr>
                        <m:e>
                          <m:acc>
                            <m:accPr>
                              <m:chr m:val="̅"/>
                              <m:ctrlPr>
                                <a:rPr kumimoji="0" lang="en-US" sz="2400" b="1" i="1" u="none" strike="noStrike" kern="1200" cap="none" spc="0" normalizeH="0" baseline="0" noProof="0">
                                  <a:ln>
                                    <a:noFill/>
                                  </a:ln>
                                  <a:solidFill>
                                    <a:prstClr val="black"/>
                                  </a:solidFill>
                                  <a:effectLst/>
                                  <a:uLnTx/>
                                  <a:uFillTx/>
                                  <a:latin typeface="Cambria Math"/>
                                  <a:ea typeface="+mn-ea"/>
                                  <a:cs typeface="+mn-cs"/>
                                </a:rPr>
                              </m:ctrlPr>
                            </m:accPr>
                            <m:e>
                              <m:sSup>
                                <m:sSupPr>
                                  <m:ctrlPr>
                                    <a:rPr kumimoji="0" lang="en-US" sz="2400" b="1" i="1" u="none" strike="noStrike" kern="1200" cap="none" spc="0" normalizeH="0" baseline="0" noProof="0">
                                      <a:ln>
                                        <a:noFill/>
                                      </a:ln>
                                      <a:solidFill>
                                        <a:prstClr val="black"/>
                                      </a:solidFill>
                                      <a:effectLst/>
                                      <a:uLnTx/>
                                      <a:uFillTx/>
                                      <a:latin typeface="Cambria Math"/>
                                      <a:ea typeface="+mn-ea"/>
                                      <a:cs typeface="+mn-cs"/>
                                    </a:rPr>
                                  </m:ctrlPr>
                                </m:sSup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𝑪</m:t>
                                  </m:r>
                                </m:e>
                                <m:sup>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p>
                              </m:sSup>
                            </m:e>
                          </m:acc>
                          <m:r>
                            <a:rPr kumimoji="0" lang="en-US" sz="2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unc>
                            <m:funcPr>
                              <m:ctrlPr>
                                <a:rPr kumimoji="0" lang="en-US" sz="2400" b="1" i="1" u="none" strike="noStrike" kern="1200" cap="none" spc="0" normalizeH="0" baseline="0" noProof="0">
                                  <a:ln>
                                    <a:noFill/>
                                  </a:ln>
                                  <a:solidFill>
                                    <a:prstClr val="black"/>
                                  </a:solidFill>
                                  <a:effectLst/>
                                  <a:uLnTx/>
                                  <a:uFillTx/>
                                  <a:latin typeface="Cambria Math"/>
                                  <a:ea typeface="+mn-ea"/>
                                  <a:cs typeface="+mn-cs"/>
                                </a:rPr>
                              </m:ctrlPr>
                            </m:funcPr>
                            <m:fName>
                              <m:r>
                                <a:rPr kumimoji="0" lang="en-US" sz="2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𝐜𝐨𝐬</m:t>
                              </m:r>
                            </m:fName>
                            <m:e>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𝜽</m:t>
                              </m:r>
                            </m:e>
                          </m:func>
                          <m:r>
                            <a:rPr kumimoji="0" lang="en-US" sz="2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acc>
                            <m:accPr>
                              <m:chr m:val="̅"/>
                              <m:ctrlPr>
                                <a:rPr kumimoji="0" lang="en-US" sz="2400" b="1" i="1" u="none" strike="noStrike" kern="1200" cap="none" spc="0" normalizeH="0" baseline="0" noProof="0">
                                  <a:ln>
                                    <a:noFill/>
                                  </a:ln>
                                  <a:solidFill>
                                    <a:prstClr val="black"/>
                                  </a:solidFill>
                                  <a:effectLst/>
                                  <a:uLnTx/>
                                  <a:uFillTx/>
                                  <a:latin typeface="Cambria Math"/>
                                  <a:ea typeface="+mn-ea"/>
                                  <a:cs typeface="+mn-cs"/>
                                </a:rPr>
                              </m:ctrlPr>
                            </m:accPr>
                            <m:e>
                              <m:sSup>
                                <m:sSupPr>
                                  <m:ctrlPr>
                                    <a:rPr kumimoji="0" lang="en-US" sz="2400" b="1" i="1" u="none" strike="noStrike" kern="1200" cap="none" spc="0" normalizeH="0" baseline="0" noProof="0">
                                      <a:ln>
                                        <a:noFill/>
                                      </a:ln>
                                      <a:solidFill>
                                        <a:prstClr val="black"/>
                                      </a:solidFill>
                                      <a:effectLst/>
                                      <a:uLnTx/>
                                      <a:uFillTx/>
                                      <a:latin typeface="Cambria Math"/>
                                      <a:ea typeface="+mn-ea"/>
                                      <a:cs typeface="+mn-cs"/>
                                    </a:rPr>
                                  </m:ctrlPr>
                                </m:sSup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𝝌</m:t>
                                  </m:r>
                                </m:e>
                                <m:sup>
                                  <m:r>
                                    <a:rPr kumimoji="0" lang="en-US" sz="2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p>
                              </m:sSup>
                            </m:e>
                          </m:acc>
                        </m:e>
                      </m:d>
                    </m:oMath>
                  </m:oMathPara>
                </a14:m>
                <a:endParaRPr kumimoji="0" lang="en-US" sz="24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295" name="Rectangle 294"/>
              <p:cNvSpPr>
                <a:spLocks noRot="1" noChangeAspect="1" noMove="1" noResize="1" noEditPoints="1" noAdjustHandles="1" noChangeArrowheads="1" noChangeShapeType="1" noTextEdit="1"/>
              </p:cNvSpPr>
              <p:nvPr/>
            </p:nvSpPr>
            <p:spPr>
              <a:xfrm>
                <a:off x="1520234" y="5117694"/>
                <a:ext cx="4171951" cy="50917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6" name="TextBox 295"/>
              <p:cNvSpPr txBox="1"/>
              <p:nvPr/>
            </p:nvSpPr>
            <p:spPr>
              <a:xfrm>
                <a:off x="2014004" y="3314012"/>
                <a:ext cx="187327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a:ln>
                                <a:noFill/>
                              </a:ln>
                              <a:solidFill>
                                <a:prstClr val="black"/>
                              </a:solidFill>
                              <a:effectLst/>
                              <a:uLnTx/>
                              <a:uFillTx/>
                              <a:latin typeface="Cambria Math"/>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𝓝</m:t>
                          </m:r>
                        </m:e>
                        <m:sub>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𝑰</m:t>
                          </m:r>
                          <m:r>
                            <a:rPr kumimoji="0" lang="en-US" sz="2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oMath>
                  </m:oMathPara>
                </a14:m>
                <a:endParaRPr kumimoji="0" lang="en-US" sz="2400" b="1" i="0" u="none" strike="noStrike" kern="1200" cap="none" spc="0" normalizeH="0" baseline="0" noProof="0" dirty="0">
                  <a:ln>
                    <a:noFill/>
                  </a:ln>
                  <a:solidFill>
                    <a:prstClr val="black"/>
                  </a:solidFill>
                  <a:effectLst/>
                  <a:uLnTx/>
                  <a:uFillTx/>
                  <a:latin typeface="Times New Roman"/>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mn-ea"/>
                    <a:cs typeface="Arial" pitchFamily="34" charset="0"/>
                  </a:rPr>
                  <a:t>Interrogated</a:t>
                </a:r>
              </a:p>
            </p:txBody>
          </p:sp>
        </mc:Choice>
        <mc:Fallback xmlns="">
          <p:sp>
            <p:nvSpPr>
              <p:cNvPr id="296" name="TextBox 295"/>
              <p:cNvSpPr txBox="1">
                <a:spLocks noRot="1" noChangeAspect="1" noMove="1" noResize="1" noEditPoints="1" noAdjustHandles="1" noChangeArrowheads="1" noChangeShapeType="1" noTextEdit="1"/>
              </p:cNvSpPr>
              <p:nvPr/>
            </p:nvSpPr>
            <p:spPr>
              <a:xfrm>
                <a:off x="2014004" y="3314012"/>
                <a:ext cx="1873275" cy="830997"/>
              </a:xfrm>
              <a:prstGeom prst="rect">
                <a:avLst/>
              </a:prstGeom>
              <a:blipFill>
                <a:blip r:embed="rId15"/>
                <a:stretch>
                  <a:fillRect l="-4870" r="-2273" b="-16176"/>
                </a:stretch>
              </a:blipFill>
            </p:spPr>
            <p:txBody>
              <a:bodyPr/>
              <a:lstStyle/>
              <a:p>
                <a:r>
                  <a:rPr lang="en-US">
                    <a:noFill/>
                  </a:rPr>
                  <a:t> </a:t>
                </a:r>
              </a:p>
            </p:txBody>
          </p:sp>
        </mc:Fallback>
      </mc:AlternateContent>
      <p:sp>
        <p:nvSpPr>
          <p:cNvPr id="297" name="TextBox 296"/>
          <p:cNvSpPr txBox="1"/>
          <p:nvPr/>
        </p:nvSpPr>
        <p:spPr>
          <a:xfrm>
            <a:off x="2138961" y="4760303"/>
            <a:ext cx="445561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a:ea typeface="+mn-ea"/>
                <a:cs typeface="Arial" pitchFamily="34" charset="0"/>
              </a:rPr>
              <a:t>Interrogated atoms p-wave shift</a:t>
            </a:r>
          </a:p>
        </p:txBody>
      </p:sp>
      <mc:AlternateContent xmlns:mc="http://schemas.openxmlformats.org/markup-compatibility/2006" xmlns:a14="http://schemas.microsoft.com/office/drawing/2010/main">
        <mc:Choice Requires="a14">
          <p:sp>
            <p:nvSpPr>
              <p:cNvPr id="309" name="Rectangle 308"/>
              <p:cNvSpPr/>
              <p:nvPr/>
            </p:nvSpPr>
            <p:spPr>
              <a:xfrm>
                <a:off x="7424309" y="5226116"/>
                <a:ext cx="1903919" cy="47000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400" b="1" i="1" u="none" strike="noStrike" kern="1200" cap="none" spc="0" normalizeH="0" baseline="0" noProof="0" smtClean="0">
                              <a:ln>
                                <a:noFill/>
                              </a:ln>
                              <a:solidFill>
                                <a:srgbClr val="C00000"/>
                              </a:solidFill>
                              <a:effectLst/>
                              <a:uLnTx/>
                              <a:uFillTx/>
                              <a:latin typeface="Cambria Math"/>
                              <a:ea typeface="+mn-ea"/>
                              <a:cs typeface="+mn-cs"/>
                            </a:rPr>
                          </m:ctrlPr>
                        </m:sSupPr>
                        <m:e>
                          <m:r>
                            <a:rPr kumimoji="0" lang="en-US" sz="24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𝜟𝝂</m:t>
                          </m:r>
                        </m:e>
                        <m:sup>
                          <m:r>
                            <a:rPr kumimoji="0" lang="en-US" sz="24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𝑺</m:t>
                          </m:r>
                        </m:sup>
                      </m:sSup>
                      <m:r>
                        <a:rPr kumimoji="0" lang="en-US" sz="2400" b="1" i="0" u="none" strike="noStrike" kern="1200" cap="none" spc="0" normalizeH="0" baseline="0" noProof="0">
                          <a:ln>
                            <a:noFill/>
                          </a:ln>
                          <a:solidFill>
                            <a:srgbClr val="C00000"/>
                          </a:solidFill>
                          <a:effectLst/>
                          <a:uLnTx/>
                          <a:uFillTx/>
                          <a:latin typeface="Cambria Math" panose="02040503050406030204" pitchFamily="18" charset="0"/>
                          <a:ea typeface="+mn-ea"/>
                          <a:cs typeface="+mn-cs"/>
                        </a:rPr>
                        <m:t>=</m:t>
                      </m:r>
                      <m:acc>
                        <m:accPr>
                          <m:chr m:val="̅"/>
                          <m:ctrlPr>
                            <a:rPr kumimoji="0" lang="en-US" sz="2400" b="1" i="1" u="none" strike="noStrike" kern="1200" cap="none" spc="0" normalizeH="0" baseline="0" noProof="0">
                              <a:ln>
                                <a:noFill/>
                              </a:ln>
                              <a:solidFill>
                                <a:srgbClr val="C00000"/>
                              </a:solidFill>
                              <a:effectLst/>
                              <a:uLnTx/>
                              <a:uFillTx/>
                              <a:latin typeface="Cambria Math"/>
                              <a:ea typeface="+mn-ea"/>
                              <a:cs typeface="+mn-cs"/>
                            </a:rPr>
                          </m:ctrlPr>
                        </m:accPr>
                        <m:e>
                          <m:r>
                            <a:rPr kumimoji="0" lang="en-US" sz="2400" b="1" i="0"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𝚲</m:t>
                          </m:r>
                        </m:e>
                      </m:acc>
                      <m:sSup>
                        <m:sSupPr>
                          <m:ctrlPr>
                            <a:rPr kumimoji="0" lang="en-US" sz="2400" b="1" i="1" u="none" strike="noStrike" kern="1200" cap="none" spc="0" normalizeH="0" baseline="0" noProof="0">
                              <a:ln>
                                <a:noFill/>
                              </a:ln>
                              <a:solidFill>
                                <a:srgbClr val="C00000"/>
                              </a:solidFill>
                              <a:effectLst/>
                              <a:uLnTx/>
                              <a:uFillTx/>
                              <a:latin typeface="Cambria Math"/>
                              <a:ea typeface="+mn-ea"/>
                              <a:cs typeface="+mn-cs"/>
                            </a:rPr>
                          </m:ctrlPr>
                        </m:sSupPr>
                        <m:e>
                          <m:sSub>
                            <m:sSubPr>
                              <m:ctrlPr>
                                <a:rPr kumimoji="0" lang="en-US" sz="2400" b="1" i="1" u="none" strike="noStrike" kern="1200" cap="none" spc="0" normalizeH="0" baseline="0" noProof="0" smtClean="0">
                                  <a:ln>
                                    <a:noFill/>
                                  </a:ln>
                                  <a:solidFill>
                                    <a:srgbClr val="C00000"/>
                                  </a:solidFill>
                                  <a:effectLst/>
                                  <a:uLnTx/>
                                  <a:uFillTx/>
                                  <a:latin typeface="Cambria Math"/>
                                  <a:ea typeface="+mn-ea"/>
                                  <a:cs typeface="+mn-cs"/>
                                </a:rPr>
                              </m:ctrlPr>
                            </m:sSubPr>
                            <m:e>
                              <m:r>
                                <a:rPr kumimoji="0" lang="en-US" sz="2400" b="1" i="0"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𝓝</m:t>
                              </m:r>
                            </m:e>
                            <m:sub>
                              <m:r>
                                <a:rPr kumimoji="0" lang="en-US" sz="24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𝑺</m:t>
                              </m:r>
                            </m:sub>
                          </m:sSub>
                        </m:e>
                        <m:sup>
                          <m:r>
                            <a:rPr kumimoji="0" lang="en-US" sz="24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 </m:t>
                          </m:r>
                        </m:sup>
                      </m:sSup>
                    </m:oMath>
                  </m:oMathPara>
                </a14:m>
                <a:endParaRPr kumimoji="0" lang="en-US" sz="24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309" name="Rectangle 308"/>
              <p:cNvSpPr>
                <a:spLocks noRot="1" noChangeAspect="1" noMove="1" noResize="1" noEditPoints="1" noAdjustHandles="1" noChangeArrowheads="1" noChangeShapeType="1" noTextEdit="1"/>
              </p:cNvSpPr>
              <p:nvPr/>
            </p:nvSpPr>
            <p:spPr>
              <a:xfrm>
                <a:off x="7424309" y="5226116"/>
                <a:ext cx="1903919" cy="470000"/>
              </a:xfrm>
              <a:prstGeom prst="rect">
                <a:avLst/>
              </a:prstGeom>
              <a:blipFill>
                <a:blip r:embed="rId16"/>
                <a:stretch>
                  <a:fillRect b="-5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Rectangle 93"/>
              <p:cNvSpPr/>
              <p:nvPr/>
            </p:nvSpPr>
            <p:spPr>
              <a:xfrm>
                <a:off x="4326750" y="4216453"/>
                <a:ext cx="3067185" cy="5246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800" b="0" i="1" u="none" strike="noStrike" kern="1200" cap="none" spc="0" normalizeH="0" baseline="0" noProof="0">
                              <a:ln>
                                <a:noFill/>
                              </a:ln>
                              <a:solidFill>
                                <a:prstClr val="black"/>
                              </a:solidFill>
                              <a:effectLst/>
                              <a:uLnTx/>
                              <a:uFillTx/>
                              <a:latin typeface="Cambria Math"/>
                              <a:ea typeface="+mn-ea"/>
                              <a:cs typeface="+mn-cs"/>
                            </a:rPr>
                          </m:ctrlPr>
                        </m:sSupPr>
                        <m:e>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2800" b="0" i="1" u="none" strike="noStrike" kern="1200" cap="none" spc="0" normalizeH="0" baseline="0" noProof="0">
                                  <a:ln>
                                    <a:noFill/>
                                  </a:ln>
                                  <a:solidFill>
                                    <a:prstClr val="black"/>
                                  </a:solidFill>
                                  <a:effectLst/>
                                  <a:uLnTx/>
                                  <a:uFillTx/>
                                  <a:latin typeface="Cambria Math"/>
                                  <a:ea typeface="+mn-ea"/>
                                  <a:cs typeface="+mn-cs"/>
                                </a:rPr>
                              </m:ctrlPr>
                            </m:sSupPr>
                            <m:e>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Δν</m:t>
                              </m:r>
                            </m:e>
                            <m:sup>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p>
                          </m:sSup>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2800" b="0" i="1" u="none" strike="noStrike" kern="1200" cap="none" spc="0" normalizeH="0" baseline="0" noProof="0">
                                  <a:ln>
                                    <a:noFill/>
                                  </a:ln>
                                  <a:solidFill>
                                    <a:prstClr val="black"/>
                                  </a:solidFill>
                                  <a:effectLst/>
                                  <a:uLnTx/>
                                  <a:uFillTx/>
                                  <a:latin typeface="Cambria Math"/>
                                  <a:ea typeface="+mn-ea"/>
                                  <a:cs typeface="+mn-cs"/>
                                </a:rPr>
                              </m:ctrlPr>
                            </m:sSupPr>
                            <m:e>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Δ</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𝜈</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sup>
                          </m:sSup>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2800" b="0"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Δ</m:t>
                          </m:r>
                          <m:r>
                            <a:rPr kumimoji="0" lang="en-US" sz="2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𝜈</m:t>
                          </m:r>
                        </m:e>
                        <m:sup>
                          <m:r>
                            <a:rPr kumimoji="0" lang="en-US" sz="2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𝑆</m:t>
                          </m:r>
                        </m:sup>
                      </m:sSup>
                    </m:oMath>
                  </m:oMathPara>
                </a14:m>
                <a:endParaRPr kumimoji="0" lang="en-US" sz="2800" b="0"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94" name="Rectangle 93"/>
              <p:cNvSpPr>
                <a:spLocks noRot="1" noChangeAspect="1" noMove="1" noResize="1" noEditPoints="1" noAdjustHandles="1" noChangeArrowheads="1" noChangeShapeType="1" noTextEdit="1"/>
              </p:cNvSpPr>
              <p:nvPr/>
            </p:nvSpPr>
            <p:spPr>
              <a:xfrm>
                <a:off x="4326750" y="4216453"/>
                <a:ext cx="3067185" cy="524631"/>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4386627" y="3612827"/>
                <a:ext cx="924711" cy="4617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C00000"/>
                              </a:solidFill>
                              <a:effectLst/>
                              <a:uLnTx/>
                              <a:uFillTx/>
                              <a:latin typeface="Cambria Math"/>
                              <a:ea typeface="+mn-ea"/>
                              <a:cs typeface="+mn-cs"/>
                            </a:rPr>
                          </m:ctrlPr>
                        </m:sSubPr>
                        <m:e>
                          <m:r>
                            <a:rPr kumimoji="0" lang="en-US" sz="24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𝓝</m:t>
                          </m:r>
                        </m:e>
                        <m:sub>
                          <m:r>
                            <a:rPr kumimoji="0" lang="en-US" sz="24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𝑺</m:t>
                          </m:r>
                          <m:r>
                            <a:rPr kumimoji="0" lang="en-US" sz="2400" b="1" i="0" u="none" strike="noStrike" kern="1200" cap="none" spc="0" normalizeH="0" baseline="0" noProof="0">
                              <a:ln>
                                <a:noFill/>
                              </a:ln>
                              <a:solidFill>
                                <a:srgbClr val="C00000"/>
                              </a:solidFill>
                              <a:effectLst/>
                              <a:uLnTx/>
                              <a:uFillTx/>
                              <a:latin typeface="Cambria Math" panose="02040503050406030204" pitchFamily="18" charset="0"/>
                              <a:ea typeface="+mn-ea"/>
                              <a:cs typeface="+mn-cs"/>
                            </a:rPr>
                            <m:t> </m:t>
                          </m:r>
                        </m:sub>
                      </m:sSub>
                      <m:r>
                        <a:rPr kumimoji="0" lang="en-US" sz="24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𝐒𝐩𝐞𝐜𝐭𝐚𝐭𝐨𝐫𝐬</m:t>
                      </m:r>
                    </m:oMath>
                  </m:oMathPara>
                </a14:m>
                <a:r>
                  <a:rPr kumimoji="0" lang="en-US" sz="2400" b="1" i="0" u="none" strike="noStrike" kern="1200" cap="none" spc="0" normalizeH="0" baseline="0" noProof="0" dirty="0">
                    <a:ln>
                      <a:noFill/>
                    </a:ln>
                    <a:solidFill>
                      <a:prstClr val="black"/>
                    </a:solidFill>
                    <a:effectLst/>
                    <a:uLnTx/>
                    <a:uFillTx/>
                    <a:latin typeface="Times New Roman"/>
                    <a:ea typeface="+mn-ea"/>
                    <a:cs typeface="Arial" pitchFamily="34" charset="0"/>
                  </a:rPr>
                  <a:t/>
                </a:r>
                <a:br>
                  <a:rPr kumimoji="0" lang="en-US" sz="2400" b="1" i="0" u="none" strike="noStrike" kern="1200" cap="none" spc="0" normalizeH="0" baseline="0" noProof="0" dirty="0">
                    <a:ln>
                      <a:noFill/>
                    </a:ln>
                    <a:solidFill>
                      <a:prstClr val="black"/>
                    </a:solidFill>
                    <a:effectLst/>
                    <a:uLnTx/>
                    <a:uFillTx/>
                    <a:latin typeface="Times New Roman"/>
                    <a:ea typeface="+mn-ea"/>
                    <a:cs typeface="Arial" pitchFamily="34" charset="0"/>
                  </a:rPr>
                </a:br>
                <a:endParaRPr kumimoji="0" lang="en-US" sz="24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95" name="TextBox 94"/>
              <p:cNvSpPr txBox="1">
                <a:spLocks noRot="1" noChangeAspect="1" noMove="1" noResize="1" noEditPoints="1" noAdjustHandles="1" noChangeArrowheads="1" noChangeShapeType="1" noTextEdit="1"/>
              </p:cNvSpPr>
              <p:nvPr/>
            </p:nvSpPr>
            <p:spPr>
              <a:xfrm>
                <a:off x="4386627" y="3612827"/>
                <a:ext cx="924711" cy="461729"/>
              </a:xfrm>
              <a:prstGeom prst="rect">
                <a:avLst/>
              </a:prstGeom>
              <a:blipFill>
                <a:blip r:embed="rId18"/>
                <a:stretch>
                  <a:fillRect l="-1987" r="-158940" b="-18667"/>
                </a:stretch>
              </a:blipFill>
            </p:spPr>
            <p:txBody>
              <a:bodyPr/>
              <a:lstStyle/>
              <a:p>
                <a:r>
                  <a:rPr lang="en-US">
                    <a:noFill/>
                  </a:rPr>
                  <a:t> </a:t>
                </a:r>
              </a:p>
            </p:txBody>
          </p:sp>
        </mc:Fallback>
      </mc:AlternateContent>
      <p:sp>
        <p:nvSpPr>
          <p:cNvPr id="96" name="Right Brace 95"/>
          <p:cNvSpPr/>
          <p:nvPr/>
        </p:nvSpPr>
        <p:spPr>
          <a:xfrm rot="5400000" flipV="1">
            <a:off x="4967705" y="1249754"/>
            <a:ext cx="311408" cy="39574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cxnSp>
        <p:nvCxnSpPr>
          <p:cNvPr id="7" name="Straight Arrow Connector 6"/>
          <p:cNvCxnSpPr/>
          <p:nvPr/>
        </p:nvCxnSpPr>
        <p:spPr>
          <a:xfrm>
            <a:off x="8501278" y="5690944"/>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08168" y="6190996"/>
            <a:ext cx="2196244"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imes New Roman"/>
                <a:ea typeface="+mn-ea"/>
                <a:cs typeface="Arial" pitchFamily="34" charset="0"/>
              </a:rPr>
              <a:t>Both </a:t>
            </a:r>
            <a:r>
              <a:rPr kumimoji="0" lang="en-US" sz="2000" b="1" i="1" u="none" strike="noStrike" kern="1200" cap="none" spc="0" normalizeH="0" baseline="0" noProof="0" dirty="0">
                <a:ln>
                  <a:noFill/>
                </a:ln>
                <a:solidFill>
                  <a:srgbClr val="C00000"/>
                </a:solidFill>
                <a:effectLst/>
                <a:uLnTx/>
                <a:uFillTx/>
                <a:latin typeface="Times New Roman"/>
                <a:ea typeface="+mn-ea"/>
                <a:cs typeface="Arial" pitchFamily="34" charset="0"/>
              </a:rPr>
              <a:t>s</a:t>
            </a:r>
            <a:r>
              <a:rPr kumimoji="0" lang="en-US" sz="2000" b="1" i="0" u="none" strike="noStrike" kern="1200" cap="none" spc="0" normalizeH="0" baseline="0" noProof="0" dirty="0">
                <a:ln>
                  <a:noFill/>
                </a:ln>
                <a:solidFill>
                  <a:srgbClr val="C00000"/>
                </a:solidFill>
                <a:effectLst/>
                <a:uLnTx/>
                <a:uFillTx/>
                <a:latin typeface="Times New Roman"/>
                <a:ea typeface="+mn-ea"/>
                <a:cs typeface="Arial" pitchFamily="34" charset="0"/>
              </a:rPr>
              <a:t> and </a:t>
            </a:r>
            <a:r>
              <a:rPr kumimoji="0" lang="en-US" sz="2000" b="1" i="1" u="none" strike="noStrike" kern="1200" cap="none" spc="0" normalizeH="0" baseline="0" noProof="0" dirty="0">
                <a:ln>
                  <a:noFill/>
                </a:ln>
                <a:solidFill>
                  <a:srgbClr val="C00000"/>
                </a:solidFill>
                <a:effectLst/>
                <a:uLnTx/>
                <a:uFillTx/>
                <a:latin typeface="Times New Roman"/>
                <a:ea typeface="+mn-ea"/>
                <a:cs typeface="Arial" pitchFamily="34" charset="0"/>
              </a:rPr>
              <a:t>p</a:t>
            </a:r>
            <a:r>
              <a:rPr kumimoji="0" lang="en-US" sz="2000" b="1" i="0" u="none" strike="noStrike" kern="1200" cap="none" spc="0" normalizeH="0" baseline="0" noProof="0" dirty="0">
                <a:ln>
                  <a:noFill/>
                </a:ln>
                <a:solidFill>
                  <a:srgbClr val="C00000"/>
                </a:solidFill>
                <a:effectLst/>
                <a:uLnTx/>
                <a:uFillTx/>
                <a:latin typeface="Times New Roman"/>
                <a:ea typeface="+mn-ea"/>
                <a:cs typeface="Arial" pitchFamily="34" charset="0"/>
              </a:rPr>
              <a:t>-wave contributions</a:t>
            </a:r>
          </a:p>
        </p:txBody>
      </p:sp>
      <p:sp>
        <p:nvSpPr>
          <p:cNvPr id="75" name="Rectangle 74"/>
          <p:cNvSpPr/>
          <p:nvPr/>
        </p:nvSpPr>
        <p:spPr>
          <a:xfrm>
            <a:off x="3123947" y="750253"/>
            <a:ext cx="6407156" cy="523220"/>
          </a:xfrm>
          <a:prstGeom prst="rect">
            <a:avLst/>
          </a:prstGeom>
        </p:spPr>
        <p:txBody>
          <a:bodyPr wrap="square">
            <a:spAutoFit/>
          </a:bodyPr>
          <a:lstStyle/>
          <a:p>
            <a:r>
              <a:rPr lang="es-ES" sz="2800" dirty="0">
                <a:latin typeface="Times New Roman" panose="02020603050405020304" pitchFamily="18" charset="0"/>
                <a:cs typeface="Times New Roman" panose="02020603050405020304" pitchFamily="18" charset="0"/>
              </a:rPr>
              <a:t>Zhang et al </a:t>
            </a:r>
            <a:r>
              <a:rPr lang="es-ES" sz="2800" dirty="0" err="1">
                <a:latin typeface="Times New Roman" panose="02020603050405020304" pitchFamily="18" charset="0"/>
                <a:cs typeface="Times New Roman" panose="02020603050405020304" pitchFamily="18" charset="0"/>
              </a:rPr>
              <a:t>Science</a:t>
            </a:r>
            <a:r>
              <a:rPr lang="es-ES" sz="2800" dirty="0">
                <a:latin typeface="Times New Roman" panose="02020603050405020304" pitchFamily="18" charset="0"/>
                <a:cs typeface="Times New Roman" panose="02020603050405020304" pitchFamily="18" charset="0"/>
              </a:rPr>
              <a:t>, 345,1467 (2014)</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7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1000" fill="hold"/>
                                        <p:tgtEl>
                                          <p:spTgt spid="166"/>
                                        </p:tgtEl>
                                        <p:attrNameLst>
                                          <p:attrName>ppt_w</p:attrName>
                                        </p:attrNameLst>
                                      </p:cBhvr>
                                      <p:tavLst>
                                        <p:tav tm="0">
                                          <p:val>
                                            <p:fltVal val="0"/>
                                          </p:val>
                                        </p:tav>
                                        <p:tav tm="100000">
                                          <p:val>
                                            <p:strVal val="#ppt_w"/>
                                          </p:val>
                                        </p:tav>
                                      </p:tavLst>
                                    </p:anim>
                                    <p:anim calcmode="lin" valueType="num">
                                      <p:cBhvr>
                                        <p:cTn id="8" dur="1000" fill="hold"/>
                                        <p:tgtEl>
                                          <p:spTgt spid="166"/>
                                        </p:tgtEl>
                                        <p:attrNameLst>
                                          <p:attrName>ppt_h</p:attrName>
                                        </p:attrNameLst>
                                      </p:cBhvr>
                                      <p:tavLst>
                                        <p:tav tm="0">
                                          <p:val>
                                            <p:fltVal val="0"/>
                                          </p:val>
                                        </p:tav>
                                        <p:tav tm="100000">
                                          <p:val>
                                            <p:strVal val="#ppt_h"/>
                                          </p:val>
                                        </p:tav>
                                      </p:tavLst>
                                    </p:anim>
                                    <p:anim calcmode="lin" valueType="num">
                                      <p:cBhvr>
                                        <p:cTn id="9" dur="1000" fill="hold"/>
                                        <p:tgtEl>
                                          <p:spTgt spid="166"/>
                                        </p:tgtEl>
                                        <p:attrNameLst>
                                          <p:attrName>style.rotation</p:attrName>
                                        </p:attrNameLst>
                                      </p:cBhvr>
                                      <p:tavLst>
                                        <p:tav tm="0">
                                          <p:val>
                                            <p:fltVal val="90"/>
                                          </p:val>
                                        </p:tav>
                                        <p:tav tm="100000">
                                          <p:val>
                                            <p:fltVal val="0"/>
                                          </p:val>
                                        </p:tav>
                                      </p:tavLst>
                                    </p:anim>
                                    <p:animEffect transition="in" filter="fade">
                                      <p:cBhvr>
                                        <p:cTn id="10" dur="1000"/>
                                        <p:tgtEl>
                                          <p:spTgt spid="16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 calcmode="lin" valueType="num">
                                      <p:cBhvr>
                                        <p:cTn id="19" dur="1000" fill="hold"/>
                                        <p:tgtEl>
                                          <p:spTgt spid="168"/>
                                        </p:tgtEl>
                                        <p:attrNameLst>
                                          <p:attrName>ppt_w</p:attrName>
                                        </p:attrNameLst>
                                      </p:cBhvr>
                                      <p:tavLst>
                                        <p:tav tm="0">
                                          <p:val>
                                            <p:fltVal val="0"/>
                                          </p:val>
                                        </p:tav>
                                        <p:tav tm="100000">
                                          <p:val>
                                            <p:strVal val="#ppt_w"/>
                                          </p:val>
                                        </p:tav>
                                      </p:tavLst>
                                    </p:anim>
                                    <p:anim calcmode="lin" valueType="num">
                                      <p:cBhvr>
                                        <p:cTn id="20" dur="1000" fill="hold"/>
                                        <p:tgtEl>
                                          <p:spTgt spid="168"/>
                                        </p:tgtEl>
                                        <p:attrNameLst>
                                          <p:attrName>ppt_h</p:attrName>
                                        </p:attrNameLst>
                                      </p:cBhvr>
                                      <p:tavLst>
                                        <p:tav tm="0">
                                          <p:val>
                                            <p:fltVal val="0"/>
                                          </p:val>
                                        </p:tav>
                                        <p:tav tm="100000">
                                          <p:val>
                                            <p:strVal val="#ppt_h"/>
                                          </p:val>
                                        </p:tav>
                                      </p:tavLst>
                                    </p:anim>
                                    <p:anim calcmode="lin" valueType="num">
                                      <p:cBhvr>
                                        <p:cTn id="21" dur="1000" fill="hold"/>
                                        <p:tgtEl>
                                          <p:spTgt spid="168"/>
                                        </p:tgtEl>
                                        <p:attrNameLst>
                                          <p:attrName>style.rotation</p:attrName>
                                        </p:attrNameLst>
                                      </p:cBhvr>
                                      <p:tavLst>
                                        <p:tav tm="0">
                                          <p:val>
                                            <p:fltVal val="90"/>
                                          </p:val>
                                        </p:tav>
                                        <p:tav tm="100000">
                                          <p:val>
                                            <p:fltVal val="0"/>
                                          </p:val>
                                        </p:tav>
                                      </p:tavLst>
                                    </p:anim>
                                    <p:animEffect transition="in" filter="fade">
                                      <p:cBhvr>
                                        <p:cTn id="22" dur="1000"/>
                                        <p:tgtEl>
                                          <p:spTgt spid="16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69"/>
                                        </p:tgtEl>
                                        <p:attrNameLst>
                                          <p:attrName>style.visibility</p:attrName>
                                        </p:attrNameLst>
                                      </p:cBhvr>
                                      <p:to>
                                        <p:strVal val="visible"/>
                                      </p:to>
                                    </p:set>
                                    <p:anim calcmode="lin" valueType="num">
                                      <p:cBhvr>
                                        <p:cTn id="25" dur="1000" fill="hold"/>
                                        <p:tgtEl>
                                          <p:spTgt spid="169"/>
                                        </p:tgtEl>
                                        <p:attrNameLst>
                                          <p:attrName>ppt_w</p:attrName>
                                        </p:attrNameLst>
                                      </p:cBhvr>
                                      <p:tavLst>
                                        <p:tav tm="0">
                                          <p:val>
                                            <p:fltVal val="0"/>
                                          </p:val>
                                        </p:tav>
                                        <p:tav tm="100000">
                                          <p:val>
                                            <p:strVal val="#ppt_w"/>
                                          </p:val>
                                        </p:tav>
                                      </p:tavLst>
                                    </p:anim>
                                    <p:anim calcmode="lin" valueType="num">
                                      <p:cBhvr>
                                        <p:cTn id="26" dur="1000" fill="hold"/>
                                        <p:tgtEl>
                                          <p:spTgt spid="169"/>
                                        </p:tgtEl>
                                        <p:attrNameLst>
                                          <p:attrName>ppt_h</p:attrName>
                                        </p:attrNameLst>
                                      </p:cBhvr>
                                      <p:tavLst>
                                        <p:tav tm="0">
                                          <p:val>
                                            <p:fltVal val="0"/>
                                          </p:val>
                                        </p:tav>
                                        <p:tav tm="100000">
                                          <p:val>
                                            <p:strVal val="#ppt_h"/>
                                          </p:val>
                                        </p:tav>
                                      </p:tavLst>
                                    </p:anim>
                                    <p:anim calcmode="lin" valueType="num">
                                      <p:cBhvr>
                                        <p:cTn id="27" dur="1000" fill="hold"/>
                                        <p:tgtEl>
                                          <p:spTgt spid="169"/>
                                        </p:tgtEl>
                                        <p:attrNameLst>
                                          <p:attrName>style.rotation</p:attrName>
                                        </p:attrNameLst>
                                      </p:cBhvr>
                                      <p:tavLst>
                                        <p:tav tm="0">
                                          <p:val>
                                            <p:fltVal val="90"/>
                                          </p:val>
                                        </p:tav>
                                        <p:tav tm="100000">
                                          <p:val>
                                            <p:fltVal val="0"/>
                                          </p:val>
                                        </p:tav>
                                      </p:tavLst>
                                    </p:anim>
                                    <p:animEffect transition="in" filter="fade">
                                      <p:cBhvr>
                                        <p:cTn id="28" dur="1000"/>
                                        <p:tgtEl>
                                          <p:spTgt spid="16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70"/>
                                        </p:tgtEl>
                                        <p:attrNameLst>
                                          <p:attrName>style.visibility</p:attrName>
                                        </p:attrNameLst>
                                      </p:cBhvr>
                                      <p:to>
                                        <p:strVal val="visible"/>
                                      </p:to>
                                    </p:set>
                                    <p:anim calcmode="lin" valueType="num">
                                      <p:cBhvr>
                                        <p:cTn id="31" dur="1000" fill="hold"/>
                                        <p:tgtEl>
                                          <p:spTgt spid="170"/>
                                        </p:tgtEl>
                                        <p:attrNameLst>
                                          <p:attrName>ppt_w</p:attrName>
                                        </p:attrNameLst>
                                      </p:cBhvr>
                                      <p:tavLst>
                                        <p:tav tm="0">
                                          <p:val>
                                            <p:fltVal val="0"/>
                                          </p:val>
                                        </p:tav>
                                        <p:tav tm="100000">
                                          <p:val>
                                            <p:strVal val="#ppt_w"/>
                                          </p:val>
                                        </p:tav>
                                      </p:tavLst>
                                    </p:anim>
                                    <p:anim calcmode="lin" valueType="num">
                                      <p:cBhvr>
                                        <p:cTn id="32" dur="1000" fill="hold"/>
                                        <p:tgtEl>
                                          <p:spTgt spid="170"/>
                                        </p:tgtEl>
                                        <p:attrNameLst>
                                          <p:attrName>ppt_h</p:attrName>
                                        </p:attrNameLst>
                                      </p:cBhvr>
                                      <p:tavLst>
                                        <p:tav tm="0">
                                          <p:val>
                                            <p:fltVal val="0"/>
                                          </p:val>
                                        </p:tav>
                                        <p:tav tm="100000">
                                          <p:val>
                                            <p:strVal val="#ppt_h"/>
                                          </p:val>
                                        </p:tav>
                                      </p:tavLst>
                                    </p:anim>
                                    <p:anim calcmode="lin" valueType="num">
                                      <p:cBhvr>
                                        <p:cTn id="33" dur="1000" fill="hold"/>
                                        <p:tgtEl>
                                          <p:spTgt spid="170"/>
                                        </p:tgtEl>
                                        <p:attrNameLst>
                                          <p:attrName>style.rotation</p:attrName>
                                        </p:attrNameLst>
                                      </p:cBhvr>
                                      <p:tavLst>
                                        <p:tav tm="0">
                                          <p:val>
                                            <p:fltVal val="90"/>
                                          </p:val>
                                        </p:tav>
                                        <p:tav tm="100000">
                                          <p:val>
                                            <p:fltVal val="0"/>
                                          </p:val>
                                        </p:tav>
                                      </p:tavLst>
                                    </p:anim>
                                    <p:animEffect transition="in" filter="fade">
                                      <p:cBhvr>
                                        <p:cTn id="34" dur="1000"/>
                                        <p:tgtEl>
                                          <p:spTgt spid="17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1"/>
                                        </p:tgtEl>
                                        <p:attrNameLst>
                                          <p:attrName>style.visibility</p:attrName>
                                        </p:attrNameLst>
                                      </p:cBhvr>
                                      <p:to>
                                        <p:strVal val="visible"/>
                                      </p:to>
                                    </p:set>
                                    <p:anim calcmode="lin" valueType="num">
                                      <p:cBhvr>
                                        <p:cTn id="37" dur="1000" fill="hold"/>
                                        <p:tgtEl>
                                          <p:spTgt spid="171"/>
                                        </p:tgtEl>
                                        <p:attrNameLst>
                                          <p:attrName>ppt_w</p:attrName>
                                        </p:attrNameLst>
                                      </p:cBhvr>
                                      <p:tavLst>
                                        <p:tav tm="0">
                                          <p:val>
                                            <p:fltVal val="0"/>
                                          </p:val>
                                        </p:tav>
                                        <p:tav tm="100000">
                                          <p:val>
                                            <p:strVal val="#ppt_w"/>
                                          </p:val>
                                        </p:tav>
                                      </p:tavLst>
                                    </p:anim>
                                    <p:anim calcmode="lin" valueType="num">
                                      <p:cBhvr>
                                        <p:cTn id="38" dur="1000" fill="hold"/>
                                        <p:tgtEl>
                                          <p:spTgt spid="171"/>
                                        </p:tgtEl>
                                        <p:attrNameLst>
                                          <p:attrName>ppt_h</p:attrName>
                                        </p:attrNameLst>
                                      </p:cBhvr>
                                      <p:tavLst>
                                        <p:tav tm="0">
                                          <p:val>
                                            <p:fltVal val="0"/>
                                          </p:val>
                                        </p:tav>
                                        <p:tav tm="100000">
                                          <p:val>
                                            <p:strVal val="#ppt_h"/>
                                          </p:val>
                                        </p:tav>
                                      </p:tavLst>
                                    </p:anim>
                                    <p:anim calcmode="lin" valueType="num">
                                      <p:cBhvr>
                                        <p:cTn id="39" dur="1000" fill="hold"/>
                                        <p:tgtEl>
                                          <p:spTgt spid="171"/>
                                        </p:tgtEl>
                                        <p:attrNameLst>
                                          <p:attrName>style.rotation</p:attrName>
                                        </p:attrNameLst>
                                      </p:cBhvr>
                                      <p:tavLst>
                                        <p:tav tm="0">
                                          <p:val>
                                            <p:fltVal val="90"/>
                                          </p:val>
                                        </p:tav>
                                        <p:tav tm="100000">
                                          <p:val>
                                            <p:fltVal val="0"/>
                                          </p:val>
                                        </p:tav>
                                      </p:tavLst>
                                    </p:anim>
                                    <p:animEffect transition="in" filter="fade">
                                      <p:cBhvr>
                                        <p:cTn id="40" dur="1000"/>
                                        <p:tgtEl>
                                          <p:spTgt spid="171"/>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72"/>
                                        </p:tgtEl>
                                        <p:attrNameLst>
                                          <p:attrName>style.visibility</p:attrName>
                                        </p:attrNameLst>
                                      </p:cBhvr>
                                      <p:to>
                                        <p:strVal val="visible"/>
                                      </p:to>
                                    </p:set>
                                    <p:anim calcmode="lin" valueType="num">
                                      <p:cBhvr>
                                        <p:cTn id="43" dur="1000" fill="hold"/>
                                        <p:tgtEl>
                                          <p:spTgt spid="172"/>
                                        </p:tgtEl>
                                        <p:attrNameLst>
                                          <p:attrName>ppt_w</p:attrName>
                                        </p:attrNameLst>
                                      </p:cBhvr>
                                      <p:tavLst>
                                        <p:tav tm="0">
                                          <p:val>
                                            <p:fltVal val="0"/>
                                          </p:val>
                                        </p:tav>
                                        <p:tav tm="100000">
                                          <p:val>
                                            <p:strVal val="#ppt_w"/>
                                          </p:val>
                                        </p:tav>
                                      </p:tavLst>
                                    </p:anim>
                                    <p:anim calcmode="lin" valueType="num">
                                      <p:cBhvr>
                                        <p:cTn id="44" dur="1000" fill="hold"/>
                                        <p:tgtEl>
                                          <p:spTgt spid="172"/>
                                        </p:tgtEl>
                                        <p:attrNameLst>
                                          <p:attrName>ppt_h</p:attrName>
                                        </p:attrNameLst>
                                      </p:cBhvr>
                                      <p:tavLst>
                                        <p:tav tm="0">
                                          <p:val>
                                            <p:fltVal val="0"/>
                                          </p:val>
                                        </p:tav>
                                        <p:tav tm="100000">
                                          <p:val>
                                            <p:strVal val="#ppt_h"/>
                                          </p:val>
                                        </p:tav>
                                      </p:tavLst>
                                    </p:anim>
                                    <p:anim calcmode="lin" valueType="num">
                                      <p:cBhvr>
                                        <p:cTn id="45" dur="1000" fill="hold"/>
                                        <p:tgtEl>
                                          <p:spTgt spid="172"/>
                                        </p:tgtEl>
                                        <p:attrNameLst>
                                          <p:attrName>style.rotation</p:attrName>
                                        </p:attrNameLst>
                                      </p:cBhvr>
                                      <p:tavLst>
                                        <p:tav tm="0">
                                          <p:val>
                                            <p:fltVal val="90"/>
                                          </p:val>
                                        </p:tav>
                                        <p:tav tm="100000">
                                          <p:val>
                                            <p:fltVal val="0"/>
                                          </p:val>
                                        </p:tav>
                                      </p:tavLst>
                                    </p:anim>
                                    <p:animEffect transition="in" filter="fade">
                                      <p:cBhvr>
                                        <p:cTn id="46" dur="1000"/>
                                        <p:tgtEl>
                                          <p:spTgt spid="172"/>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73"/>
                                        </p:tgtEl>
                                        <p:attrNameLst>
                                          <p:attrName>style.visibility</p:attrName>
                                        </p:attrNameLst>
                                      </p:cBhvr>
                                      <p:to>
                                        <p:strVal val="visible"/>
                                      </p:to>
                                    </p:set>
                                    <p:anim calcmode="lin" valueType="num">
                                      <p:cBhvr>
                                        <p:cTn id="49" dur="1000" fill="hold"/>
                                        <p:tgtEl>
                                          <p:spTgt spid="173"/>
                                        </p:tgtEl>
                                        <p:attrNameLst>
                                          <p:attrName>ppt_w</p:attrName>
                                        </p:attrNameLst>
                                      </p:cBhvr>
                                      <p:tavLst>
                                        <p:tav tm="0">
                                          <p:val>
                                            <p:fltVal val="0"/>
                                          </p:val>
                                        </p:tav>
                                        <p:tav tm="100000">
                                          <p:val>
                                            <p:strVal val="#ppt_w"/>
                                          </p:val>
                                        </p:tav>
                                      </p:tavLst>
                                    </p:anim>
                                    <p:anim calcmode="lin" valueType="num">
                                      <p:cBhvr>
                                        <p:cTn id="50" dur="1000" fill="hold"/>
                                        <p:tgtEl>
                                          <p:spTgt spid="173"/>
                                        </p:tgtEl>
                                        <p:attrNameLst>
                                          <p:attrName>ppt_h</p:attrName>
                                        </p:attrNameLst>
                                      </p:cBhvr>
                                      <p:tavLst>
                                        <p:tav tm="0">
                                          <p:val>
                                            <p:fltVal val="0"/>
                                          </p:val>
                                        </p:tav>
                                        <p:tav tm="100000">
                                          <p:val>
                                            <p:strVal val="#ppt_h"/>
                                          </p:val>
                                        </p:tav>
                                      </p:tavLst>
                                    </p:anim>
                                    <p:anim calcmode="lin" valueType="num">
                                      <p:cBhvr>
                                        <p:cTn id="51" dur="1000" fill="hold"/>
                                        <p:tgtEl>
                                          <p:spTgt spid="173"/>
                                        </p:tgtEl>
                                        <p:attrNameLst>
                                          <p:attrName>style.rotation</p:attrName>
                                        </p:attrNameLst>
                                      </p:cBhvr>
                                      <p:tavLst>
                                        <p:tav tm="0">
                                          <p:val>
                                            <p:fltVal val="90"/>
                                          </p:val>
                                        </p:tav>
                                        <p:tav tm="100000">
                                          <p:val>
                                            <p:fltVal val="0"/>
                                          </p:val>
                                        </p:tav>
                                      </p:tavLst>
                                    </p:anim>
                                    <p:animEffect transition="in" filter="fade">
                                      <p:cBhvr>
                                        <p:cTn id="52" dur="1000"/>
                                        <p:tgtEl>
                                          <p:spTgt spid="173"/>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74"/>
                                        </p:tgtEl>
                                        <p:attrNameLst>
                                          <p:attrName>style.visibility</p:attrName>
                                        </p:attrNameLst>
                                      </p:cBhvr>
                                      <p:to>
                                        <p:strVal val="visible"/>
                                      </p:to>
                                    </p:set>
                                    <p:anim calcmode="lin" valueType="num">
                                      <p:cBhvr>
                                        <p:cTn id="55" dur="1000" fill="hold"/>
                                        <p:tgtEl>
                                          <p:spTgt spid="174"/>
                                        </p:tgtEl>
                                        <p:attrNameLst>
                                          <p:attrName>ppt_w</p:attrName>
                                        </p:attrNameLst>
                                      </p:cBhvr>
                                      <p:tavLst>
                                        <p:tav tm="0">
                                          <p:val>
                                            <p:fltVal val="0"/>
                                          </p:val>
                                        </p:tav>
                                        <p:tav tm="100000">
                                          <p:val>
                                            <p:strVal val="#ppt_w"/>
                                          </p:val>
                                        </p:tav>
                                      </p:tavLst>
                                    </p:anim>
                                    <p:anim calcmode="lin" valueType="num">
                                      <p:cBhvr>
                                        <p:cTn id="56" dur="1000" fill="hold"/>
                                        <p:tgtEl>
                                          <p:spTgt spid="174"/>
                                        </p:tgtEl>
                                        <p:attrNameLst>
                                          <p:attrName>ppt_h</p:attrName>
                                        </p:attrNameLst>
                                      </p:cBhvr>
                                      <p:tavLst>
                                        <p:tav tm="0">
                                          <p:val>
                                            <p:fltVal val="0"/>
                                          </p:val>
                                        </p:tav>
                                        <p:tav tm="100000">
                                          <p:val>
                                            <p:strVal val="#ppt_h"/>
                                          </p:val>
                                        </p:tav>
                                      </p:tavLst>
                                    </p:anim>
                                    <p:anim calcmode="lin" valueType="num">
                                      <p:cBhvr>
                                        <p:cTn id="57" dur="1000" fill="hold"/>
                                        <p:tgtEl>
                                          <p:spTgt spid="174"/>
                                        </p:tgtEl>
                                        <p:attrNameLst>
                                          <p:attrName>style.rotation</p:attrName>
                                        </p:attrNameLst>
                                      </p:cBhvr>
                                      <p:tavLst>
                                        <p:tav tm="0">
                                          <p:val>
                                            <p:fltVal val="90"/>
                                          </p:val>
                                        </p:tav>
                                        <p:tav tm="100000">
                                          <p:val>
                                            <p:fltVal val="0"/>
                                          </p:val>
                                        </p:tav>
                                      </p:tavLst>
                                    </p:anim>
                                    <p:animEffect transition="in" filter="fade">
                                      <p:cBhvr>
                                        <p:cTn id="58" dur="1000"/>
                                        <p:tgtEl>
                                          <p:spTgt spid="174"/>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9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1" presetClass="exit" presetSubtype="0" fill="hold" grpId="1" nodeType="clickEffect">
                                  <p:stCondLst>
                                    <p:cond delay="0"/>
                                  </p:stCondLst>
                                  <p:childTnLst>
                                    <p:anim calcmode="lin" valueType="num">
                                      <p:cBhvr>
                                        <p:cTn id="86" dur="1000"/>
                                        <p:tgtEl>
                                          <p:spTgt spid="166"/>
                                        </p:tgtEl>
                                        <p:attrNameLst>
                                          <p:attrName>ppt_w</p:attrName>
                                        </p:attrNameLst>
                                      </p:cBhvr>
                                      <p:tavLst>
                                        <p:tav tm="0">
                                          <p:val>
                                            <p:strVal val="ppt_w"/>
                                          </p:val>
                                        </p:tav>
                                        <p:tav tm="100000">
                                          <p:val>
                                            <p:fltVal val="0"/>
                                          </p:val>
                                        </p:tav>
                                      </p:tavLst>
                                    </p:anim>
                                    <p:anim calcmode="lin" valueType="num">
                                      <p:cBhvr>
                                        <p:cTn id="87" dur="1000"/>
                                        <p:tgtEl>
                                          <p:spTgt spid="166"/>
                                        </p:tgtEl>
                                        <p:attrNameLst>
                                          <p:attrName>ppt_h</p:attrName>
                                        </p:attrNameLst>
                                      </p:cBhvr>
                                      <p:tavLst>
                                        <p:tav tm="0">
                                          <p:val>
                                            <p:strVal val="ppt_h"/>
                                          </p:val>
                                        </p:tav>
                                        <p:tav tm="100000">
                                          <p:val>
                                            <p:fltVal val="0"/>
                                          </p:val>
                                        </p:tav>
                                      </p:tavLst>
                                    </p:anim>
                                    <p:anim calcmode="lin" valueType="num">
                                      <p:cBhvr>
                                        <p:cTn id="88" dur="1000"/>
                                        <p:tgtEl>
                                          <p:spTgt spid="166"/>
                                        </p:tgtEl>
                                        <p:attrNameLst>
                                          <p:attrName>style.rotation</p:attrName>
                                        </p:attrNameLst>
                                      </p:cBhvr>
                                      <p:tavLst>
                                        <p:tav tm="0">
                                          <p:val>
                                            <p:fltVal val="0"/>
                                          </p:val>
                                        </p:tav>
                                        <p:tav tm="100000">
                                          <p:val>
                                            <p:fltVal val="90"/>
                                          </p:val>
                                        </p:tav>
                                      </p:tavLst>
                                    </p:anim>
                                    <p:animEffect transition="out" filter="fade">
                                      <p:cBhvr>
                                        <p:cTn id="89" dur="1000"/>
                                        <p:tgtEl>
                                          <p:spTgt spid="166"/>
                                        </p:tgtEl>
                                      </p:cBhvr>
                                    </p:animEffect>
                                    <p:set>
                                      <p:cBhvr>
                                        <p:cTn id="90" dur="1" fill="hold">
                                          <p:stCondLst>
                                            <p:cond delay="999"/>
                                          </p:stCondLst>
                                        </p:cTn>
                                        <p:tgtEl>
                                          <p:spTgt spid="166"/>
                                        </p:tgtEl>
                                        <p:attrNameLst>
                                          <p:attrName>style.visibility</p:attrName>
                                        </p:attrNameLst>
                                      </p:cBhvr>
                                      <p:to>
                                        <p:strVal val="hidden"/>
                                      </p:to>
                                    </p:set>
                                  </p:childTnLst>
                                </p:cTn>
                              </p:par>
                              <p:par>
                                <p:cTn id="91" presetID="31" presetClass="exit" presetSubtype="0" fill="hold" grpId="1" nodeType="withEffect">
                                  <p:stCondLst>
                                    <p:cond delay="0"/>
                                  </p:stCondLst>
                                  <p:childTnLst>
                                    <p:anim calcmode="lin" valueType="num">
                                      <p:cBhvr>
                                        <p:cTn id="92" dur="1000"/>
                                        <p:tgtEl>
                                          <p:spTgt spid="167"/>
                                        </p:tgtEl>
                                        <p:attrNameLst>
                                          <p:attrName>ppt_w</p:attrName>
                                        </p:attrNameLst>
                                      </p:cBhvr>
                                      <p:tavLst>
                                        <p:tav tm="0">
                                          <p:val>
                                            <p:strVal val="ppt_w"/>
                                          </p:val>
                                        </p:tav>
                                        <p:tav tm="100000">
                                          <p:val>
                                            <p:fltVal val="0"/>
                                          </p:val>
                                        </p:tav>
                                      </p:tavLst>
                                    </p:anim>
                                    <p:anim calcmode="lin" valueType="num">
                                      <p:cBhvr>
                                        <p:cTn id="93" dur="1000"/>
                                        <p:tgtEl>
                                          <p:spTgt spid="167"/>
                                        </p:tgtEl>
                                        <p:attrNameLst>
                                          <p:attrName>ppt_h</p:attrName>
                                        </p:attrNameLst>
                                      </p:cBhvr>
                                      <p:tavLst>
                                        <p:tav tm="0">
                                          <p:val>
                                            <p:strVal val="ppt_h"/>
                                          </p:val>
                                        </p:tav>
                                        <p:tav tm="100000">
                                          <p:val>
                                            <p:fltVal val="0"/>
                                          </p:val>
                                        </p:tav>
                                      </p:tavLst>
                                    </p:anim>
                                    <p:anim calcmode="lin" valueType="num">
                                      <p:cBhvr>
                                        <p:cTn id="94" dur="1000"/>
                                        <p:tgtEl>
                                          <p:spTgt spid="167"/>
                                        </p:tgtEl>
                                        <p:attrNameLst>
                                          <p:attrName>style.rotation</p:attrName>
                                        </p:attrNameLst>
                                      </p:cBhvr>
                                      <p:tavLst>
                                        <p:tav tm="0">
                                          <p:val>
                                            <p:fltVal val="0"/>
                                          </p:val>
                                        </p:tav>
                                        <p:tav tm="100000">
                                          <p:val>
                                            <p:fltVal val="90"/>
                                          </p:val>
                                        </p:tav>
                                      </p:tavLst>
                                    </p:anim>
                                    <p:animEffect transition="out" filter="fade">
                                      <p:cBhvr>
                                        <p:cTn id="95" dur="1000"/>
                                        <p:tgtEl>
                                          <p:spTgt spid="167"/>
                                        </p:tgtEl>
                                      </p:cBhvr>
                                    </p:animEffect>
                                    <p:set>
                                      <p:cBhvr>
                                        <p:cTn id="96" dur="1" fill="hold">
                                          <p:stCondLst>
                                            <p:cond delay="999"/>
                                          </p:stCondLst>
                                        </p:cTn>
                                        <p:tgtEl>
                                          <p:spTgt spid="167"/>
                                        </p:tgtEl>
                                        <p:attrNameLst>
                                          <p:attrName>style.visibility</p:attrName>
                                        </p:attrNameLst>
                                      </p:cBhvr>
                                      <p:to>
                                        <p:strVal val="hidden"/>
                                      </p:to>
                                    </p:set>
                                  </p:childTnLst>
                                </p:cTn>
                              </p:par>
                              <p:par>
                                <p:cTn id="97" presetID="31" presetClass="exit" presetSubtype="0" fill="hold" grpId="1" nodeType="withEffect">
                                  <p:stCondLst>
                                    <p:cond delay="0"/>
                                  </p:stCondLst>
                                  <p:childTnLst>
                                    <p:anim calcmode="lin" valueType="num">
                                      <p:cBhvr>
                                        <p:cTn id="98" dur="1000"/>
                                        <p:tgtEl>
                                          <p:spTgt spid="168"/>
                                        </p:tgtEl>
                                        <p:attrNameLst>
                                          <p:attrName>ppt_w</p:attrName>
                                        </p:attrNameLst>
                                      </p:cBhvr>
                                      <p:tavLst>
                                        <p:tav tm="0">
                                          <p:val>
                                            <p:strVal val="ppt_w"/>
                                          </p:val>
                                        </p:tav>
                                        <p:tav tm="100000">
                                          <p:val>
                                            <p:fltVal val="0"/>
                                          </p:val>
                                        </p:tav>
                                      </p:tavLst>
                                    </p:anim>
                                    <p:anim calcmode="lin" valueType="num">
                                      <p:cBhvr>
                                        <p:cTn id="99" dur="1000"/>
                                        <p:tgtEl>
                                          <p:spTgt spid="168"/>
                                        </p:tgtEl>
                                        <p:attrNameLst>
                                          <p:attrName>ppt_h</p:attrName>
                                        </p:attrNameLst>
                                      </p:cBhvr>
                                      <p:tavLst>
                                        <p:tav tm="0">
                                          <p:val>
                                            <p:strVal val="ppt_h"/>
                                          </p:val>
                                        </p:tav>
                                        <p:tav tm="100000">
                                          <p:val>
                                            <p:fltVal val="0"/>
                                          </p:val>
                                        </p:tav>
                                      </p:tavLst>
                                    </p:anim>
                                    <p:anim calcmode="lin" valueType="num">
                                      <p:cBhvr>
                                        <p:cTn id="100" dur="1000"/>
                                        <p:tgtEl>
                                          <p:spTgt spid="168"/>
                                        </p:tgtEl>
                                        <p:attrNameLst>
                                          <p:attrName>style.rotation</p:attrName>
                                        </p:attrNameLst>
                                      </p:cBhvr>
                                      <p:tavLst>
                                        <p:tav tm="0">
                                          <p:val>
                                            <p:fltVal val="0"/>
                                          </p:val>
                                        </p:tav>
                                        <p:tav tm="100000">
                                          <p:val>
                                            <p:fltVal val="90"/>
                                          </p:val>
                                        </p:tav>
                                      </p:tavLst>
                                    </p:anim>
                                    <p:animEffect transition="out" filter="fade">
                                      <p:cBhvr>
                                        <p:cTn id="101" dur="1000"/>
                                        <p:tgtEl>
                                          <p:spTgt spid="168"/>
                                        </p:tgtEl>
                                      </p:cBhvr>
                                    </p:animEffect>
                                    <p:set>
                                      <p:cBhvr>
                                        <p:cTn id="102" dur="1" fill="hold">
                                          <p:stCondLst>
                                            <p:cond delay="999"/>
                                          </p:stCondLst>
                                        </p:cTn>
                                        <p:tgtEl>
                                          <p:spTgt spid="168"/>
                                        </p:tgtEl>
                                        <p:attrNameLst>
                                          <p:attrName>style.visibility</p:attrName>
                                        </p:attrNameLst>
                                      </p:cBhvr>
                                      <p:to>
                                        <p:strVal val="hidden"/>
                                      </p:to>
                                    </p:set>
                                  </p:childTnLst>
                                </p:cTn>
                              </p:par>
                              <p:par>
                                <p:cTn id="103" presetID="31" presetClass="exit" presetSubtype="0" fill="hold" grpId="1" nodeType="withEffect">
                                  <p:stCondLst>
                                    <p:cond delay="0"/>
                                  </p:stCondLst>
                                  <p:childTnLst>
                                    <p:anim calcmode="lin" valueType="num">
                                      <p:cBhvr>
                                        <p:cTn id="104" dur="1000"/>
                                        <p:tgtEl>
                                          <p:spTgt spid="169"/>
                                        </p:tgtEl>
                                        <p:attrNameLst>
                                          <p:attrName>ppt_w</p:attrName>
                                        </p:attrNameLst>
                                      </p:cBhvr>
                                      <p:tavLst>
                                        <p:tav tm="0">
                                          <p:val>
                                            <p:strVal val="ppt_w"/>
                                          </p:val>
                                        </p:tav>
                                        <p:tav tm="100000">
                                          <p:val>
                                            <p:fltVal val="0"/>
                                          </p:val>
                                        </p:tav>
                                      </p:tavLst>
                                    </p:anim>
                                    <p:anim calcmode="lin" valueType="num">
                                      <p:cBhvr>
                                        <p:cTn id="105" dur="1000"/>
                                        <p:tgtEl>
                                          <p:spTgt spid="169"/>
                                        </p:tgtEl>
                                        <p:attrNameLst>
                                          <p:attrName>ppt_h</p:attrName>
                                        </p:attrNameLst>
                                      </p:cBhvr>
                                      <p:tavLst>
                                        <p:tav tm="0">
                                          <p:val>
                                            <p:strVal val="ppt_h"/>
                                          </p:val>
                                        </p:tav>
                                        <p:tav tm="100000">
                                          <p:val>
                                            <p:fltVal val="0"/>
                                          </p:val>
                                        </p:tav>
                                      </p:tavLst>
                                    </p:anim>
                                    <p:anim calcmode="lin" valueType="num">
                                      <p:cBhvr>
                                        <p:cTn id="106" dur="1000"/>
                                        <p:tgtEl>
                                          <p:spTgt spid="169"/>
                                        </p:tgtEl>
                                        <p:attrNameLst>
                                          <p:attrName>style.rotation</p:attrName>
                                        </p:attrNameLst>
                                      </p:cBhvr>
                                      <p:tavLst>
                                        <p:tav tm="0">
                                          <p:val>
                                            <p:fltVal val="0"/>
                                          </p:val>
                                        </p:tav>
                                        <p:tav tm="100000">
                                          <p:val>
                                            <p:fltVal val="90"/>
                                          </p:val>
                                        </p:tav>
                                      </p:tavLst>
                                    </p:anim>
                                    <p:animEffect transition="out" filter="fade">
                                      <p:cBhvr>
                                        <p:cTn id="107" dur="1000"/>
                                        <p:tgtEl>
                                          <p:spTgt spid="169"/>
                                        </p:tgtEl>
                                      </p:cBhvr>
                                    </p:animEffect>
                                    <p:set>
                                      <p:cBhvr>
                                        <p:cTn id="108" dur="1" fill="hold">
                                          <p:stCondLst>
                                            <p:cond delay="999"/>
                                          </p:stCondLst>
                                        </p:cTn>
                                        <p:tgtEl>
                                          <p:spTgt spid="169"/>
                                        </p:tgtEl>
                                        <p:attrNameLst>
                                          <p:attrName>style.visibility</p:attrName>
                                        </p:attrNameLst>
                                      </p:cBhvr>
                                      <p:to>
                                        <p:strVal val="hidden"/>
                                      </p:to>
                                    </p:set>
                                  </p:childTnLst>
                                </p:cTn>
                              </p:par>
                              <p:par>
                                <p:cTn id="109" presetID="31" presetClass="exit" presetSubtype="0" fill="hold" grpId="1" nodeType="withEffect">
                                  <p:stCondLst>
                                    <p:cond delay="0"/>
                                  </p:stCondLst>
                                  <p:childTnLst>
                                    <p:anim calcmode="lin" valueType="num">
                                      <p:cBhvr>
                                        <p:cTn id="110" dur="1000"/>
                                        <p:tgtEl>
                                          <p:spTgt spid="170"/>
                                        </p:tgtEl>
                                        <p:attrNameLst>
                                          <p:attrName>ppt_w</p:attrName>
                                        </p:attrNameLst>
                                      </p:cBhvr>
                                      <p:tavLst>
                                        <p:tav tm="0">
                                          <p:val>
                                            <p:strVal val="ppt_w"/>
                                          </p:val>
                                        </p:tav>
                                        <p:tav tm="100000">
                                          <p:val>
                                            <p:fltVal val="0"/>
                                          </p:val>
                                        </p:tav>
                                      </p:tavLst>
                                    </p:anim>
                                    <p:anim calcmode="lin" valueType="num">
                                      <p:cBhvr>
                                        <p:cTn id="111" dur="1000"/>
                                        <p:tgtEl>
                                          <p:spTgt spid="170"/>
                                        </p:tgtEl>
                                        <p:attrNameLst>
                                          <p:attrName>ppt_h</p:attrName>
                                        </p:attrNameLst>
                                      </p:cBhvr>
                                      <p:tavLst>
                                        <p:tav tm="0">
                                          <p:val>
                                            <p:strVal val="ppt_h"/>
                                          </p:val>
                                        </p:tav>
                                        <p:tav tm="100000">
                                          <p:val>
                                            <p:fltVal val="0"/>
                                          </p:val>
                                        </p:tav>
                                      </p:tavLst>
                                    </p:anim>
                                    <p:anim calcmode="lin" valueType="num">
                                      <p:cBhvr>
                                        <p:cTn id="112" dur="1000"/>
                                        <p:tgtEl>
                                          <p:spTgt spid="170"/>
                                        </p:tgtEl>
                                        <p:attrNameLst>
                                          <p:attrName>style.rotation</p:attrName>
                                        </p:attrNameLst>
                                      </p:cBhvr>
                                      <p:tavLst>
                                        <p:tav tm="0">
                                          <p:val>
                                            <p:fltVal val="0"/>
                                          </p:val>
                                        </p:tav>
                                        <p:tav tm="100000">
                                          <p:val>
                                            <p:fltVal val="90"/>
                                          </p:val>
                                        </p:tav>
                                      </p:tavLst>
                                    </p:anim>
                                    <p:animEffect transition="out" filter="fade">
                                      <p:cBhvr>
                                        <p:cTn id="113" dur="1000"/>
                                        <p:tgtEl>
                                          <p:spTgt spid="170"/>
                                        </p:tgtEl>
                                      </p:cBhvr>
                                    </p:animEffect>
                                    <p:set>
                                      <p:cBhvr>
                                        <p:cTn id="114" dur="1" fill="hold">
                                          <p:stCondLst>
                                            <p:cond delay="999"/>
                                          </p:stCondLst>
                                        </p:cTn>
                                        <p:tgtEl>
                                          <p:spTgt spid="170"/>
                                        </p:tgtEl>
                                        <p:attrNameLst>
                                          <p:attrName>style.visibility</p:attrName>
                                        </p:attrNameLst>
                                      </p:cBhvr>
                                      <p:to>
                                        <p:strVal val="hidden"/>
                                      </p:to>
                                    </p:set>
                                  </p:childTnLst>
                                </p:cTn>
                              </p:par>
                              <p:par>
                                <p:cTn id="115" presetID="31" presetClass="exit" presetSubtype="0" fill="hold" grpId="1" nodeType="withEffect">
                                  <p:stCondLst>
                                    <p:cond delay="0"/>
                                  </p:stCondLst>
                                  <p:childTnLst>
                                    <p:anim calcmode="lin" valueType="num">
                                      <p:cBhvr>
                                        <p:cTn id="116" dur="1000"/>
                                        <p:tgtEl>
                                          <p:spTgt spid="171"/>
                                        </p:tgtEl>
                                        <p:attrNameLst>
                                          <p:attrName>ppt_w</p:attrName>
                                        </p:attrNameLst>
                                      </p:cBhvr>
                                      <p:tavLst>
                                        <p:tav tm="0">
                                          <p:val>
                                            <p:strVal val="ppt_w"/>
                                          </p:val>
                                        </p:tav>
                                        <p:tav tm="100000">
                                          <p:val>
                                            <p:fltVal val="0"/>
                                          </p:val>
                                        </p:tav>
                                      </p:tavLst>
                                    </p:anim>
                                    <p:anim calcmode="lin" valueType="num">
                                      <p:cBhvr>
                                        <p:cTn id="117" dur="1000"/>
                                        <p:tgtEl>
                                          <p:spTgt spid="171"/>
                                        </p:tgtEl>
                                        <p:attrNameLst>
                                          <p:attrName>ppt_h</p:attrName>
                                        </p:attrNameLst>
                                      </p:cBhvr>
                                      <p:tavLst>
                                        <p:tav tm="0">
                                          <p:val>
                                            <p:strVal val="ppt_h"/>
                                          </p:val>
                                        </p:tav>
                                        <p:tav tm="100000">
                                          <p:val>
                                            <p:fltVal val="0"/>
                                          </p:val>
                                        </p:tav>
                                      </p:tavLst>
                                    </p:anim>
                                    <p:anim calcmode="lin" valueType="num">
                                      <p:cBhvr>
                                        <p:cTn id="118" dur="1000"/>
                                        <p:tgtEl>
                                          <p:spTgt spid="171"/>
                                        </p:tgtEl>
                                        <p:attrNameLst>
                                          <p:attrName>style.rotation</p:attrName>
                                        </p:attrNameLst>
                                      </p:cBhvr>
                                      <p:tavLst>
                                        <p:tav tm="0">
                                          <p:val>
                                            <p:fltVal val="0"/>
                                          </p:val>
                                        </p:tav>
                                        <p:tav tm="100000">
                                          <p:val>
                                            <p:fltVal val="90"/>
                                          </p:val>
                                        </p:tav>
                                      </p:tavLst>
                                    </p:anim>
                                    <p:animEffect transition="out" filter="fade">
                                      <p:cBhvr>
                                        <p:cTn id="119" dur="1000"/>
                                        <p:tgtEl>
                                          <p:spTgt spid="171"/>
                                        </p:tgtEl>
                                      </p:cBhvr>
                                    </p:animEffect>
                                    <p:set>
                                      <p:cBhvr>
                                        <p:cTn id="120" dur="1" fill="hold">
                                          <p:stCondLst>
                                            <p:cond delay="999"/>
                                          </p:stCondLst>
                                        </p:cTn>
                                        <p:tgtEl>
                                          <p:spTgt spid="171"/>
                                        </p:tgtEl>
                                        <p:attrNameLst>
                                          <p:attrName>style.visibility</p:attrName>
                                        </p:attrNameLst>
                                      </p:cBhvr>
                                      <p:to>
                                        <p:strVal val="hidden"/>
                                      </p:to>
                                    </p:set>
                                  </p:childTnLst>
                                </p:cTn>
                              </p:par>
                              <p:par>
                                <p:cTn id="121" presetID="31" presetClass="exit" presetSubtype="0" fill="hold" grpId="1" nodeType="withEffect">
                                  <p:stCondLst>
                                    <p:cond delay="0"/>
                                  </p:stCondLst>
                                  <p:childTnLst>
                                    <p:anim calcmode="lin" valueType="num">
                                      <p:cBhvr>
                                        <p:cTn id="122" dur="1000"/>
                                        <p:tgtEl>
                                          <p:spTgt spid="172"/>
                                        </p:tgtEl>
                                        <p:attrNameLst>
                                          <p:attrName>ppt_w</p:attrName>
                                        </p:attrNameLst>
                                      </p:cBhvr>
                                      <p:tavLst>
                                        <p:tav tm="0">
                                          <p:val>
                                            <p:strVal val="ppt_w"/>
                                          </p:val>
                                        </p:tav>
                                        <p:tav tm="100000">
                                          <p:val>
                                            <p:fltVal val="0"/>
                                          </p:val>
                                        </p:tav>
                                      </p:tavLst>
                                    </p:anim>
                                    <p:anim calcmode="lin" valueType="num">
                                      <p:cBhvr>
                                        <p:cTn id="123" dur="1000"/>
                                        <p:tgtEl>
                                          <p:spTgt spid="172"/>
                                        </p:tgtEl>
                                        <p:attrNameLst>
                                          <p:attrName>ppt_h</p:attrName>
                                        </p:attrNameLst>
                                      </p:cBhvr>
                                      <p:tavLst>
                                        <p:tav tm="0">
                                          <p:val>
                                            <p:strVal val="ppt_h"/>
                                          </p:val>
                                        </p:tav>
                                        <p:tav tm="100000">
                                          <p:val>
                                            <p:fltVal val="0"/>
                                          </p:val>
                                        </p:tav>
                                      </p:tavLst>
                                    </p:anim>
                                    <p:anim calcmode="lin" valueType="num">
                                      <p:cBhvr>
                                        <p:cTn id="124" dur="1000"/>
                                        <p:tgtEl>
                                          <p:spTgt spid="172"/>
                                        </p:tgtEl>
                                        <p:attrNameLst>
                                          <p:attrName>style.rotation</p:attrName>
                                        </p:attrNameLst>
                                      </p:cBhvr>
                                      <p:tavLst>
                                        <p:tav tm="0">
                                          <p:val>
                                            <p:fltVal val="0"/>
                                          </p:val>
                                        </p:tav>
                                        <p:tav tm="100000">
                                          <p:val>
                                            <p:fltVal val="90"/>
                                          </p:val>
                                        </p:tav>
                                      </p:tavLst>
                                    </p:anim>
                                    <p:animEffect transition="out" filter="fade">
                                      <p:cBhvr>
                                        <p:cTn id="125" dur="1000"/>
                                        <p:tgtEl>
                                          <p:spTgt spid="172"/>
                                        </p:tgtEl>
                                      </p:cBhvr>
                                    </p:animEffect>
                                    <p:set>
                                      <p:cBhvr>
                                        <p:cTn id="126" dur="1" fill="hold">
                                          <p:stCondLst>
                                            <p:cond delay="999"/>
                                          </p:stCondLst>
                                        </p:cTn>
                                        <p:tgtEl>
                                          <p:spTgt spid="172"/>
                                        </p:tgtEl>
                                        <p:attrNameLst>
                                          <p:attrName>style.visibility</p:attrName>
                                        </p:attrNameLst>
                                      </p:cBhvr>
                                      <p:to>
                                        <p:strVal val="hidden"/>
                                      </p:to>
                                    </p:set>
                                  </p:childTnLst>
                                </p:cTn>
                              </p:par>
                              <p:par>
                                <p:cTn id="127" presetID="31" presetClass="exit" presetSubtype="0" fill="hold" grpId="1" nodeType="withEffect">
                                  <p:stCondLst>
                                    <p:cond delay="0"/>
                                  </p:stCondLst>
                                  <p:childTnLst>
                                    <p:anim calcmode="lin" valueType="num">
                                      <p:cBhvr>
                                        <p:cTn id="128" dur="1000"/>
                                        <p:tgtEl>
                                          <p:spTgt spid="173"/>
                                        </p:tgtEl>
                                        <p:attrNameLst>
                                          <p:attrName>ppt_w</p:attrName>
                                        </p:attrNameLst>
                                      </p:cBhvr>
                                      <p:tavLst>
                                        <p:tav tm="0">
                                          <p:val>
                                            <p:strVal val="ppt_w"/>
                                          </p:val>
                                        </p:tav>
                                        <p:tav tm="100000">
                                          <p:val>
                                            <p:fltVal val="0"/>
                                          </p:val>
                                        </p:tav>
                                      </p:tavLst>
                                    </p:anim>
                                    <p:anim calcmode="lin" valueType="num">
                                      <p:cBhvr>
                                        <p:cTn id="129" dur="1000"/>
                                        <p:tgtEl>
                                          <p:spTgt spid="173"/>
                                        </p:tgtEl>
                                        <p:attrNameLst>
                                          <p:attrName>ppt_h</p:attrName>
                                        </p:attrNameLst>
                                      </p:cBhvr>
                                      <p:tavLst>
                                        <p:tav tm="0">
                                          <p:val>
                                            <p:strVal val="ppt_h"/>
                                          </p:val>
                                        </p:tav>
                                        <p:tav tm="100000">
                                          <p:val>
                                            <p:fltVal val="0"/>
                                          </p:val>
                                        </p:tav>
                                      </p:tavLst>
                                    </p:anim>
                                    <p:anim calcmode="lin" valueType="num">
                                      <p:cBhvr>
                                        <p:cTn id="130" dur="1000"/>
                                        <p:tgtEl>
                                          <p:spTgt spid="173"/>
                                        </p:tgtEl>
                                        <p:attrNameLst>
                                          <p:attrName>style.rotation</p:attrName>
                                        </p:attrNameLst>
                                      </p:cBhvr>
                                      <p:tavLst>
                                        <p:tav tm="0">
                                          <p:val>
                                            <p:fltVal val="0"/>
                                          </p:val>
                                        </p:tav>
                                        <p:tav tm="100000">
                                          <p:val>
                                            <p:fltVal val="90"/>
                                          </p:val>
                                        </p:tav>
                                      </p:tavLst>
                                    </p:anim>
                                    <p:animEffect transition="out" filter="fade">
                                      <p:cBhvr>
                                        <p:cTn id="131" dur="1000"/>
                                        <p:tgtEl>
                                          <p:spTgt spid="173"/>
                                        </p:tgtEl>
                                      </p:cBhvr>
                                    </p:animEffect>
                                    <p:set>
                                      <p:cBhvr>
                                        <p:cTn id="132" dur="1" fill="hold">
                                          <p:stCondLst>
                                            <p:cond delay="999"/>
                                          </p:stCondLst>
                                        </p:cTn>
                                        <p:tgtEl>
                                          <p:spTgt spid="173"/>
                                        </p:tgtEl>
                                        <p:attrNameLst>
                                          <p:attrName>style.visibility</p:attrName>
                                        </p:attrNameLst>
                                      </p:cBhvr>
                                      <p:to>
                                        <p:strVal val="hidden"/>
                                      </p:to>
                                    </p:set>
                                  </p:childTnLst>
                                </p:cTn>
                              </p:par>
                              <p:par>
                                <p:cTn id="133" presetID="31" presetClass="exit" presetSubtype="0" fill="hold" grpId="1" nodeType="withEffect">
                                  <p:stCondLst>
                                    <p:cond delay="0"/>
                                  </p:stCondLst>
                                  <p:childTnLst>
                                    <p:anim calcmode="lin" valueType="num">
                                      <p:cBhvr>
                                        <p:cTn id="134" dur="1000"/>
                                        <p:tgtEl>
                                          <p:spTgt spid="174"/>
                                        </p:tgtEl>
                                        <p:attrNameLst>
                                          <p:attrName>ppt_w</p:attrName>
                                        </p:attrNameLst>
                                      </p:cBhvr>
                                      <p:tavLst>
                                        <p:tav tm="0">
                                          <p:val>
                                            <p:strVal val="ppt_w"/>
                                          </p:val>
                                        </p:tav>
                                        <p:tav tm="100000">
                                          <p:val>
                                            <p:fltVal val="0"/>
                                          </p:val>
                                        </p:tav>
                                      </p:tavLst>
                                    </p:anim>
                                    <p:anim calcmode="lin" valueType="num">
                                      <p:cBhvr>
                                        <p:cTn id="135" dur="1000"/>
                                        <p:tgtEl>
                                          <p:spTgt spid="174"/>
                                        </p:tgtEl>
                                        <p:attrNameLst>
                                          <p:attrName>ppt_h</p:attrName>
                                        </p:attrNameLst>
                                      </p:cBhvr>
                                      <p:tavLst>
                                        <p:tav tm="0">
                                          <p:val>
                                            <p:strVal val="ppt_h"/>
                                          </p:val>
                                        </p:tav>
                                        <p:tav tm="100000">
                                          <p:val>
                                            <p:fltVal val="0"/>
                                          </p:val>
                                        </p:tav>
                                      </p:tavLst>
                                    </p:anim>
                                    <p:anim calcmode="lin" valueType="num">
                                      <p:cBhvr>
                                        <p:cTn id="136" dur="1000"/>
                                        <p:tgtEl>
                                          <p:spTgt spid="174"/>
                                        </p:tgtEl>
                                        <p:attrNameLst>
                                          <p:attrName>style.rotation</p:attrName>
                                        </p:attrNameLst>
                                      </p:cBhvr>
                                      <p:tavLst>
                                        <p:tav tm="0">
                                          <p:val>
                                            <p:fltVal val="0"/>
                                          </p:val>
                                        </p:tav>
                                        <p:tav tm="100000">
                                          <p:val>
                                            <p:fltVal val="90"/>
                                          </p:val>
                                        </p:tav>
                                      </p:tavLst>
                                    </p:anim>
                                    <p:animEffect transition="out" filter="fade">
                                      <p:cBhvr>
                                        <p:cTn id="137" dur="1000"/>
                                        <p:tgtEl>
                                          <p:spTgt spid="174"/>
                                        </p:tgtEl>
                                      </p:cBhvr>
                                    </p:animEffect>
                                    <p:set>
                                      <p:cBhvr>
                                        <p:cTn id="138" dur="1" fill="hold">
                                          <p:stCondLst>
                                            <p:cond delay="999"/>
                                          </p:stCondLst>
                                        </p:cTn>
                                        <p:tgtEl>
                                          <p:spTgt spid="174"/>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31" presetClass="entr" presetSubtype="0" fill="hold" grpId="0" nodeType="clickEffect">
                                  <p:stCondLst>
                                    <p:cond delay="0"/>
                                  </p:stCondLst>
                                  <p:childTnLst>
                                    <p:set>
                                      <p:cBhvr>
                                        <p:cTn id="142" dur="1" fill="hold">
                                          <p:stCondLst>
                                            <p:cond delay="0"/>
                                          </p:stCondLst>
                                        </p:cTn>
                                        <p:tgtEl>
                                          <p:spTgt spid="213"/>
                                        </p:tgtEl>
                                        <p:attrNameLst>
                                          <p:attrName>style.visibility</p:attrName>
                                        </p:attrNameLst>
                                      </p:cBhvr>
                                      <p:to>
                                        <p:strVal val="visible"/>
                                      </p:to>
                                    </p:set>
                                    <p:anim calcmode="lin" valueType="num">
                                      <p:cBhvr>
                                        <p:cTn id="143" dur="1000" fill="hold"/>
                                        <p:tgtEl>
                                          <p:spTgt spid="213"/>
                                        </p:tgtEl>
                                        <p:attrNameLst>
                                          <p:attrName>ppt_w</p:attrName>
                                        </p:attrNameLst>
                                      </p:cBhvr>
                                      <p:tavLst>
                                        <p:tav tm="0">
                                          <p:val>
                                            <p:fltVal val="0"/>
                                          </p:val>
                                        </p:tav>
                                        <p:tav tm="100000">
                                          <p:val>
                                            <p:strVal val="#ppt_w"/>
                                          </p:val>
                                        </p:tav>
                                      </p:tavLst>
                                    </p:anim>
                                    <p:anim calcmode="lin" valueType="num">
                                      <p:cBhvr>
                                        <p:cTn id="144" dur="1000" fill="hold"/>
                                        <p:tgtEl>
                                          <p:spTgt spid="213"/>
                                        </p:tgtEl>
                                        <p:attrNameLst>
                                          <p:attrName>ppt_h</p:attrName>
                                        </p:attrNameLst>
                                      </p:cBhvr>
                                      <p:tavLst>
                                        <p:tav tm="0">
                                          <p:val>
                                            <p:fltVal val="0"/>
                                          </p:val>
                                        </p:tav>
                                        <p:tav tm="100000">
                                          <p:val>
                                            <p:strVal val="#ppt_h"/>
                                          </p:val>
                                        </p:tav>
                                      </p:tavLst>
                                    </p:anim>
                                    <p:anim calcmode="lin" valueType="num">
                                      <p:cBhvr>
                                        <p:cTn id="145" dur="1000" fill="hold"/>
                                        <p:tgtEl>
                                          <p:spTgt spid="213"/>
                                        </p:tgtEl>
                                        <p:attrNameLst>
                                          <p:attrName>style.rotation</p:attrName>
                                        </p:attrNameLst>
                                      </p:cBhvr>
                                      <p:tavLst>
                                        <p:tav tm="0">
                                          <p:val>
                                            <p:fltVal val="90"/>
                                          </p:val>
                                        </p:tav>
                                        <p:tav tm="100000">
                                          <p:val>
                                            <p:fltVal val="0"/>
                                          </p:val>
                                        </p:tav>
                                      </p:tavLst>
                                    </p:anim>
                                    <p:animEffect transition="in" filter="fade">
                                      <p:cBhvr>
                                        <p:cTn id="146" dur="1000"/>
                                        <p:tgtEl>
                                          <p:spTgt spid="213"/>
                                        </p:tgtEl>
                                      </p:cBhvr>
                                    </p:animEffect>
                                  </p:childTnLst>
                                </p:cTn>
                              </p:par>
                              <p:par>
                                <p:cTn id="147" presetID="31" presetClass="entr" presetSubtype="0" fill="hold" grpId="0" nodeType="withEffect">
                                  <p:stCondLst>
                                    <p:cond delay="0"/>
                                  </p:stCondLst>
                                  <p:childTnLst>
                                    <p:set>
                                      <p:cBhvr>
                                        <p:cTn id="148" dur="1" fill="hold">
                                          <p:stCondLst>
                                            <p:cond delay="0"/>
                                          </p:stCondLst>
                                        </p:cTn>
                                        <p:tgtEl>
                                          <p:spTgt spid="212"/>
                                        </p:tgtEl>
                                        <p:attrNameLst>
                                          <p:attrName>style.visibility</p:attrName>
                                        </p:attrNameLst>
                                      </p:cBhvr>
                                      <p:to>
                                        <p:strVal val="visible"/>
                                      </p:to>
                                    </p:set>
                                    <p:anim calcmode="lin" valueType="num">
                                      <p:cBhvr>
                                        <p:cTn id="149" dur="1000" fill="hold"/>
                                        <p:tgtEl>
                                          <p:spTgt spid="212"/>
                                        </p:tgtEl>
                                        <p:attrNameLst>
                                          <p:attrName>ppt_w</p:attrName>
                                        </p:attrNameLst>
                                      </p:cBhvr>
                                      <p:tavLst>
                                        <p:tav tm="0">
                                          <p:val>
                                            <p:fltVal val="0"/>
                                          </p:val>
                                        </p:tav>
                                        <p:tav tm="100000">
                                          <p:val>
                                            <p:strVal val="#ppt_w"/>
                                          </p:val>
                                        </p:tav>
                                      </p:tavLst>
                                    </p:anim>
                                    <p:anim calcmode="lin" valueType="num">
                                      <p:cBhvr>
                                        <p:cTn id="150" dur="1000" fill="hold"/>
                                        <p:tgtEl>
                                          <p:spTgt spid="212"/>
                                        </p:tgtEl>
                                        <p:attrNameLst>
                                          <p:attrName>ppt_h</p:attrName>
                                        </p:attrNameLst>
                                      </p:cBhvr>
                                      <p:tavLst>
                                        <p:tav tm="0">
                                          <p:val>
                                            <p:fltVal val="0"/>
                                          </p:val>
                                        </p:tav>
                                        <p:tav tm="100000">
                                          <p:val>
                                            <p:strVal val="#ppt_h"/>
                                          </p:val>
                                        </p:tav>
                                      </p:tavLst>
                                    </p:anim>
                                    <p:anim calcmode="lin" valueType="num">
                                      <p:cBhvr>
                                        <p:cTn id="151" dur="1000" fill="hold"/>
                                        <p:tgtEl>
                                          <p:spTgt spid="212"/>
                                        </p:tgtEl>
                                        <p:attrNameLst>
                                          <p:attrName>style.rotation</p:attrName>
                                        </p:attrNameLst>
                                      </p:cBhvr>
                                      <p:tavLst>
                                        <p:tav tm="0">
                                          <p:val>
                                            <p:fltVal val="90"/>
                                          </p:val>
                                        </p:tav>
                                        <p:tav tm="100000">
                                          <p:val>
                                            <p:fltVal val="0"/>
                                          </p:val>
                                        </p:tav>
                                      </p:tavLst>
                                    </p:anim>
                                    <p:animEffect transition="in" filter="fade">
                                      <p:cBhvr>
                                        <p:cTn id="152" dur="1000"/>
                                        <p:tgtEl>
                                          <p:spTgt spid="212"/>
                                        </p:tgtEl>
                                      </p:cBhvr>
                                    </p:animEffect>
                                  </p:childTnLst>
                                </p:cTn>
                              </p:par>
                              <p:par>
                                <p:cTn id="153" presetID="31" presetClass="entr" presetSubtype="0" fill="hold" grpId="0" nodeType="withEffect">
                                  <p:stCondLst>
                                    <p:cond delay="0"/>
                                  </p:stCondLst>
                                  <p:childTnLst>
                                    <p:set>
                                      <p:cBhvr>
                                        <p:cTn id="154" dur="1" fill="hold">
                                          <p:stCondLst>
                                            <p:cond delay="0"/>
                                          </p:stCondLst>
                                        </p:cTn>
                                        <p:tgtEl>
                                          <p:spTgt spid="215"/>
                                        </p:tgtEl>
                                        <p:attrNameLst>
                                          <p:attrName>style.visibility</p:attrName>
                                        </p:attrNameLst>
                                      </p:cBhvr>
                                      <p:to>
                                        <p:strVal val="visible"/>
                                      </p:to>
                                    </p:set>
                                    <p:anim calcmode="lin" valueType="num">
                                      <p:cBhvr>
                                        <p:cTn id="155" dur="1000" fill="hold"/>
                                        <p:tgtEl>
                                          <p:spTgt spid="215"/>
                                        </p:tgtEl>
                                        <p:attrNameLst>
                                          <p:attrName>ppt_w</p:attrName>
                                        </p:attrNameLst>
                                      </p:cBhvr>
                                      <p:tavLst>
                                        <p:tav tm="0">
                                          <p:val>
                                            <p:fltVal val="0"/>
                                          </p:val>
                                        </p:tav>
                                        <p:tav tm="100000">
                                          <p:val>
                                            <p:strVal val="#ppt_w"/>
                                          </p:val>
                                        </p:tav>
                                      </p:tavLst>
                                    </p:anim>
                                    <p:anim calcmode="lin" valueType="num">
                                      <p:cBhvr>
                                        <p:cTn id="156" dur="1000" fill="hold"/>
                                        <p:tgtEl>
                                          <p:spTgt spid="215"/>
                                        </p:tgtEl>
                                        <p:attrNameLst>
                                          <p:attrName>ppt_h</p:attrName>
                                        </p:attrNameLst>
                                      </p:cBhvr>
                                      <p:tavLst>
                                        <p:tav tm="0">
                                          <p:val>
                                            <p:fltVal val="0"/>
                                          </p:val>
                                        </p:tav>
                                        <p:tav tm="100000">
                                          <p:val>
                                            <p:strVal val="#ppt_h"/>
                                          </p:val>
                                        </p:tav>
                                      </p:tavLst>
                                    </p:anim>
                                    <p:anim calcmode="lin" valueType="num">
                                      <p:cBhvr>
                                        <p:cTn id="157" dur="1000" fill="hold"/>
                                        <p:tgtEl>
                                          <p:spTgt spid="215"/>
                                        </p:tgtEl>
                                        <p:attrNameLst>
                                          <p:attrName>style.rotation</p:attrName>
                                        </p:attrNameLst>
                                      </p:cBhvr>
                                      <p:tavLst>
                                        <p:tav tm="0">
                                          <p:val>
                                            <p:fltVal val="90"/>
                                          </p:val>
                                        </p:tav>
                                        <p:tav tm="100000">
                                          <p:val>
                                            <p:fltVal val="0"/>
                                          </p:val>
                                        </p:tav>
                                      </p:tavLst>
                                    </p:anim>
                                    <p:animEffect transition="in" filter="fade">
                                      <p:cBhvr>
                                        <p:cTn id="158" dur="1000"/>
                                        <p:tgtEl>
                                          <p:spTgt spid="215"/>
                                        </p:tgtEl>
                                      </p:cBhvr>
                                    </p:animEffect>
                                  </p:childTnLst>
                                </p:cTn>
                              </p:par>
                              <p:par>
                                <p:cTn id="159" presetID="31" presetClass="entr" presetSubtype="0" fill="hold" grpId="0" nodeType="withEffect">
                                  <p:stCondLst>
                                    <p:cond delay="0"/>
                                  </p:stCondLst>
                                  <p:childTnLst>
                                    <p:set>
                                      <p:cBhvr>
                                        <p:cTn id="160" dur="1" fill="hold">
                                          <p:stCondLst>
                                            <p:cond delay="0"/>
                                          </p:stCondLst>
                                        </p:cTn>
                                        <p:tgtEl>
                                          <p:spTgt spid="214"/>
                                        </p:tgtEl>
                                        <p:attrNameLst>
                                          <p:attrName>style.visibility</p:attrName>
                                        </p:attrNameLst>
                                      </p:cBhvr>
                                      <p:to>
                                        <p:strVal val="visible"/>
                                      </p:to>
                                    </p:set>
                                    <p:anim calcmode="lin" valueType="num">
                                      <p:cBhvr>
                                        <p:cTn id="161" dur="1000" fill="hold"/>
                                        <p:tgtEl>
                                          <p:spTgt spid="214"/>
                                        </p:tgtEl>
                                        <p:attrNameLst>
                                          <p:attrName>ppt_w</p:attrName>
                                        </p:attrNameLst>
                                      </p:cBhvr>
                                      <p:tavLst>
                                        <p:tav tm="0">
                                          <p:val>
                                            <p:fltVal val="0"/>
                                          </p:val>
                                        </p:tav>
                                        <p:tav tm="100000">
                                          <p:val>
                                            <p:strVal val="#ppt_w"/>
                                          </p:val>
                                        </p:tav>
                                      </p:tavLst>
                                    </p:anim>
                                    <p:anim calcmode="lin" valueType="num">
                                      <p:cBhvr>
                                        <p:cTn id="162" dur="1000" fill="hold"/>
                                        <p:tgtEl>
                                          <p:spTgt spid="214"/>
                                        </p:tgtEl>
                                        <p:attrNameLst>
                                          <p:attrName>ppt_h</p:attrName>
                                        </p:attrNameLst>
                                      </p:cBhvr>
                                      <p:tavLst>
                                        <p:tav tm="0">
                                          <p:val>
                                            <p:fltVal val="0"/>
                                          </p:val>
                                        </p:tav>
                                        <p:tav tm="100000">
                                          <p:val>
                                            <p:strVal val="#ppt_h"/>
                                          </p:val>
                                        </p:tav>
                                      </p:tavLst>
                                    </p:anim>
                                    <p:anim calcmode="lin" valueType="num">
                                      <p:cBhvr>
                                        <p:cTn id="163" dur="1000" fill="hold"/>
                                        <p:tgtEl>
                                          <p:spTgt spid="214"/>
                                        </p:tgtEl>
                                        <p:attrNameLst>
                                          <p:attrName>style.rotation</p:attrName>
                                        </p:attrNameLst>
                                      </p:cBhvr>
                                      <p:tavLst>
                                        <p:tav tm="0">
                                          <p:val>
                                            <p:fltVal val="90"/>
                                          </p:val>
                                        </p:tav>
                                        <p:tav tm="100000">
                                          <p:val>
                                            <p:fltVal val="0"/>
                                          </p:val>
                                        </p:tav>
                                      </p:tavLst>
                                    </p:anim>
                                    <p:animEffect transition="in" filter="fade">
                                      <p:cBhvr>
                                        <p:cTn id="164" dur="1000"/>
                                        <p:tgtEl>
                                          <p:spTgt spid="214"/>
                                        </p:tgtEl>
                                      </p:cBhvr>
                                    </p:animEffect>
                                  </p:childTnLst>
                                </p:cTn>
                              </p:par>
                              <p:par>
                                <p:cTn id="165" presetID="31" presetClass="entr" presetSubtype="0" fill="hold" grpId="0" nodeType="withEffect">
                                  <p:stCondLst>
                                    <p:cond delay="0"/>
                                  </p:stCondLst>
                                  <p:childTnLst>
                                    <p:set>
                                      <p:cBhvr>
                                        <p:cTn id="166" dur="1" fill="hold">
                                          <p:stCondLst>
                                            <p:cond delay="0"/>
                                          </p:stCondLst>
                                        </p:cTn>
                                        <p:tgtEl>
                                          <p:spTgt spid="216"/>
                                        </p:tgtEl>
                                        <p:attrNameLst>
                                          <p:attrName>style.visibility</p:attrName>
                                        </p:attrNameLst>
                                      </p:cBhvr>
                                      <p:to>
                                        <p:strVal val="visible"/>
                                      </p:to>
                                    </p:set>
                                    <p:anim calcmode="lin" valueType="num">
                                      <p:cBhvr>
                                        <p:cTn id="167" dur="1000" fill="hold"/>
                                        <p:tgtEl>
                                          <p:spTgt spid="216"/>
                                        </p:tgtEl>
                                        <p:attrNameLst>
                                          <p:attrName>ppt_w</p:attrName>
                                        </p:attrNameLst>
                                      </p:cBhvr>
                                      <p:tavLst>
                                        <p:tav tm="0">
                                          <p:val>
                                            <p:fltVal val="0"/>
                                          </p:val>
                                        </p:tav>
                                        <p:tav tm="100000">
                                          <p:val>
                                            <p:strVal val="#ppt_w"/>
                                          </p:val>
                                        </p:tav>
                                      </p:tavLst>
                                    </p:anim>
                                    <p:anim calcmode="lin" valueType="num">
                                      <p:cBhvr>
                                        <p:cTn id="168" dur="1000" fill="hold"/>
                                        <p:tgtEl>
                                          <p:spTgt spid="216"/>
                                        </p:tgtEl>
                                        <p:attrNameLst>
                                          <p:attrName>ppt_h</p:attrName>
                                        </p:attrNameLst>
                                      </p:cBhvr>
                                      <p:tavLst>
                                        <p:tav tm="0">
                                          <p:val>
                                            <p:fltVal val="0"/>
                                          </p:val>
                                        </p:tav>
                                        <p:tav tm="100000">
                                          <p:val>
                                            <p:strVal val="#ppt_h"/>
                                          </p:val>
                                        </p:tav>
                                      </p:tavLst>
                                    </p:anim>
                                    <p:anim calcmode="lin" valueType="num">
                                      <p:cBhvr>
                                        <p:cTn id="169" dur="1000" fill="hold"/>
                                        <p:tgtEl>
                                          <p:spTgt spid="216"/>
                                        </p:tgtEl>
                                        <p:attrNameLst>
                                          <p:attrName>style.rotation</p:attrName>
                                        </p:attrNameLst>
                                      </p:cBhvr>
                                      <p:tavLst>
                                        <p:tav tm="0">
                                          <p:val>
                                            <p:fltVal val="90"/>
                                          </p:val>
                                        </p:tav>
                                        <p:tav tm="100000">
                                          <p:val>
                                            <p:fltVal val="0"/>
                                          </p:val>
                                        </p:tav>
                                      </p:tavLst>
                                    </p:anim>
                                    <p:animEffect transition="in" filter="fade">
                                      <p:cBhvr>
                                        <p:cTn id="170" dur="1000"/>
                                        <p:tgtEl>
                                          <p:spTgt spid="216"/>
                                        </p:tgtEl>
                                      </p:cBhvr>
                                    </p:animEffect>
                                  </p:childTnLst>
                                </p:cTn>
                              </p:par>
                              <p:par>
                                <p:cTn id="171" presetID="31" presetClass="entr" presetSubtype="0" fill="hold" grpId="0" nodeType="withEffect">
                                  <p:stCondLst>
                                    <p:cond delay="0"/>
                                  </p:stCondLst>
                                  <p:childTnLst>
                                    <p:set>
                                      <p:cBhvr>
                                        <p:cTn id="172" dur="1" fill="hold">
                                          <p:stCondLst>
                                            <p:cond delay="0"/>
                                          </p:stCondLst>
                                        </p:cTn>
                                        <p:tgtEl>
                                          <p:spTgt spid="217"/>
                                        </p:tgtEl>
                                        <p:attrNameLst>
                                          <p:attrName>style.visibility</p:attrName>
                                        </p:attrNameLst>
                                      </p:cBhvr>
                                      <p:to>
                                        <p:strVal val="visible"/>
                                      </p:to>
                                    </p:set>
                                    <p:anim calcmode="lin" valueType="num">
                                      <p:cBhvr>
                                        <p:cTn id="173" dur="1000" fill="hold"/>
                                        <p:tgtEl>
                                          <p:spTgt spid="217"/>
                                        </p:tgtEl>
                                        <p:attrNameLst>
                                          <p:attrName>ppt_w</p:attrName>
                                        </p:attrNameLst>
                                      </p:cBhvr>
                                      <p:tavLst>
                                        <p:tav tm="0">
                                          <p:val>
                                            <p:fltVal val="0"/>
                                          </p:val>
                                        </p:tav>
                                        <p:tav tm="100000">
                                          <p:val>
                                            <p:strVal val="#ppt_w"/>
                                          </p:val>
                                        </p:tav>
                                      </p:tavLst>
                                    </p:anim>
                                    <p:anim calcmode="lin" valueType="num">
                                      <p:cBhvr>
                                        <p:cTn id="174" dur="1000" fill="hold"/>
                                        <p:tgtEl>
                                          <p:spTgt spid="217"/>
                                        </p:tgtEl>
                                        <p:attrNameLst>
                                          <p:attrName>ppt_h</p:attrName>
                                        </p:attrNameLst>
                                      </p:cBhvr>
                                      <p:tavLst>
                                        <p:tav tm="0">
                                          <p:val>
                                            <p:fltVal val="0"/>
                                          </p:val>
                                        </p:tav>
                                        <p:tav tm="100000">
                                          <p:val>
                                            <p:strVal val="#ppt_h"/>
                                          </p:val>
                                        </p:tav>
                                      </p:tavLst>
                                    </p:anim>
                                    <p:anim calcmode="lin" valueType="num">
                                      <p:cBhvr>
                                        <p:cTn id="175" dur="1000" fill="hold"/>
                                        <p:tgtEl>
                                          <p:spTgt spid="217"/>
                                        </p:tgtEl>
                                        <p:attrNameLst>
                                          <p:attrName>style.rotation</p:attrName>
                                        </p:attrNameLst>
                                      </p:cBhvr>
                                      <p:tavLst>
                                        <p:tav tm="0">
                                          <p:val>
                                            <p:fltVal val="90"/>
                                          </p:val>
                                        </p:tav>
                                        <p:tav tm="100000">
                                          <p:val>
                                            <p:fltVal val="0"/>
                                          </p:val>
                                        </p:tav>
                                      </p:tavLst>
                                    </p:anim>
                                    <p:animEffect transition="in" filter="fade">
                                      <p:cBhvr>
                                        <p:cTn id="176" dur="1000"/>
                                        <p:tgtEl>
                                          <p:spTgt spid="217"/>
                                        </p:tgtEl>
                                      </p:cBhvr>
                                    </p:animEffect>
                                  </p:childTnLst>
                                </p:cTn>
                              </p:par>
                              <p:par>
                                <p:cTn id="177" presetID="31" presetClass="entr" presetSubtype="0" fill="hold" grpId="0" nodeType="withEffect">
                                  <p:stCondLst>
                                    <p:cond delay="0"/>
                                  </p:stCondLst>
                                  <p:childTnLst>
                                    <p:set>
                                      <p:cBhvr>
                                        <p:cTn id="178" dur="1" fill="hold">
                                          <p:stCondLst>
                                            <p:cond delay="0"/>
                                          </p:stCondLst>
                                        </p:cTn>
                                        <p:tgtEl>
                                          <p:spTgt spid="218"/>
                                        </p:tgtEl>
                                        <p:attrNameLst>
                                          <p:attrName>style.visibility</p:attrName>
                                        </p:attrNameLst>
                                      </p:cBhvr>
                                      <p:to>
                                        <p:strVal val="visible"/>
                                      </p:to>
                                    </p:set>
                                    <p:anim calcmode="lin" valueType="num">
                                      <p:cBhvr>
                                        <p:cTn id="179" dur="1000" fill="hold"/>
                                        <p:tgtEl>
                                          <p:spTgt spid="218"/>
                                        </p:tgtEl>
                                        <p:attrNameLst>
                                          <p:attrName>ppt_w</p:attrName>
                                        </p:attrNameLst>
                                      </p:cBhvr>
                                      <p:tavLst>
                                        <p:tav tm="0">
                                          <p:val>
                                            <p:fltVal val="0"/>
                                          </p:val>
                                        </p:tav>
                                        <p:tav tm="100000">
                                          <p:val>
                                            <p:strVal val="#ppt_w"/>
                                          </p:val>
                                        </p:tav>
                                      </p:tavLst>
                                    </p:anim>
                                    <p:anim calcmode="lin" valueType="num">
                                      <p:cBhvr>
                                        <p:cTn id="180" dur="1000" fill="hold"/>
                                        <p:tgtEl>
                                          <p:spTgt spid="218"/>
                                        </p:tgtEl>
                                        <p:attrNameLst>
                                          <p:attrName>ppt_h</p:attrName>
                                        </p:attrNameLst>
                                      </p:cBhvr>
                                      <p:tavLst>
                                        <p:tav tm="0">
                                          <p:val>
                                            <p:fltVal val="0"/>
                                          </p:val>
                                        </p:tav>
                                        <p:tav tm="100000">
                                          <p:val>
                                            <p:strVal val="#ppt_h"/>
                                          </p:val>
                                        </p:tav>
                                      </p:tavLst>
                                    </p:anim>
                                    <p:anim calcmode="lin" valueType="num">
                                      <p:cBhvr>
                                        <p:cTn id="181" dur="1000" fill="hold"/>
                                        <p:tgtEl>
                                          <p:spTgt spid="218"/>
                                        </p:tgtEl>
                                        <p:attrNameLst>
                                          <p:attrName>style.rotation</p:attrName>
                                        </p:attrNameLst>
                                      </p:cBhvr>
                                      <p:tavLst>
                                        <p:tav tm="0">
                                          <p:val>
                                            <p:fltVal val="90"/>
                                          </p:val>
                                        </p:tav>
                                        <p:tav tm="100000">
                                          <p:val>
                                            <p:fltVal val="0"/>
                                          </p:val>
                                        </p:tav>
                                      </p:tavLst>
                                    </p:anim>
                                    <p:animEffect transition="in" filter="fade">
                                      <p:cBhvr>
                                        <p:cTn id="182" dur="1000"/>
                                        <p:tgtEl>
                                          <p:spTgt spid="218"/>
                                        </p:tgtEl>
                                      </p:cBhvr>
                                    </p:animEffect>
                                  </p:childTnLst>
                                </p:cTn>
                              </p:par>
                              <p:par>
                                <p:cTn id="183" presetID="31" presetClass="entr" presetSubtype="0" fill="hold" grpId="0" nodeType="withEffect">
                                  <p:stCondLst>
                                    <p:cond delay="0"/>
                                  </p:stCondLst>
                                  <p:childTnLst>
                                    <p:set>
                                      <p:cBhvr>
                                        <p:cTn id="184" dur="1" fill="hold">
                                          <p:stCondLst>
                                            <p:cond delay="0"/>
                                          </p:stCondLst>
                                        </p:cTn>
                                        <p:tgtEl>
                                          <p:spTgt spid="219"/>
                                        </p:tgtEl>
                                        <p:attrNameLst>
                                          <p:attrName>style.visibility</p:attrName>
                                        </p:attrNameLst>
                                      </p:cBhvr>
                                      <p:to>
                                        <p:strVal val="visible"/>
                                      </p:to>
                                    </p:set>
                                    <p:anim calcmode="lin" valueType="num">
                                      <p:cBhvr>
                                        <p:cTn id="185" dur="1000" fill="hold"/>
                                        <p:tgtEl>
                                          <p:spTgt spid="219"/>
                                        </p:tgtEl>
                                        <p:attrNameLst>
                                          <p:attrName>ppt_w</p:attrName>
                                        </p:attrNameLst>
                                      </p:cBhvr>
                                      <p:tavLst>
                                        <p:tav tm="0">
                                          <p:val>
                                            <p:fltVal val="0"/>
                                          </p:val>
                                        </p:tav>
                                        <p:tav tm="100000">
                                          <p:val>
                                            <p:strVal val="#ppt_w"/>
                                          </p:val>
                                        </p:tav>
                                      </p:tavLst>
                                    </p:anim>
                                    <p:anim calcmode="lin" valueType="num">
                                      <p:cBhvr>
                                        <p:cTn id="186" dur="1000" fill="hold"/>
                                        <p:tgtEl>
                                          <p:spTgt spid="219"/>
                                        </p:tgtEl>
                                        <p:attrNameLst>
                                          <p:attrName>ppt_h</p:attrName>
                                        </p:attrNameLst>
                                      </p:cBhvr>
                                      <p:tavLst>
                                        <p:tav tm="0">
                                          <p:val>
                                            <p:fltVal val="0"/>
                                          </p:val>
                                        </p:tav>
                                        <p:tav tm="100000">
                                          <p:val>
                                            <p:strVal val="#ppt_h"/>
                                          </p:val>
                                        </p:tav>
                                      </p:tavLst>
                                    </p:anim>
                                    <p:anim calcmode="lin" valueType="num">
                                      <p:cBhvr>
                                        <p:cTn id="187" dur="1000" fill="hold"/>
                                        <p:tgtEl>
                                          <p:spTgt spid="219"/>
                                        </p:tgtEl>
                                        <p:attrNameLst>
                                          <p:attrName>style.rotation</p:attrName>
                                        </p:attrNameLst>
                                      </p:cBhvr>
                                      <p:tavLst>
                                        <p:tav tm="0">
                                          <p:val>
                                            <p:fltVal val="90"/>
                                          </p:val>
                                        </p:tav>
                                        <p:tav tm="100000">
                                          <p:val>
                                            <p:fltVal val="0"/>
                                          </p:val>
                                        </p:tav>
                                      </p:tavLst>
                                    </p:anim>
                                    <p:animEffect transition="in" filter="fade">
                                      <p:cBhvr>
                                        <p:cTn id="188" dur="1000"/>
                                        <p:tgtEl>
                                          <p:spTgt spid="219"/>
                                        </p:tgtEl>
                                      </p:cBhvr>
                                    </p:animEffect>
                                  </p:childTnLst>
                                </p:cTn>
                              </p:par>
                              <p:par>
                                <p:cTn id="189" presetID="31" presetClass="entr" presetSubtype="0" fill="hold" grpId="0" nodeType="withEffect">
                                  <p:stCondLst>
                                    <p:cond delay="0"/>
                                  </p:stCondLst>
                                  <p:childTnLst>
                                    <p:set>
                                      <p:cBhvr>
                                        <p:cTn id="190" dur="1" fill="hold">
                                          <p:stCondLst>
                                            <p:cond delay="0"/>
                                          </p:stCondLst>
                                        </p:cTn>
                                        <p:tgtEl>
                                          <p:spTgt spid="220"/>
                                        </p:tgtEl>
                                        <p:attrNameLst>
                                          <p:attrName>style.visibility</p:attrName>
                                        </p:attrNameLst>
                                      </p:cBhvr>
                                      <p:to>
                                        <p:strVal val="visible"/>
                                      </p:to>
                                    </p:set>
                                    <p:anim calcmode="lin" valueType="num">
                                      <p:cBhvr>
                                        <p:cTn id="191" dur="1000" fill="hold"/>
                                        <p:tgtEl>
                                          <p:spTgt spid="220"/>
                                        </p:tgtEl>
                                        <p:attrNameLst>
                                          <p:attrName>ppt_w</p:attrName>
                                        </p:attrNameLst>
                                      </p:cBhvr>
                                      <p:tavLst>
                                        <p:tav tm="0">
                                          <p:val>
                                            <p:fltVal val="0"/>
                                          </p:val>
                                        </p:tav>
                                        <p:tav tm="100000">
                                          <p:val>
                                            <p:strVal val="#ppt_w"/>
                                          </p:val>
                                        </p:tav>
                                      </p:tavLst>
                                    </p:anim>
                                    <p:anim calcmode="lin" valueType="num">
                                      <p:cBhvr>
                                        <p:cTn id="192" dur="1000" fill="hold"/>
                                        <p:tgtEl>
                                          <p:spTgt spid="220"/>
                                        </p:tgtEl>
                                        <p:attrNameLst>
                                          <p:attrName>ppt_h</p:attrName>
                                        </p:attrNameLst>
                                      </p:cBhvr>
                                      <p:tavLst>
                                        <p:tav tm="0">
                                          <p:val>
                                            <p:fltVal val="0"/>
                                          </p:val>
                                        </p:tav>
                                        <p:tav tm="100000">
                                          <p:val>
                                            <p:strVal val="#ppt_h"/>
                                          </p:val>
                                        </p:tav>
                                      </p:tavLst>
                                    </p:anim>
                                    <p:anim calcmode="lin" valueType="num">
                                      <p:cBhvr>
                                        <p:cTn id="193" dur="1000" fill="hold"/>
                                        <p:tgtEl>
                                          <p:spTgt spid="220"/>
                                        </p:tgtEl>
                                        <p:attrNameLst>
                                          <p:attrName>style.rotation</p:attrName>
                                        </p:attrNameLst>
                                      </p:cBhvr>
                                      <p:tavLst>
                                        <p:tav tm="0">
                                          <p:val>
                                            <p:fltVal val="90"/>
                                          </p:val>
                                        </p:tav>
                                        <p:tav tm="100000">
                                          <p:val>
                                            <p:fltVal val="0"/>
                                          </p:val>
                                        </p:tav>
                                      </p:tavLst>
                                    </p:anim>
                                    <p:animEffect transition="in" filter="fade">
                                      <p:cBhvr>
                                        <p:cTn id="194" dur="1000"/>
                                        <p:tgtEl>
                                          <p:spTgt spid="220"/>
                                        </p:tgtEl>
                                      </p:cBhvr>
                                    </p:animEffect>
                                  </p:childTnLst>
                                </p:cTn>
                              </p:par>
                            </p:childTnLst>
                          </p:cTn>
                        </p:par>
                      </p:childTnLst>
                    </p:cTn>
                  </p:par>
                  <p:par>
                    <p:cTn id="195" fill="hold">
                      <p:stCondLst>
                        <p:cond delay="indefinite"/>
                      </p:stCondLst>
                      <p:childTnLst>
                        <p:par>
                          <p:cTn id="196" fill="hold">
                            <p:stCondLst>
                              <p:cond delay="0"/>
                            </p:stCondLst>
                            <p:childTnLst>
                              <p:par>
                                <p:cTn id="197" presetID="31" presetClass="exit" presetSubtype="0" fill="hold" grpId="1" nodeType="clickEffect">
                                  <p:stCondLst>
                                    <p:cond delay="0"/>
                                  </p:stCondLst>
                                  <p:childTnLst>
                                    <p:anim calcmode="lin" valueType="num">
                                      <p:cBhvr>
                                        <p:cTn id="198" dur="1000"/>
                                        <p:tgtEl>
                                          <p:spTgt spid="213"/>
                                        </p:tgtEl>
                                        <p:attrNameLst>
                                          <p:attrName>ppt_w</p:attrName>
                                        </p:attrNameLst>
                                      </p:cBhvr>
                                      <p:tavLst>
                                        <p:tav tm="0">
                                          <p:val>
                                            <p:strVal val="ppt_w"/>
                                          </p:val>
                                        </p:tav>
                                        <p:tav tm="100000">
                                          <p:val>
                                            <p:fltVal val="0"/>
                                          </p:val>
                                        </p:tav>
                                      </p:tavLst>
                                    </p:anim>
                                    <p:anim calcmode="lin" valueType="num">
                                      <p:cBhvr>
                                        <p:cTn id="199" dur="1000"/>
                                        <p:tgtEl>
                                          <p:spTgt spid="213"/>
                                        </p:tgtEl>
                                        <p:attrNameLst>
                                          <p:attrName>ppt_h</p:attrName>
                                        </p:attrNameLst>
                                      </p:cBhvr>
                                      <p:tavLst>
                                        <p:tav tm="0">
                                          <p:val>
                                            <p:strVal val="ppt_h"/>
                                          </p:val>
                                        </p:tav>
                                        <p:tav tm="100000">
                                          <p:val>
                                            <p:fltVal val="0"/>
                                          </p:val>
                                        </p:tav>
                                      </p:tavLst>
                                    </p:anim>
                                    <p:anim calcmode="lin" valueType="num">
                                      <p:cBhvr>
                                        <p:cTn id="200" dur="1000"/>
                                        <p:tgtEl>
                                          <p:spTgt spid="213"/>
                                        </p:tgtEl>
                                        <p:attrNameLst>
                                          <p:attrName>style.rotation</p:attrName>
                                        </p:attrNameLst>
                                      </p:cBhvr>
                                      <p:tavLst>
                                        <p:tav tm="0">
                                          <p:val>
                                            <p:fltVal val="0"/>
                                          </p:val>
                                        </p:tav>
                                        <p:tav tm="100000">
                                          <p:val>
                                            <p:fltVal val="90"/>
                                          </p:val>
                                        </p:tav>
                                      </p:tavLst>
                                    </p:anim>
                                    <p:animEffect transition="out" filter="fade">
                                      <p:cBhvr>
                                        <p:cTn id="201" dur="1000"/>
                                        <p:tgtEl>
                                          <p:spTgt spid="213"/>
                                        </p:tgtEl>
                                      </p:cBhvr>
                                    </p:animEffect>
                                    <p:set>
                                      <p:cBhvr>
                                        <p:cTn id="202" dur="1" fill="hold">
                                          <p:stCondLst>
                                            <p:cond delay="999"/>
                                          </p:stCondLst>
                                        </p:cTn>
                                        <p:tgtEl>
                                          <p:spTgt spid="213"/>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212"/>
                                        </p:tgtEl>
                                        <p:attrNameLst>
                                          <p:attrName>ppt_w</p:attrName>
                                        </p:attrNameLst>
                                      </p:cBhvr>
                                      <p:tavLst>
                                        <p:tav tm="0">
                                          <p:val>
                                            <p:strVal val="ppt_w"/>
                                          </p:val>
                                        </p:tav>
                                        <p:tav tm="100000">
                                          <p:val>
                                            <p:fltVal val="0"/>
                                          </p:val>
                                        </p:tav>
                                      </p:tavLst>
                                    </p:anim>
                                    <p:anim calcmode="lin" valueType="num">
                                      <p:cBhvr>
                                        <p:cTn id="205" dur="1000"/>
                                        <p:tgtEl>
                                          <p:spTgt spid="212"/>
                                        </p:tgtEl>
                                        <p:attrNameLst>
                                          <p:attrName>ppt_h</p:attrName>
                                        </p:attrNameLst>
                                      </p:cBhvr>
                                      <p:tavLst>
                                        <p:tav tm="0">
                                          <p:val>
                                            <p:strVal val="ppt_h"/>
                                          </p:val>
                                        </p:tav>
                                        <p:tav tm="100000">
                                          <p:val>
                                            <p:fltVal val="0"/>
                                          </p:val>
                                        </p:tav>
                                      </p:tavLst>
                                    </p:anim>
                                    <p:anim calcmode="lin" valueType="num">
                                      <p:cBhvr>
                                        <p:cTn id="206" dur="1000"/>
                                        <p:tgtEl>
                                          <p:spTgt spid="212"/>
                                        </p:tgtEl>
                                        <p:attrNameLst>
                                          <p:attrName>style.rotation</p:attrName>
                                        </p:attrNameLst>
                                      </p:cBhvr>
                                      <p:tavLst>
                                        <p:tav tm="0">
                                          <p:val>
                                            <p:fltVal val="0"/>
                                          </p:val>
                                        </p:tav>
                                        <p:tav tm="100000">
                                          <p:val>
                                            <p:fltVal val="90"/>
                                          </p:val>
                                        </p:tav>
                                      </p:tavLst>
                                    </p:anim>
                                    <p:animEffect transition="out" filter="fade">
                                      <p:cBhvr>
                                        <p:cTn id="207" dur="1000"/>
                                        <p:tgtEl>
                                          <p:spTgt spid="212"/>
                                        </p:tgtEl>
                                      </p:cBhvr>
                                    </p:animEffect>
                                    <p:set>
                                      <p:cBhvr>
                                        <p:cTn id="208" dur="1" fill="hold">
                                          <p:stCondLst>
                                            <p:cond delay="999"/>
                                          </p:stCondLst>
                                        </p:cTn>
                                        <p:tgtEl>
                                          <p:spTgt spid="21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215"/>
                                        </p:tgtEl>
                                        <p:attrNameLst>
                                          <p:attrName>ppt_w</p:attrName>
                                        </p:attrNameLst>
                                      </p:cBhvr>
                                      <p:tavLst>
                                        <p:tav tm="0">
                                          <p:val>
                                            <p:strVal val="ppt_w"/>
                                          </p:val>
                                        </p:tav>
                                        <p:tav tm="100000">
                                          <p:val>
                                            <p:fltVal val="0"/>
                                          </p:val>
                                        </p:tav>
                                      </p:tavLst>
                                    </p:anim>
                                    <p:anim calcmode="lin" valueType="num">
                                      <p:cBhvr>
                                        <p:cTn id="211" dur="1000"/>
                                        <p:tgtEl>
                                          <p:spTgt spid="215"/>
                                        </p:tgtEl>
                                        <p:attrNameLst>
                                          <p:attrName>ppt_h</p:attrName>
                                        </p:attrNameLst>
                                      </p:cBhvr>
                                      <p:tavLst>
                                        <p:tav tm="0">
                                          <p:val>
                                            <p:strVal val="ppt_h"/>
                                          </p:val>
                                        </p:tav>
                                        <p:tav tm="100000">
                                          <p:val>
                                            <p:fltVal val="0"/>
                                          </p:val>
                                        </p:tav>
                                      </p:tavLst>
                                    </p:anim>
                                    <p:anim calcmode="lin" valueType="num">
                                      <p:cBhvr>
                                        <p:cTn id="212" dur="1000"/>
                                        <p:tgtEl>
                                          <p:spTgt spid="215"/>
                                        </p:tgtEl>
                                        <p:attrNameLst>
                                          <p:attrName>style.rotation</p:attrName>
                                        </p:attrNameLst>
                                      </p:cBhvr>
                                      <p:tavLst>
                                        <p:tav tm="0">
                                          <p:val>
                                            <p:fltVal val="0"/>
                                          </p:val>
                                        </p:tav>
                                        <p:tav tm="100000">
                                          <p:val>
                                            <p:fltVal val="90"/>
                                          </p:val>
                                        </p:tav>
                                      </p:tavLst>
                                    </p:anim>
                                    <p:animEffect transition="out" filter="fade">
                                      <p:cBhvr>
                                        <p:cTn id="213" dur="1000"/>
                                        <p:tgtEl>
                                          <p:spTgt spid="215"/>
                                        </p:tgtEl>
                                      </p:cBhvr>
                                    </p:animEffect>
                                    <p:set>
                                      <p:cBhvr>
                                        <p:cTn id="214" dur="1" fill="hold">
                                          <p:stCondLst>
                                            <p:cond delay="999"/>
                                          </p:stCondLst>
                                        </p:cTn>
                                        <p:tgtEl>
                                          <p:spTgt spid="215"/>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214"/>
                                        </p:tgtEl>
                                        <p:attrNameLst>
                                          <p:attrName>ppt_w</p:attrName>
                                        </p:attrNameLst>
                                      </p:cBhvr>
                                      <p:tavLst>
                                        <p:tav tm="0">
                                          <p:val>
                                            <p:strVal val="ppt_w"/>
                                          </p:val>
                                        </p:tav>
                                        <p:tav tm="100000">
                                          <p:val>
                                            <p:fltVal val="0"/>
                                          </p:val>
                                        </p:tav>
                                      </p:tavLst>
                                    </p:anim>
                                    <p:anim calcmode="lin" valueType="num">
                                      <p:cBhvr>
                                        <p:cTn id="217" dur="1000"/>
                                        <p:tgtEl>
                                          <p:spTgt spid="214"/>
                                        </p:tgtEl>
                                        <p:attrNameLst>
                                          <p:attrName>ppt_h</p:attrName>
                                        </p:attrNameLst>
                                      </p:cBhvr>
                                      <p:tavLst>
                                        <p:tav tm="0">
                                          <p:val>
                                            <p:strVal val="ppt_h"/>
                                          </p:val>
                                        </p:tav>
                                        <p:tav tm="100000">
                                          <p:val>
                                            <p:fltVal val="0"/>
                                          </p:val>
                                        </p:tav>
                                      </p:tavLst>
                                    </p:anim>
                                    <p:anim calcmode="lin" valueType="num">
                                      <p:cBhvr>
                                        <p:cTn id="218" dur="1000"/>
                                        <p:tgtEl>
                                          <p:spTgt spid="214"/>
                                        </p:tgtEl>
                                        <p:attrNameLst>
                                          <p:attrName>style.rotation</p:attrName>
                                        </p:attrNameLst>
                                      </p:cBhvr>
                                      <p:tavLst>
                                        <p:tav tm="0">
                                          <p:val>
                                            <p:fltVal val="0"/>
                                          </p:val>
                                        </p:tav>
                                        <p:tav tm="100000">
                                          <p:val>
                                            <p:fltVal val="90"/>
                                          </p:val>
                                        </p:tav>
                                      </p:tavLst>
                                    </p:anim>
                                    <p:animEffect transition="out" filter="fade">
                                      <p:cBhvr>
                                        <p:cTn id="219" dur="1000"/>
                                        <p:tgtEl>
                                          <p:spTgt spid="214"/>
                                        </p:tgtEl>
                                      </p:cBhvr>
                                    </p:animEffect>
                                    <p:set>
                                      <p:cBhvr>
                                        <p:cTn id="220" dur="1" fill="hold">
                                          <p:stCondLst>
                                            <p:cond delay="999"/>
                                          </p:stCondLst>
                                        </p:cTn>
                                        <p:tgtEl>
                                          <p:spTgt spid="21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216"/>
                                        </p:tgtEl>
                                        <p:attrNameLst>
                                          <p:attrName>ppt_w</p:attrName>
                                        </p:attrNameLst>
                                      </p:cBhvr>
                                      <p:tavLst>
                                        <p:tav tm="0">
                                          <p:val>
                                            <p:strVal val="ppt_w"/>
                                          </p:val>
                                        </p:tav>
                                        <p:tav tm="100000">
                                          <p:val>
                                            <p:fltVal val="0"/>
                                          </p:val>
                                        </p:tav>
                                      </p:tavLst>
                                    </p:anim>
                                    <p:anim calcmode="lin" valueType="num">
                                      <p:cBhvr>
                                        <p:cTn id="223" dur="1000"/>
                                        <p:tgtEl>
                                          <p:spTgt spid="216"/>
                                        </p:tgtEl>
                                        <p:attrNameLst>
                                          <p:attrName>ppt_h</p:attrName>
                                        </p:attrNameLst>
                                      </p:cBhvr>
                                      <p:tavLst>
                                        <p:tav tm="0">
                                          <p:val>
                                            <p:strVal val="ppt_h"/>
                                          </p:val>
                                        </p:tav>
                                        <p:tav tm="100000">
                                          <p:val>
                                            <p:fltVal val="0"/>
                                          </p:val>
                                        </p:tav>
                                      </p:tavLst>
                                    </p:anim>
                                    <p:anim calcmode="lin" valueType="num">
                                      <p:cBhvr>
                                        <p:cTn id="224" dur="1000"/>
                                        <p:tgtEl>
                                          <p:spTgt spid="216"/>
                                        </p:tgtEl>
                                        <p:attrNameLst>
                                          <p:attrName>style.rotation</p:attrName>
                                        </p:attrNameLst>
                                      </p:cBhvr>
                                      <p:tavLst>
                                        <p:tav tm="0">
                                          <p:val>
                                            <p:fltVal val="0"/>
                                          </p:val>
                                        </p:tav>
                                        <p:tav tm="100000">
                                          <p:val>
                                            <p:fltVal val="90"/>
                                          </p:val>
                                        </p:tav>
                                      </p:tavLst>
                                    </p:anim>
                                    <p:animEffect transition="out" filter="fade">
                                      <p:cBhvr>
                                        <p:cTn id="225" dur="1000"/>
                                        <p:tgtEl>
                                          <p:spTgt spid="216"/>
                                        </p:tgtEl>
                                      </p:cBhvr>
                                    </p:animEffect>
                                    <p:set>
                                      <p:cBhvr>
                                        <p:cTn id="226" dur="1" fill="hold">
                                          <p:stCondLst>
                                            <p:cond delay="999"/>
                                          </p:stCondLst>
                                        </p:cTn>
                                        <p:tgtEl>
                                          <p:spTgt spid="216"/>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217"/>
                                        </p:tgtEl>
                                        <p:attrNameLst>
                                          <p:attrName>ppt_w</p:attrName>
                                        </p:attrNameLst>
                                      </p:cBhvr>
                                      <p:tavLst>
                                        <p:tav tm="0">
                                          <p:val>
                                            <p:strVal val="ppt_w"/>
                                          </p:val>
                                        </p:tav>
                                        <p:tav tm="100000">
                                          <p:val>
                                            <p:fltVal val="0"/>
                                          </p:val>
                                        </p:tav>
                                      </p:tavLst>
                                    </p:anim>
                                    <p:anim calcmode="lin" valueType="num">
                                      <p:cBhvr>
                                        <p:cTn id="229" dur="1000"/>
                                        <p:tgtEl>
                                          <p:spTgt spid="217"/>
                                        </p:tgtEl>
                                        <p:attrNameLst>
                                          <p:attrName>ppt_h</p:attrName>
                                        </p:attrNameLst>
                                      </p:cBhvr>
                                      <p:tavLst>
                                        <p:tav tm="0">
                                          <p:val>
                                            <p:strVal val="ppt_h"/>
                                          </p:val>
                                        </p:tav>
                                        <p:tav tm="100000">
                                          <p:val>
                                            <p:fltVal val="0"/>
                                          </p:val>
                                        </p:tav>
                                      </p:tavLst>
                                    </p:anim>
                                    <p:anim calcmode="lin" valueType="num">
                                      <p:cBhvr>
                                        <p:cTn id="230" dur="1000"/>
                                        <p:tgtEl>
                                          <p:spTgt spid="217"/>
                                        </p:tgtEl>
                                        <p:attrNameLst>
                                          <p:attrName>style.rotation</p:attrName>
                                        </p:attrNameLst>
                                      </p:cBhvr>
                                      <p:tavLst>
                                        <p:tav tm="0">
                                          <p:val>
                                            <p:fltVal val="0"/>
                                          </p:val>
                                        </p:tav>
                                        <p:tav tm="100000">
                                          <p:val>
                                            <p:fltVal val="90"/>
                                          </p:val>
                                        </p:tav>
                                      </p:tavLst>
                                    </p:anim>
                                    <p:animEffect transition="out" filter="fade">
                                      <p:cBhvr>
                                        <p:cTn id="231" dur="1000"/>
                                        <p:tgtEl>
                                          <p:spTgt spid="217"/>
                                        </p:tgtEl>
                                      </p:cBhvr>
                                    </p:animEffect>
                                    <p:set>
                                      <p:cBhvr>
                                        <p:cTn id="232" dur="1" fill="hold">
                                          <p:stCondLst>
                                            <p:cond delay="999"/>
                                          </p:stCondLst>
                                        </p:cTn>
                                        <p:tgtEl>
                                          <p:spTgt spid="217"/>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218"/>
                                        </p:tgtEl>
                                        <p:attrNameLst>
                                          <p:attrName>ppt_w</p:attrName>
                                        </p:attrNameLst>
                                      </p:cBhvr>
                                      <p:tavLst>
                                        <p:tav tm="0">
                                          <p:val>
                                            <p:strVal val="ppt_w"/>
                                          </p:val>
                                        </p:tav>
                                        <p:tav tm="100000">
                                          <p:val>
                                            <p:fltVal val="0"/>
                                          </p:val>
                                        </p:tav>
                                      </p:tavLst>
                                    </p:anim>
                                    <p:anim calcmode="lin" valueType="num">
                                      <p:cBhvr>
                                        <p:cTn id="235" dur="1000"/>
                                        <p:tgtEl>
                                          <p:spTgt spid="218"/>
                                        </p:tgtEl>
                                        <p:attrNameLst>
                                          <p:attrName>ppt_h</p:attrName>
                                        </p:attrNameLst>
                                      </p:cBhvr>
                                      <p:tavLst>
                                        <p:tav tm="0">
                                          <p:val>
                                            <p:strVal val="ppt_h"/>
                                          </p:val>
                                        </p:tav>
                                        <p:tav tm="100000">
                                          <p:val>
                                            <p:fltVal val="0"/>
                                          </p:val>
                                        </p:tav>
                                      </p:tavLst>
                                    </p:anim>
                                    <p:anim calcmode="lin" valueType="num">
                                      <p:cBhvr>
                                        <p:cTn id="236" dur="1000"/>
                                        <p:tgtEl>
                                          <p:spTgt spid="218"/>
                                        </p:tgtEl>
                                        <p:attrNameLst>
                                          <p:attrName>style.rotation</p:attrName>
                                        </p:attrNameLst>
                                      </p:cBhvr>
                                      <p:tavLst>
                                        <p:tav tm="0">
                                          <p:val>
                                            <p:fltVal val="0"/>
                                          </p:val>
                                        </p:tav>
                                        <p:tav tm="100000">
                                          <p:val>
                                            <p:fltVal val="90"/>
                                          </p:val>
                                        </p:tav>
                                      </p:tavLst>
                                    </p:anim>
                                    <p:animEffect transition="out" filter="fade">
                                      <p:cBhvr>
                                        <p:cTn id="237" dur="1000"/>
                                        <p:tgtEl>
                                          <p:spTgt spid="218"/>
                                        </p:tgtEl>
                                      </p:cBhvr>
                                    </p:animEffect>
                                    <p:set>
                                      <p:cBhvr>
                                        <p:cTn id="238" dur="1" fill="hold">
                                          <p:stCondLst>
                                            <p:cond delay="999"/>
                                          </p:stCondLst>
                                        </p:cTn>
                                        <p:tgtEl>
                                          <p:spTgt spid="218"/>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219"/>
                                        </p:tgtEl>
                                        <p:attrNameLst>
                                          <p:attrName>ppt_w</p:attrName>
                                        </p:attrNameLst>
                                      </p:cBhvr>
                                      <p:tavLst>
                                        <p:tav tm="0">
                                          <p:val>
                                            <p:strVal val="ppt_w"/>
                                          </p:val>
                                        </p:tav>
                                        <p:tav tm="100000">
                                          <p:val>
                                            <p:fltVal val="0"/>
                                          </p:val>
                                        </p:tav>
                                      </p:tavLst>
                                    </p:anim>
                                    <p:anim calcmode="lin" valueType="num">
                                      <p:cBhvr>
                                        <p:cTn id="241" dur="1000"/>
                                        <p:tgtEl>
                                          <p:spTgt spid="219"/>
                                        </p:tgtEl>
                                        <p:attrNameLst>
                                          <p:attrName>ppt_h</p:attrName>
                                        </p:attrNameLst>
                                      </p:cBhvr>
                                      <p:tavLst>
                                        <p:tav tm="0">
                                          <p:val>
                                            <p:strVal val="ppt_h"/>
                                          </p:val>
                                        </p:tav>
                                        <p:tav tm="100000">
                                          <p:val>
                                            <p:fltVal val="0"/>
                                          </p:val>
                                        </p:tav>
                                      </p:tavLst>
                                    </p:anim>
                                    <p:anim calcmode="lin" valueType="num">
                                      <p:cBhvr>
                                        <p:cTn id="242" dur="1000"/>
                                        <p:tgtEl>
                                          <p:spTgt spid="219"/>
                                        </p:tgtEl>
                                        <p:attrNameLst>
                                          <p:attrName>style.rotation</p:attrName>
                                        </p:attrNameLst>
                                      </p:cBhvr>
                                      <p:tavLst>
                                        <p:tav tm="0">
                                          <p:val>
                                            <p:fltVal val="0"/>
                                          </p:val>
                                        </p:tav>
                                        <p:tav tm="100000">
                                          <p:val>
                                            <p:fltVal val="90"/>
                                          </p:val>
                                        </p:tav>
                                      </p:tavLst>
                                    </p:anim>
                                    <p:animEffect transition="out" filter="fade">
                                      <p:cBhvr>
                                        <p:cTn id="243" dur="1000"/>
                                        <p:tgtEl>
                                          <p:spTgt spid="219"/>
                                        </p:tgtEl>
                                      </p:cBhvr>
                                    </p:animEffect>
                                    <p:set>
                                      <p:cBhvr>
                                        <p:cTn id="244" dur="1" fill="hold">
                                          <p:stCondLst>
                                            <p:cond delay="999"/>
                                          </p:stCondLst>
                                        </p:cTn>
                                        <p:tgtEl>
                                          <p:spTgt spid="219"/>
                                        </p:tgtEl>
                                        <p:attrNameLst>
                                          <p:attrName>style.visibility</p:attrName>
                                        </p:attrNameLst>
                                      </p:cBhvr>
                                      <p:to>
                                        <p:strVal val="hidden"/>
                                      </p:to>
                                    </p:set>
                                  </p:childTnLst>
                                </p:cTn>
                              </p:par>
                              <p:par>
                                <p:cTn id="245" presetID="31" presetClass="exit" presetSubtype="0" fill="hold" grpId="1" nodeType="withEffect">
                                  <p:stCondLst>
                                    <p:cond delay="0"/>
                                  </p:stCondLst>
                                  <p:childTnLst>
                                    <p:anim calcmode="lin" valueType="num">
                                      <p:cBhvr>
                                        <p:cTn id="246" dur="1000"/>
                                        <p:tgtEl>
                                          <p:spTgt spid="220"/>
                                        </p:tgtEl>
                                        <p:attrNameLst>
                                          <p:attrName>ppt_w</p:attrName>
                                        </p:attrNameLst>
                                      </p:cBhvr>
                                      <p:tavLst>
                                        <p:tav tm="0">
                                          <p:val>
                                            <p:strVal val="ppt_w"/>
                                          </p:val>
                                        </p:tav>
                                        <p:tav tm="100000">
                                          <p:val>
                                            <p:fltVal val="0"/>
                                          </p:val>
                                        </p:tav>
                                      </p:tavLst>
                                    </p:anim>
                                    <p:anim calcmode="lin" valueType="num">
                                      <p:cBhvr>
                                        <p:cTn id="247" dur="1000"/>
                                        <p:tgtEl>
                                          <p:spTgt spid="220"/>
                                        </p:tgtEl>
                                        <p:attrNameLst>
                                          <p:attrName>ppt_h</p:attrName>
                                        </p:attrNameLst>
                                      </p:cBhvr>
                                      <p:tavLst>
                                        <p:tav tm="0">
                                          <p:val>
                                            <p:strVal val="ppt_h"/>
                                          </p:val>
                                        </p:tav>
                                        <p:tav tm="100000">
                                          <p:val>
                                            <p:fltVal val="0"/>
                                          </p:val>
                                        </p:tav>
                                      </p:tavLst>
                                    </p:anim>
                                    <p:anim calcmode="lin" valueType="num">
                                      <p:cBhvr>
                                        <p:cTn id="248" dur="1000"/>
                                        <p:tgtEl>
                                          <p:spTgt spid="220"/>
                                        </p:tgtEl>
                                        <p:attrNameLst>
                                          <p:attrName>style.rotation</p:attrName>
                                        </p:attrNameLst>
                                      </p:cBhvr>
                                      <p:tavLst>
                                        <p:tav tm="0">
                                          <p:val>
                                            <p:fltVal val="0"/>
                                          </p:val>
                                        </p:tav>
                                        <p:tav tm="100000">
                                          <p:val>
                                            <p:fltVal val="90"/>
                                          </p:val>
                                        </p:tav>
                                      </p:tavLst>
                                    </p:anim>
                                    <p:animEffect transition="out" filter="fade">
                                      <p:cBhvr>
                                        <p:cTn id="249" dur="1000"/>
                                        <p:tgtEl>
                                          <p:spTgt spid="220"/>
                                        </p:tgtEl>
                                      </p:cBhvr>
                                    </p:animEffect>
                                    <p:set>
                                      <p:cBhvr>
                                        <p:cTn id="250" dur="1" fill="hold">
                                          <p:stCondLst>
                                            <p:cond delay="999"/>
                                          </p:stCondLst>
                                        </p:cTn>
                                        <p:tgtEl>
                                          <p:spTgt spid="220"/>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31" presetClass="entr" presetSubtype="0" fill="hold" grpId="0" nodeType="clickEffect">
                                  <p:stCondLst>
                                    <p:cond delay="0"/>
                                  </p:stCondLst>
                                  <p:childTnLst>
                                    <p:set>
                                      <p:cBhvr>
                                        <p:cTn id="254" dur="1" fill="hold">
                                          <p:stCondLst>
                                            <p:cond delay="0"/>
                                          </p:stCondLst>
                                        </p:cTn>
                                        <p:tgtEl>
                                          <p:spTgt spid="263"/>
                                        </p:tgtEl>
                                        <p:attrNameLst>
                                          <p:attrName>style.visibility</p:attrName>
                                        </p:attrNameLst>
                                      </p:cBhvr>
                                      <p:to>
                                        <p:strVal val="visible"/>
                                      </p:to>
                                    </p:set>
                                    <p:anim calcmode="lin" valueType="num">
                                      <p:cBhvr>
                                        <p:cTn id="255" dur="1000" fill="hold"/>
                                        <p:tgtEl>
                                          <p:spTgt spid="263"/>
                                        </p:tgtEl>
                                        <p:attrNameLst>
                                          <p:attrName>ppt_w</p:attrName>
                                        </p:attrNameLst>
                                      </p:cBhvr>
                                      <p:tavLst>
                                        <p:tav tm="0">
                                          <p:val>
                                            <p:fltVal val="0"/>
                                          </p:val>
                                        </p:tav>
                                        <p:tav tm="100000">
                                          <p:val>
                                            <p:strVal val="#ppt_w"/>
                                          </p:val>
                                        </p:tav>
                                      </p:tavLst>
                                    </p:anim>
                                    <p:anim calcmode="lin" valueType="num">
                                      <p:cBhvr>
                                        <p:cTn id="256" dur="1000" fill="hold"/>
                                        <p:tgtEl>
                                          <p:spTgt spid="263"/>
                                        </p:tgtEl>
                                        <p:attrNameLst>
                                          <p:attrName>ppt_h</p:attrName>
                                        </p:attrNameLst>
                                      </p:cBhvr>
                                      <p:tavLst>
                                        <p:tav tm="0">
                                          <p:val>
                                            <p:fltVal val="0"/>
                                          </p:val>
                                        </p:tav>
                                        <p:tav tm="100000">
                                          <p:val>
                                            <p:strVal val="#ppt_h"/>
                                          </p:val>
                                        </p:tav>
                                      </p:tavLst>
                                    </p:anim>
                                    <p:anim calcmode="lin" valueType="num">
                                      <p:cBhvr>
                                        <p:cTn id="257" dur="1000" fill="hold"/>
                                        <p:tgtEl>
                                          <p:spTgt spid="263"/>
                                        </p:tgtEl>
                                        <p:attrNameLst>
                                          <p:attrName>style.rotation</p:attrName>
                                        </p:attrNameLst>
                                      </p:cBhvr>
                                      <p:tavLst>
                                        <p:tav tm="0">
                                          <p:val>
                                            <p:fltVal val="90"/>
                                          </p:val>
                                        </p:tav>
                                        <p:tav tm="100000">
                                          <p:val>
                                            <p:fltVal val="0"/>
                                          </p:val>
                                        </p:tav>
                                      </p:tavLst>
                                    </p:anim>
                                    <p:animEffect transition="in" filter="fade">
                                      <p:cBhvr>
                                        <p:cTn id="258" dur="1000"/>
                                        <p:tgtEl>
                                          <p:spTgt spid="263"/>
                                        </p:tgtEl>
                                      </p:cBhvr>
                                    </p:animEffect>
                                  </p:childTnLst>
                                </p:cTn>
                              </p:par>
                              <p:par>
                                <p:cTn id="259" presetID="31" presetClass="entr" presetSubtype="0" fill="hold" grpId="0" nodeType="withEffect">
                                  <p:stCondLst>
                                    <p:cond delay="0"/>
                                  </p:stCondLst>
                                  <p:childTnLst>
                                    <p:set>
                                      <p:cBhvr>
                                        <p:cTn id="260" dur="1" fill="hold">
                                          <p:stCondLst>
                                            <p:cond delay="0"/>
                                          </p:stCondLst>
                                        </p:cTn>
                                        <p:tgtEl>
                                          <p:spTgt spid="261"/>
                                        </p:tgtEl>
                                        <p:attrNameLst>
                                          <p:attrName>style.visibility</p:attrName>
                                        </p:attrNameLst>
                                      </p:cBhvr>
                                      <p:to>
                                        <p:strVal val="visible"/>
                                      </p:to>
                                    </p:set>
                                    <p:anim calcmode="lin" valueType="num">
                                      <p:cBhvr>
                                        <p:cTn id="261" dur="1000" fill="hold"/>
                                        <p:tgtEl>
                                          <p:spTgt spid="261"/>
                                        </p:tgtEl>
                                        <p:attrNameLst>
                                          <p:attrName>ppt_w</p:attrName>
                                        </p:attrNameLst>
                                      </p:cBhvr>
                                      <p:tavLst>
                                        <p:tav tm="0">
                                          <p:val>
                                            <p:fltVal val="0"/>
                                          </p:val>
                                        </p:tav>
                                        <p:tav tm="100000">
                                          <p:val>
                                            <p:strVal val="#ppt_w"/>
                                          </p:val>
                                        </p:tav>
                                      </p:tavLst>
                                    </p:anim>
                                    <p:anim calcmode="lin" valueType="num">
                                      <p:cBhvr>
                                        <p:cTn id="262" dur="1000" fill="hold"/>
                                        <p:tgtEl>
                                          <p:spTgt spid="261"/>
                                        </p:tgtEl>
                                        <p:attrNameLst>
                                          <p:attrName>ppt_h</p:attrName>
                                        </p:attrNameLst>
                                      </p:cBhvr>
                                      <p:tavLst>
                                        <p:tav tm="0">
                                          <p:val>
                                            <p:fltVal val="0"/>
                                          </p:val>
                                        </p:tav>
                                        <p:tav tm="100000">
                                          <p:val>
                                            <p:strVal val="#ppt_h"/>
                                          </p:val>
                                        </p:tav>
                                      </p:tavLst>
                                    </p:anim>
                                    <p:anim calcmode="lin" valueType="num">
                                      <p:cBhvr>
                                        <p:cTn id="263" dur="1000" fill="hold"/>
                                        <p:tgtEl>
                                          <p:spTgt spid="261"/>
                                        </p:tgtEl>
                                        <p:attrNameLst>
                                          <p:attrName>style.rotation</p:attrName>
                                        </p:attrNameLst>
                                      </p:cBhvr>
                                      <p:tavLst>
                                        <p:tav tm="0">
                                          <p:val>
                                            <p:fltVal val="90"/>
                                          </p:val>
                                        </p:tav>
                                        <p:tav tm="100000">
                                          <p:val>
                                            <p:fltVal val="0"/>
                                          </p:val>
                                        </p:tav>
                                      </p:tavLst>
                                    </p:anim>
                                    <p:animEffect transition="in" filter="fade">
                                      <p:cBhvr>
                                        <p:cTn id="264" dur="1000"/>
                                        <p:tgtEl>
                                          <p:spTgt spid="261"/>
                                        </p:tgtEl>
                                      </p:cBhvr>
                                    </p:animEffect>
                                  </p:childTnLst>
                                </p:cTn>
                              </p:par>
                              <p:par>
                                <p:cTn id="265" presetID="31" presetClass="entr" presetSubtype="0" fill="hold" grpId="0" nodeType="withEffect">
                                  <p:stCondLst>
                                    <p:cond delay="0"/>
                                  </p:stCondLst>
                                  <p:childTnLst>
                                    <p:set>
                                      <p:cBhvr>
                                        <p:cTn id="266" dur="1" fill="hold">
                                          <p:stCondLst>
                                            <p:cond delay="0"/>
                                          </p:stCondLst>
                                        </p:cTn>
                                        <p:tgtEl>
                                          <p:spTgt spid="262"/>
                                        </p:tgtEl>
                                        <p:attrNameLst>
                                          <p:attrName>style.visibility</p:attrName>
                                        </p:attrNameLst>
                                      </p:cBhvr>
                                      <p:to>
                                        <p:strVal val="visible"/>
                                      </p:to>
                                    </p:set>
                                    <p:anim calcmode="lin" valueType="num">
                                      <p:cBhvr>
                                        <p:cTn id="267" dur="1000" fill="hold"/>
                                        <p:tgtEl>
                                          <p:spTgt spid="262"/>
                                        </p:tgtEl>
                                        <p:attrNameLst>
                                          <p:attrName>ppt_w</p:attrName>
                                        </p:attrNameLst>
                                      </p:cBhvr>
                                      <p:tavLst>
                                        <p:tav tm="0">
                                          <p:val>
                                            <p:fltVal val="0"/>
                                          </p:val>
                                        </p:tav>
                                        <p:tav tm="100000">
                                          <p:val>
                                            <p:strVal val="#ppt_w"/>
                                          </p:val>
                                        </p:tav>
                                      </p:tavLst>
                                    </p:anim>
                                    <p:anim calcmode="lin" valueType="num">
                                      <p:cBhvr>
                                        <p:cTn id="268" dur="1000" fill="hold"/>
                                        <p:tgtEl>
                                          <p:spTgt spid="262"/>
                                        </p:tgtEl>
                                        <p:attrNameLst>
                                          <p:attrName>ppt_h</p:attrName>
                                        </p:attrNameLst>
                                      </p:cBhvr>
                                      <p:tavLst>
                                        <p:tav tm="0">
                                          <p:val>
                                            <p:fltVal val="0"/>
                                          </p:val>
                                        </p:tav>
                                        <p:tav tm="100000">
                                          <p:val>
                                            <p:strVal val="#ppt_h"/>
                                          </p:val>
                                        </p:tav>
                                      </p:tavLst>
                                    </p:anim>
                                    <p:anim calcmode="lin" valueType="num">
                                      <p:cBhvr>
                                        <p:cTn id="269" dur="1000" fill="hold"/>
                                        <p:tgtEl>
                                          <p:spTgt spid="262"/>
                                        </p:tgtEl>
                                        <p:attrNameLst>
                                          <p:attrName>style.rotation</p:attrName>
                                        </p:attrNameLst>
                                      </p:cBhvr>
                                      <p:tavLst>
                                        <p:tav tm="0">
                                          <p:val>
                                            <p:fltVal val="90"/>
                                          </p:val>
                                        </p:tav>
                                        <p:tav tm="100000">
                                          <p:val>
                                            <p:fltVal val="0"/>
                                          </p:val>
                                        </p:tav>
                                      </p:tavLst>
                                    </p:anim>
                                    <p:animEffect transition="in" filter="fade">
                                      <p:cBhvr>
                                        <p:cTn id="270" dur="1000"/>
                                        <p:tgtEl>
                                          <p:spTgt spid="262"/>
                                        </p:tgtEl>
                                      </p:cBhvr>
                                    </p:animEffect>
                                  </p:childTnLst>
                                </p:cTn>
                              </p:par>
                              <p:par>
                                <p:cTn id="271" presetID="31" presetClass="entr" presetSubtype="0" fill="hold" grpId="0" nodeType="withEffect">
                                  <p:stCondLst>
                                    <p:cond delay="0"/>
                                  </p:stCondLst>
                                  <p:childTnLst>
                                    <p:set>
                                      <p:cBhvr>
                                        <p:cTn id="272" dur="1" fill="hold">
                                          <p:stCondLst>
                                            <p:cond delay="0"/>
                                          </p:stCondLst>
                                        </p:cTn>
                                        <p:tgtEl>
                                          <p:spTgt spid="260"/>
                                        </p:tgtEl>
                                        <p:attrNameLst>
                                          <p:attrName>style.visibility</p:attrName>
                                        </p:attrNameLst>
                                      </p:cBhvr>
                                      <p:to>
                                        <p:strVal val="visible"/>
                                      </p:to>
                                    </p:set>
                                    <p:anim calcmode="lin" valueType="num">
                                      <p:cBhvr>
                                        <p:cTn id="273" dur="1000" fill="hold"/>
                                        <p:tgtEl>
                                          <p:spTgt spid="260"/>
                                        </p:tgtEl>
                                        <p:attrNameLst>
                                          <p:attrName>ppt_w</p:attrName>
                                        </p:attrNameLst>
                                      </p:cBhvr>
                                      <p:tavLst>
                                        <p:tav tm="0">
                                          <p:val>
                                            <p:fltVal val="0"/>
                                          </p:val>
                                        </p:tav>
                                        <p:tav tm="100000">
                                          <p:val>
                                            <p:strVal val="#ppt_w"/>
                                          </p:val>
                                        </p:tav>
                                      </p:tavLst>
                                    </p:anim>
                                    <p:anim calcmode="lin" valueType="num">
                                      <p:cBhvr>
                                        <p:cTn id="274" dur="1000" fill="hold"/>
                                        <p:tgtEl>
                                          <p:spTgt spid="260"/>
                                        </p:tgtEl>
                                        <p:attrNameLst>
                                          <p:attrName>ppt_h</p:attrName>
                                        </p:attrNameLst>
                                      </p:cBhvr>
                                      <p:tavLst>
                                        <p:tav tm="0">
                                          <p:val>
                                            <p:fltVal val="0"/>
                                          </p:val>
                                        </p:tav>
                                        <p:tav tm="100000">
                                          <p:val>
                                            <p:strVal val="#ppt_h"/>
                                          </p:val>
                                        </p:tav>
                                      </p:tavLst>
                                    </p:anim>
                                    <p:anim calcmode="lin" valueType="num">
                                      <p:cBhvr>
                                        <p:cTn id="275" dur="1000" fill="hold"/>
                                        <p:tgtEl>
                                          <p:spTgt spid="260"/>
                                        </p:tgtEl>
                                        <p:attrNameLst>
                                          <p:attrName>style.rotation</p:attrName>
                                        </p:attrNameLst>
                                      </p:cBhvr>
                                      <p:tavLst>
                                        <p:tav tm="0">
                                          <p:val>
                                            <p:fltVal val="90"/>
                                          </p:val>
                                        </p:tav>
                                        <p:tav tm="100000">
                                          <p:val>
                                            <p:fltVal val="0"/>
                                          </p:val>
                                        </p:tav>
                                      </p:tavLst>
                                    </p:anim>
                                    <p:animEffect transition="in" filter="fade">
                                      <p:cBhvr>
                                        <p:cTn id="276" dur="1000"/>
                                        <p:tgtEl>
                                          <p:spTgt spid="260"/>
                                        </p:tgtEl>
                                      </p:cBhvr>
                                    </p:animEffect>
                                  </p:childTnLst>
                                </p:cTn>
                              </p:par>
                              <p:par>
                                <p:cTn id="277" presetID="31" presetClass="entr" presetSubtype="0" fill="hold" grpId="0" nodeType="withEffect">
                                  <p:stCondLst>
                                    <p:cond delay="0"/>
                                  </p:stCondLst>
                                  <p:childTnLst>
                                    <p:set>
                                      <p:cBhvr>
                                        <p:cTn id="278" dur="1" fill="hold">
                                          <p:stCondLst>
                                            <p:cond delay="0"/>
                                          </p:stCondLst>
                                        </p:cTn>
                                        <p:tgtEl>
                                          <p:spTgt spid="259"/>
                                        </p:tgtEl>
                                        <p:attrNameLst>
                                          <p:attrName>style.visibility</p:attrName>
                                        </p:attrNameLst>
                                      </p:cBhvr>
                                      <p:to>
                                        <p:strVal val="visible"/>
                                      </p:to>
                                    </p:set>
                                    <p:anim calcmode="lin" valueType="num">
                                      <p:cBhvr>
                                        <p:cTn id="279" dur="1000" fill="hold"/>
                                        <p:tgtEl>
                                          <p:spTgt spid="259"/>
                                        </p:tgtEl>
                                        <p:attrNameLst>
                                          <p:attrName>ppt_w</p:attrName>
                                        </p:attrNameLst>
                                      </p:cBhvr>
                                      <p:tavLst>
                                        <p:tav tm="0">
                                          <p:val>
                                            <p:fltVal val="0"/>
                                          </p:val>
                                        </p:tav>
                                        <p:tav tm="100000">
                                          <p:val>
                                            <p:strVal val="#ppt_w"/>
                                          </p:val>
                                        </p:tav>
                                      </p:tavLst>
                                    </p:anim>
                                    <p:anim calcmode="lin" valueType="num">
                                      <p:cBhvr>
                                        <p:cTn id="280" dur="1000" fill="hold"/>
                                        <p:tgtEl>
                                          <p:spTgt spid="259"/>
                                        </p:tgtEl>
                                        <p:attrNameLst>
                                          <p:attrName>ppt_h</p:attrName>
                                        </p:attrNameLst>
                                      </p:cBhvr>
                                      <p:tavLst>
                                        <p:tav tm="0">
                                          <p:val>
                                            <p:fltVal val="0"/>
                                          </p:val>
                                        </p:tav>
                                        <p:tav tm="100000">
                                          <p:val>
                                            <p:strVal val="#ppt_h"/>
                                          </p:val>
                                        </p:tav>
                                      </p:tavLst>
                                    </p:anim>
                                    <p:anim calcmode="lin" valueType="num">
                                      <p:cBhvr>
                                        <p:cTn id="281" dur="1000" fill="hold"/>
                                        <p:tgtEl>
                                          <p:spTgt spid="259"/>
                                        </p:tgtEl>
                                        <p:attrNameLst>
                                          <p:attrName>style.rotation</p:attrName>
                                        </p:attrNameLst>
                                      </p:cBhvr>
                                      <p:tavLst>
                                        <p:tav tm="0">
                                          <p:val>
                                            <p:fltVal val="90"/>
                                          </p:val>
                                        </p:tav>
                                        <p:tav tm="100000">
                                          <p:val>
                                            <p:fltVal val="0"/>
                                          </p:val>
                                        </p:tav>
                                      </p:tavLst>
                                    </p:anim>
                                    <p:animEffect transition="in" filter="fade">
                                      <p:cBhvr>
                                        <p:cTn id="282" dur="1000"/>
                                        <p:tgtEl>
                                          <p:spTgt spid="259"/>
                                        </p:tgtEl>
                                      </p:cBhvr>
                                    </p:animEffect>
                                  </p:childTnLst>
                                </p:cTn>
                              </p:par>
                              <p:par>
                                <p:cTn id="283" presetID="31" presetClass="entr" presetSubtype="0" fill="hold" grpId="0" nodeType="withEffect">
                                  <p:stCondLst>
                                    <p:cond delay="0"/>
                                  </p:stCondLst>
                                  <p:childTnLst>
                                    <p:set>
                                      <p:cBhvr>
                                        <p:cTn id="284" dur="1" fill="hold">
                                          <p:stCondLst>
                                            <p:cond delay="0"/>
                                          </p:stCondLst>
                                        </p:cTn>
                                        <p:tgtEl>
                                          <p:spTgt spid="257"/>
                                        </p:tgtEl>
                                        <p:attrNameLst>
                                          <p:attrName>style.visibility</p:attrName>
                                        </p:attrNameLst>
                                      </p:cBhvr>
                                      <p:to>
                                        <p:strVal val="visible"/>
                                      </p:to>
                                    </p:set>
                                    <p:anim calcmode="lin" valueType="num">
                                      <p:cBhvr>
                                        <p:cTn id="285" dur="1000" fill="hold"/>
                                        <p:tgtEl>
                                          <p:spTgt spid="257"/>
                                        </p:tgtEl>
                                        <p:attrNameLst>
                                          <p:attrName>ppt_w</p:attrName>
                                        </p:attrNameLst>
                                      </p:cBhvr>
                                      <p:tavLst>
                                        <p:tav tm="0">
                                          <p:val>
                                            <p:fltVal val="0"/>
                                          </p:val>
                                        </p:tav>
                                        <p:tav tm="100000">
                                          <p:val>
                                            <p:strVal val="#ppt_w"/>
                                          </p:val>
                                        </p:tav>
                                      </p:tavLst>
                                    </p:anim>
                                    <p:anim calcmode="lin" valueType="num">
                                      <p:cBhvr>
                                        <p:cTn id="286" dur="1000" fill="hold"/>
                                        <p:tgtEl>
                                          <p:spTgt spid="257"/>
                                        </p:tgtEl>
                                        <p:attrNameLst>
                                          <p:attrName>ppt_h</p:attrName>
                                        </p:attrNameLst>
                                      </p:cBhvr>
                                      <p:tavLst>
                                        <p:tav tm="0">
                                          <p:val>
                                            <p:fltVal val="0"/>
                                          </p:val>
                                        </p:tav>
                                        <p:tav tm="100000">
                                          <p:val>
                                            <p:strVal val="#ppt_h"/>
                                          </p:val>
                                        </p:tav>
                                      </p:tavLst>
                                    </p:anim>
                                    <p:anim calcmode="lin" valueType="num">
                                      <p:cBhvr>
                                        <p:cTn id="287" dur="1000" fill="hold"/>
                                        <p:tgtEl>
                                          <p:spTgt spid="257"/>
                                        </p:tgtEl>
                                        <p:attrNameLst>
                                          <p:attrName>style.rotation</p:attrName>
                                        </p:attrNameLst>
                                      </p:cBhvr>
                                      <p:tavLst>
                                        <p:tav tm="0">
                                          <p:val>
                                            <p:fltVal val="90"/>
                                          </p:val>
                                        </p:tav>
                                        <p:tav tm="100000">
                                          <p:val>
                                            <p:fltVal val="0"/>
                                          </p:val>
                                        </p:tav>
                                      </p:tavLst>
                                    </p:anim>
                                    <p:animEffect transition="in" filter="fade">
                                      <p:cBhvr>
                                        <p:cTn id="288" dur="1000"/>
                                        <p:tgtEl>
                                          <p:spTgt spid="257"/>
                                        </p:tgtEl>
                                      </p:cBhvr>
                                    </p:animEffect>
                                  </p:childTnLst>
                                </p:cTn>
                              </p:par>
                              <p:par>
                                <p:cTn id="289" presetID="31" presetClass="entr" presetSubtype="0" fill="hold" grpId="0" nodeType="withEffect">
                                  <p:stCondLst>
                                    <p:cond delay="0"/>
                                  </p:stCondLst>
                                  <p:childTnLst>
                                    <p:set>
                                      <p:cBhvr>
                                        <p:cTn id="290" dur="1" fill="hold">
                                          <p:stCondLst>
                                            <p:cond delay="0"/>
                                          </p:stCondLst>
                                        </p:cTn>
                                        <p:tgtEl>
                                          <p:spTgt spid="258"/>
                                        </p:tgtEl>
                                        <p:attrNameLst>
                                          <p:attrName>style.visibility</p:attrName>
                                        </p:attrNameLst>
                                      </p:cBhvr>
                                      <p:to>
                                        <p:strVal val="visible"/>
                                      </p:to>
                                    </p:set>
                                    <p:anim calcmode="lin" valueType="num">
                                      <p:cBhvr>
                                        <p:cTn id="291" dur="1000" fill="hold"/>
                                        <p:tgtEl>
                                          <p:spTgt spid="258"/>
                                        </p:tgtEl>
                                        <p:attrNameLst>
                                          <p:attrName>ppt_w</p:attrName>
                                        </p:attrNameLst>
                                      </p:cBhvr>
                                      <p:tavLst>
                                        <p:tav tm="0">
                                          <p:val>
                                            <p:fltVal val="0"/>
                                          </p:val>
                                        </p:tav>
                                        <p:tav tm="100000">
                                          <p:val>
                                            <p:strVal val="#ppt_w"/>
                                          </p:val>
                                        </p:tav>
                                      </p:tavLst>
                                    </p:anim>
                                    <p:anim calcmode="lin" valueType="num">
                                      <p:cBhvr>
                                        <p:cTn id="292" dur="1000" fill="hold"/>
                                        <p:tgtEl>
                                          <p:spTgt spid="258"/>
                                        </p:tgtEl>
                                        <p:attrNameLst>
                                          <p:attrName>ppt_h</p:attrName>
                                        </p:attrNameLst>
                                      </p:cBhvr>
                                      <p:tavLst>
                                        <p:tav tm="0">
                                          <p:val>
                                            <p:fltVal val="0"/>
                                          </p:val>
                                        </p:tav>
                                        <p:tav tm="100000">
                                          <p:val>
                                            <p:strVal val="#ppt_h"/>
                                          </p:val>
                                        </p:tav>
                                      </p:tavLst>
                                    </p:anim>
                                    <p:anim calcmode="lin" valueType="num">
                                      <p:cBhvr>
                                        <p:cTn id="293" dur="1000" fill="hold"/>
                                        <p:tgtEl>
                                          <p:spTgt spid="258"/>
                                        </p:tgtEl>
                                        <p:attrNameLst>
                                          <p:attrName>style.rotation</p:attrName>
                                        </p:attrNameLst>
                                      </p:cBhvr>
                                      <p:tavLst>
                                        <p:tav tm="0">
                                          <p:val>
                                            <p:fltVal val="90"/>
                                          </p:val>
                                        </p:tav>
                                        <p:tav tm="100000">
                                          <p:val>
                                            <p:fltVal val="0"/>
                                          </p:val>
                                        </p:tav>
                                      </p:tavLst>
                                    </p:anim>
                                    <p:animEffect transition="in" filter="fade">
                                      <p:cBhvr>
                                        <p:cTn id="294" dur="1000"/>
                                        <p:tgtEl>
                                          <p:spTgt spid="258"/>
                                        </p:tgtEl>
                                      </p:cBhvr>
                                    </p:animEffect>
                                  </p:childTnLst>
                                </p:cTn>
                              </p:par>
                              <p:par>
                                <p:cTn id="295" presetID="31" presetClass="entr" presetSubtype="0" fill="hold" grpId="0" nodeType="withEffect">
                                  <p:stCondLst>
                                    <p:cond delay="0"/>
                                  </p:stCondLst>
                                  <p:childTnLst>
                                    <p:set>
                                      <p:cBhvr>
                                        <p:cTn id="296" dur="1" fill="hold">
                                          <p:stCondLst>
                                            <p:cond delay="0"/>
                                          </p:stCondLst>
                                        </p:cTn>
                                        <p:tgtEl>
                                          <p:spTgt spid="256"/>
                                        </p:tgtEl>
                                        <p:attrNameLst>
                                          <p:attrName>style.visibility</p:attrName>
                                        </p:attrNameLst>
                                      </p:cBhvr>
                                      <p:to>
                                        <p:strVal val="visible"/>
                                      </p:to>
                                    </p:set>
                                    <p:anim calcmode="lin" valueType="num">
                                      <p:cBhvr>
                                        <p:cTn id="297" dur="1000" fill="hold"/>
                                        <p:tgtEl>
                                          <p:spTgt spid="256"/>
                                        </p:tgtEl>
                                        <p:attrNameLst>
                                          <p:attrName>ppt_w</p:attrName>
                                        </p:attrNameLst>
                                      </p:cBhvr>
                                      <p:tavLst>
                                        <p:tav tm="0">
                                          <p:val>
                                            <p:fltVal val="0"/>
                                          </p:val>
                                        </p:tav>
                                        <p:tav tm="100000">
                                          <p:val>
                                            <p:strVal val="#ppt_w"/>
                                          </p:val>
                                        </p:tav>
                                      </p:tavLst>
                                    </p:anim>
                                    <p:anim calcmode="lin" valueType="num">
                                      <p:cBhvr>
                                        <p:cTn id="298" dur="1000" fill="hold"/>
                                        <p:tgtEl>
                                          <p:spTgt spid="256"/>
                                        </p:tgtEl>
                                        <p:attrNameLst>
                                          <p:attrName>ppt_h</p:attrName>
                                        </p:attrNameLst>
                                      </p:cBhvr>
                                      <p:tavLst>
                                        <p:tav tm="0">
                                          <p:val>
                                            <p:fltVal val="0"/>
                                          </p:val>
                                        </p:tav>
                                        <p:tav tm="100000">
                                          <p:val>
                                            <p:strVal val="#ppt_h"/>
                                          </p:val>
                                        </p:tav>
                                      </p:tavLst>
                                    </p:anim>
                                    <p:anim calcmode="lin" valueType="num">
                                      <p:cBhvr>
                                        <p:cTn id="299" dur="1000" fill="hold"/>
                                        <p:tgtEl>
                                          <p:spTgt spid="256"/>
                                        </p:tgtEl>
                                        <p:attrNameLst>
                                          <p:attrName>style.rotation</p:attrName>
                                        </p:attrNameLst>
                                      </p:cBhvr>
                                      <p:tavLst>
                                        <p:tav tm="0">
                                          <p:val>
                                            <p:fltVal val="90"/>
                                          </p:val>
                                        </p:tav>
                                        <p:tav tm="100000">
                                          <p:val>
                                            <p:fltVal val="0"/>
                                          </p:val>
                                        </p:tav>
                                      </p:tavLst>
                                    </p:anim>
                                    <p:animEffect transition="in" filter="fade">
                                      <p:cBhvr>
                                        <p:cTn id="300" dur="1000"/>
                                        <p:tgtEl>
                                          <p:spTgt spid="256"/>
                                        </p:tgtEl>
                                      </p:cBhvr>
                                    </p:animEffect>
                                  </p:childTnLst>
                                </p:cTn>
                              </p:par>
                              <p:par>
                                <p:cTn id="301" presetID="31" presetClass="entr" presetSubtype="0" fill="hold" grpId="0" nodeType="withEffect">
                                  <p:stCondLst>
                                    <p:cond delay="0"/>
                                  </p:stCondLst>
                                  <p:childTnLst>
                                    <p:set>
                                      <p:cBhvr>
                                        <p:cTn id="302" dur="1" fill="hold">
                                          <p:stCondLst>
                                            <p:cond delay="0"/>
                                          </p:stCondLst>
                                        </p:cTn>
                                        <p:tgtEl>
                                          <p:spTgt spid="255"/>
                                        </p:tgtEl>
                                        <p:attrNameLst>
                                          <p:attrName>style.visibility</p:attrName>
                                        </p:attrNameLst>
                                      </p:cBhvr>
                                      <p:to>
                                        <p:strVal val="visible"/>
                                      </p:to>
                                    </p:set>
                                    <p:anim calcmode="lin" valueType="num">
                                      <p:cBhvr>
                                        <p:cTn id="303" dur="1000" fill="hold"/>
                                        <p:tgtEl>
                                          <p:spTgt spid="255"/>
                                        </p:tgtEl>
                                        <p:attrNameLst>
                                          <p:attrName>ppt_w</p:attrName>
                                        </p:attrNameLst>
                                      </p:cBhvr>
                                      <p:tavLst>
                                        <p:tav tm="0">
                                          <p:val>
                                            <p:fltVal val="0"/>
                                          </p:val>
                                        </p:tav>
                                        <p:tav tm="100000">
                                          <p:val>
                                            <p:strVal val="#ppt_w"/>
                                          </p:val>
                                        </p:tav>
                                      </p:tavLst>
                                    </p:anim>
                                    <p:anim calcmode="lin" valueType="num">
                                      <p:cBhvr>
                                        <p:cTn id="304" dur="1000" fill="hold"/>
                                        <p:tgtEl>
                                          <p:spTgt spid="255"/>
                                        </p:tgtEl>
                                        <p:attrNameLst>
                                          <p:attrName>ppt_h</p:attrName>
                                        </p:attrNameLst>
                                      </p:cBhvr>
                                      <p:tavLst>
                                        <p:tav tm="0">
                                          <p:val>
                                            <p:fltVal val="0"/>
                                          </p:val>
                                        </p:tav>
                                        <p:tav tm="100000">
                                          <p:val>
                                            <p:strVal val="#ppt_h"/>
                                          </p:val>
                                        </p:tav>
                                      </p:tavLst>
                                    </p:anim>
                                    <p:anim calcmode="lin" valueType="num">
                                      <p:cBhvr>
                                        <p:cTn id="305" dur="1000" fill="hold"/>
                                        <p:tgtEl>
                                          <p:spTgt spid="255"/>
                                        </p:tgtEl>
                                        <p:attrNameLst>
                                          <p:attrName>style.rotation</p:attrName>
                                        </p:attrNameLst>
                                      </p:cBhvr>
                                      <p:tavLst>
                                        <p:tav tm="0">
                                          <p:val>
                                            <p:fltVal val="90"/>
                                          </p:val>
                                        </p:tav>
                                        <p:tav tm="100000">
                                          <p:val>
                                            <p:fltVal val="0"/>
                                          </p:val>
                                        </p:tav>
                                      </p:tavLst>
                                    </p:anim>
                                    <p:animEffect transition="in" filter="fade">
                                      <p:cBhvr>
                                        <p:cTn id="306" dur="1000"/>
                                        <p:tgtEl>
                                          <p:spTgt spid="255"/>
                                        </p:tgtEl>
                                      </p:cBhvr>
                                    </p:animEffect>
                                  </p:childTnLst>
                                </p:cTn>
                              </p:par>
                            </p:childTnLst>
                          </p:cTn>
                        </p:par>
                      </p:childTnLst>
                    </p:cTn>
                  </p:par>
                  <p:par>
                    <p:cTn id="307" fill="hold">
                      <p:stCondLst>
                        <p:cond delay="indefinite"/>
                      </p:stCondLst>
                      <p:childTnLst>
                        <p:par>
                          <p:cTn id="308" fill="hold">
                            <p:stCondLst>
                              <p:cond delay="0"/>
                            </p:stCondLst>
                            <p:childTnLst>
                              <p:par>
                                <p:cTn id="309" presetID="1" presetClass="entr" presetSubtype="0" fill="hold" nodeType="clickEffect">
                                  <p:stCondLst>
                                    <p:cond delay="0"/>
                                  </p:stCondLst>
                                  <p:childTnLst>
                                    <p:set>
                                      <p:cBhvr>
                                        <p:cTn id="310" dur="1" fill="hold">
                                          <p:stCondLst>
                                            <p:cond delay="0"/>
                                          </p:stCondLst>
                                        </p:cTn>
                                        <p:tgtEl>
                                          <p:spTgt spid="7"/>
                                        </p:tgtEl>
                                        <p:attrNameLst>
                                          <p:attrName>style.visibility</p:attrName>
                                        </p:attrNameLst>
                                      </p:cBhvr>
                                      <p:to>
                                        <p:strVal val="visible"/>
                                      </p:to>
                                    </p:set>
                                  </p:childTnLst>
                                </p:cTn>
                              </p:par>
                              <p:par>
                                <p:cTn id="311" presetID="1" presetClass="entr" presetSubtype="0" fill="hold" grpId="0" nodeType="withEffect">
                                  <p:stCondLst>
                                    <p:cond delay="0"/>
                                  </p:stCondLst>
                                  <p:childTnLst>
                                    <p:set>
                                      <p:cBhvr>
                                        <p:cTn id="312" dur="1" fill="hold">
                                          <p:stCondLst>
                                            <p:cond delay="0"/>
                                          </p:stCondLst>
                                        </p:cTn>
                                        <p:tgtEl>
                                          <p:spTgt spid="309"/>
                                        </p:tgtEl>
                                        <p:attrNameLst>
                                          <p:attrName>style.visibility</p:attrName>
                                        </p:attrNameLst>
                                      </p:cBhvr>
                                      <p:to>
                                        <p:strVal val="visible"/>
                                      </p:to>
                                    </p:set>
                                  </p:childTnLst>
                                </p:cTn>
                              </p:par>
                              <p:par>
                                <p:cTn id="313" presetID="1" presetClass="entr" presetSubtype="0" fill="hold" grpId="0" nodeType="withEffect">
                                  <p:stCondLst>
                                    <p:cond delay="0"/>
                                  </p:stCondLst>
                                  <p:childTnLst>
                                    <p:set>
                                      <p:cBhvr>
                                        <p:cTn id="3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7" grpId="0"/>
      <p:bldP spid="166" grpId="0" animBg="1"/>
      <p:bldP spid="166" grpId="1" animBg="1"/>
      <p:bldP spid="167" grpId="0" animBg="1"/>
      <p:bldP spid="167" grpId="1" animBg="1"/>
      <p:bldP spid="168" grpId="0" animBg="1"/>
      <p:bldP spid="168" grpId="1" animBg="1"/>
      <p:bldP spid="169" grpId="0" animBg="1"/>
      <p:bldP spid="169" grpId="1" animBg="1"/>
      <p:bldP spid="170" grpId="0" animBg="1"/>
      <p:bldP spid="170" grpId="1" animBg="1"/>
      <p:bldP spid="171" grpId="0" animBg="1"/>
      <p:bldP spid="171" grpId="1" animBg="1"/>
      <p:bldP spid="172" grpId="0" animBg="1"/>
      <p:bldP spid="172" grpId="1" animBg="1"/>
      <p:bldP spid="173" grpId="0" animBg="1"/>
      <p:bldP spid="173" grpId="1" animBg="1"/>
      <p:bldP spid="174" grpId="0" animBg="1"/>
      <p:bldP spid="174" grpId="1" animBg="1"/>
      <p:bldP spid="212" grpId="0" animBg="1"/>
      <p:bldP spid="212" grpId="1" animBg="1"/>
      <p:bldP spid="213" grpId="0" animBg="1"/>
      <p:bldP spid="213" grpId="1" animBg="1"/>
      <p:bldP spid="214" grpId="0" animBg="1"/>
      <p:bldP spid="214" grpId="1" animBg="1"/>
      <p:bldP spid="215" grpId="0" animBg="1"/>
      <p:bldP spid="215" grpId="1" animBg="1"/>
      <p:bldP spid="216" grpId="0" animBg="1"/>
      <p:bldP spid="216" grpId="1" animBg="1"/>
      <p:bldP spid="217" grpId="0" animBg="1"/>
      <p:bldP spid="217" grpId="1" animBg="1"/>
      <p:bldP spid="218" grpId="0" animBg="1"/>
      <p:bldP spid="218" grpId="1" animBg="1"/>
      <p:bldP spid="219" grpId="0" animBg="1"/>
      <p:bldP spid="219" grpId="1" animBg="1"/>
      <p:bldP spid="220" grpId="0" animBg="1"/>
      <p:bldP spid="220" grpId="1"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95" grpId="0"/>
      <p:bldP spid="297" grpId="0"/>
      <p:bldP spid="309" grpId="0"/>
      <p:bldP spid="94" grpId="0"/>
      <p:bldP spid="95" grpId="0"/>
      <p:bldP spid="96"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790" y="2677851"/>
            <a:ext cx="4830511" cy="392535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226382" y="4706724"/>
                <a:ext cx="1457325" cy="4011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0" i="1" u="none" strike="noStrike" kern="1200" cap="none" spc="0" normalizeH="0" baseline="0" noProof="0" smtClean="0">
                              <a:ln>
                                <a:noFill/>
                              </a:ln>
                              <a:solidFill>
                                <a:srgbClr val="FF0000"/>
                              </a:solidFill>
                              <a:effectLst/>
                              <a:uLnTx/>
                              <a:uFillTx/>
                              <a:latin typeface="Cambria Math"/>
                              <a:ea typeface="+mn-ea"/>
                              <a:cs typeface="+mn-cs"/>
                            </a:rPr>
                          </m:ctrlPr>
                        </m:sSupPr>
                        <m:e>
                          <m:r>
                            <a:rPr kumimoji="0" lang="en-US" sz="2000" b="0"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r>
                            <m:rPr>
                              <m:sty m:val="p"/>
                            </m:rPr>
                            <a:rPr kumimoji="0" lang="en-US" sz="2000" b="0"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Δ</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𝜈</m:t>
                          </m:r>
                        </m:e>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𝑆</m:t>
                          </m:r>
                        </m:sup>
                      </m:sSup>
                    </m:oMath>
                  </m:oMathPara>
                </a14:m>
                <a:endParaRPr kumimoji="0" lang="en-US" sz="2000" b="0" i="0" u="none" strike="noStrike" kern="1200" cap="none" spc="0" normalizeH="0" baseline="0" noProof="0" dirty="0">
                  <a:ln>
                    <a:noFill/>
                  </a:ln>
                  <a:solidFill>
                    <a:srgbClr val="FF0000"/>
                  </a:solidFill>
                  <a:effectLst/>
                  <a:uLnTx/>
                  <a:uFillTx/>
                  <a:latin typeface="Times New Roman"/>
                  <a:ea typeface="+mn-ea"/>
                  <a:cs typeface="Arial"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226382" y="4706724"/>
                <a:ext cx="1457325" cy="401135"/>
              </a:xfrm>
              <a:prstGeom prst="rect">
                <a:avLst/>
              </a:prstGeom>
              <a:blipFill>
                <a:blip r:embed="rId3"/>
                <a:stretch>
                  <a:fillRect/>
                </a:stretch>
              </a:blipFill>
            </p:spPr>
            <p:txBody>
              <a:bodyPr/>
              <a:lstStyle/>
              <a:p>
                <a:r>
                  <a:rPr lang="en-US">
                    <a:noFill/>
                  </a:rPr>
                  <a:t> </a:t>
                </a:r>
              </a:p>
            </p:txBody>
          </p:sp>
        </mc:Fallback>
      </mc:AlternateContent>
      <p:cxnSp>
        <p:nvCxnSpPr>
          <p:cNvPr id="6" name="Straight Arrow Connector 5"/>
          <p:cNvCxnSpPr/>
          <p:nvPr/>
        </p:nvCxnSpPr>
        <p:spPr>
          <a:xfrm>
            <a:off x="3070926" y="4363646"/>
            <a:ext cx="12601" cy="28766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454193" y="4243122"/>
            <a:ext cx="5008" cy="83311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225487" y="2694785"/>
            <a:ext cx="0" cy="316159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1404834" y="2817970"/>
            <a:ext cx="1982766" cy="1289691"/>
          </a:xfrm>
          <a:prstGeom prst="rect">
            <a:avLst/>
          </a:prstGeom>
        </p:spPr>
      </p:pic>
      <p:cxnSp>
        <p:nvCxnSpPr>
          <p:cNvPr id="10" name="Straight Connector 9"/>
          <p:cNvCxnSpPr/>
          <p:nvPr/>
        </p:nvCxnSpPr>
        <p:spPr>
          <a:xfrm flipV="1">
            <a:off x="1227541" y="4069998"/>
            <a:ext cx="3977024" cy="0"/>
          </a:xfrm>
          <a:prstGeom prst="line">
            <a:avLst/>
          </a:prstGeom>
          <a:ln w="12700">
            <a:solidFill>
              <a:schemeClr val="bg1">
                <a:lumMod val="50000"/>
              </a:schemeClr>
            </a:solidFill>
            <a:prstDash val="solid"/>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4432854" y="3555094"/>
                <a:ext cx="481681" cy="4056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1" i="1" u="none" strike="noStrike" kern="1200" cap="none" spc="0" normalizeH="0" baseline="0" noProof="0" smtClean="0">
                              <a:ln>
                                <a:noFill/>
                              </a:ln>
                              <a:solidFill>
                                <a:srgbClr val="002060"/>
                              </a:solidFill>
                              <a:effectLst/>
                              <a:uLnTx/>
                              <a:uFillTx/>
                              <a:latin typeface="Cambria Math"/>
                              <a:ea typeface="+mn-ea"/>
                              <a:cs typeface="+mn-cs"/>
                            </a:rPr>
                          </m:ctrlPr>
                        </m:sSupPr>
                        <m:e>
                          <m:r>
                            <a:rPr kumimoji="0" lang="en-US" sz="2000" b="1" i="0" u="none" strike="noStrike" kern="1200" cap="none" spc="0" normalizeH="0" baseline="0" noProof="0">
                              <a:ln>
                                <a:noFill/>
                              </a:ln>
                              <a:solidFill>
                                <a:srgbClr val="002060"/>
                              </a:solidFill>
                              <a:effectLst/>
                              <a:uLnTx/>
                              <a:uFillTx/>
                              <a:latin typeface="Cambria Math" panose="02040503050406030204" pitchFamily="18" charset="0"/>
                              <a:ea typeface="+mn-ea"/>
                              <a:cs typeface="+mn-cs"/>
                            </a:rPr>
                            <m:t> </m:t>
                          </m:r>
                          <m:sSup>
                            <m:sSupPr>
                              <m:ctrlPr>
                                <a:rPr kumimoji="0" lang="en-US" sz="2000" b="1"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𝜟𝝂</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𝑰</m:t>
                              </m:r>
                            </m:sup>
                          </m:sSup>
                        </m:e>
                        <m:sup>
                          <m:r>
                            <a:rPr kumimoji="0" lang="en-US" sz="20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 </m:t>
                          </m:r>
                        </m:sup>
                      </m:sSup>
                    </m:oMath>
                  </m:oMathPara>
                </a14:m>
                <a:endParaRPr kumimoji="0" lang="en-US" sz="2000" b="1" i="0" u="none" strike="noStrike" kern="1200" cap="none" spc="0" normalizeH="0" baseline="0" noProof="0" dirty="0">
                  <a:ln>
                    <a:noFill/>
                  </a:ln>
                  <a:solidFill>
                    <a:prstClr val="black"/>
                  </a:solidFill>
                  <a:effectLst/>
                  <a:uLnTx/>
                  <a:uFillTx/>
                  <a:latin typeface="Times New Roman"/>
                  <a:ea typeface="+mn-ea"/>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432854" y="3555094"/>
                <a:ext cx="481681" cy="405624"/>
              </a:xfrm>
              <a:prstGeom prst="rect">
                <a:avLst/>
              </a:prstGeom>
              <a:blipFill>
                <a:blip r:embed="rId5"/>
                <a:stretch>
                  <a:fillRect r="-27848"/>
                </a:stretch>
              </a:blipFill>
            </p:spPr>
            <p:txBody>
              <a:bodyPr/>
              <a:lstStyle/>
              <a:p>
                <a:r>
                  <a:rPr lang="en-US">
                    <a:noFill/>
                  </a:rPr>
                  <a:t> </a:t>
                </a:r>
              </a:p>
            </p:txBody>
          </p:sp>
        </mc:Fallback>
      </mc:AlternateContent>
      <p:sp>
        <p:nvSpPr>
          <p:cNvPr id="14" name="Rectangle 13"/>
          <p:cNvSpPr/>
          <p:nvPr/>
        </p:nvSpPr>
        <p:spPr>
          <a:xfrm>
            <a:off x="2533554" y="54224"/>
            <a:ext cx="6603090"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Comic Sans MS" pitchFamily="66" charset="0"/>
                <a:ea typeface="+mn-ea"/>
                <a:cs typeface="Arial" pitchFamily="34" charset="0"/>
              </a:rPr>
              <a:t>Density shifts and SU(N) symmetry</a:t>
            </a:r>
            <a:endParaRPr kumimoji="0" lang="en-US" sz="2800" b="0" i="0" u="none" strike="noStrike" kern="1200" cap="none" spc="0" normalizeH="0" baseline="0" noProof="0" dirty="0">
              <a:ln>
                <a:noFill/>
              </a:ln>
              <a:solidFill>
                <a:prstClr val="black"/>
              </a:solidFill>
              <a:effectLst/>
              <a:uLnTx/>
              <a:uFillTx/>
              <a:latin typeface="Comic Sans MS" pitchFamily="66" charset="0"/>
              <a:ea typeface="+mn-ea"/>
              <a:cs typeface="Arial" pitchFamily="34" charset="0"/>
            </a:endParaRPr>
          </a:p>
        </p:txBody>
      </p:sp>
      <p:pic>
        <p:nvPicPr>
          <p:cNvPr id="19" name="Picture 18"/>
          <p:cNvPicPr>
            <a:picLocks noChangeAspect="1"/>
          </p:cNvPicPr>
          <p:nvPr/>
        </p:nvPicPr>
        <p:blipFill>
          <a:blip r:embed="rId6"/>
          <a:stretch>
            <a:fillRect/>
          </a:stretch>
        </p:blipFill>
        <p:spPr>
          <a:xfrm>
            <a:off x="3642442" y="5184800"/>
            <a:ext cx="545593" cy="655321"/>
          </a:xfrm>
          <a:prstGeom prst="rect">
            <a:avLst/>
          </a:prstGeom>
        </p:spPr>
      </p:pic>
      <p:grpSp>
        <p:nvGrpSpPr>
          <p:cNvPr id="17" name="Group 16"/>
          <p:cNvGrpSpPr/>
          <p:nvPr/>
        </p:nvGrpSpPr>
        <p:grpSpPr>
          <a:xfrm>
            <a:off x="3347868" y="1188519"/>
            <a:ext cx="3770823" cy="1429325"/>
            <a:chOff x="866082" y="1173845"/>
            <a:chExt cx="3770823" cy="1429325"/>
          </a:xfrm>
        </p:grpSpPr>
        <p:grpSp>
          <p:nvGrpSpPr>
            <p:cNvPr id="18" name="Group 17"/>
            <p:cNvGrpSpPr/>
            <p:nvPr/>
          </p:nvGrpSpPr>
          <p:grpSpPr>
            <a:xfrm>
              <a:off x="1650872" y="1194377"/>
              <a:ext cx="358209" cy="670659"/>
              <a:chOff x="2414233" y="1822237"/>
              <a:chExt cx="358209" cy="670659"/>
            </a:xfrm>
          </p:grpSpPr>
          <p:cxnSp>
            <p:nvCxnSpPr>
              <p:cNvPr id="66" name="Straight Connector 65"/>
              <p:cNvCxnSpPr/>
              <p:nvPr/>
            </p:nvCxnSpPr>
            <p:spPr bwMode="auto">
              <a:xfrm flipV="1">
                <a:off x="2414233" y="1822237"/>
                <a:ext cx="0" cy="6706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auto">
              <a:xfrm>
                <a:off x="2414233" y="1822237"/>
                <a:ext cx="3582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bwMode="auto">
              <a:xfrm>
                <a:off x="2772442" y="1822237"/>
                <a:ext cx="0" cy="670659"/>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bwMode="auto">
            <a:xfrm flipV="1">
              <a:off x="3979223" y="1196078"/>
              <a:ext cx="0" cy="64305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a:off x="3979223" y="1173845"/>
              <a:ext cx="3582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a:off x="4337431" y="1173845"/>
              <a:ext cx="0" cy="6729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flipV="1">
              <a:off x="4336642" y="1836624"/>
              <a:ext cx="300263"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TextBox 16"/>
            <p:cNvSpPr txBox="1">
              <a:spLocks noChangeArrowheads="1"/>
            </p:cNvSpPr>
            <p:nvPr/>
          </p:nvSpPr>
          <p:spPr bwMode="auto">
            <a:xfrm>
              <a:off x="2802938" y="1196077"/>
              <a:ext cx="10904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ymbol" pitchFamily="18" charset="2"/>
                  <a:ea typeface="+mn-ea"/>
                  <a:cs typeface="Arial" pitchFamily="34" charset="0"/>
                </a:rPr>
                <a:t>t</a:t>
              </a:r>
            </a:p>
          </p:txBody>
        </p:sp>
        <p:grpSp>
          <p:nvGrpSpPr>
            <p:cNvPr id="28" name="Group 27"/>
            <p:cNvGrpSpPr/>
            <p:nvPr/>
          </p:nvGrpSpPr>
          <p:grpSpPr>
            <a:xfrm>
              <a:off x="866082" y="1633936"/>
              <a:ext cx="3248546" cy="969234"/>
              <a:chOff x="892315" y="1988656"/>
              <a:chExt cx="3248546" cy="969234"/>
            </a:xfrm>
          </p:grpSpPr>
          <p:cxnSp>
            <p:nvCxnSpPr>
              <p:cNvPr id="31" name="Straight Connector 30"/>
              <p:cNvCxnSpPr/>
              <p:nvPr/>
            </p:nvCxnSpPr>
            <p:spPr bwMode="auto">
              <a:xfrm>
                <a:off x="892315" y="2193849"/>
                <a:ext cx="75855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a:off x="2035639" y="2202619"/>
                <a:ext cx="1980677"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2386897" y="2378681"/>
                <a:ext cx="372080" cy="533831"/>
                <a:chOff x="4520479" y="1343752"/>
                <a:chExt cx="372080" cy="533831"/>
              </a:xfrm>
            </p:grpSpPr>
            <p:cxnSp>
              <p:nvCxnSpPr>
                <p:cNvPr id="64" name="Straight Arrow Connector 63"/>
                <p:cNvCxnSpPr/>
                <p:nvPr/>
              </p:nvCxnSpPr>
              <p:spPr>
                <a:xfrm flipH="1">
                  <a:off x="4700303" y="1398095"/>
                  <a:ext cx="27988" cy="479488"/>
                </a:xfrm>
                <a:prstGeom prst="straightConnector1">
                  <a:avLst/>
                </a:prstGeom>
                <a:ln w="76200">
                  <a:solidFill>
                    <a:schemeClr val="bg1">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p:nvPicPr>
              <p:blipFill>
                <a:blip r:embed="rId7"/>
                <a:stretch>
                  <a:fillRect/>
                </a:stretch>
              </p:blipFill>
              <p:spPr>
                <a:xfrm>
                  <a:off x="4520479" y="1343752"/>
                  <a:ext cx="372080" cy="362327"/>
                </a:xfrm>
                <a:prstGeom prst="rect">
                  <a:avLst/>
                </a:prstGeom>
              </p:spPr>
            </p:pic>
          </p:grpSp>
          <p:grpSp>
            <p:nvGrpSpPr>
              <p:cNvPr id="34" name="Group 33"/>
              <p:cNvGrpSpPr/>
              <p:nvPr/>
            </p:nvGrpSpPr>
            <p:grpSpPr>
              <a:xfrm>
                <a:off x="3259141" y="2358889"/>
                <a:ext cx="372080" cy="533831"/>
                <a:chOff x="4520479" y="1343752"/>
                <a:chExt cx="372080" cy="533831"/>
              </a:xfrm>
            </p:grpSpPr>
            <p:cxnSp>
              <p:nvCxnSpPr>
                <p:cNvPr id="62" name="Straight Arrow Connector 61"/>
                <p:cNvCxnSpPr/>
                <p:nvPr/>
              </p:nvCxnSpPr>
              <p:spPr>
                <a:xfrm flipH="1">
                  <a:off x="4700303" y="1398095"/>
                  <a:ext cx="27988" cy="479488"/>
                </a:xfrm>
                <a:prstGeom prst="straightConnector1">
                  <a:avLst/>
                </a:prstGeom>
                <a:ln w="76200">
                  <a:solidFill>
                    <a:schemeClr val="bg1">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63" name="Picture 62"/>
                <p:cNvPicPr>
                  <a:picLocks noChangeAspect="1"/>
                </p:cNvPicPr>
                <p:nvPr/>
              </p:nvPicPr>
              <p:blipFill>
                <a:blip r:embed="rId7"/>
                <a:stretch>
                  <a:fillRect/>
                </a:stretch>
              </p:blipFill>
              <p:spPr>
                <a:xfrm>
                  <a:off x="4520479" y="1343752"/>
                  <a:ext cx="372080" cy="362327"/>
                </a:xfrm>
                <a:prstGeom prst="rect">
                  <a:avLst/>
                </a:prstGeom>
              </p:spPr>
            </p:pic>
          </p:grpSp>
          <p:grpSp>
            <p:nvGrpSpPr>
              <p:cNvPr id="35" name="Group 34"/>
              <p:cNvGrpSpPr/>
              <p:nvPr/>
            </p:nvGrpSpPr>
            <p:grpSpPr>
              <a:xfrm>
                <a:off x="2014476" y="2228400"/>
                <a:ext cx="372080" cy="533831"/>
                <a:chOff x="4520479" y="1343752"/>
                <a:chExt cx="372080" cy="533831"/>
              </a:xfrm>
            </p:grpSpPr>
            <p:cxnSp>
              <p:nvCxnSpPr>
                <p:cNvPr id="60" name="Straight Arrow Connector 59"/>
                <p:cNvCxnSpPr/>
                <p:nvPr/>
              </p:nvCxnSpPr>
              <p:spPr>
                <a:xfrm flipH="1">
                  <a:off x="4700303" y="1398095"/>
                  <a:ext cx="27988" cy="479488"/>
                </a:xfrm>
                <a:prstGeom prst="straightConnector1">
                  <a:avLst/>
                </a:prstGeom>
                <a:ln w="76200">
                  <a:solidFill>
                    <a:schemeClr val="bg1">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61" name="Picture 60"/>
                <p:cNvPicPr>
                  <a:picLocks noChangeAspect="1"/>
                </p:cNvPicPr>
                <p:nvPr/>
              </p:nvPicPr>
              <p:blipFill>
                <a:blip r:embed="rId7"/>
                <a:stretch>
                  <a:fillRect/>
                </a:stretch>
              </p:blipFill>
              <p:spPr>
                <a:xfrm>
                  <a:off x="4520479" y="1343752"/>
                  <a:ext cx="372080" cy="362327"/>
                </a:xfrm>
                <a:prstGeom prst="rect">
                  <a:avLst/>
                </a:prstGeom>
              </p:spPr>
            </p:pic>
          </p:grpSp>
          <p:grpSp>
            <p:nvGrpSpPr>
              <p:cNvPr id="36" name="Group 35"/>
              <p:cNvGrpSpPr/>
              <p:nvPr/>
            </p:nvGrpSpPr>
            <p:grpSpPr>
              <a:xfrm>
                <a:off x="2680933" y="2325586"/>
                <a:ext cx="372080" cy="533831"/>
                <a:chOff x="4520479" y="1343752"/>
                <a:chExt cx="372080" cy="533831"/>
              </a:xfrm>
            </p:grpSpPr>
            <p:cxnSp>
              <p:nvCxnSpPr>
                <p:cNvPr id="58" name="Straight Arrow Connector 57"/>
                <p:cNvCxnSpPr/>
                <p:nvPr/>
              </p:nvCxnSpPr>
              <p:spPr>
                <a:xfrm flipH="1">
                  <a:off x="4700303" y="1398095"/>
                  <a:ext cx="27988" cy="479488"/>
                </a:xfrm>
                <a:prstGeom prst="straightConnector1">
                  <a:avLst/>
                </a:prstGeom>
                <a:ln w="76200">
                  <a:solidFill>
                    <a:schemeClr val="bg1">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7"/>
                <a:stretch>
                  <a:fillRect/>
                </a:stretch>
              </p:blipFill>
              <p:spPr>
                <a:xfrm>
                  <a:off x="4520479" y="1343752"/>
                  <a:ext cx="372080" cy="362327"/>
                </a:xfrm>
                <a:prstGeom prst="rect">
                  <a:avLst/>
                </a:prstGeom>
              </p:spPr>
            </p:pic>
          </p:grpSp>
          <p:grpSp>
            <p:nvGrpSpPr>
              <p:cNvPr id="37" name="Group 36"/>
              <p:cNvGrpSpPr/>
              <p:nvPr/>
            </p:nvGrpSpPr>
            <p:grpSpPr>
              <a:xfrm>
                <a:off x="2265694" y="2087179"/>
                <a:ext cx="372080" cy="533831"/>
                <a:chOff x="4520479" y="1343752"/>
                <a:chExt cx="372080" cy="533831"/>
              </a:xfrm>
            </p:grpSpPr>
            <p:cxnSp>
              <p:nvCxnSpPr>
                <p:cNvPr id="56" name="Straight Arrow Connector 55"/>
                <p:cNvCxnSpPr/>
                <p:nvPr/>
              </p:nvCxnSpPr>
              <p:spPr>
                <a:xfrm flipH="1">
                  <a:off x="4700303" y="1398095"/>
                  <a:ext cx="27988" cy="479488"/>
                </a:xfrm>
                <a:prstGeom prst="straightConnector1">
                  <a:avLst/>
                </a:prstGeom>
                <a:ln w="76200">
                  <a:solidFill>
                    <a:schemeClr val="bg1">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p:nvPicPr>
              <p:blipFill>
                <a:blip r:embed="rId7"/>
                <a:stretch>
                  <a:fillRect/>
                </a:stretch>
              </p:blipFill>
              <p:spPr>
                <a:xfrm>
                  <a:off x="4520479" y="1343752"/>
                  <a:ext cx="372080" cy="362327"/>
                </a:xfrm>
                <a:prstGeom prst="rect">
                  <a:avLst/>
                </a:prstGeom>
              </p:spPr>
            </p:pic>
          </p:grpSp>
          <p:grpSp>
            <p:nvGrpSpPr>
              <p:cNvPr id="38" name="Group 37"/>
              <p:cNvGrpSpPr/>
              <p:nvPr/>
            </p:nvGrpSpPr>
            <p:grpSpPr>
              <a:xfrm>
                <a:off x="3477303" y="2358889"/>
                <a:ext cx="372080" cy="533831"/>
                <a:chOff x="4520479" y="1343752"/>
                <a:chExt cx="372080" cy="533831"/>
              </a:xfrm>
            </p:grpSpPr>
            <p:cxnSp>
              <p:nvCxnSpPr>
                <p:cNvPr id="54" name="Straight Arrow Connector 53"/>
                <p:cNvCxnSpPr/>
                <p:nvPr/>
              </p:nvCxnSpPr>
              <p:spPr>
                <a:xfrm flipH="1">
                  <a:off x="4700303" y="1398095"/>
                  <a:ext cx="27988" cy="479488"/>
                </a:xfrm>
                <a:prstGeom prst="straightConnector1">
                  <a:avLst/>
                </a:prstGeom>
                <a:ln w="76200">
                  <a:solidFill>
                    <a:schemeClr val="bg1">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7"/>
                <a:stretch>
                  <a:fillRect/>
                </a:stretch>
              </p:blipFill>
              <p:spPr>
                <a:xfrm>
                  <a:off x="4520479" y="1343752"/>
                  <a:ext cx="372080" cy="362327"/>
                </a:xfrm>
                <a:prstGeom prst="rect">
                  <a:avLst/>
                </a:prstGeom>
              </p:spPr>
            </p:pic>
          </p:grpSp>
          <p:grpSp>
            <p:nvGrpSpPr>
              <p:cNvPr id="39" name="Group 38"/>
              <p:cNvGrpSpPr/>
              <p:nvPr/>
            </p:nvGrpSpPr>
            <p:grpSpPr>
              <a:xfrm>
                <a:off x="3007466" y="2424059"/>
                <a:ext cx="372080" cy="533831"/>
                <a:chOff x="4520479" y="1343752"/>
                <a:chExt cx="372080" cy="533831"/>
              </a:xfrm>
            </p:grpSpPr>
            <p:cxnSp>
              <p:nvCxnSpPr>
                <p:cNvPr id="52" name="Straight Arrow Connector 51"/>
                <p:cNvCxnSpPr/>
                <p:nvPr/>
              </p:nvCxnSpPr>
              <p:spPr>
                <a:xfrm flipH="1">
                  <a:off x="4700303" y="1398095"/>
                  <a:ext cx="27988" cy="479488"/>
                </a:xfrm>
                <a:prstGeom prst="straightConnector1">
                  <a:avLst/>
                </a:prstGeom>
                <a:ln w="76200">
                  <a:solidFill>
                    <a:schemeClr val="bg1">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7"/>
                <a:stretch>
                  <a:fillRect/>
                </a:stretch>
              </p:blipFill>
              <p:spPr>
                <a:xfrm>
                  <a:off x="4520479" y="1343752"/>
                  <a:ext cx="372080" cy="362327"/>
                </a:xfrm>
                <a:prstGeom prst="rect">
                  <a:avLst/>
                </a:prstGeom>
              </p:spPr>
            </p:pic>
          </p:grpSp>
          <p:grpSp>
            <p:nvGrpSpPr>
              <p:cNvPr id="40" name="Group 39"/>
              <p:cNvGrpSpPr/>
              <p:nvPr/>
            </p:nvGrpSpPr>
            <p:grpSpPr>
              <a:xfrm>
                <a:off x="3506517" y="1988656"/>
                <a:ext cx="372080" cy="533831"/>
                <a:chOff x="4520479" y="1343752"/>
                <a:chExt cx="372080" cy="533831"/>
              </a:xfrm>
            </p:grpSpPr>
            <p:cxnSp>
              <p:nvCxnSpPr>
                <p:cNvPr id="50" name="Straight Arrow Connector 49"/>
                <p:cNvCxnSpPr/>
                <p:nvPr/>
              </p:nvCxnSpPr>
              <p:spPr>
                <a:xfrm flipH="1">
                  <a:off x="4700303" y="1398095"/>
                  <a:ext cx="27988" cy="479488"/>
                </a:xfrm>
                <a:prstGeom prst="straightConnector1">
                  <a:avLst/>
                </a:prstGeom>
                <a:ln w="76200">
                  <a:solidFill>
                    <a:schemeClr val="bg1">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7"/>
                <a:stretch>
                  <a:fillRect/>
                </a:stretch>
              </p:blipFill>
              <p:spPr>
                <a:xfrm>
                  <a:off x="4520479" y="1343752"/>
                  <a:ext cx="372080" cy="362327"/>
                </a:xfrm>
                <a:prstGeom prst="rect">
                  <a:avLst/>
                </a:prstGeom>
              </p:spPr>
            </p:pic>
          </p:grpSp>
          <p:grpSp>
            <p:nvGrpSpPr>
              <p:cNvPr id="41" name="Group 40"/>
              <p:cNvGrpSpPr/>
              <p:nvPr/>
            </p:nvGrpSpPr>
            <p:grpSpPr>
              <a:xfrm>
                <a:off x="3768781" y="2349168"/>
                <a:ext cx="372080" cy="533831"/>
                <a:chOff x="4520479" y="1343752"/>
                <a:chExt cx="372080" cy="533831"/>
              </a:xfrm>
            </p:grpSpPr>
            <p:cxnSp>
              <p:nvCxnSpPr>
                <p:cNvPr id="48" name="Straight Arrow Connector 47"/>
                <p:cNvCxnSpPr/>
                <p:nvPr/>
              </p:nvCxnSpPr>
              <p:spPr>
                <a:xfrm flipH="1">
                  <a:off x="4700303" y="1398095"/>
                  <a:ext cx="27988" cy="479488"/>
                </a:xfrm>
                <a:prstGeom prst="straightConnector1">
                  <a:avLst/>
                </a:prstGeom>
                <a:ln w="76200">
                  <a:solidFill>
                    <a:schemeClr val="bg1">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7"/>
                <a:stretch>
                  <a:fillRect/>
                </a:stretch>
              </p:blipFill>
              <p:spPr>
                <a:xfrm>
                  <a:off x="4520479" y="1343752"/>
                  <a:ext cx="372080" cy="362327"/>
                </a:xfrm>
                <a:prstGeom prst="rect">
                  <a:avLst/>
                </a:prstGeom>
              </p:spPr>
            </p:pic>
          </p:grpSp>
          <p:grpSp>
            <p:nvGrpSpPr>
              <p:cNvPr id="42" name="Group 41"/>
              <p:cNvGrpSpPr/>
              <p:nvPr/>
            </p:nvGrpSpPr>
            <p:grpSpPr>
              <a:xfrm>
                <a:off x="2583441" y="2124569"/>
                <a:ext cx="479488" cy="182880"/>
                <a:chOff x="4159314" y="2087746"/>
                <a:chExt cx="479488" cy="182880"/>
              </a:xfrm>
            </p:grpSpPr>
            <p:cxnSp>
              <p:nvCxnSpPr>
                <p:cNvPr id="46" name="Straight Arrow Connector 45"/>
                <p:cNvCxnSpPr/>
                <p:nvPr/>
              </p:nvCxnSpPr>
              <p:spPr>
                <a:xfrm rot="-7020000" flipH="1">
                  <a:off x="4385064" y="1902775"/>
                  <a:ext cx="27988" cy="479488"/>
                </a:xfrm>
                <a:prstGeom prst="straightConnector1">
                  <a:avLst/>
                </a:prstGeom>
                <a:ln w="76200">
                  <a:solidFill>
                    <a:schemeClr val="bg1">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7" name="Oval 16"/>
                <p:cNvSpPr/>
                <p:nvPr/>
              </p:nvSpPr>
              <p:spPr bwMode="auto">
                <a:xfrm>
                  <a:off x="4209716" y="2087746"/>
                  <a:ext cx="183998" cy="182880"/>
                </a:xfrm>
                <a:prstGeom prst="ellipse">
                  <a:avLst/>
                </a:prstGeom>
                <a:solidFill>
                  <a:schemeClr val="tx1"/>
                </a:solidFill>
                <a:ln>
                  <a:solidFill>
                    <a:srgbClr val="002060"/>
                  </a:solidFill>
                </a:ln>
                <a:effectLst>
                  <a:glow rad="228600">
                    <a:schemeClr val="tx1">
                      <a:lumMod val="50000"/>
                      <a:lumOff val="50000"/>
                      <a:alpha val="40000"/>
                    </a:scheme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grpSp>
            <p:nvGrpSpPr>
              <p:cNvPr id="43" name="Group 42"/>
              <p:cNvGrpSpPr/>
              <p:nvPr/>
            </p:nvGrpSpPr>
            <p:grpSpPr>
              <a:xfrm>
                <a:off x="3083693" y="2197767"/>
                <a:ext cx="479488" cy="182880"/>
                <a:chOff x="4159314" y="2087746"/>
                <a:chExt cx="479488" cy="182880"/>
              </a:xfrm>
            </p:grpSpPr>
            <p:cxnSp>
              <p:nvCxnSpPr>
                <p:cNvPr id="44" name="Straight Arrow Connector 43"/>
                <p:cNvCxnSpPr/>
                <p:nvPr/>
              </p:nvCxnSpPr>
              <p:spPr>
                <a:xfrm rot="-7020000" flipH="1">
                  <a:off x="4385064" y="1902775"/>
                  <a:ext cx="27988" cy="479488"/>
                </a:xfrm>
                <a:prstGeom prst="straightConnector1">
                  <a:avLst/>
                </a:prstGeom>
                <a:ln w="76200">
                  <a:solidFill>
                    <a:schemeClr val="bg1">
                      <a:lumMod val="5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5" name="Oval 16"/>
                <p:cNvSpPr/>
                <p:nvPr/>
              </p:nvSpPr>
              <p:spPr bwMode="auto">
                <a:xfrm>
                  <a:off x="4209716" y="2087746"/>
                  <a:ext cx="183998" cy="182880"/>
                </a:xfrm>
                <a:prstGeom prst="ellipse">
                  <a:avLst/>
                </a:prstGeom>
                <a:solidFill>
                  <a:schemeClr val="tx1"/>
                </a:solidFill>
                <a:ln>
                  <a:solidFill>
                    <a:srgbClr val="002060"/>
                  </a:solidFill>
                </a:ln>
                <a:effectLst>
                  <a:glow rad="228600">
                    <a:schemeClr val="tx1">
                      <a:lumMod val="50000"/>
                      <a:lumOff val="50000"/>
                      <a:alpha val="40000"/>
                    </a:scheme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grpSp>
        <p:sp>
          <p:nvSpPr>
            <p:cNvPr id="29" name="TextBox 16"/>
            <p:cNvSpPr txBox="1">
              <a:spLocks noChangeArrowheads="1"/>
            </p:cNvSpPr>
            <p:nvPr/>
          </p:nvSpPr>
          <p:spPr bwMode="auto">
            <a:xfrm>
              <a:off x="4017857" y="1209103"/>
              <a:ext cx="421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a:ea typeface="+mn-ea"/>
                  <a:cs typeface="Arial" pitchFamily="34" charset="0"/>
                </a:rPr>
                <a:t>t</a:t>
              </a:r>
              <a:r>
                <a:rPr kumimoji="0" lang="en-US" sz="1800" b="1" i="0" u="none" strike="noStrike" kern="1200" cap="none" spc="0" normalizeH="0" baseline="-25000" noProof="0" dirty="0">
                  <a:ln>
                    <a:noFill/>
                  </a:ln>
                  <a:solidFill>
                    <a:prstClr val="black"/>
                  </a:solidFill>
                  <a:effectLst/>
                  <a:uLnTx/>
                  <a:uFillTx/>
                  <a:latin typeface="Times New Roman"/>
                  <a:ea typeface="+mn-ea"/>
                  <a:cs typeface="Arial" pitchFamily="34" charset="0"/>
                </a:rPr>
                <a:t>2</a:t>
              </a:r>
            </a:p>
          </p:txBody>
        </p:sp>
        <p:sp>
          <p:nvSpPr>
            <p:cNvPr id="30" name="TextBox 16"/>
            <p:cNvSpPr txBox="1">
              <a:spLocks noChangeArrowheads="1"/>
            </p:cNvSpPr>
            <p:nvPr/>
          </p:nvSpPr>
          <p:spPr bwMode="auto">
            <a:xfrm>
              <a:off x="1663061" y="1272406"/>
              <a:ext cx="1090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a:ea typeface="+mn-ea"/>
                  <a:cs typeface="Arial" pitchFamily="34" charset="0"/>
                </a:rPr>
                <a:t>t</a:t>
              </a:r>
              <a:r>
                <a:rPr kumimoji="0" lang="en-US" sz="1800" b="1" i="0" u="none" strike="noStrike" kern="1200" cap="none" spc="0" normalizeH="0" baseline="-25000" noProof="0" dirty="0">
                  <a:ln>
                    <a:noFill/>
                  </a:ln>
                  <a:solidFill>
                    <a:prstClr val="black"/>
                  </a:solidFill>
                  <a:effectLst/>
                  <a:uLnTx/>
                  <a:uFillTx/>
                  <a:latin typeface="Times New Roman"/>
                  <a:ea typeface="+mn-ea"/>
                  <a:cs typeface="Arial" pitchFamily="34" charset="0"/>
                </a:rPr>
                <a:t>1</a:t>
              </a:r>
            </a:p>
          </p:txBody>
        </p:sp>
      </p:grpSp>
      <p:sp>
        <p:nvSpPr>
          <p:cNvPr id="2" name="TextBox 1"/>
          <p:cNvSpPr txBox="1"/>
          <p:nvPr/>
        </p:nvSpPr>
        <p:spPr>
          <a:xfrm>
            <a:off x="665425" y="1718403"/>
            <a:ext cx="219823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Arial" pitchFamily="34" charset="0"/>
              </a:rPr>
              <a:t>Normalized to 4000 interrogated atoms </a:t>
            </a:r>
          </a:p>
        </p:txBody>
      </p:sp>
      <p:grpSp>
        <p:nvGrpSpPr>
          <p:cNvPr id="11" name="Group 10"/>
          <p:cNvGrpSpPr/>
          <p:nvPr/>
        </p:nvGrpSpPr>
        <p:grpSpPr>
          <a:xfrm>
            <a:off x="6235823" y="2448690"/>
            <a:ext cx="4490203" cy="4203982"/>
            <a:chOff x="4743018" y="2496939"/>
            <a:chExt cx="4308570" cy="4267588"/>
          </a:xfrm>
        </p:grpSpPr>
        <p:pic>
          <p:nvPicPr>
            <p:cNvPr id="3" name="Picture 2"/>
            <p:cNvPicPr>
              <a:picLocks noChangeAspect="1"/>
            </p:cNvPicPr>
            <p:nvPr/>
          </p:nvPicPr>
          <p:blipFill>
            <a:blip r:embed="rId8"/>
            <a:stretch>
              <a:fillRect/>
            </a:stretch>
          </p:blipFill>
          <p:spPr>
            <a:xfrm>
              <a:off x="4743018" y="2496939"/>
              <a:ext cx="4308570" cy="4267588"/>
            </a:xfrm>
            <a:prstGeom prst="rect">
              <a:avLst/>
            </a:prstGeom>
          </p:spPr>
        </p:pic>
        <p:sp>
          <p:nvSpPr>
            <p:cNvPr id="69" name="Rectangle 68"/>
            <p:cNvSpPr/>
            <p:nvPr/>
          </p:nvSpPr>
          <p:spPr>
            <a:xfrm>
              <a:off x="5517302" y="3651238"/>
              <a:ext cx="3260734" cy="201171"/>
            </a:xfrm>
            <a:prstGeom prst="rect">
              <a:avLst/>
            </a:prstGeom>
            <a:solidFill>
              <a:srgbClr val="C54315">
                <a:alpha val="20784"/>
              </a:srgbClr>
            </a:solidFill>
            <a:ln>
              <a:solidFill>
                <a:srgbClr val="F7BCA7">
                  <a:alpha val="392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0" name="TextBox 69"/>
            <p:cNvSpPr txBox="1"/>
            <p:nvPr/>
          </p:nvSpPr>
          <p:spPr>
            <a:xfrm>
              <a:off x="5636473" y="4855741"/>
              <a:ext cx="3284443"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Arial" pitchFamily="34" charset="0"/>
                </a:rPr>
                <a:t>Independent of distribution or temperature at the 3% level</a:t>
              </a:r>
            </a:p>
          </p:txBody>
        </p:sp>
        <p:sp>
          <p:nvSpPr>
            <p:cNvPr id="71" name="TextBox 70"/>
            <p:cNvSpPr txBox="1"/>
            <p:nvPr/>
          </p:nvSpPr>
          <p:spPr>
            <a:xfrm>
              <a:off x="6660881" y="2852936"/>
              <a:ext cx="165508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Arial" pitchFamily="34" charset="0"/>
                </a:rPr>
                <a:t>Slope depends only on p-wave</a:t>
              </a:r>
            </a:p>
          </p:txBody>
        </p:sp>
      </p:grpSp>
      <p:sp>
        <p:nvSpPr>
          <p:cNvPr id="72" name="Rectangle 71"/>
          <p:cNvSpPr/>
          <p:nvPr/>
        </p:nvSpPr>
        <p:spPr>
          <a:xfrm>
            <a:off x="2797001" y="670652"/>
            <a:ext cx="6407156" cy="523220"/>
          </a:xfrm>
          <a:prstGeom prst="rect">
            <a:avLst/>
          </a:prstGeom>
        </p:spPr>
        <p:txBody>
          <a:bodyPr wrap="square">
            <a:spAutoFit/>
          </a:bodyPr>
          <a:lstStyle/>
          <a:p>
            <a:r>
              <a:rPr lang="es-ES" sz="2800" dirty="0">
                <a:latin typeface="Times New Roman" panose="02020603050405020304" pitchFamily="18" charset="0"/>
                <a:cs typeface="Times New Roman" panose="02020603050405020304" pitchFamily="18" charset="0"/>
              </a:rPr>
              <a:t>Zhang et al </a:t>
            </a:r>
            <a:r>
              <a:rPr lang="es-ES" sz="2800" dirty="0" err="1">
                <a:latin typeface="Times New Roman" panose="02020603050405020304" pitchFamily="18" charset="0"/>
                <a:cs typeface="Times New Roman" panose="02020603050405020304" pitchFamily="18" charset="0"/>
              </a:rPr>
              <a:t>Science</a:t>
            </a:r>
            <a:r>
              <a:rPr lang="es-ES" sz="2800" dirty="0">
                <a:latin typeface="Times New Roman" panose="02020603050405020304" pitchFamily="18" charset="0"/>
                <a:cs typeface="Times New Roman" panose="02020603050405020304" pitchFamily="18" charset="0"/>
              </a:rPr>
              <a:t>, 345,1467 (2014)</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639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6665" y="126170"/>
            <a:ext cx="7151317"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Comic Sans MS" pitchFamily="66" charset="0"/>
                <a:ea typeface="+mn-ea"/>
                <a:cs typeface="Arial" pitchFamily="34" charset="0"/>
              </a:rPr>
              <a:t>Determination of scattering parameters</a:t>
            </a:r>
            <a:endParaRPr kumimoji="0" lang="en-US" sz="2800" b="0" i="0" u="none" strike="noStrike" kern="1200" cap="none" spc="0" normalizeH="0" baseline="0" noProof="0" dirty="0">
              <a:ln>
                <a:noFill/>
              </a:ln>
              <a:solidFill>
                <a:prstClr val="black"/>
              </a:solidFill>
              <a:effectLst/>
              <a:uLnTx/>
              <a:uFillTx/>
              <a:latin typeface="Comic Sans MS" pitchFamily="66" charset="0"/>
              <a:ea typeface="+mn-ea"/>
              <a:cs typeface="Arial" pitchFamily="34" charset="0"/>
            </a:endParaRPr>
          </a:p>
        </p:txBody>
      </p:sp>
      <p:sp>
        <p:nvSpPr>
          <p:cNvPr id="5" name="TextBox 4"/>
          <p:cNvSpPr txBox="1"/>
          <p:nvPr/>
        </p:nvSpPr>
        <p:spPr>
          <a:xfrm>
            <a:off x="660789" y="625554"/>
            <a:ext cx="1087042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Use:  Relation between p and s-wave through Van-der-Waals coefficient  </a:t>
            </a:r>
          </a:p>
        </p:txBody>
      </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4129177051"/>
                  </p:ext>
                </p:extLst>
              </p:nvPr>
            </p:nvGraphicFramePr>
            <p:xfrm>
              <a:off x="-18418" y="1331844"/>
              <a:ext cx="7249486" cy="5260689"/>
            </p:xfrm>
            <a:graphic>
              <a:graphicData uri="http://schemas.openxmlformats.org/drawingml/2006/table">
                <a:tbl>
                  <a:tblPr firstRow="1" firstCol="1" bandRow="1"/>
                  <a:tblGrid>
                    <a:gridCol w="1273453">
                      <a:extLst>
                        <a:ext uri="{9D8B030D-6E8A-4147-A177-3AD203B41FA5}">
                          <a16:colId xmlns:a16="http://schemas.microsoft.com/office/drawing/2014/main" xmlns="" val="20000"/>
                        </a:ext>
                      </a:extLst>
                    </a:gridCol>
                    <a:gridCol w="1369313">
                      <a:extLst>
                        <a:ext uri="{9D8B030D-6E8A-4147-A177-3AD203B41FA5}">
                          <a16:colId xmlns:a16="http://schemas.microsoft.com/office/drawing/2014/main" xmlns="" val="20001"/>
                        </a:ext>
                      </a:extLst>
                    </a:gridCol>
                    <a:gridCol w="1329566">
                      <a:extLst>
                        <a:ext uri="{9D8B030D-6E8A-4147-A177-3AD203B41FA5}">
                          <a16:colId xmlns:a16="http://schemas.microsoft.com/office/drawing/2014/main" xmlns="" val="20002"/>
                        </a:ext>
                      </a:extLst>
                    </a:gridCol>
                    <a:gridCol w="3277154">
                      <a:extLst>
                        <a:ext uri="{9D8B030D-6E8A-4147-A177-3AD203B41FA5}">
                          <a16:colId xmlns:a16="http://schemas.microsoft.com/office/drawing/2014/main" xmlns="" val="20003"/>
                        </a:ext>
                      </a:extLst>
                    </a:gridCol>
                  </a:tblGrid>
                  <a:tr h="549433">
                    <a:tc gridSpan="4">
                      <a:txBody>
                        <a:bodyPr/>
                        <a:lstStyle/>
                        <a:p>
                          <a:pPr algn="ctr">
                            <a:lnSpc>
                              <a:spcPct val="107000"/>
                            </a:lnSpc>
                            <a:spcBef>
                              <a:spcPts val="0"/>
                            </a:spcBef>
                          </a:pPr>
                          <a:endParaRPr lang="en-US" sz="1400" dirty="0">
                            <a:effectLst/>
                            <a:latin typeface="Calibri" panose="020F0502020204030204" pitchFamily="34" charset="0"/>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0">
                    <a:tc>
                      <a:txBody>
                        <a:bodyPr/>
                        <a:lstStyle/>
                        <a:p>
                          <a:pPr algn="ctr">
                            <a:lnSpc>
                              <a:spcPct val="107000"/>
                            </a:lnSpc>
                            <a:spcBef>
                              <a:spcPts val="0"/>
                            </a:spcBef>
                          </a:pPr>
                          <a:r>
                            <a:rPr lang="en-US" sz="1800" dirty="0">
                              <a:effectLst/>
                              <a:latin typeface="Calibri" panose="020F0502020204030204" pitchFamily="34" charset="0"/>
                            </a:rPr>
                            <a:t>Channel</a:t>
                          </a: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tcPr>
                    </a:tc>
                    <a:tc>
                      <a:txBody>
                        <a:bodyPr/>
                        <a:lstStyle/>
                        <a:p>
                          <a:pPr algn="ctr">
                            <a:lnSpc>
                              <a:spcPct val="107000"/>
                            </a:lnSpc>
                            <a:spcBef>
                              <a:spcPts val="0"/>
                            </a:spcBef>
                          </a:pPr>
                          <a:r>
                            <a:rPr lang="en-US" sz="1800" i="1" dirty="0">
                              <a:effectLst/>
                              <a:latin typeface="Calibri" panose="020F0502020204030204" pitchFamily="34" charset="0"/>
                            </a:rPr>
                            <a:t>S</a:t>
                          </a:r>
                          <a:r>
                            <a:rPr lang="en-US" sz="1800" dirty="0">
                              <a:effectLst/>
                              <a:latin typeface="Calibri" panose="020F0502020204030204" pitchFamily="34" charset="0"/>
                            </a:rPr>
                            <a:t>-wave(</a:t>
                          </a:r>
                          <a:r>
                            <a:rPr lang="en-US" sz="1800" dirty="0" err="1">
                              <a:effectLst/>
                              <a:latin typeface="Calibri" panose="020F0502020204030204" pitchFamily="34" charset="0"/>
                            </a:rPr>
                            <a:t>ao</a:t>
                          </a:r>
                          <a:r>
                            <a:rPr lang="en-US" sz="1800" dirty="0">
                              <a:effectLst/>
                              <a:latin typeface="Calibri" panose="020F0502020204030204" pitchFamily="34" charset="0"/>
                            </a:rPr>
                            <a:t>)</a:t>
                          </a: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Bef>
                              <a:spcPts val="0"/>
                            </a:spcBef>
                          </a:pPr>
                          <a:r>
                            <a:rPr lang="en-US" sz="1800" i="1" dirty="0">
                              <a:effectLst/>
                              <a:latin typeface="Calibri" panose="020F0502020204030204" pitchFamily="34" charset="0"/>
                            </a:rPr>
                            <a:t>P</a:t>
                          </a:r>
                          <a:r>
                            <a:rPr lang="en-US" sz="1800" dirty="0">
                              <a:effectLst/>
                              <a:latin typeface="Calibri" panose="020F0502020204030204" pitchFamily="34" charset="0"/>
                            </a:rPr>
                            <a:t>-wave(</a:t>
                          </a:r>
                          <a:r>
                            <a:rPr lang="en-US" sz="1800" dirty="0" err="1">
                              <a:effectLst/>
                              <a:latin typeface="Calibri" panose="020F0502020204030204" pitchFamily="34" charset="0"/>
                            </a:rPr>
                            <a:t>ao</a:t>
                          </a:r>
                          <a:r>
                            <a:rPr lang="en-US" sz="1800" dirty="0">
                              <a:effectLst/>
                              <a:latin typeface="Calibri" panose="020F0502020204030204" pitchFamily="34" charset="0"/>
                            </a:rPr>
                            <a:t>)</a:t>
                          </a: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Bef>
                              <a:spcPts val="0"/>
                            </a:spcBef>
                          </a:pPr>
                          <a:r>
                            <a:rPr lang="en-US" sz="1800">
                              <a:effectLst/>
                              <a:latin typeface="Calibri" panose="020F0502020204030204" pitchFamily="34" charset="0"/>
                            </a:rPr>
                            <a:t>Determination</a:t>
                          </a: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xmlns="" val="10001"/>
                      </a:ext>
                    </a:extLst>
                  </a:tr>
                  <a:tr h="685800">
                    <a:tc>
                      <a:txBody>
                        <a:bodyPr/>
                        <a:lstStyle/>
                        <a:p>
                          <a:pPr algn="ctr">
                            <a:lnSpc>
                              <a:spcPct val="107000"/>
                            </a:lnSpc>
                            <a:spcBef>
                              <a:spcPts val="0"/>
                            </a:spcBef>
                          </a:pPr>
                          <a:r>
                            <a:rPr lang="en-US" sz="1800" b="1" i="1" dirty="0" err="1">
                              <a:effectLst/>
                              <a:latin typeface="Helvetica" panose="020B0604020202020204" pitchFamily="34" charset="0"/>
                              <a:cs typeface="Times New Roman" panose="02020603050405020304" pitchFamily="18" charset="0"/>
                            </a:rPr>
                            <a:t>gg</a:t>
                          </a:r>
                          <a:endParaRPr lang="en-US" sz="18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algn="ctr">
                            <a:lnSpc>
                              <a:spcPct val="107000"/>
                            </a:lnSpc>
                            <a:spcBef>
                              <a:spcPts val="0"/>
                            </a:spcBef>
                          </a:pPr>
                          <a:r>
                            <a:rPr lang="en-US" sz="1800" b="1" dirty="0">
                              <a:effectLst/>
                              <a:latin typeface="Calibri" panose="020F0502020204030204" pitchFamily="34" charset="0"/>
                            </a:rPr>
                            <a:t>96.2(1)</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Bef>
                              <a:spcPts val="0"/>
                            </a:spcBef>
                          </a:pPr>
                          <a:r>
                            <a:rPr lang="en-US" sz="1800" b="1">
                              <a:effectLst/>
                              <a:latin typeface="Calibri" panose="020F0502020204030204" pitchFamily="34" charset="0"/>
                            </a:rPr>
                            <a:t>74(2)</a:t>
                          </a:r>
                          <a:endParaRPr lang="en-US" sz="1800">
                            <a:effectLst/>
                            <a:latin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nSpc>
                              <a:spcPct val="107000"/>
                            </a:lnSpc>
                            <a:spcBef>
                              <a:spcPts val="0"/>
                            </a:spcBef>
                          </a:pPr>
                          <a:r>
                            <a:rPr lang="en-US" sz="1800" b="1" dirty="0">
                              <a:effectLst/>
                              <a:latin typeface="Calibri" panose="020F0502020204030204" pitchFamily="34" charset="0"/>
                            </a:rPr>
                            <a:t>[S-wave]    Two-photon photo-associative</a:t>
                          </a:r>
                          <a:endParaRPr lang="en-US" sz="1800" dirty="0">
                            <a:effectLst/>
                            <a:latin typeface="Calibri" panose="020F0502020204030204" pitchFamily="34" charset="0"/>
                          </a:endParaRPr>
                        </a:p>
                        <a:p>
                          <a:pPr>
                            <a:lnSpc>
                              <a:spcPct val="107000"/>
                            </a:lnSpc>
                            <a:spcBef>
                              <a:spcPts val="0"/>
                            </a:spcBef>
                          </a:pPr>
                          <a:r>
                            <a:rPr lang="en-US" sz="1800" b="1" dirty="0">
                              <a:effectLst/>
                              <a:latin typeface="Calibri" panose="020F0502020204030204" pitchFamily="34" charset="0"/>
                            </a:rPr>
                            <a:t>[P-wave]    Analytic relation</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xmlns="" val="10002"/>
                      </a:ext>
                    </a:extLst>
                  </a:tr>
                  <a:tr h="411480">
                    <a:tc>
                      <a:txBody>
                        <a:bodyPr/>
                        <a:lstStyle/>
                        <a:p>
                          <a:pPr algn="ctr">
                            <a:lnSpc>
                              <a:spcPct val="107000"/>
                            </a:lnSpc>
                            <a:spcBef>
                              <a:spcPts val="0"/>
                            </a:spcBef>
                          </a:pPr>
                          <a:r>
                            <a:rPr lang="en-US" sz="1800" b="1" i="1" dirty="0" err="1">
                              <a:effectLst/>
                              <a:latin typeface="Helvetica" panose="020B0604020202020204" pitchFamily="34" charset="0"/>
                              <a:cs typeface="Times New Roman" panose="02020603050405020304" pitchFamily="18" charset="0"/>
                            </a:rPr>
                            <a:t>eg</a:t>
                          </a:r>
                          <a:r>
                            <a:rPr lang="en-US" sz="1800" b="1" i="1" baseline="30000" dirty="0">
                              <a:effectLst/>
                              <a:latin typeface="Helvetica" panose="020B0604020202020204" pitchFamily="34" charset="0"/>
                              <a:cs typeface="Times New Roman" panose="02020603050405020304" pitchFamily="18" charset="0"/>
                            </a:rPr>
                            <a:t>+</a:t>
                          </a:r>
                          <a:endParaRPr lang="en-US" sz="18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algn="ctr">
                            <a:lnSpc>
                              <a:spcPct val="107000"/>
                            </a:lnSpc>
                            <a:spcBef>
                              <a:spcPts val="0"/>
                            </a:spcBef>
                          </a:pPr>
                          <a:r>
                            <a:rPr lang="en-US" sz="1800" b="1" dirty="0">
                              <a:effectLst/>
                              <a:latin typeface="Calibri" panose="020F0502020204030204" pitchFamily="34" charset="0"/>
                            </a:rPr>
                            <a:t>169(8)</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DEEAF6"/>
                        </a:solidFill>
                      </a:tcPr>
                    </a:tc>
                    <a:tc>
                      <a:txBody>
                        <a:bodyPr/>
                        <a:lstStyle/>
                        <a:p>
                          <a:pPr algn="ctr">
                            <a:lnSpc>
                              <a:spcPct val="107000"/>
                            </a:lnSpc>
                            <a:spcBef>
                              <a:spcPts val="0"/>
                            </a:spcBef>
                          </a:pPr>
                          <a:r>
                            <a:rPr lang="en-US" sz="1800" b="1" dirty="0">
                              <a:effectLst/>
                              <a:latin typeface="Calibri" panose="020F0502020204030204" pitchFamily="34" charset="0"/>
                            </a:rPr>
                            <a:t>-169(23)</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DEEAF6"/>
                        </a:solidFill>
                      </a:tcPr>
                    </a:tc>
                    <a:tc>
                      <a:txBody>
                        <a:bodyPr/>
                        <a:lstStyle/>
                        <a:p>
                          <a:pPr>
                            <a:lnSpc>
                              <a:spcPct val="107000"/>
                            </a:lnSpc>
                            <a:spcBef>
                              <a:spcPts val="0"/>
                            </a:spcBef>
                          </a:pPr>
                          <a:r>
                            <a:rPr lang="en-US" sz="1800" b="1" dirty="0">
                              <a:effectLst/>
                              <a:latin typeface="Calibri" panose="020F0502020204030204" pitchFamily="34" charset="0"/>
                            </a:rPr>
                            <a:t>[S-wave]    Analytic relation</a:t>
                          </a:r>
                          <a:endParaRPr lang="en-US" sz="1800" dirty="0">
                            <a:effectLst/>
                            <a:latin typeface="Calibri" panose="020F0502020204030204" pitchFamily="34" charset="0"/>
                          </a:endParaRPr>
                        </a:p>
                        <a:p>
                          <a:pPr>
                            <a:lnSpc>
                              <a:spcPct val="107000"/>
                            </a:lnSpc>
                            <a:spcBef>
                              <a:spcPts val="0"/>
                            </a:spcBef>
                          </a:pPr>
                          <a:r>
                            <a:rPr lang="en-US" sz="1800" b="1" dirty="0">
                              <a:effectLst/>
                              <a:latin typeface="Calibri" panose="020F0502020204030204" pitchFamily="34" charset="0"/>
                            </a:rPr>
                            <a:t>[P-wave]    Density shift in a          </a:t>
                          </a:r>
                        </a:p>
                        <a:p>
                          <a:pPr>
                            <a:lnSpc>
                              <a:spcPct val="107000"/>
                            </a:lnSpc>
                            <a:spcBef>
                              <a:spcPts val="0"/>
                            </a:spcBef>
                          </a:pPr>
                          <a:r>
                            <a:rPr lang="en-US" sz="1800" b="1" dirty="0">
                              <a:effectLst/>
                              <a:latin typeface="Calibri" panose="020F0502020204030204" pitchFamily="34" charset="0"/>
                            </a:rPr>
                            <a:t>                   </a:t>
                          </a:r>
                          <a:r>
                            <a:rPr lang="en-US" sz="1800" b="1" baseline="0" dirty="0">
                              <a:effectLst/>
                              <a:latin typeface="Calibri" panose="020F0502020204030204" pitchFamily="34" charset="0"/>
                            </a:rPr>
                            <a:t>  </a:t>
                          </a:r>
                          <a:r>
                            <a:rPr lang="en-US" sz="1800" b="1" dirty="0">
                              <a:effectLst/>
                              <a:latin typeface="Calibri" panose="020F0502020204030204" pitchFamily="34" charset="0"/>
                            </a:rPr>
                            <a:t>polarized sample</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DEEAF6"/>
                        </a:solidFill>
                      </a:tcPr>
                    </a:tc>
                    <a:extLst>
                      <a:ext uri="{0D108BD9-81ED-4DB2-BD59-A6C34878D82A}">
                        <a16:rowId xmlns:a16="http://schemas.microsoft.com/office/drawing/2014/main" xmlns="" val="10003"/>
                      </a:ext>
                    </a:extLst>
                  </a:tr>
                  <a:tr h="546766">
                    <a:tc>
                      <a:txBody>
                        <a:bodyPr/>
                        <a:lstStyle/>
                        <a:p>
                          <a:pPr algn="ctr">
                            <a:lnSpc>
                              <a:spcPct val="107000"/>
                            </a:lnSpc>
                            <a:spcBef>
                              <a:spcPts val="0"/>
                            </a:spcBef>
                          </a:pPr>
                          <a:r>
                            <a:rPr lang="en-US" sz="1800" b="1" i="1" dirty="0" err="1">
                              <a:effectLst/>
                              <a:latin typeface="Helvetica" panose="020B0604020202020204" pitchFamily="34" charset="0"/>
                              <a:cs typeface="Times New Roman" panose="02020603050405020304" pitchFamily="18" charset="0"/>
                            </a:rPr>
                            <a:t>eg</a:t>
                          </a:r>
                          <a:r>
                            <a:rPr lang="en-US" sz="1800" b="1" i="1" baseline="30000" dirty="0">
                              <a:effectLst/>
                              <a:latin typeface="Helvetica" panose="020B0604020202020204" pitchFamily="34" charset="0"/>
                              <a:cs typeface="Times New Roman" panose="02020603050405020304" pitchFamily="18" charset="0"/>
                            </a:rPr>
                            <a:t>-</a:t>
                          </a:r>
                          <a:endParaRPr lang="en-US" sz="18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algn="ctr">
                            <a:lnSpc>
                              <a:spcPct val="107000"/>
                            </a:lnSpc>
                            <a:spcBef>
                              <a:spcPts val="0"/>
                            </a:spcBef>
                          </a:pPr>
                          <a:r>
                            <a:rPr lang="en-US" sz="1800" b="1" dirty="0">
                              <a:effectLst/>
                              <a:latin typeface="Calibri" panose="020F0502020204030204" pitchFamily="34" charset="0"/>
                            </a:rPr>
                            <a:t>68(22)</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Bef>
                              <a:spcPts val="0"/>
                            </a:spcBef>
                          </a:pPr>
                          <a14:m>
                            <m:oMathPara xmlns:m="http://schemas.openxmlformats.org/officeDocument/2006/math">
                              <m:oMathParaPr>
                                <m:jc m:val="centerGroup"/>
                              </m:oMathParaPr>
                              <m:oMath xmlns:m="http://schemas.openxmlformats.org/officeDocument/2006/math">
                                <m:sSubSup>
                                  <m:sSubSupPr>
                                    <m:ctrlPr>
                                      <a:rPr lang="en-US" sz="1800" b="1" i="1">
                                        <a:effectLst/>
                                        <a:latin typeface="Cambria Math"/>
                                      </a:rPr>
                                    </m:ctrlPr>
                                  </m:sSubSupPr>
                                  <m:e>
                                    <m:r>
                                      <a:rPr lang="en-US" sz="1800" b="1" i="1">
                                        <a:effectLst/>
                                        <a:latin typeface="Cambria Math" panose="02040503050406030204" pitchFamily="18" charset="0"/>
                                      </a:rPr>
                                      <m:t>−</m:t>
                                    </m:r>
                                    <m:r>
                                      <a:rPr lang="en-US" sz="1800" b="1" i="1">
                                        <a:effectLst/>
                                        <a:latin typeface="Cambria Math" panose="02040503050406030204" pitchFamily="18" charset="0"/>
                                      </a:rPr>
                                      <m:t>𝟒𝟐</m:t>
                                    </m:r>
                                  </m:e>
                                  <m:sub>
                                    <m:r>
                                      <a:rPr lang="en-US" sz="1800" b="1" i="1">
                                        <a:effectLst/>
                                        <a:latin typeface="Cambria Math" panose="02040503050406030204" pitchFamily="18" charset="0"/>
                                      </a:rPr>
                                      <m:t>−</m:t>
                                    </m:r>
                                    <m:r>
                                      <a:rPr lang="en-US" sz="1800" b="1" i="1">
                                        <a:effectLst/>
                                        <a:latin typeface="Cambria Math" panose="02040503050406030204" pitchFamily="18" charset="0"/>
                                      </a:rPr>
                                      <m:t>𝟐𝟐</m:t>
                                    </m:r>
                                  </m:sub>
                                  <m:sup>
                                    <m:r>
                                      <a:rPr lang="en-US" sz="1800" b="1" i="1">
                                        <a:effectLst/>
                                        <a:latin typeface="Cambria Math" panose="02040503050406030204" pitchFamily="18" charset="0"/>
                                      </a:rPr>
                                      <m:t>+</m:t>
                                    </m:r>
                                    <m:r>
                                      <a:rPr lang="en-US" sz="1800" b="1" i="1">
                                        <a:effectLst/>
                                        <a:latin typeface="Cambria Math" panose="02040503050406030204" pitchFamily="18" charset="0"/>
                                      </a:rPr>
                                      <m:t>𝟏𝟎𝟑</m:t>
                                    </m:r>
                                  </m:sup>
                                </m:sSubSup>
                              </m:oMath>
                            </m:oMathPara>
                          </a14:m>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nSpc>
                              <a:spcPct val="107000"/>
                            </a:lnSpc>
                            <a:spcBef>
                              <a:spcPts val="0"/>
                            </a:spcBef>
                          </a:pPr>
                          <a:r>
                            <a:rPr lang="en-US" sz="1800" b="1" dirty="0">
                              <a:effectLst/>
                              <a:latin typeface="Calibri" panose="020F0502020204030204" pitchFamily="34" charset="0"/>
                            </a:rPr>
                            <a:t>[S-wave]    Density shift in a spin mixture at different temperatures [P-wave]    Analytic relation</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xmlns="" val="10004"/>
                      </a:ext>
                    </a:extLst>
                  </a:tr>
                  <a:tr h="411480">
                    <a:tc>
                      <a:txBody>
                        <a:bodyPr/>
                        <a:lstStyle/>
                        <a:p>
                          <a:pPr algn="ctr">
                            <a:lnSpc>
                              <a:spcPct val="107000"/>
                            </a:lnSpc>
                            <a:spcBef>
                              <a:spcPts val="0"/>
                            </a:spcBef>
                          </a:pPr>
                          <a:r>
                            <a:rPr lang="en-US" sz="1800" b="1" i="1" dirty="0" err="1">
                              <a:effectLst/>
                              <a:latin typeface="Helvetica" panose="020B0604020202020204" pitchFamily="34" charset="0"/>
                              <a:cs typeface="Times New Roman" panose="02020603050405020304" pitchFamily="18" charset="0"/>
                            </a:rPr>
                            <a:t>ee</a:t>
                          </a:r>
                          <a:r>
                            <a:rPr lang="en-US" sz="1800" b="1" dirty="0">
                              <a:effectLst/>
                              <a:latin typeface="Helvetica" panose="020B0604020202020204" pitchFamily="34" charset="0"/>
                              <a:cs typeface="Times New Roman" panose="02020603050405020304" pitchFamily="18" charset="0"/>
                            </a:rPr>
                            <a:t> (elastic)</a:t>
                          </a:r>
                          <a:endParaRPr lang="en-US" sz="18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algn="ctr">
                            <a:lnSpc>
                              <a:spcPct val="107000"/>
                            </a:lnSpc>
                            <a:spcBef>
                              <a:spcPts val="0"/>
                            </a:spcBef>
                          </a:pPr>
                          <a:r>
                            <a:rPr lang="en-US" sz="1800" b="1" dirty="0">
                              <a:effectLst/>
                              <a:latin typeface="Calibri" panose="020F0502020204030204" pitchFamily="34" charset="0"/>
                            </a:rPr>
                            <a:t>176(11)</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DEEAF6"/>
                        </a:solidFill>
                      </a:tcPr>
                    </a:tc>
                    <a:tc>
                      <a:txBody>
                        <a:bodyPr/>
                        <a:lstStyle/>
                        <a:p>
                          <a:pPr algn="ctr">
                            <a:lnSpc>
                              <a:spcPct val="107000"/>
                            </a:lnSpc>
                            <a:spcBef>
                              <a:spcPts val="0"/>
                            </a:spcBef>
                          </a:pPr>
                          <a:r>
                            <a:rPr lang="en-US" sz="1800" b="1">
                              <a:effectLst/>
                              <a:latin typeface="Calibri" panose="020F0502020204030204" pitchFamily="34" charset="0"/>
                            </a:rPr>
                            <a:t>-119(18)</a:t>
                          </a:r>
                          <a:endParaRPr lang="en-US" sz="1800">
                            <a:effectLst/>
                            <a:latin typeface="Calibri" panose="020F0502020204030204" pitchFamily="34" charset="0"/>
                          </a:endParaRPr>
                        </a:p>
                      </a:txBody>
                      <a:tcPr marL="68580" marR="68580" marT="0" marB="0" anchor="ctr">
                        <a:lnL>
                          <a:noFill/>
                        </a:lnL>
                        <a:lnR>
                          <a:noFill/>
                        </a:lnR>
                        <a:lnT>
                          <a:noFill/>
                        </a:lnT>
                        <a:lnB>
                          <a:noFill/>
                        </a:lnB>
                        <a:solidFill>
                          <a:srgbClr val="DEEAF6"/>
                        </a:solidFill>
                      </a:tcPr>
                    </a:tc>
                    <a:tc>
                      <a:txBody>
                        <a:bodyPr/>
                        <a:lstStyle/>
                        <a:p>
                          <a:pPr>
                            <a:lnSpc>
                              <a:spcPct val="107000"/>
                            </a:lnSpc>
                            <a:spcBef>
                              <a:spcPts val="0"/>
                            </a:spcBef>
                          </a:pPr>
                          <a:r>
                            <a:rPr lang="en-US" sz="1800" b="1" dirty="0">
                              <a:effectLst/>
                              <a:latin typeface="Calibri" panose="020F0502020204030204" pitchFamily="34" charset="0"/>
                            </a:rPr>
                            <a:t>[S-wave]    Analytic relation</a:t>
                          </a:r>
                          <a:endParaRPr lang="en-US" sz="1800" dirty="0">
                            <a:effectLst/>
                            <a:latin typeface="Calibri" panose="020F0502020204030204" pitchFamily="34" charset="0"/>
                          </a:endParaRPr>
                        </a:p>
                        <a:p>
                          <a:pPr>
                            <a:lnSpc>
                              <a:spcPct val="107000"/>
                            </a:lnSpc>
                            <a:spcBef>
                              <a:spcPts val="0"/>
                            </a:spcBef>
                          </a:pPr>
                          <a:r>
                            <a:rPr lang="en-US" sz="1800" b="1" dirty="0">
                              <a:effectLst/>
                              <a:latin typeface="Calibri" panose="020F0502020204030204" pitchFamily="34" charset="0"/>
                            </a:rPr>
                            <a:t>[P-wave]    Density shift in a     </a:t>
                          </a:r>
                        </a:p>
                        <a:p>
                          <a:pPr>
                            <a:lnSpc>
                              <a:spcPct val="107000"/>
                            </a:lnSpc>
                            <a:spcBef>
                              <a:spcPts val="0"/>
                            </a:spcBef>
                          </a:pPr>
                          <a:r>
                            <a:rPr lang="en-US" sz="1800" b="1" dirty="0">
                              <a:effectLst/>
                              <a:latin typeface="Calibri" panose="020F0502020204030204" pitchFamily="34" charset="0"/>
                            </a:rPr>
                            <a:t>                   </a:t>
                          </a:r>
                          <a:r>
                            <a:rPr lang="en-US" sz="1800" b="1" baseline="0" dirty="0">
                              <a:effectLst/>
                              <a:latin typeface="Calibri" panose="020F0502020204030204" pitchFamily="34" charset="0"/>
                            </a:rPr>
                            <a:t>  </a:t>
                          </a:r>
                          <a:r>
                            <a:rPr lang="en-US" sz="1800" b="1" dirty="0">
                              <a:effectLst/>
                              <a:latin typeface="Calibri" panose="020F0502020204030204" pitchFamily="34" charset="0"/>
                            </a:rPr>
                            <a:t>polarized sample</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DEEAF6"/>
                        </a:solidFill>
                      </a:tcPr>
                    </a:tc>
                    <a:extLst>
                      <a:ext uri="{0D108BD9-81ED-4DB2-BD59-A6C34878D82A}">
                        <a16:rowId xmlns:a16="http://schemas.microsoft.com/office/drawing/2014/main" xmlns="" val="10005"/>
                      </a:ext>
                    </a:extLst>
                  </a:tr>
                  <a:tr h="274320">
                    <a:tc>
                      <a:txBody>
                        <a:bodyPr/>
                        <a:lstStyle/>
                        <a:p>
                          <a:pPr algn="ctr">
                            <a:lnSpc>
                              <a:spcPct val="107000"/>
                            </a:lnSpc>
                            <a:spcBef>
                              <a:spcPts val="0"/>
                            </a:spcBef>
                          </a:pPr>
                          <a:r>
                            <a:rPr lang="en-US" sz="1800" b="1" i="1" dirty="0" err="1">
                              <a:effectLst/>
                              <a:latin typeface="Helvetica" panose="020B0604020202020204" pitchFamily="34" charset="0"/>
                              <a:cs typeface="Times New Roman" panose="02020603050405020304" pitchFamily="18" charset="0"/>
                            </a:rPr>
                            <a:t>ee</a:t>
                          </a:r>
                          <a:r>
                            <a:rPr lang="en-US" sz="1800" b="1" i="1" dirty="0">
                              <a:effectLst/>
                              <a:latin typeface="Helvetica" panose="020B0604020202020204" pitchFamily="34" charset="0"/>
                              <a:cs typeface="Times New Roman" panose="02020603050405020304" pitchFamily="18" charset="0"/>
                            </a:rPr>
                            <a:t> </a:t>
                          </a:r>
                          <a:r>
                            <a:rPr lang="en-US" sz="1800" b="1" dirty="0">
                              <a:effectLst/>
                              <a:latin typeface="Helvetica" panose="020B0604020202020204" pitchFamily="34" charset="0"/>
                              <a:cs typeface="Times New Roman" panose="02020603050405020304" pitchFamily="18" charset="0"/>
                            </a:rPr>
                            <a:t>(inelastic)</a:t>
                          </a:r>
                          <a:endParaRPr lang="en-US" sz="1800" dirty="0">
                            <a:effectLst/>
                            <a:latin typeface="Calibri" panose="020F0502020204030204" pitchFamily="34" charset="0"/>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algn="ctr">
                            <a:lnSpc>
                              <a:spcPct val="107000"/>
                            </a:lnSpc>
                            <a:spcBef>
                              <a:spcPts val="0"/>
                            </a:spcBef>
                          </a:pPr>
                          <a14:m>
                            <m:oMath xmlns:m="http://schemas.openxmlformats.org/officeDocument/2006/math">
                              <m:sSub>
                                <m:sSubPr>
                                  <m:ctrlPr>
                                    <a:rPr lang="en-US" sz="1800" b="1" i="1">
                                      <a:effectLst/>
                                      <a:latin typeface="Cambria Math"/>
                                    </a:rPr>
                                  </m:ctrlPr>
                                </m:sSubPr>
                                <m:e>
                                  <m:acc>
                                    <m:accPr>
                                      <m:chr m:val="̃"/>
                                      <m:ctrlPr>
                                        <a:rPr lang="en-US" sz="1800" b="1" i="1">
                                          <a:effectLst/>
                                          <a:latin typeface="Cambria Math"/>
                                        </a:rPr>
                                      </m:ctrlPr>
                                    </m:accPr>
                                    <m:e>
                                      <m:r>
                                        <a:rPr lang="en-US" sz="1800" b="1" i="1">
                                          <a:effectLst/>
                                          <a:latin typeface="Cambria Math" panose="02040503050406030204" pitchFamily="18" charset="0"/>
                                        </a:rPr>
                                        <m:t>𝒂</m:t>
                                      </m:r>
                                    </m:e>
                                  </m:acc>
                                </m:e>
                                <m:sub>
                                  <m:r>
                                    <a:rPr lang="en-US" sz="1800" b="1" i="1">
                                      <a:effectLst/>
                                      <a:latin typeface="Cambria Math" panose="02040503050406030204" pitchFamily="18" charset="0"/>
                                    </a:rPr>
                                    <m:t>𝒆𝒆</m:t>
                                  </m:r>
                                </m:sub>
                              </m:sSub>
                              <m:r>
                                <a:rPr lang="en-US" sz="1800" b="1" i="1">
                                  <a:effectLst/>
                                  <a:latin typeface="Cambria Math" panose="02040503050406030204" pitchFamily="18" charset="0"/>
                                </a:rPr>
                                <m:t>= </m:t>
                              </m:r>
                            </m:oMath>
                          </a14:m>
                          <a:r>
                            <a:rPr lang="en-US" sz="1800" b="1" dirty="0">
                              <a:effectLst/>
                              <a:latin typeface="Calibri" panose="020F0502020204030204" pitchFamily="34" charset="0"/>
                            </a:rPr>
                            <a:t>46(19)</a:t>
                          </a:r>
                          <a:endParaRPr lang="en-US" sz="1800" dirty="0">
                            <a:effectLst/>
                            <a:latin typeface="Calibri" panose="020F0502020204030204" pitchFamily="34" charset="0"/>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Bef>
                              <a:spcPts val="0"/>
                            </a:spcBef>
                          </a:pPr>
                          <a14:m>
                            <m:oMath xmlns:m="http://schemas.openxmlformats.org/officeDocument/2006/math">
                              <m:sSub>
                                <m:sSubPr>
                                  <m:ctrlPr>
                                    <a:rPr lang="en-US" sz="1800" b="1" i="1">
                                      <a:effectLst/>
                                      <a:latin typeface="Cambria Math"/>
                                    </a:rPr>
                                  </m:ctrlPr>
                                </m:sSubPr>
                                <m:e>
                                  <m:acc>
                                    <m:accPr>
                                      <m:chr m:val="̃"/>
                                      <m:ctrlPr>
                                        <a:rPr lang="en-US" sz="1800" b="1" i="1">
                                          <a:effectLst/>
                                          <a:latin typeface="Cambria Math"/>
                                        </a:rPr>
                                      </m:ctrlPr>
                                    </m:accPr>
                                    <m:e>
                                      <m:r>
                                        <a:rPr lang="en-US" sz="1800" b="1" i="1">
                                          <a:effectLst/>
                                          <a:latin typeface="Cambria Math" panose="02040503050406030204" pitchFamily="18" charset="0"/>
                                        </a:rPr>
                                        <m:t>𝒃</m:t>
                                      </m:r>
                                    </m:e>
                                  </m:acc>
                                </m:e>
                                <m:sub>
                                  <m:r>
                                    <a:rPr lang="en-US" sz="1800" b="1" i="1">
                                      <a:effectLst/>
                                      <a:latin typeface="Cambria Math" panose="02040503050406030204" pitchFamily="18" charset="0"/>
                                    </a:rPr>
                                    <m:t>𝒆𝒆</m:t>
                                  </m:r>
                                </m:sub>
                              </m:sSub>
                              <m:r>
                                <a:rPr lang="en-US" sz="1800" b="1" i="1">
                                  <a:effectLst/>
                                  <a:latin typeface="Cambria Math" panose="02040503050406030204" pitchFamily="18" charset="0"/>
                                </a:rPr>
                                <m:t>= </m:t>
                              </m:r>
                            </m:oMath>
                          </a14:m>
                          <a:r>
                            <a:rPr lang="en-US" sz="1800" b="1">
                              <a:effectLst/>
                              <a:latin typeface="Calibri" panose="020F0502020204030204" pitchFamily="34" charset="0"/>
                            </a:rPr>
                            <a:t>125(15)</a:t>
                          </a:r>
                          <a:endParaRPr lang="en-US" sz="1800">
                            <a:effectLst/>
                            <a:latin typeface="Calibri" panose="020F0502020204030204" pitchFamily="34" charset="0"/>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Bef>
                              <a:spcPts val="0"/>
                            </a:spcBef>
                          </a:pPr>
                          <a:r>
                            <a:rPr lang="en-US" sz="1800" b="1" dirty="0">
                              <a:effectLst/>
                              <a:latin typeface="Calibri" panose="020F0502020204030204" pitchFamily="34" charset="0"/>
                            </a:rPr>
                            <a:t>Two-body loss measurement</a:t>
                          </a:r>
                          <a:endParaRPr lang="en-US" sz="1800" dirty="0">
                            <a:effectLst/>
                            <a:latin typeface="Calibri" panose="020F0502020204030204" pitchFamily="34" charset="0"/>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4129177051"/>
                  </p:ext>
                </p:extLst>
              </p:nvPr>
            </p:nvGraphicFramePr>
            <p:xfrm>
              <a:off x="-18418" y="1331844"/>
              <a:ext cx="7249486" cy="5181888"/>
            </p:xfrm>
            <a:graphic>
              <a:graphicData uri="http://schemas.openxmlformats.org/drawingml/2006/table">
                <a:tbl>
                  <a:tblPr firstRow="1" firstCol="1" bandRow="1"/>
                  <a:tblGrid>
                    <a:gridCol w="1273453">
                      <a:extLst>
                        <a:ext uri="{9D8B030D-6E8A-4147-A177-3AD203B41FA5}">
                          <a16:colId xmlns:a16="http://schemas.microsoft.com/office/drawing/2014/main" val="20000"/>
                        </a:ext>
                      </a:extLst>
                    </a:gridCol>
                    <a:gridCol w="1369313">
                      <a:extLst>
                        <a:ext uri="{9D8B030D-6E8A-4147-A177-3AD203B41FA5}">
                          <a16:colId xmlns:a16="http://schemas.microsoft.com/office/drawing/2014/main" val="20001"/>
                        </a:ext>
                      </a:extLst>
                    </a:gridCol>
                    <a:gridCol w="1329566">
                      <a:extLst>
                        <a:ext uri="{9D8B030D-6E8A-4147-A177-3AD203B41FA5}">
                          <a16:colId xmlns:a16="http://schemas.microsoft.com/office/drawing/2014/main" val="20002"/>
                        </a:ext>
                      </a:extLst>
                    </a:gridCol>
                    <a:gridCol w="3277154">
                      <a:extLst>
                        <a:ext uri="{9D8B030D-6E8A-4147-A177-3AD203B41FA5}">
                          <a16:colId xmlns:a16="http://schemas.microsoft.com/office/drawing/2014/main" val="20003"/>
                        </a:ext>
                      </a:extLst>
                    </a:gridCol>
                  </a:tblGrid>
                  <a:tr h="549433">
                    <a:tc gridSpan="4">
                      <a:txBody>
                        <a:bodyPr/>
                        <a:lstStyle/>
                        <a:p>
                          <a:pPr algn="ctr">
                            <a:lnSpc>
                              <a:spcPct val="107000"/>
                            </a:lnSpc>
                            <a:spcBef>
                              <a:spcPts val="0"/>
                            </a:spcBef>
                          </a:pPr>
                          <a:endParaRPr lang="en-US" sz="1400" dirty="0">
                            <a:effectLst/>
                            <a:latin typeface="Calibri" panose="020F0502020204030204" pitchFamily="34" charset="0"/>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0480">
                    <a:tc>
                      <a:txBody>
                        <a:bodyPr/>
                        <a:lstStyle/>
                        <a:p>
                          <a:pPr algn="ctr">
                            <a:lnSpc>
                              <a:spcPct val="107000"/>
                            </a:lnSpc>
                            <a:spcBef>
                              <a:spcPts val="0"/>
                            </a:spcBef>
                          </a:pPr>
                          <a:r>
                            <a:rPr lang="en-US" sz="1800" dirty="0">
                              <a:effectLst/>
                              <a:latin typeface="Calibri" panose="020F0502020204030204" pitchFamily="34" charset="0"/>
                            </a:rPr>
                            <a:t>Channel</a:t>
                          </a: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tcPr>
                    </a:tc>
                    <a:tc>
                      <a:txBody>
                        <a:bodyPr/>
                        <a:lstStyle/>
                        <a:p>
                          <a:pPr algn="ctr">
                            <a:lnSpc>
                              <a:spcPct val="107000"/>
                            </a:lnSpc>
                            <a:spcBef>
                              <a:spcPts val="0"/>
                            </a:spcBef>
                          </a:pPr>
                          <a:r>
                            <a:rPr lang="en-US" sz="1800" i="1" dirty="0">
                              <a:effectLst/>
                              <a:latin typeface="Calibri" panose="020F0502020204030204" pitchFamily="34" charset="0"/>
                            </a:rPr>
                            <a:t>S</a:t>
                          </a:r>
                          <a:r>
                            <a:rPr lang="en-US" sz="1800" dirty="0">
                              <a:effectLst/>
                              <a:latin typeface="Calibri" panose="020F0502020204030204" pitchFamily="34" charset="0"/>
                            </a:rPr>
                            <a:t>-wave(</a:t>
                          </a:r>
                          <a:r>
                            <a:rPr lang="en-US" sz="1800" dirty="0" err="1">
                              <a:effectLst/>
                              <a:latin typeface="Calibri" panose="020F0502020204030204" pitchFamily="34" charset="0"/>
                            </a:rPr>
                            <a:t>ao</a:t>
                          </a:r>
                          <a:r>
                            <a:rPr lang="en-US" sz="1800" dirty="0">
                              <a:effectLst/>
                              <a:latin typeface="Calibri" panose="020F0502020204030204" pitchFamily="34" charset="0"/>
                            </a:rPr>
                            <a:t>)</a:t>
                          </a: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Bef>
                              <a:spcPts val="0"/>
                            </a:spcBef>
                          </a:pPr>
                          <a:r>
                            <a:rPr lang="en-US" sz="1800" i="1" dirty="0">
                              <a:effectLst/>
                              <a:latin typeface="Calibri" panose="020F0502020204030204" pitchFamily="34" charset="0"/>
                            </a:rPr>
                            <a:t>P</a:t>
                          </a:r>
                          <a:r>
                            <a:rPr lang="en-US" sz="1800" dirty="0">
                              <a:effectLst/>
                              <a:latin typeface="Calibri" panose="020F0502020204030204" pitchFamily="34" charset="0"/>
                            </a:rPr>
                            <a:t>-wave(</a:t>
                          </a:r>
                          <a:r>
                            <a:rPr lang="en-US" sz="1800" dirty="0" err="1">
                              <a:effectLst/>
                              <a:latin typeface="Calibri" panose="020F0502020204030204" pitchFamily="34" charset="0"/>
                            </a:rPr>
                            <a:t>ao</a:t>
                          </a:r>
                          <a:r>
                            <a:rPr lang="en-US" sz="1800" dirty="0">
                              <a:effectLst/>
                              <a:latin typeface="Calibri" panose="020F0502020204030204" pitchFamily="34" charset="0"/>
                            </a:rPr>
                            <a:t>)</a:t>
                          </a: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Bef>
                              <a:spcPts val="0"/>
                            </a:spcBef>
                          </a:pPr>
                          <a:r>
                            <a:rPr lang="en-US" sz="1800">
                              <a:effectLst/>
                              <a:latin typeface="Calibri" panose="020F0502020204030204" pitchFamily="34" charset="0"/>
                            </a:rPr>
                            <a:t>Determination</a:t>
                          </a: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867474">
                    <a:tc>
                      <a:txBody>
                        <a:bodyPr/>
                        <a:lstStyle/>
                        <a:p>
                          <a:pPr algn="ctr">
                            <a:lnSpc>
                              <a:spcPct val="107000"/>
                            </a:lnSpc>
                            <a:spcBef>
                              <a:spcPts val="0"/>
                            </a:spcBef>
                          </a:pPr>
                          <a:r>
                            <a:rPr lang="en-US" sz="1800" b="1" i="1" dirty="0" err="1">
                              <a:effectLst/>
                              <a:latin typeface="Helvetica" panose="020B0604020202020204" pitchFamily="34" charset="0"/>
                              <a:cs typeface="Times New Roman" panose="02020603050405020304" pitchFamily="18" charset="0"/>
                            </a:rPr>
                            <a:t>gg</a:t>
                          </a:r>
                          <a:endParaRPr lang="en-US" sz="18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algn="ctr">
                            <a:lnSpc>
                              <a:spcPct val="107000"/>
                            </a:lnSpc>
                            <a:spcBef>
                              <a:spcPts val="0"/>
                            </a:spcBef>
                          </a:pPr>
                          <a:r>
                            <a:rPr lang="en-US" sz="1800" b="1" dirty="0">
                              <a:effectLst/>
                              <a:latin typeface="Calibri" panose="020F0502020204030204" pitchFamily="34" charset="0"/>
                            </a:rPr>
                            <a:t>96.2(1)</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gn="ctr">
                            <a:lnSpc>
                              <a:spcPct val="107000"/>
                            </a:lnSpc>
                            <a:spcBef>
                              <a:spcPts val="0"/>
                            </a:spcBef>
                          </a:pPr>
                          <a:r>
                            <a:rPr lang="en-US" sz="1800" b="1">
                              <a:effectLst/>
                              <a:latin typeface="Calibri" panose="020F0502020204030204" pitchFamily="34" charset="0"/>
                            </a:rPr>
                            <a:t>74(2)</a:t>
                          </a:r>
                          <a:endParaRPr lang="en-US" sz="1800">
                            <a:effectLst/>
                            <a:latin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pPr>
                            <a:lnSpc>
                              <a:spcPct val="107000"/>
                            </a:lnSpc>
                            <a:spcBef>
                              <a:spcPts val="0"/>
                            </a:spcBef>
                          </a:pPr>
                          <a:r>
                            <a:rPr lang="en-US" sz="1800" b="1" dirty="0">
                              <a:effectLst/>
                              <a:latin typeface="Calibri" panose="020F0502020204030204" pitchFamily="34" charset="0"/>
                            </a:rPr>
                            <a:t>[S-wave]    Two-photon photo-associative</a:t>
                          </a:r>
                          <a:endParaRPr lang="en-US" sz="1800" dirty="0">
                            <a:effectLst/>
                            <a:latin typeface="Calibri" panose="020F0502020204030204" pitchFamily="34" charset="0"/>
                          </a:endParaRPr>
                        </a:p>
                        <a:p>
                          <a:pPr>
                            <a:lnSpc>
                              <a:spcPct val="107000"/>
                            </a:lnSpc>
                            <a:spcBef>
                              <a:spcPts val="0"/>
                            </a:spcBef>
                          </a:pPr>
                          <a:r>
                            <a:rPr lang="en-US" sz="1800" b="1" dirty="0">
                              <a:effectLst/>
                              <a:latin typeface="Calibri" panose="020F0502020204030204" pitchFamily="34" charset="0"/>
                            </a:rPr>
                            <a:t>[P-wave]    Analytic relation</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867474">
                    <a:tc>
                      <a:txBody>
                        <a:bodyPr/>
                        <a:lstStyle/>
                        <a:p>
                          <a:pPr algn="ctr">
                            <a:lnSpc>
                              <a:spcPct val="107000"/>
                            </a:lnSpc>
                            <a:spcBef>
                              <a:spcPts val="0"/>
                            </a:spcBef>
                          </a:pPr>
                          <a:r>
                            <a:rPr lang="en-US" sz="1800" b="1" i="1" dirty="0" err="1">
                              <a:effectLst/>
                              <a:latin typeface="Helvetica" panose="020B0604020202020204" pitchFamily="34" charset="0"/>
                              <a:cs typeface="Times New Roman" panose="02020603050405020304" pitchFamily="18" charset="0"/>
                            </a:rPr>
                            <a:t>eg</a:t>
                          </a:r>
                          <a:r>
                            <a:rPr lang="en-US" sz="1800" b="1" i="1" baseline="30000" dirty="0">
                              <a:effectLst/>
                              <a:latin typeface="Helvetica" panose="020B0604020202020204" pitchFamily="34" charset="0"/>
                              <a:cs typeface="Times New Roman" panose="02020603050405020304" pitchFamily="18" charset="0"/>
                            </a:rPr>
                            <a:t>+</a:t>
                          </a:r>
                          <a:endParaRPr lang="en-US" sz="18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algn="ctr">
                            <a:lnSpc>
                              <a:spcPct val="107000"/>
                            </a:lnSpc>
                            <a:spcBef>
                              <a:spcPts val="0"/>
                            </a:spcBef>
                          </a:pPr>
                          <a:r>
                            <a:rPr lang="en-US" sz="1800" b="1" dirty="0">
                              <a:effectLst/>
                              <a:latin typeface="Calibri" panose="020F0502020204030204" pitchFamily="34" charset="0"/>
                            </a:rPr>
                            <a:t>169(8)</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DEEAF6"/>
                        </a:solidFill>
                      </a:tcPr>
                    </a:tc>
                    <a:tc>
                      <a:txBody>
                        <a:bodyPr/>
                        <a:lstStyle/>
                        <a:p>
                          <a:pPr algn="ctr">
                            <a:lnSpc>
                              <a:spcPct val="107000"/>
                            </a:lnSpc>
                            <a:spcBef>
                              <a:spcPts val="0"/>
                            </a:spcBef>
                          </a:pPr>
                          <a:r>
                            <a:rPr lang="en-US" sz="1800" b="1" dirty="0">
                              <a:effectLst/>
                              <a:latin typeface="Calibri" panose="020F0502020204030204" pitchFamily="34" charset="0"/>
                            </a:rPr>
                            <a:t>-169(23)</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DEEAF6"/>
                        </a:solidFill>
                      </a:tcPr>
                    </a:tc>
                    <a:tc>
                      <a:txBody>
                        <a:bodyPr/>
                        <a:lstStyle/>
                        <a:p>
                          <a:pPr>
                            <a:lnSpc>
                              <a:spcPct val="107000"/>
                            </a:lnSpc>
                            <a:spcBef>
                              <a:spcPts val="0"/>
                            </a:spcBef>
                          </a:pPr>
                          <a:r>
                            <a:rPr lang="en-US" sz="1800" b="1" dirty="0">
                              <a:effectLst/>
                              <a:latin typeface="Calibri" panose="020F0502020204030204" pitchFamily="34" charset="0"/>
                            </a:rPr>
                            <a:t>[S-wave]    Analytic relation</a:t>
                          </a:r>
                          <a:endParaRPr lang="en-US" sz="1800" dirty="0">
                            <a:effectLst/>
                            <a:latin typeface="Calibri" panose="020F0502020204030204" pitchFamily="34" charset="0"/>
                          </a:endParaRPr>
                        </a:p>
                        <a:p>
                          <a:pPr>
                            <a:lnSpc>
                              <a:spcPct val="107000"/>
                            </a:lnSpc>
                            <a:spcBef>
                              <a:spcPts val="0"/>
                            </a:spcBef>
                          </a:pPr>
                          <a:r>
                            <a:rPr lang="en-US" sz="1800" b="1" dirty="0">
                              <a:effectLst/>
                              <a:latin typeface="Calibri" panose="020F0502020204030204" pitchFamily="34" charset="0"/>
                            </a:rPr>
                            <a:t>[P-wave]    Density shift in a          </a:t>
                          </a:r>
                        </a:p>
                        <a:p>
                          <a:pPr>
                            <a:lnSpc>
                              <a:spcPct val="107000"/>
                            </a:lnSpc>
                            <a:spcBef>
                              <a:spcPts val="0"/>
                            </a:spcBef>
                          </a:pPr>
                          <a:r>
                            <a:rPr lang="en-US" sz="1800" b="1" dirty="0">
                              <a:effectLst/>
                              <a:latin typeface="Calibri" panose="020F0502020204030204" pitchFamily="34" charset="0"/>
                            </a:rPr>
                            <a:t>                   </a:t>
                          </a:r>
                          <a:r>
                            <a:rPr lang="en-US" sz="1800" b="1" baseline="0" dirty="0">
                              <a:effectLst/>
                              <a:latin typeface="Calibri" panose="020F0502020204030204" pitchFamily="34" charset="0"/>
                            </a:rPr>
                            <a:t>  </a:t>
                          </a:r>
                          <a:r>
                            <a:rPr lang="en-US" sz="1800" b="1" dirty="0">
                              <a:effectLst/>
                              <a:latin typeface="Calibri" panose="020F0502020204030204" pitchFamily="34" charset="0"/>
                            </a:rPr>
                            <a:t>polarized sample</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DEEAF6"/>
                        </a:solidFill>
                      </a:tcPr>
                    </a:tc>
                    <a:extLst>
                      <a:ext uri="{0D108BD9-81ED-4DB2-BD59-A6C34878D82A}">
                        <a16:rowId xmlns:a16="http://schemas.microsoft.com/office/drawing/2014/main" val="10003"/>
                      </a:ext>
                    </a:extLst>
                  </a:tr>
                  <a:tr h="1160971">
                    <a:tc>
                      <a:txBody>
                        <a:bodyPr/>
                        <a:lstStyle/>
                        <a:p>
                          <a:pPr algn="ctr">
                            <a:lnSpc>
                              <a:spcPct val="107000"/>
                            </a:lnSpc>
                            <a:spcBef>
                              <a:spcPts val="0"/>
                            </a:spcBef>
                          </a:pPr>
                          <a:r>
                            <a:rPr lang="en-US" sz="1800" b="1" i="1" dirty="0" err="1">
                              <a:effectLst/>
                              <a:latin typeface="Helvetica" panose="020B0604020202020204" pitchFamily="34" charset="0"/>
                              <a:cs typeface="Times New Roman" panose="02020603050405020304" pitchFamily="18" charset="0"/>
                            </a:rPr>
                            <a:t>eg</a:t>
                          </a:r>
                          <a:r>
                            <a:rPr lang="en-US" sz="1800" b="1" i="1" baseline="30000" dirty="0">
                              <a:effectLst/>
                              <a:latin typeface="Helvetica" panose="020B0604020202020204" pitchFamily="34" charset="0"/>
                              <a:cs typeface="Times New Roman" panose="02020603050405020304" pitchFamily="18" charset="0"/>
                            </a:rPr>
                            <a:t>-</a:t>
                          </a:r>
                          <a:endParaRPr lang="en-US" sz="18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algn="ctr">
                            <a:lnSpc>
                              <a:spcPct val="107000"/>
                            </a:lnSpc>
                            <a:spcBef>
                              <a:spcPts val="0"/>
                            </a:spcBef>
                          </a:pPr>
                          <a:r>
                            <a:rPr lang="en-US" sz="1800" b="1" dirty="0">
                              <a:effectLst/>
                              <a:latin typeface="Calibri" panose="020F0502020204030204" pitchFamily="34" charset="0"/>
                            </a:rPr>
                            <a:t>68(22)</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FFFFFF"/>
                        </a:solidFill>
                      </a:tcPr>
                    </a:tc>
                    <a:tc>
                      <a:txBody>
                        <a:bodyPr/>
                        <a:lstStyle/>
                        <a:p>
                          <a:endParaRPr lang="en-US"/>
                        </a:p>
                      </a:txBody>
                      <a:tcPr marL="68580" marR="68580" marT="0" marB="0" anchor="ctr">
                        <a:lnL>
                          <a:noFill/>
                        </a:lnL>
                        <a:lnR>
                          <a:noFill/>
                        </a:lnR>
                        <a:lnT>
                          <a:noFill/>
                        </a:lnT>
                        <a:lnB>
                          <a:noFill/>
                        </a:lnB>
                        <a:blipFill>
                          <a:blip r:embed="rId2"/>
                          <a:stretch>
                            <a:fillRect l="-198174" t="-220419" r="-246575" b="-137173"/>
                          </a:stretch>
                        </a:blipFill>
                      </a:tcPr>
                    </a:tc>
                    <a:tc>
                      <a:txBody>
                        <a:bodyPr/>
                        <a:lstStyle/>
                        <a:p>
                          <a:pPr>
                            <a:lnSpc>
                              <a:spcPct val="107000"/>
                            </a:lnSpc>
                            <a:spcBef>
                              <a:spcPts val="0"/>
                            </a:spcBef>
                          </a:pPr>
                          <a:r>
                            <a:rPr lang="en-US" sz="1800" b="1" dirty="0">
                              <a:effectLst/>
                              <a:latin typeface="Calibri" panose="020F0502020204030204" pitchFamily="34" charset="0"/>
                            </a:rPr>
                            <a:t>[S-wave]    Density shift in a spin mixture at different temperatures [P-wave]    Analytic relation</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867474">
                    <a:tc>
                      <a:txBody>
                        <a:bodyPr/>
                        <a:lstStyle/>
                        <a:p>
                          <a:pPr algn="ctr">
                            <a:lnSpc>
                              <a:spcPct val="107000"/>
                            </a:lnSpc>
                            <a:spcBef>
                              <a:spcPts val="0"/>
                            </a:spcBef>
                          </a:pPr>
                          <a:r>
                            <a:rPr lang="en-US" sz="1800" b="1" i="1" dirty="0" err="1">
                              <a:effectLst/>
                              <a:latin typeface="Helvetica" panose="020B0604020202020204" pitchFamily="34" charset="0"/>
                              <a:cs typeface="Times New Roman" panose="02020603050405020304" pitchFamily="18" charset="0"/>
                            </a:rPr>
                            <a:t>ee</a:t>
                          </a:r>
                          <a:r>
                            <a:rPr lang="en-US" sz="1800" b="1" dirty="0">
                              <a:effectLst/>
                              <a:latin typeface="Helvetica" panose="020B0604020202020204" pitchFamily="34" charset="0"/>
                              <a:cs typeface="Times New Roman" panose="02020603050405020304" pitchFamily="18" charset="0"/>
                            </a:rPr>
                            <a:t> (elastic)</a:t>
                          </a:r>
                          <a:endParaRPr lang="en-US" sz="18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algn="ctr">
                            <a:lnSpc>
                              <a:spcPct val="107000"/>
                            </a:lnSpc>
                            <a:spcBef>
                              <a:spcPts val="0"/>
                            </a:spcBef>
                          </a:pPr>
                          <a:r>
                            <a:rPr lang="en-US" sz="1800" b="1" dirty="0">
                              <a:effectLst/>
                              <a:latin typeface="Calibri" panose="020F0502020204030204" pitchFamily="34" charset="0"/>
                            </a:rPr>
                            <a:t>176(11)</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DEEAF6"/>
                        </a:solidFill>
                      </a:tcPr>
                    </a:tc>
                    <a:tc>
                      <a:txBody>
                        <a:bodyPr/>
                        <a:lstStyle/>
                        <a:p>
                          <a:pPr algn="ctr">
                            <a:lnSpc>
                              <a:spcPct val="107000"/>
                            </a:lnSpc>
                            <a:spcBef>
                              <a:spcPts val="0"/>
                            </a:spcBef>
                          </a:pPr>
                          <a:r>
                            <a:rPr lang="en-US" sz="1800" b="1">
                              <a:effectLst/>
                              <a:latin typeface="Calibri" panose="020F0502020204030204" pitchFamily="34" charset="0"/>
                            </a:rPr>
                            <a:t>-119(18)</a:t>
                          </a:r>
                          <a:endParaRPr lang="en-US" sz="1800">
                            <a:effectLst/>
                            <a:latin typeface="Calibri" panose="020F0502020204030204" pitchFamily="34" charset="0"/>
                          </a:endParaRPr>
                        </a:p>
                      </a:txBody>
                      <a:tcPr marL="68580" marR="68580" marT="0" marB="0" anchor="ctr">
                        <a:lnL>
                          <a:noFill/>
                        </a:lnL>
                        <a:lnR>
                          <a:noFill/>
                        </a:lnR>
                        <a:lnT>
                          <a:noFill/>
                        </a:lnT>
                        <a:lnB>
                          <a:noFill/>
                        </a:lnB>
                        <a:solidFill>
                          <a:srgbClr val="DEEAF6"/>
                        </a:solidFill>
                      </a:tcPr>
                    </a:tc>
                    <a:tc>
                      <a:txBody>
                        <a:bodyPr/>
                        <a:lstStyle/>
                        <a:p>
                          <a:pPr>
                            <a:lnSpc>
                              <a:spcPct val="107000"/>
                            </a:lnSpc>
                            <a:spcBef>
                              <a:spcPts val="0"/>
                            </a:spcBef>
                          </a:pPr>
                          <a:r>
                            <a:rPr lang="en-US" sz="1800" b="1" dirty="0">
                              <a:effectLst/>
                              <a:latin typeface="Calibri" panose="020F0502020204030204" pitchFamily="34" charset="0"/>
                            </a:rPr>
                            <a:t>[S-wave]    Analytic relation</a:t>
                          </a:r>
                          <a:endParaRPr lang="en-US" sz="1800" dirty="0">
                            <a:effectLst/>
                            <a:latin typeface="Calibri" panose="020F0502020204030204" pitchFamily="34" charset="0"/>
                          </a:endParaRPr>
                        </a:p>
                        <a:p>
                          <a:pPr>
                            <a:lnSpc>
                              <a:spcPct val="107000"/>
                            </a:lnSpc>
                            <a:spcBef>
                              <a:spcPts val="0"/>
                            </a:spcBef>
                          </a:pPr>
                          <a:r>
                            <a:rPr lang="en-US" sz="1800" b="1" dirty="0">
                              <a:effectLst/>
                              <a:latin typeface="Calibri" panose="020F0502020204030204" pitchFamily="34" charset="0"/>
                            </a:rPr>
                            <a:t>[P-wave]    Density shift in a     </a:t>
                          </a:r>
                        </a:p>
                        <a:p>
                          <a:pPr>
                            <a:lnSpc>
                              <a:spcPct val="107000"/>
                            </a:lnSpc>
                            <a:spcBef>
                              <a:spcPts val="0"/>
                            </a:spcBef>
                          </a:pPr>
                          <a:r>
                            <a:rPr lang="en-US" sz="1800" b="1" dirty="0">
                              <a:effectLst/>
                              <a:latin typeface="Calibri" panose="020F0502020204030204" pitchFamily="34" charset="0"/>
                            </a:rPr>
                            <a:t>                   </a:t>
                          </a:r>
                          <a:r>
                            <a:rPr lang="en-US" sz="1800" b="1" baseline="0" dirty="0">
                              <a:effectLst/>
                              <a:latin typeface="Calibri" panose="020F0502020204030204" pitchFamily="34" charset="0"/>
                            </a:rPr>
                            <a:t>  </a:t>
                          </a:r>
                          <a:r>
                            <a:rPr lang="en-US" sz="1800" b="1" dirty="0">
                              <a:effectLst/>
                              <a:latin typeface="Calibri" panose="020F0502020204030204" pitchFamily="34" charset="0"/>
                            </a:rPr>
                            <a:t>polarized sample</a:t>
                          </a:r>
                          <a:endParaRPr lang="en-US" sz="1800" dirty="0">
                            <a:effectLst/>
                            <a:latin typeface="Calibri" panose="020F0502020204030204" pitchFamily="34" charset="0"/>
                          </a:endParaRPr>
                        </a:p>
                      </a:txBody>
                      <a:tcPr marL="68580" marR="68580" marT="0" marB="0" anchor="ctr">
                        <a:lnL>
                          <a:noFill/>
                        </a:lnL>
                        <a:lnR>
                          <a:noFill/>
                        </a:lnR>
                        <a:lnT>
                          <a:noFill/>
                        </a:lnT>
                        <a:lnB>
                          <a:noFill/>
                        </a:lnB>
                        <a:solidFill>
                          <a:srgbClr val="DEEAF6"/>
                        </a:solidFill>
                      </a:tcPr>
                    </a:tc>
                    <a:extLst>
                      <a:ext uri="{0D108BD9-81ED-4DB2-BD59-A6C34878D82A}">
                        <a16:rowId xmlns:a16="http://schemas.microsoft.com/office/drawing/2014/main" val="10005"/>
                      </a:ext>
                    </a:extLst>
                  </a:tr>
                  <a:tr h="588582">
                    <a:tc>
                      <a:txBody>
                        <a:bodyPr/>
                        <a:lstStyle/>
                        <a:p>
                          <a:pPr algn="ctr">
                            <a:lnSpc>
                              <a:spcPct val="107000"/>
                            </a:lnSpc>
                            <a:spcBef>
                              <a:spcPts val="0"/>
                            </a:spcBef>
                          </a:pPr>
                          <a:r>
                            <a:rPr lang="en-US" sz="1800" b="1" i="1" dirty="0" err="1">
                              <a:effectLst/>
                              <a:latin typeface="Helvetica" panose="020B0604020202020204" pitchFamily="34" charset="0"/>
                              <a:cs typeface="Times New Roman" panose="02020603050405020304" pitchFamily="18" charset="0"/>
                            </a:rPr>
                            <a:t>ee</a:t>
                          </a:r>
                          <a:r>
                            <a:rPr lang="en-US" sz="1800" b="1" i="1" dirty="0">
                              <a:effectLst/>
                              <a:latin typeface="Helvetica" panose="020B0604020202020204" pitchFamily="34" charset="0"/>
                              <a:cs typeface="Times New Roman" panose="02020603050405020304" pitchFamily="18" charset="0"/>
                            </a:rPr>
                            <a:t> </a:t>
                          </a:r>
                          <a:r>
                            <a:rPr lang="en-US" sz="1800" b="1" dirty="0">
                              <a:effectLst/>
                              <a:latin typeface="Helvetica" panose="020B0604020202020204" pitchFamily="34" charset="0"/>
                              <a:cs typeface="Times New Roman" panose="02020603050405020304" pitchFamily="18" charset="0"/>
                            </a:rPr>
                            <a:t>(inelastic)</a:t>
                          </a:r>
                          <a:endParaRPr lang="en-US" sz="1800" dirty="0">
                            <a:effectLst/>
                            <a:latin typeface="Calibri" panose="020F0502020204030204" pitchFamily="34" charset="0"/>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blipFill>
                          <a:blip r:embed="rId2"/>
                          <a:stretch>
                            <a:fillRect l="-92889" t="-777320" r="-337333" b="-23711"/>
                          </a:stretch>
                        </a:blipFill>
                      </a:tcPr>
                    </a:tc>
                    <a:tc>
                      <a:txBody>
                        <a:bodyPr/>
                        <a:lstStyle/>
                        <a:p>
                          <a:endParaRPr lang="en-US"/>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blipFill>
                          <a:blip r:embed="rId2"/>
                          <a:stretch>
                            <a:fillRect l="-198174" t="-777320" r="-246575" b="-23711"/>
                          </a:stretch>
                        </a:blipFill>
                      </a:tcPr>
                    </a:tc>
                    <a:tc>
                      <a:txBody>
                        <a:bodyPr/>
                        <a:lstStyle/>
                        <a:p>
                          <a:pPr>
                            <a:lnSpc>
                              <a:spcPct val="107000"/>
                            </a:lnSpc>
                            <a:spcBef>
                              <a:spcPts val="0"/>
                            </a:spcBef>
                          </a:pPr>
                          <a:r>
                            <a:rPr lang="en-US" sz="1800" b="1" dirty="0">
                              <a:effectLst/>
                              <a:latin typeface="Calibri" panose="020F0502020204030204" pitchFamily="34" charset="0"/>
                            </a:rPr>
                            <a:t>Two-body loss measurement</a:t>
                          </a:r>
                          <a:endParaRPr lang="en-US" sz="1800" dirty="0">
                            <a:effectLst/>
                            <a:latin typeface="Calibri" panose="020F0502020204030204" pitchFamily="34" charset="0"/>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mc:Fallback>
      </mc:AlternateContent>
      <p:sp>
        <p:nvSpPr>
          <p:cNvPr id="8" name="TextBox 7">
            <a:extLst>
              <a:ext uri="{FF2B5EF4-FFF2-40B4-BE49-F238E27FC236}">
                <a16:creationId xmlns:a16="http://schemas.microsoft.com/office/drawing/2014/main" xmlns="" id="{D835A5A1-82BD-4274-BFF3-ABECA887CCA8}"/>
              </a:ext>
            </a:extLst>
          </p:cNvPr>
          <p:cNvSpPr txBox="1"/>
          <p:nvPr/>
        </p:nvSpPr>
        <p:spPr>
          <a:xfrm>
            <a:off x="1833045" y="1020972"/>
            <a:ext cx="9294010" cy="400110"/>
          </a:xfrm>
          <a:prstGeom prst="rect">
            <a:avLst/>
          </a:prstGeom>
          <a:noFill/>
        </p:spPr>
        <p:txBody>
          <a:bodyPr wrap="square">
            <a:spAutoFit/>
          </a:bodyPr>
          <a:lstStyle/>
          <a:p>
            <a:r>
              <a:rPr lang="en-US" dirty="0">
                <a:latin typeface="+mn-lt"/>
              </a:rPr>
              <a:t>Z. </a:t>
            </a:r>
            <a:r>
              <a:rPr lang="en-US" dirty="0" err="1">
                <a:latin typeface="+mn-lt"/>
              </a:rPr>
              <a:t>Idziaszek</a:t>
            </a:r>
            <a:r>
              <a:rPr lang="en-US" dirty="0">
                <a:latin typeface="+mn-lt"/>
              </a:rPr>
              <a:t>, P. S. Julienne, Phys. Rev. Lett. 104, 113202 (2010).</a:t>
            </a:r>
          </a:p>
        </p:txBody>
      </p:sp>
      <p:pic>
        <p:nvPicPr>
          <p:cNvPr id="3" name="Picture 2">
            <a:extLst>
              <a:ext uri="{FF2B5EF4-FFF2-40B4-BE49-F238E27FC236}">
                <a16:creationId xmlns:a16="http://schemas.microsoft.com/office/drawing/2014/main" xmlns="" id="{F2CAD17C-A4CC-4CAD-A49C-C2227848D8E0}"/>
              </a:ext>
            </a:extLst>
          </p:cNvPr>
          <p:cNvPicPr>
            <a:picLocks noChangeAspect="1"/>
          </p:cNvPicPr>
          <p:nvPr/>
        </p:nvPicPr>
        <p:blipFill>
          <a:blip r:embed="rId3"/>
          <a:stretch>
            <a:fillRect/>
          </a:stretch>
        </p:blipFill>
        <p:spPr>
          <a:xfrm>
            <a:off x="7516985" y="1816500"/>
            <a:ext cx="4590135" cy="938469"/>
          </a:xfrm>
          <a:prstGeom prst="rect">
            <a:avLst/>
          </a:prstGeom>
        </p:spPr>
      </p:pic>
      <p:pic>
        <p:nvPicPr>
          <p:cNvPr id="7" name="Picture 6">
            <a:extLst>
              <a:ext uri="{FF2B5EF4-FFF2-40B4-BE49-F238E27FC236}">
                <a16:creationId xmlns:a16="http://schemas.microsoft.com/office/drawing/2014/main" xmlns="" id="{D68CB2CB-BF2F-425A-BB66-FC32656118A6}"/>
              </a:ext>
            </a:extLst>
          </p:cNvPr>
          <p:cNvPicPr>
            <a:picLocks noChangeAspect="1"/>
          </p:cNvPicPr>
          <p:nvPr/>
        </p:nvPicPr>
        <p:blipFill>
          <a:blip r:embed="rId4"/>
          <a:stretch>
            <a:fillRect/>
          </a:stretch>
        </p:blipFill>
        <p:spPr>
          <a:xfrm>
            <a:off x="7939440" y="2696312"/>
            <a:ext cx="3875649" cy="998806"/>
          </a:xfrm>
          <a:prstGeom prst="rect">
            <a:avLst/>
          </a:prstGeom>
        </p:spPr>
      </p:pic>
    </p:spTree>
    <p:extLst>
      <p:ext uri="{BB962C8B-B14F-4D97-AF65-F5344CB8AC3E}">
        <p14:creationId xmlns:p14="http://schemas.microsoft.com/office/powerpoint/2010/main" val="4234671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93868" y="508419"/>
            <a:ext cx="5271850" cy="3269950"/>
          </a:xfrm>
          <a:prstGeom prst="rect">
            <a:avLst/>
          </a:prstGeom>
        </p:spPr>
      </p:pic>
      <p:pic>
        <p:nvPicPr>
          <p:cNvPr id="5" name="Picture 4"/>
          <p:cNvPicPr>
            <a:picLocks noChangeAspect="1"/>
          </p:cNvPicPr>
          <p:nvPr/>
        </p:nvPicPr>
        <p:blipFill>
          <a:blip r:embed="rId3"/>
          <a:stretch>
            <a:fillRect/>
          </a:stretch>
        </p:blipFill>
        <p:spPr>
          <a:xfrm>
            <a:off x="1920815" y="3517512"/>
            <a:ext cx="7676054" cy="3219720"/>
          </a:xfrm>
          <a:prstGeom prst="rect">
            <a:avLst/>
          </a:prstGeom>
        </p:spPr>
      </p:pic>
    </p:spTree>
    <p:extLst>
      <p:ext uri="{BB962C8B-B14F-4D97-AF65-F5344CB8AC3E}">
        <p14:creationId xmlns:p14="http://schemas.microsoft.com/office/powerpoint/2010/main" val="2454926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6CB40D7-4EAF-43DC-B013-2C38C56B62D2}"/>
              </a:ext>
            </a:extLst>
          </p:cNvPr>
          <p:cNvPicPr>
            <a:picLocks noChangeAspect="1"/>
          </p:cNvPicPr>
          <p:nvPr/>
        </p:nvPicPr>
        <p:blipFill rotWithShape="1">
          <a:blip r:embed="rId2">
            <a:extLst>
              <a:ext uri="{28A0092B-C50C-407E-A947-70E740481C1C}">
                <a14:useLocalDpi xmlns:a14="http://schemas.microsoft.com/office/drawing/2010/main" val="0"/>
              </a:ext>
            </a:extLst>
          </a:blip>
          <a:srcRect t="11342" b="3788"/>
          <a:stretch/>
        </p:blipFill>
        <p:spPr>
          <a:xfrm>
            <a:off x="135540" y="1415266"/>
            <a:ext cx="4482870" cy="4836150"/>
          </a:xfrm>
          <a:prstGeom prst="rect">
            <a:avLst/>
          </a:prstGeom>
        </p:spPr>
      </p:pic>
      <p:sp>
        <p:nvSpPr>
          <p:cNvPr id="3" name="Content Placeholder 2">
            <a:extLst>
              <a:ext uri="{FF2B5EF4-FFF2-40B4-BE49-F238E27FC236}">
                <a16:creationId xmlns:a16="http://schemas.microsoft.com/office/drawing/2014/main" xmlns="" id="{9223C9DE-5FC7-4AB9-B037-07230529BF71}"/>
              </a:ext>
            </a:extLst>
          </p:cNvPr>
          <p:cNvSpPr txBox="1">
            <a:spLocks/>
          </p:cNvSpPr>
          <p:nvPr/>
        </p:nvSpPr>
        <p:spPr>
          <a:xfrm>
            <a:off x="4645301" y="2425531"/>
            <a:ext cx="3829230" cy="7297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Pauli Exclusion Principle</a:t>
            </a:r>
            <a:endParaRPr kumimoji="0" lang="en-US" sz="2000" b="0" i="0" u="none" strike="noStrike" kern="1200" cap="none" spc="0" normalizeH="0" baseline="0" noProof="0" dirty="0">
              <a:ln>
                <a:noFill/>
              </a:ln>
              <a:solidFill>
                <a:srgbClr val="FFFFFF"/>
              </a:solidFill>
              <a:effectLst/>
              <a:uLnTx/>
              <a:uFillTx/>
              <a:latin typeface="Times New Roman"/>
              <a:ea typeface="+mn-ea"/>
              <a:cs typeface="+mn-cs"/>
              <a:sym typeface="Wingdings" panose="05000000000000000000" pitchFamily="2" charset="2"/>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sym typeface="Wingdings" panose="05000000000000000000" pitchFamily="2" charset="2"/>
              </a:rPr>
              <a:t>  1 atom (clock) per site</a:t>
            </a: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xmlns="" id="{D69D65FA-61D9-4345-BF94-7F4A333E23C6}"/>
              </a:ext>
            </a:extLst>
          </p:cNvPr>
          <p:cNvSpPr txBox="1"/>
          <p:nvPr/>
        </p:nvSpPr>
        <p:spPr>
          <a:xfrm>
            <a:off x="71853" y="5759624"/>
            <a:ext cx="4615137" cy="40011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Times New Roman"/>
                <a:ea typeface="+mn-ea"/>
                <a:cs typeface="+mn-cs"/>
              </a:rPr>
              <a:t>S</a:t>
            </a:r>
            <a:r>
              <a:rPr kumimoji="0" lang="en-US" sz="2000" b="0" i="0" u="none" strike="noStrike" kern="1200" cap="none" spc="0" normalizeH="0" baseline="0" noProof="0" dirty="0">
                <a:ln>
                  <a:noFill/>
                </a:ln>
                <a:solidFill>
                  <a:srgbClr val="FFFFFF"/>
                </a:solidFill>
                <a:effectLst/>
                <a:uLnTx/>
                <a:uFillTx/>
                <a:latin typeface="Times New Roman"/>
                <a:ea typeface="+mn-ea"/>
                <a:cs typeface="+mn-cs"/>
              </a:rPr>
              <a:t>. Campbell </a:t>
            </a:r>
            <a:r>
              <a:rPr kumimoji="0" lang="en-US" sz="2000" b="0" i="1" u="none" strike="noStrike" kern="1200" cap="none" spc="0" normalizeH="0" baseline="0" noProof="0" dirty="0">
                <a:ln>
                  <a:noFill/>
                </a:ln>
                <a:solidFill>
                  <a:srgbClr val="FFFFFF"/>
                </a:solidFill>
                <a:effectLst/>
                <a:uLnTx/>
                <a:uFillTx/>
                <a:latin typeface="Times New Roman"/>
                <a:ea typeface="+mn-ea"/>
                <a:cs typeface="+mn-cs"/>
              </a:rPr>
              <a:t>et al</a:t>
            </a:r>
            <a:r>
              <a:rPr kumimoji="0" lang="en-US" sz="2000" b="0" i="0" u="none" strike="noStrike" kern="1200" cap="none" spc="0" normalizeH="0" baseline="0" noProof="0" dirty="0">
                <a:ln>
                  <a:noFill/>
                </a:ln>
                <a:solidFill>
                  <a:srgbClr val="FFFFFF"/>
                </a:solidFill>
                <a:effectLst/>
                <a:uLnTx/>
                <a:uFillTx/>
                <a:latin typeface="Times New Roman"/>
                <a:ea typeface="+mn-ea"/>
                <a:cs typeface="+mn-cs"/>
              </a:rPr>
              <a:t>., Science </a:t>
            </a:r>
            <a:r>
              <a:rPr kumimoji="0" lang="en-US" sz="2000" b="1" i="0" u="none" strike="noStrike" kern="1200" cap="none" spc="0" normalizeH="0" baseline="0" noProof="0" dirty="0">
                <a:ln>
                  <a:noFill/>
                </a:ln>
                <a:solidFill>
                  <a:srgbClr val="FFFFFF"/>
                </a:solidFill>
                <a:effectLst/>
                <a:uLnTx/>
                <a:uFillTx/>
                <a:latin typeface="Times New Roman"/>
                <a:ea typeface="+mn-ea"/>
                <a:cs typeface="+mn-cs"/>
              </a:rPr>
              <a:t>358</a:t>
            </a:r>
            <a:r>
              <a:rPr kumimoji="0" lang="en-US" sz="2000" b="0" i="0" u="none" strike="noStrike" kern="1200" cap="none" spc="0" normalizeH="0" baseline="0" noProof="0" dirty="0">
                <a:ln>
                  <a:noFill/>
                </a:ln>
                <a:solidFill>
                  <a:srgbClr val="FFFFFF"/>
                </a:solidFill>
                <a:effectLst/>
                <a:uLnTx/>
                <a:uFillTx/>
                <a:latin typeface="Times New Roman"/>
                <a:ea typeface="+mn-ea"/>
                <a:cs typeface="+mn-cs"/>
              </a:rPr>
              <a:t>, 90 (2017).</a:t>
            </a:r>
          </a:p>
        </p:txBody>
      </p:sp>
      <p:sp>
        <p:nvSpPr>
          <p:cNvPr id="5" name="Rectangle 8">
            <a:extLst>
              <a:ext uri="{FF2B5EF4-FFF2-40B4-BE49-F238E27FC236}">
                <a16:creationId xmlns:a16="http://schemas.microsoft.com/office/drawing/2014/main" xmlns="" id="{046D22A3-B64C-4D54-8221-0AEBF9880266}"/>
              </a:ext>
            </a:extLst>
          </p:cNvPr>
          <p:cNvSpPr>
            <a:spLocks noChangeArrowheads="1"/>
          </p:cNvSpPr>
          <p:nvPr/>
        </p:nvSpPr>
        <p:spPr bwMode="auto">
          <a:xfrm>
            <a:off x="263241" y="2605013"/>
            <a:ext cx="6858000" cy="65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Comic Sans MS" pitchFamily="66" charset="0"/>
              <a:ea typeface="+mn-ea"/>
              <a:cs typeface="+mn-cs"/>
            </a:endParaRPr>
          </a:p>
        </p:txBody>
      </p:sp>
      <p:sp>
        <p:nvSpPr>
          <p:cNvPr id="6" name="Title 5">
            <a:extLst>
              <a:ext uri="{FF2B5EF4-FFF2-40B4-BE49-F238E27FC236}">
                <a16:creationId xmlns:a16="http://schemas.microsoft.com/office/drawing/2014/main" xmlns="" id="{8087101F-64A4-460F-95AA-38F31183B2A2}"/>
              </a:ext>
            </a:extLst>
          </p:cNvPr>
          <p:cNvSpPr txBox="1">
            <a:spLocks/>
          </p:cNvSpPr>
          <p:nvPr/>
        </p:nvSpPr>
        <p:spPr bwMode="auto">
          <a:xfrm>
            <a:off x="-52143" y="-112624"/>
            <a:ext cx="122369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0" cap="none" spc="0" normalizeH="0" baseline="0" noProof="0" dirty="0">
                <a:ln w="12700">
                  <a:solidFill>
                    <a:srgbClr val="000000"/>
                  </a:solidFill>
                  <a:prstDash val="solid"/>
                </a:ln>
                <a:solidFill>
                  <a:srgbClr val="C00000"/>
                </a:solidFill>
                <a:effectLst>
                  <a:outerShdw blurRad="41275" dist="20320" dir="1800000" algn="tl" rotWithShape="0">
                    <a:srgbClr val="000000">
                      <a:alpha val="40000"/>
                    </a:srgbClr>
                  </a:outerShdw>
                </a:effectLst>
                <a:uLnTx/>
                <a:uFillTx/>
                <a:latin typeface="Times New Roman"/>
                <a:ea typeface="+mj-ea"/>
                <a:cs typeface="+mj-cs"/>
              </a:rPr>
              <a:t>New generation: 3D ultra-cold fermionic optical lattice clock</a:t>
            </a:r>
          </a:p>
        </p:txBody>
      </p:sp>
      <p:sp>
        <p:nvSpPr>
          <p:cNvPr id="7" name="Content Placeholder 2">
            <a:extLst>
              <a:ext uri="{FF2B5EF4-FFF2-40B4-BE49-F238E27FC236}">
                <a16:creationId xmlns:a16="http://schemas.microsoft.com/office/drawing/2014/main" xmlns="" id="{20F07EF0-4FB6-459E-8073-C914FEE77A9E}"/>
              </a:ext>
            </a:extLst>
          </p:cNvPr>
          <p:cNvSpPr txBox="1">
            <a:spLocks/>
          </p:cNvSpPr>
          <p:nvPr/>
        </p:nvSpPr>
        <p:spPr>
          <a:xfrm>
            <a:off x="4211480" y="1338922"/>
            <a:ext cx="8298155" cy="3514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base" latinLnBrk="0" hangingPunct="1">
              <a:lnSpc>
                <a:spcPct val="100000"/>
              </a:lnSpc>
              <a:spcBef>
                <a:spcPts val="5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All degrees of freedom at the quantum level:</a:t>
            </a:r>
          </a:p>
          <a:p>
            <a:pPr marL="457200" marR="0" lvl="1" indent="0" algn="l" defTabSz="914400" rtl="0" eaLnBrk="1" fontAlgn="base" latinLnBrk="0" hangingPunct="1">
              <a:lnSpc>
                <a:spcPct val="100000"/>
              </a:lnSpc>
              <a:spcBef>
                <a:spcPts val="500"/>
              </a:spcBef>
              <a:spcAft>
                <a:spcPct val="0"/>
              </a:spcAft>
              <a:buClrTx/>
              <a:buSzTx/>
              <a:buNone/>
              <a:tabLst/>
              <a:defRPr/>
            </a:pPr>
            <a:r>
              <a:rPr lang="en-US" b="1" dirty="0">
                <a:solidFill>
                  <a:srgbClr val="000000"/>
                </a:solidFill>
                <a:latin typeface="Times New Roman"/>
              </a:rPr>
              <a:t>    Quantum degenerate Fermi gas in a 3D lattice</a:t>
            </a:r>
            <a:endParaRPr kumimoji="0" lang="en-US" sz="2400" b="1" i="0" u="none" strike="noStrike" kern="1200" cap="none" spc="0" normalizeH="0" baseline="0" noProof="0" dirty="0">
              <a:ln>
                <a:noFill/>
              </a:ln>
              <a:solidFill>
                <a:srgbClr val="000000"/>
              </a:solidFill>
              <a:effectLst/>
              <a:uLnTx/>
              <a:uFillTx/>
              <a:latin typeface="Times New Roman"/>
            </a:endParaRPr>
          </a:p>
          <a:p>
            <a:pPr marL="457200" marR="0" lvl="1" indent="0" algn="l" defTabSz="914400" rtl="0" eaLnBrk="1" fontAlgn="base" latinLnBrk="0" hangingPunct="1">
              <a:lnSpc>
                <a:spcPct val="100000"/>
              </a:lnSpc>
              <a:spcBef>
                <a:spcPts val="500"/>
              </a:spcBef>
              <a:spcAft>
                <a:spcPct val="0"/>
              </a:spcAft>
              <a:buClrTx/>
              <a:buSz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xmlns="" id="{397E5313-8F0E-4A23-AEEE-B7216359239E}"/>
              </a:ext>
            </a:extLst>
          </p:cNvPr>
          <p:cNvSpPr txBox="1"/>
          <p:nvPr/>
        </p:nvSpPr>
        <p:spPr>
          <a:xfrm>
            <a:off x="4931388" y="2413354"/>
            <a:ext cx="451445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 10</a:t>
            </a:r>
            <a:r>
              <a:rPr kumimoji="0" lang="en-US" sz="24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atoms @T/T</a:t>
            </a:r>
            <a:r>
              <a:rPr kumimoji="0" lang="en-US" sz="2400" b="1"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0.1</a:t>
            </a:r>
          </a:p>
        </p:txBody>
      </p:sp>
      <p:sp>
        <p:nvSpPr>
          <p:cNvPr id="9" name="Rectangle 8">
            <a:extLst>
              <a:ext uri="{FF2B5EF4-FFF2-40B4-BE49-F238E27FC236}">
                <a16:creationId xmlns:a16="http://schemas.microsoft.com/office/drawing/2014/main" xmlns="" id="{75AAFF4D-48C1-4AFD-BD1A-464BD2CBE229}"/>
              </a:ext>
            </a:extLst>
          </p:cNvPr>
          <p:cNvSpPr/>
          <p:nvPr/>
        </p:nvSpPr>
        <p:spPr>
          <a:xfrm>
            <a:off x="4651488" y="3251702"/>
            <a:ext cx="7890185" cy="83099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Times New Roman"/>
                <a:ea typeface="+mn-ea"/>
                <a:cs typeface="+mn-cs"/>
              </a:rPr>
              <a:t>Now 12s quantum coherence   (Record for quantum coherence in 3D lattices).</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Rectangle 9">
            <a:extLst>
              <a:ext uri="{FF2B5EF4-FFF2-40B4-BE49-F238E27FC236}">
                <a16:creationId xmlns:a16="http://schemas.microsoft.com/office/drawing/2014/main" xmlns="" id="{D4D48549-FF76-49E4-917B-702D3A272D4B}"/>
              </a:ext>
            </a:extLst>
          </p:cNvPr>
          <p:cNvSpPr/>
          <p:nvPr/>
        </p:nvSpPr>
        <p:spPr>
          <a:xfrm>
            <a:off x="5097470" y="4258471"/>
            <a:ext cx="4308079"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Arial"/>
              </a:rPr>
              <a:t>Hutson </a:t>
            </a:r>
            <a:r>
              <a:rPr kumimoji="0" lang="en-US" sz="2000" b="0" i="1" u="none" strike="noStrike" kern="1200" cap="none" spc="0" normalizeH="0" baseline="0" noProof="0" dirty="0">
                <a:ln>
                  <a:noFill/>
                </a:ln>
                <a:solidFill>
                  <a:srgbClr val="000000"/>
                </a:solidFill>
                <a:effectLst/>
                <a:uLnTx/>
                <a:uFillTx/>
                <a:latin typeface="Times New Roman"/>
                <a:ea typeface="+mn-ea"/>
                <a:cs typeface="Arial"/>
              </a:rPr>
              <a:t>et al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PRL,123, 23401 (2019)</a:t>
            </a:r>
            <a:endParaRPr kumimoji="0" lang="en-US" sz="2000" b="0" i="0" u="none" strike="noStrike" kern="1200" cap="none" spc="0" normalizeH="0" baseline="0" noProof="0" dirty="0">
              <a:ln>
                <a:noFill/>
              </a:ln>
              <a:solidFill>
                <a:srgbClr val="000000"/>
              </a:solidFill>
              <a:effectLst/>
              <a:uLnTx/>
              <a:uFillTx/>
              <a:latin typeface="Times New Roman"/>
              <a:ea typeface="+mn-ea"/>
              <a:cs typeface="Arial"/>
            </a:endParaRPr>
          </a:p>
        </p:txBody>
      </p:sp>
      <p:sp>
        <p:nvSpPr>
          <p:cNvPr id="11" name="Rectangle 10">
            <a:extLst>
              <a:ext uri="{FF2B5EF4-FFF2-40B4-BE49-F238E27FC236}">
                <a16:creationId xmlns:a16="http://schemas.microsoft.com/office/drawing/2014/main" xmlns="" id="{4EBEE061-00BB-4487-ABB4-2EC566E32F2B}"/>
              </a:ext>
            </a:extLst>
          </p:cNvPr>
          <p:cNvSpPr/>
          <p:nvPr/>
        </p:nvSpPr>
        <p:spPr>
          <a:xfrm>
            <a:off x="4212718" y="5110765"/>
            <a:ext cx="4931282" cy="461665"/>
          </a:xfrm>
          <a:prstGeom prst="rect">
            <a:avLst/>
          </a:prstGeom>
        </p:spPr>
        <p:txBody>
          <a:bodyPr wrap="square">
            <a:spAutoFit/>
          </a:bodyPr>
          <a:lstStyle/>
          <a:p>
            <a:pPr marR="0" lvl="1" algn="l" defTabSz="914400" rtl="0" eaLnBrk="1" fontAlgn="base" latinLnBrk="0" hangingPunct="1">
              <a:lnSpc>
                <a:spcPct val="100000"/>
              </a:lnSpc>
              <a:spcBef>
                <a:spcPts val="500"/>
              </a:spcBef>
              <a:spcAft>
                <a:spcPct val="0"/>
              </a:spcAft>
              <a:buClrTx/>
              <a:buSzTx/>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74948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25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nodePh="1">
                                  <p:stCondLst>
                                    <p:cond delay="0"/>
                                  </p:stCondLst>
                                  <p:endCondLst>
                                    <p:cond evt="begin" delay="0">
                                      <p:tn val="24"/>
                                    </p:cond>
                                  </p:end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p:bldP spid="10" grpId="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5"/>
          <p:cNvSpPr>
            <a:spLocks noChangeArrowheads="1"/>
          </p:cNvSpPr>
          <p:nvPr/>
        </p:nvSpPr>
        <p:spPr bwMode="auto">
          <a:xfrm>
            <a:off x="6796469" y="4083033"/>
            <a:ext cx="4341256" cy="1096962"/>
          </a:xfrm>
          <a:prstGeom prst="roundRect">
            <a:avLst>
              <a:gd name="adj" fmla="val 16667"/>
            </a:avLst>
          </a:prstGeom>
          <a:solidFill>
            <a:srgbClr val="C7C7F9"/>
          </a:solidFill>
          <a:ln w="9525" algn="ctr">
            <a:noFill/>
            <a:round/>
            <a:headEnd/>
            <a:tailEnd/>
          </a:ln>
          <a:scene3d>
            <a:camera prst="orthographicFront"/>
            <a:lightRig rig="threePt" dir="t"/>
          </a:scene3d>
          <a:sp3d>
            <a:bevelT/>
          </a:sp3d>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omic Sans MS" pitchFamily="66" charset="0"/>
              <a:ea typeface="+mn-ea"/>
              <a:cs typeface="Arial" pitchFamily="34" charset="0"/>
            </a:endParaRPr>
          </a:p>
        </p:txBody>
      </p:sp>
      <p:sp>
        <p:nvSpPr>
          <p:cNvPr id="19" name="Rounded Rectangle 18"/>
          <p:cNvSpPr>
            <a:spLocks noChangeArrowheads="1"/>
          </p:cNvSpPr>
          <p:nvPr/>
        </p:nvSpPr>
        <p:spPr bwMode="auto">
          <a:xfrm>
            <a:off x="4700390" y="4105620"/>
            <a:ext cx="1856470" cy="1006475"/>
          </a:xfrm>
          <a:prstGeom prst="roundRect">
            <a:avLst>
              <a:gd name="adj" fmla="val 16667"/>
            </a:avLst>
          </a:prstGeom>
          <a:solidFill>
            <a:srgbClr val="00B050">
              <a:alpha val="52156"/>
            </a:srgbClr>
          </a:solidFill>
          <a:ln w="9525" algn="ctr">
            <a:noFill/>
            <a:round/>
            <a:headEnd/>
            <a:tailEnd/>
          </a:ln>
          <a:scene3d>
            <a:camera prst="orthographicFront"/>
            <a:lightRig rig="threePt" dir="t"/>
          </a:scene3d>
          <a:sp3d>
            <a:bevelT/>
          </a:sp3d>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omic Sans MS" pitchFamily="66" charset="0"/>
              <a:ea typeface="+mn-ea"/>
              <a:cs typeface="Arial" pitchFamily="34" charset="0"/>
            </a:endParaRPr>
          </a:p>
        </p:txBody>
      </p:sp>
      <p:sp>
        <p:nvSpPr>
          <p:cNvPr id="20" name="Rounded Rectangle 7"/>
          <p:cNvSpPr>
            <a:spLocks noChangeArrowheads="1"/>
          </p:cNvSpPr>
          <p:nvPr/>
        </p:nvSpPr>
        <p:spPr bwMode="auto">
          <a:xfrm>
            <a:off x="1813840" y="4113679"/>
            <a:ext cx="2674921" cy="1006475"/>
          </a:xfrm>
          <a:prstGeom prst="roundRect">
            <a:avLst>
              <a:gd name="adj" fmla="val 16667"/>
            </a:avLst>
          </a:prstGeom>
          <a:solidFill>
            <a:srgbClr val="FFB5B7"/>
          </a:solidFill>
          <a:ln w="9525" algn="ctr">
            <a:noFill/>
            <a:round/>
            <a:headEnd/>
            <a:tailEnd/>
          </a:ln>
          <a:scene3d>
            <a:camera prst="orthographicFront"/>
            <a:lightRig rig="threePt" dir="t"/>
          </a:scene3d>
          <a:sp3d>
            <a:bevelT/>
          </a:sp3d>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omic Sans MS" pitchFamily="66" charset="0"/>
              <a:ea typeface="+mn-ea"/>
              <a:cs typeface="Arial"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4425016" y="5172108"/>
                <a:ext cx="3010487" cy="491738"/>
              </a:xfrm>
              <a:prstGeom prst="rect">
                <a:avLst/>
              </a:prstGeom>
              <a:noFill/>
              <a:scene3d>
                <a:camera prst="orthographicFront"/>
                <a:lightRig rig="threePt" dir="t"/>
              </a:scene3d>
              <a:sp3d>
                <a:bevelT/>
              </a:sp3d>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14:m>
                  <m:oMath xmlns:m="http://schemas.openxmlformats.org/officeDocument/2006/math">
                    <m:r>
                      <a:rPr kumimoji="0" lang="en-US" sz="2400" b="0" i="1" u="none" strike="noStrike" kern="1200" cap="none" spc="0" normalizeH="0" baseline="0" noProof="0" smtClean="0">
                        <a:ln>
                          <a:noFill/>
                        </a:ln>
                        <a:solidFill>
                          <a:srgbClr val="00823B"/>
                        </a:solidFill>
                        <a:effectLst/>
                        <a:uLnTx/>
                        <a:uFillTx/>
                        <a:latin typeface="Cambria Math" panose="02040503050406030204" pitchFamily="18" charset="0"/>
                        <a:ea typeface="+mn-ea"/>
                        <a:cs typeface="+mn-cs"/>
                      </a:rPr>
                      <m:t>𝑉</m:t>
                    </m:r>
                    <m:r>
                      <a:rPr kumimoji="0" lang="en-US" sz="2400" b="0" i="1" u="none" strike="noStrike" kern="1200" cap="none" spc="0" normalizeH="0" baseline="0" noProof="0" smtClean="0">
                        <a:ln>
                          <a:noFill/>
                        </a:ln>
                        <a:solidFill>
                          <a:srgbClr val="00823B"/>
                        </a:solidFill>
                        <a:effectLst/>
                        <a:uLnTx/>
                        <a:uFillTx/>
                        <a:latin typeface="Cambria Math" panose="02040503050406030204" pitchFamily="18" charset="0"/>
                        <a:ea typeface="+mn-ea"/>
                        <a:cs typeface="+mn-cs"/>
                      </a:rPr>
                      <m:t>=</m:t>
                    </m:r>
                    <m:sSubSup>
                      <m:sSubSupPr>
                        <m:ctrlPr>
                          <a:rPr kumimoji="0" lang="en-US" sz="2400" b="0" i="1" u="none" strike="noStrike" kern="1200" cap="none" spc="0" normalizeH="0" baseline="0" noProof="0">
                            <a:ln>
                              <a:noFill/>
                            </a:ln>
                            <a:solidFill>
                              <a:srgbClr val="00823B"/>
                            </a:solidFill>
                            <a:effectLst/>
                            <a:uLnTx/>
                            <a:uFillTx/>
                            <a:latin typeface="Cambria Math"/>
                            <a:ea typeface="+mn-ea"/>
                            <a:cs typeface="+mn-cs"/>
                          </a:rPr>
                        </m:ctrlPr>
                      </m:sSubSupPr>
                      <m:e>
                        <m:r>
                          <a:rPr kumimoji="0" lang="en-US" sz="2400" b="0" i="1" u="none" strike="noStrike" kern="1200" cap="none" spc="0" normalizeH="0" baseline="0" noProof="0" smtClean="0">
                            <a:ln>
                              <a:noFill/>
                            </a:ln>
                            <a:solidFill>
                              <a:srgbClr val="00823B"/>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823B"/>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a:ln>
                              <a:noFill/>
                            </a:ln>
                            <a:solidFill>
                              <a:srgbClr val="00823B"/>
                            </a:solidFill>
                            <a:effectLst/>
                            <a:uLnTx/>
                            <a:uFillTx/>
                            <a:latin typeface="Cambria Math" panose="02040503050406030204" pitchFamily="18" charset="0"/>
                            <a:ea typeface="+mn-ea"/>
                            <a:cs typeface="+mn-cs"/>
                          </a:rPr>
                          <m:t>𝑒𝑔</m:t>
                        </m:r>
                      </m:sub>
                      <m:sup>
                        <m:r>
                          <a:rPr kumimoji="0" lang="en-US" sz="2400" b="0" i="1" u="none" strike="noStrike" kern="1200" cap="none" spc="0" normalizeH="0" baseline="0" noProof="0" smtClean="0">
                            <a:ln>
                              <a:noFill/>
                            </a:ln>
                            <a:solidFill>
                              <a:srgbClr val="00823B"/>
                            </a:solidFill>
                            <a:effectLst/>
                            <a:uLnTx/>
                            <a:uFillTx/>
                            <a:latin typeface="Cambria Math" panose="02040503050406030204" pitchFamily="18" charset="0"/>
                            <a:ea typeface="+mn-ea"/>
                            <a:cs typeface="+mn-cs"/>
                          </a:rPr>
                          <m:t>+</m:t>
                        </m:r>
                      </m:sup>
                    </m:sSubSup>
                  </m:oMath>
                </a14:m>
                <a:r>
                  <a:rPr kumimoji="0" lang="en-US" sz="2400" b="1" i="0" u="none" strike="noStrike" kern="1200" cap="none" spc="0" normalizeH="0" baseline="0" noProof="0" dirty="0">
                    <a:ln>
                      <a:noFill/>
                    </a:ln>
                    <a:solidFill>
                      <a:srgbClr val="00823B"/>
                    </a:solidFill>
                    <a:effectLst/>
                    <a:uLnTx/>
                    <a:uFillTx/>
                    <a:latin typeface="Times New Roman"/>
                    <a:ea typeface="+mn-ea"/>
                    <a:cs typeface="Arial" pitchFamily="34" charset="0"/>
                  </a:rPr>
                  <a:t>+</a:t>
                </a:r>
                <a14:m>
                  <m:oMath xmlns:m="http://schemas.openxmlformats.org/officeDocument/2006/math">
                    <m:sSubSup>
                      <m:sSubSupPr>
                        <m:ctrlPr>
                          <a:rPr kumimoji="0" lang="en-US" sz="2400" b="0" i="1" u="none" strike="noStrike" kern="1200" cap="none" spc="0" normalizeH="0" baseline="0" noProof="0">
                            <a:ln>
                              <a:noFill/>
                            </a:ln>
                            <a:solidFill>
                              <a:srgbClr val="00823B"/>
                            </a:solidFill>
                            <a:effectLst/>
                            <a:uLnTx/>
                            <a:uFillTx/>
                            <a:latin typeface="Cambria Math"/>
                            <a:ea typeface="+mn-ea"/>
                            <a:cs typeface="+mn-cs"/>
                          </a:rPr>
                        </m:ctrlPr>
                      </m:sSubSupPr>
                      <m:e>
                        <m:r>
                          <a:rPr kumimoji="0" lang="en-US" sz="2400" b="0" i="1" u="none" strike="noStrike" kern="1200" cap="none" spc="0" normalizeH="0" baseline="0" noProof="0">
                            <a:ln>
                              <a:noFill/>
                            </a:ln>
                            <a:solidFill>
                              <a:srgbClr val="00823B"/>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a:ln>
                              <a:noFill/>
                            </a:ln>
                            <a:solidFill>
                              <a:srgbClr val="00823B"/>
                            </a:solidFill>
                            <a:effectLst/>
                            <a:uLnTx/>
                            <a:uFillTx/>
                            <a:latin typeface="Cambria Math" panose="02040503050406030204" pitchFamily="18" charset="0"/>
                            <a:ea typeface="+mn-ea"/>
                            <a:cs typeface="+mn-cs"/>
                          </a:rPr>
                          <m:t>𝑒𝑔</m:t>
                        </m:r>
                      </m:sub>
                      <m:sup>
                        <m:r>
                          <a:rPr kumimoji="0" lang="en-US" sz="2400" b="0" i="1" u="none" strike="noStrike" kern="1200" cap="none" spc="0" normalizeH="0" baseline="0" noProof="0">
                            <a:ln>
                              <a:noFill/>
                            </a:ln>
                            <a:solidFill>
                              <a:srgbClr val="00823B"/>
                            </a:solidFill>
                            <a:effectLst/>
                            <a:uLnTx/>
                            <a:uFillTx/>
                            <a:latin typeface="Cambria Math" panose="02040503050406030204" pitchFamily="18" charset="0"/>
                            <a:ea typeface="+mn-ea"/>
                            <a:cs typeface="+mn-cs"/>
                          </a:rPr>
                          <m:t>−</m:t>
                        </m:r>
                      </m:sup>
                    </m:sSubSup>
                    <m:r>
                      <a:rPr kumimoji="0" lang="en-US" sz="2400" b="0" i="1" u="none" strike="noStrike" kern="1200" cap="none" spc="0" normalizeH="0" baseline="0" noProof="0" smtClean="0">
                        <a:ln>
                          <a:noFill/>
                        </a:ln>
                        <a:solidFill>
                          <a:srgbClr val="00823B"/>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823B"/>
                        </a:solidFill>
                        <a:effectLst/>
                        <a:uLnTx/>
                        <a:uFillTx/>
                        <a:latin typeface="Cambria Math" panose="02040503050406030204" pitchFamily="18" charset="0"/>
                        <a:ea typeface="+mn-ea"/>
                        <a:cs typeface="+mn-cs"/>
                      </a:rPr>
                      <m:t>2</m:t>
                    </m:r>
                  </m:oMath>
                </a14:m>
                <a:endParaRPr kumimoji="0" lang="en-US" sz="2400" b="1" i="0" u="none" strike="noStrike" kern="1200" cap="none" spc="0" normalizeH="0" baseline="0" noProof="0" dirty="0">
                  <a:ln>
                    <a:noFill/>
                  </a:ln>
                  <a:solidFill>
                    <a:srgbClr val="00823B"/>
                  </a:solidFill>
                  <a:effectLst/>
                  <a:uLnTx/>
                  <a:uFillTx/>
                  <a:latin typeface="Times New Roman"/>
                  <a:ea typeface="+mn-ea"/>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4425016" y="5172108"/>
                <a:ext cx="3010487" cy="491738"/>
              </a:xfrm>
              <a:prstGeom prst="rect">
                <a:avLst/>
              </a:prstGeom>
              <a:blipFill>
                <a:blip r:embed="rId3"/>
                <a:stretch>
                  <a:fillRect t="-6977" b="-16279"/>
                </a:stretch>
              </a:blipFill>
            </p:spPr>
            <p:txBody>
              <a:bodyPr/>
              <a:lstStyle/>
              <a:p>
                <a:r>
                  <a:rPr lang="en-US">
                    <a:noFill/>
                  </a:rPr>
                  <a:t> </a:t>
                </a:r>
              </a:p>
            </p:txBody>
          </p:sp>
        </mc:Fallback>
      </mc:AlternateContent>
      <p:grpSp>
        <p:nvGrpSpPr>
          <p:cNvPr id="7" name="Group 6"/>
          <p:cNvGrpSpPr/>
          <p:nvPr/>
        </p:nvGrpSpPr>
        <p:grpSpPr>
          <a:xfrm>
            <a:off x="138033" y="2209420"/>
            <a:ext cx="4491021" cy="1511813"/>
            <a:chOff x="322279" y="2019254"/>
            <a:chExt cx="4491021" cy="1511813"/>
          </a:xfrm>
        </p:grpSpPr>
        <p:sp>
          <p:nvSpPr>
            <p:cNvPr id="90" name="Rounded Rectangle 7"/>
            <p:cNvSpPr>
              <a:spLocks noChangeArrowheads="1"/>
            </p:cNvSpPr>
            <p:nvPr/>
          </p:nvSpPr>
          <p:spPr bwMode="auto">
            <a:xfrm>
              <a:off x="322279" y="2503339"/>
              <a:ext cx="4491021" cy="1006475"/>
            </a:xfrm>
            <a:prstGeom prst="roundRect">
              <a:avLst>
                <a:gd name="adj" fmla="val 16667"/>
              </a:avLst>
            </a:prstGeom>
            <a:solidFill>
              <a:schemeClr val="bg2">
                <a:lumMod val="20000"/>
                <a:lumOff val="80000"/>
                <a:alpha val="43921"/>
              </a:schemeClr>
            </a:solidFill>
            <a:ln w="9525" algn="ctr">
              <a:noFill/>
              <a:round/>
              <a:headEnd/>
              <a:tailEnd/>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omic Sans MS" pitchFamily="66" charset="0"/>
                <a:ea typeface="+mn-ea"/>
                <a:cs typeface="Arial" pitchFamily="34" charset="0"/>
              </a:endParaRPr>
            </a:p>
          </p:txBody>
        </p:sp>
        <mc:AlternateContent xmlns:mc="http://schemas.openxmlformats.org/markup-compatibility/2006" xmlns:a14="http://schemas.microsoft.com/office/drawing/2010/main">
          <mc:Choice Requires="a14">
            <p:sp>
              <p:nvSpPr>
                <p:cNvPr id="88" name="Object 35"/>
                <p:cNvSpPr txBox="1"/>
                <p:nvPr/>
              </p:nvSpPr>
              <p:spPr bwMode="auto">
                <a:xfrm>
                  <a:off x="463557" y="2586505"/>
                  <a:ext cx="4208463" cy="944562"/>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sz="2400" i="1">
                                <a:solidFill>
                                  <a:srgbClr val="000000"/>
                                </a:solidFill>
                                <a:latin typeface="Cambria Math"/>
                              </a:rPr>
                            </m:ctrlPr>
                          </m:sSubPr>
                          <m:e>
                            <m:r>
                              <a:rPr lang="en-US" sz="2400" i="1">
                                <a:solidFill>
                                  <a:srgbClr val="000000"/>
                                </a:solidFill>
                                <a:latin typeface="Cambria Math" panose="02040503050406030204" pitchFamily="18" charset="0"/>
                              </a:rPr>
                              <m:t>𝐻</m:t>
                            </m:r>
                          </m:e>
                          <m:sub>
                            <m:r>
                              <a:rPr lang="en-US" sz="2400" i="1">
                                <a:solidFill>
                                  <a:srgbClr val="000000"/>
                                </a:solidFill>
                                <a:latin typeface="Cambria Math" panose="02040503050406030204" pitchFamily="18" charset="0"/>
                              </a:rPr>
                              <m:t>0</m:t>
                            </m:r>
                          </m:sub>
                        </m:sSub>
                        <m:r>
                          <a:rPr lang="en-US" sz="2400" i="1">
                            <a:solidFill>
                              <a:srgbClr val="000000"/>
                            </a:solidFill>
                            <a:latin typeface="Cambria Math" panose="02040503050406030204" pitchFamily="18" charset="0"/>
                          </a:rPr>
                          <m:t>=−</m:t>
                        </m:r>
                        <m:nary>
                          <m:naryPr>
                            <m:chr m:val="∑"/>
                            <m:supHide m:val="on"/>
                            <m:ctrlPr>
                              <a:rPr lang="en-US" sz="2400" i="1">
                                <a:solidFill>
                                  <a:srgbClr val="000000"/>
                                </a:solidFill>
                                <a:latin typeface="Cambria Math"/>
                              </a:rPr>
                            </m:ctrlPr>
                          </m:naryPr>
                          <m:sub>
                            <m:r>
                              <a:rPr lang="en-US" sz="2400" i="1">
                                <a:solidFill>
                                  <a:srgbClr val="000000"/>
                                </a:solidFill>
                                <a:latin typeface="Cambria Math" panose="02040503050406030204" pitchFamily="18" charset="0"/>
                              </a:rPr>
                              <m:t>&lt;</m:t>
                            </m:r>
                            <m: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𝑗</m:t>
                            </m:r>
                            <m:r>
                              <a:rPr lang="en-US" sz="2400" i="1">
                                <a:solidFill>
                                  <a:srgbClr val="000000"/>
                                </a:solidFill>
                                <a:latin typeface="Cambria Math" panose="02040503050406030204" pitchFamily="18" charset="0"/>
                              </a:rPr>
                              <m:t>&gt;,</m:t>
                            </m:r>
                            <m:r>
                              <a:rPr lang="en-US" sz="2400" i="1">
                                <a:solidFill>
                                  <a:srgbClr val="000000"/>
                                </a:solidFill>
                                <a:latin typeface="Cambria Math" panose="02040503050406030204" pitchFamily="18" charset="0"/>
                              </a:rPr>
                              <m:t>𝛼</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𝑚</m:t>
                            </m:r>
                          </m:sub>
                          <m:sup/>
                          <m:e>
                            <m:sSub>
                              <m:sSubPr>
                                <m:ctrlPr>
                                  <a:rPr lang="en-US" sz="2400" i="1">
                                    <a:solidFill>
                                      <a:srgbClr val="000000"/>
                                    </a:solidFill>
                                    <a:latin typeface="Cambria Math"/>
                                  </a:rPr>
                                </m:ctrlPr>
                              </m:sSubPr>
                              <m:e>
                                <m:r>
                                  <a:rPr lang="en-US" sz="2400" i="1">
                                    <a:solidFill>
                                      <a:srgbClr val="000000"/>
                                    </a:solidFill>
                                    <a:latin typeface="Cambria Math" panose="02040503050406030204" pitchFamily="18" charset="0"/>
                                  </a:rPr>
                                  <m:t>𝐽</m:t>
                                </m:r>
                              </m:e>
                              <m:sub>
                                <m:r>
                                  <a:rPr lang="en-US" sz="2400" i="1">
                                    <a:solidFill>
                                      <a:srgbClr val="000000"/>
                                    </a:solidFill>
                                    <a:latin typeface="Cambria Math" panose="02040503050406030204" pitchFamily="18" charset="0"/>
                                  </a:rPr>
                                  <m:t>𝛼</m:t>
                                </m:r>
                              </m:sub>
                            </m:sSub>
                            <m:r>
                              <a:rPr lang="en-US" sz="2400" i="1">
                                <a:solidFill>
                                  <a:srgbClr val="000000"/>
                                </a:solidFill>
                                <a:latin typeface="Cambria Math" panose="02040503050406030204" pitchFamily="18" charset="0"/>
                              </a:rPr>
                              <m:t>(</m:t>
                            </m:r>
                            <m:sSubSup>
                              <m:sSubSupPr>
                                <m:ctrlPr>
                                  <a:rPr lang="en-US" sz="2400" i="1">
                                    <a:solidFill>
                                      <a:srgbClr val="000000"/>
                                    </a:solidFill>
                                    <a:latin typeface="Cambria Math"/>
                                  </a:rPr>
                                </m:ctrlPr>
                              </m:sSubSup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𝑐</m:t>
                                    </m:r>
                                  </m:e>
                                </m:acc>
                              </m:e>
                              <m:sub>
                                <m: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𝛼</m:t>
                                </m:r>
                                <m:r>
                                  <a:rPr lang="en-US" sz="2400" i="1">
                                    <a:solidFill>
                                      <a:srgbClr val="000000"/>
                                    </a:solidFill>
                                    <a:latin typeface="Cambria Math" panose="02040503050406030204" pitchFamily="18" charset="0"/>
                                  </a:rPr>
                                  <m:t>𝑚</m:t>
                                </m:r>
                              </m:sub>
                              <m:sup>
                                <m:r>
                                  <a:rPr lang="en-US" sz="2400" i="1" smtClean="0">
                                    <a:solidFill>
                                      <a:srgbClr val="000000"/>
                                    </a:solidFill>
                                    <a:latin typeface="Cambria Math" panose="02040503050406030204" pitchFamily="18" charset="0"/>
                                    <a:ea typeface="Cambria Math" panose="02040503050406030204" pitchFamily="18" charset="0"/>
                                  </a:rPr>
                                  <m:t>†</m:t>
                                </m:r>
                              </m:sup>
                            </m:sSubSup>
                          </m:e>
                        </m:nary>
                        <m:sSub>
                          <m:sSubPr>
                            <m:ctrlPr>
                              <a:rPr lang="en-US" sz="2400" i="1">
                                <a:solidFill>
                                  <a:srgbClr val="000000"/>
                                </a:solidFill>
                                <a:latin typeface="Cambria Math"/>
                              </a:rPr>
                            </m:ctrlPr>
                          </m:sSub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𝑐</m:t>
                                </m:r>
                              </m:e>
                            </m:acc>
                          </m:e>
                          <m:sub>
                            <m:r>
                              <a:rPr lang="en-US" sz="2400" i="1">
                                <a:solidFill>
                                  <a:srgbClr val="000000"/>
                                </a:solidFill>
                                <a:latin typeface="Cambria Math" panose="02040503050406030204" pitchFamily="18" charset="0"/>
                              </a:rPr>
                              <m:t>𝑗</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𝛼</m:t>
                            </m:r>
                            <m:r>
                              <a:rPr lang="en-US" sz="2400" i="1">
                                <a:solidFill>
                                  <a:srgbClr val="000000"/>
                                </a:solidFill>
                                <a:latin typeface="Cambria Math" panose="02040503050406030204" pitchFamily="18" charset="0"/>
                              </a:rPr>
                              <m:t>𝑚</m:t>
                            </m:r>
                          </m:sub>
                        </m:sSub>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h</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𝑐</m:t>
                        </m:r>
                        <m:r>
                          <a:rPr lang="en-US" sz="2400" i="1">
                            <a:solidFill>
                              <a:srgbClr val="000000"/>
                            </a:solidFill>
                            <a:latin typeface="Cambria Math" panose="02040503050406030204" pitchFamily="18" charset="0"/>
                          </a:rPr>
                          <m:t>)</m:t>
                        </m:r>
                      </m:oMath>
                    </m:oMathPara>
                  </a14:m>
                  <a:endParaRPr lang="en-US" sz="2400" dirty="0"/>
                </a:p>
              </p:txBody>
            </p:sp>
          </mc:Choice>
          <mc:Fallback xmlns="">
            <p:sp>
              <p:nvSpPr>
                <p:cNvPr id="88" name="Object 35"/>
                <p:cNvSpPr txBox="1">
                  <a:spLocks noRot="1" noChangeAspect="1" noMove="1" noResize="1" noEditPoints="1" noAdjustHandles="1" noChangeArrowheads="1" noChangeShapeType="1" noTextEdit="1"/>
                </p:cNvSpPr>
                <p:nvPr/>
              </p:nvSpPr>
              <p:spPr bwMode="auto">
                <a:xfrm>
                  <a:off x="463557" y="2586505"/>
                  <a:ext cx="4208463" cy="944562"/>
                </a:xfrm>
                <a:prstGeom prst="rect">
                  <a:avLst/>
                </a:prstGeom>
                <a:blipFill>
                  <a:blip r:embed="rId4"/>
                  <a:stretch>
                    <a:fillRect/>
                  </a:stretch>
                </a:blipFill>
              </p:spPr>
              <p:txBody>
                <a:bodyPr/>
                <a:lstStyle/>
                <a:p>
                  <a:r>
                    <a:rPr lang="en-US">
                      <a:noFill/>
                    </a:rPr>
                    <a:t> </a:t>
                  </a:r>
                </a:p>
              </p:txBody>
            </p:sp>
          </mc:Fallback>
        </mc:AlternateContent>
        <p:sp>
          <p:nvSpPr>
            <p:cNvPr id="23" name="TextBox 22"/>
            <p:cNvSpPr txBox="1"/>
            <p:nvPr/>
          </p:nvSpPr>
          <p:spPr bwMode="auto">
            <a:xfrm>
              <a:off x="409541" y="2019254"/>
              <a:ext cx="2800350" cy="461665"/>
            </a:xfrm>
            <a:prstGeom prst="rect">
              <a:avLst/>
            </a:prstGeom>
            <a:noFill/>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Arial" pitchFamily="34" charset="0"/>
                </a:rPr>
                <a:t>Tunneling</a:t>
              </a:r>
            </a:p>
          </p:txBody>
        </p:sp>
      </p:grpSp>
      <p:sp>
        <p:nvSpPr>
          <p:cNvPr id="24" name="TextBox 23"/>
          <p:cNvSpPr txBox="1"/>
          <p:nvPr/>
        </p:nvSpPr>
        <p:spPr bwMode="auto">
          <a:xfrm>
            <a:off x="1405074" y="5227330"/>
            <a:ext cx="2945414"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a:ea typeface="+mn-ea"/>
                <a:cs typeface="Arial" pitchFamily="34" charset="0"/>
              </a:rPr>
              <a:t>Intra-orbital direct </a:t>
            </a:r>
          </a:p>
        </p:txBody>
      </p:sp>
      <p:sp>
        <p:nvSpPr>
          <p:cNvPr id="25" name="TextBox 24"/>
          <p:cNvSpPr txBox="1"/>
          <p:nvPr/>
        </p:nvSpPr>
        <p:spPr bwMode="auto">
          <a:xfrm>
            <a:off x="7685975" y="5730693"/>
            <a:ext cx="3297789" cy="461665"/>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7030A0"/>
                </a:solidFill>
                <a:effectLst/>
                <a:uLnTx/>
                <a:uFillTx/>
                <a:latin typeface="Times New Roman"/>
                <a:ea typeface="+mn-ea"/>
                <a:cs typeface="Arial" pitchFamily="34" charset="0"/>
              </a:rPr>
              <a:t>Inter-orbital E</a:t>
            </a:r>
            <a:r>
              <a:rPr kumimoji="0" lang="en-US" sz="2400" b="1" i="0" u="none" strike="noStrike" kern="0" cap="none" spc="0" normalizeH="0" baseline="0" noProof="0" dirty="0" err="1">
                <a:ln>
                  <a:noFill/>
                </a:ln>
                <a:solidFill>
                  <a:srgbClr val="7030A0"/>
                </a:solidFill>
                <a:effectLst/>
                <a:uLnTx/>
                <a:uFillTx/>
                <a:latin typeface="Times New Roman"/>
                <a:ea typeface="+mn-ea"/>
                <a:cs typeface="Arial" pitchFamily="34" charset="0"/>
              </a:rPr>
              <a:t>xchange</a:t>
            </a:r>
            <a:endParaRPr kumimoji="0" lang="en-US" sz="2400" b="1" i="0" u="none" strike="noStrike" kern="0" cap="none" spc="0" normalizeH="0" baseline="0" noProof="0" dirty="0">
              <a:ln>
                <a:noFill/>
              </a:ln>
              <a:solidFill>
                <a:srgbClr val="7030A0"/>
              </a:solidFill>
              <a:effectLst/>
              <a:uLnTx/>
              <a:uFillTx/>
              <a:latin typeface="Times New Roman"/>
              <a:ea typeface="+mn-ea"/>
              <a:cs typeface="Arial" pitchFamily="34" charset="0"/>
            </a:endParaRPr>
          </a:p>
        </p:txBody>
      </p:sp>
      <p:sp>
        <p:nvSpPr>
          <p:cNvPr id="26" name="TextBox 25"/>
          <p:cNvSpPr txBox="1"/>
          <p:nvPr/>
        </p:nvSpPr>
        <p:spPr bwMode="auto">
          <a:xfrm>
            <a:off x="4275913" y="5714144"/>
            <a:ext cx="3108857"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823B"/>
                </a:solidFill>
                <a:effectLst/>
                <a:uLnTx/>
                <a:uFillTx/>
                <a:latin typeface="Times New Roman"/>
                <a:ea typeface="+mn-ea"/>
                <a:cs typeface="Arial" pitchFamily="34" charset="0"/>
              </a:rPr>
              <a:t>Inter-orbital direct</a:t>
            </a:r>
          </a:p>
        </p:txBody>
      </p:sp>
      <p:sp>
        <p:nvSpPr>
          <p:cNvPr id="29" name="Rectangle 28"/>
          <p:cNvSpPr/>
          <p:nvPr/>
        </p:nvSpPr>
        <p:spPr>
          <a:xfrm>
            <a:off x="1672488" y="-125082"/>
            <a:ext cx="8995513"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Two orbital SU(N) Hubbard model </a:t>
            </a:r>
            <a:endParaRPr kumimoji="0" lang="en-US" sz="36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endParaRPr>
          </a:p>
        </p:txBody>
      </p:sp>
      <p:sp>
        <p:nvSpPr>
          <p:cNvPr id="51" name="TextBox 50"/>
          <p:cNvSpPr txBox="1"/>
          <p:nvPr/>
        </p:nvSpPr>
        <p:spPr>
          <a:xfrm>
            <a:off x="6088368" y="6978382"/>
            <a:ext cx="1898374" cy="369332"/>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rPr>
              <a:t> </a:t>
            </a:r>
          </a:p>
        </p:txBody>
      </p:sp>
      <mc:AlternateContent xmlns:mc="http://schemas.openxmlformats.org/markup-compatibility/2006" xmlns:a14="http://schemas.microsoft.com/office/drawing/2010/main">
        <mc:Choice Requires="a14">
          <p:sp>
            <p:nvSpPr>
              <p:cNvPr id="59" name="TextBox 58"/>
              <p:cNvSpPr txBox="1"/>
              <p:nvPr/>
            </p:nvSpPr>
            <p:spPr>
              <a:xfrm>
                <a:off x="7835032" y="5312244"/>
                <a:ext cx="3391788" cy="496611"/>
              </a:xfrm>
              <a:prstGeom prst="rect">
                <a:avLst/>
              </a:prstGeom>
              <a:noFill/>
              <a:ln>
                <a:noFill/>
              </a:ln>
              <a:scene3d>
                <a:camera prst="orthographicFront"/>
                <a:lightRig rig="threePt" dir="t"/>
              </a:scene3d>
              <a:sp3d>
                <a:bevelT/>
              </a:sp3d>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14:m>
                  <m:oMath xmlns:m="http://schemas.openxmlformats.org/officeDocument/2006/math">
                    <m:sSub>
                      <m:sSubPr>
                        <m:ctrlPr>
                          <a:rPr kumimoji="0" lang="en-US" sz="2400" b="1" i="1" u="none" strike="noStrike" kern="1200" cap="none" spc="0" normalizeH="0" baseline="0" noProof="0" smtClean="0">
                            <a:ln>
                              <a:noFill/>
                            </a:ln>
                            <a:solidFill>
                              <a:srgbClr val="7030A0"/>
                            </a:solidFill>
                            <a:effectLst/>
                            <a:uLnTx/>
                            <a:uFillTx/>
                            <a:latin typeface="Cambria Math"/>
                            <a:ea typeface="+mn-ea"/>
                            <a:cs typeface="+mn-cs"/>
                          </a:rPr>
                        </m:ctrlPr>
                      </m:sSubPr>
                      <m:e>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𝑽</m:t>
                        </m:r>
                      </m:e>
                      <m:sub>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𝒆𝒙</m:t>
                        </m:r>
                      </m:sub>
                    </m:sSub>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sSubSup>
                      <m:sSubSupPr>
                        <m:ctrlPr>
                          <a:rPr kumimoji="0" lang="en-US" sz="2400" b="1" i="1" u="none" strike="noStrike" kern="1200" cap="none" spc="0" normalizeH="0" baseline="0" noProof="0">
                            <a:ln>
                              <a:noFill/>
                            </a:ln>
                            <a:solidFill>
                              <a:srgbClr val="7030A0"/>
                            </a:solidFill>
                            <a:effectLst/>
                            <a:uLnTx/>
                            <a:uFillTx/>
                            <a:latin typeface="Cambria Math"/>
                            <a:ea typeface="+mn-ea"/>
                            <a:cs typeface="+mn-cs"/>
                          </a:rPr>
                        </m:ctrlPr>
                      </m:sSubSupPr>
                      <m:e>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a:rPr kumimoji="0" lang="en-US" sz="2400" b="1"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𝑼</m:t>
                        </m:r>
                      </m:e>
                      <m:sub>
                        <m:r>
                          <a:rPr kumimoji="0" lang="en-US" sz="2400" b="1"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𝒆𝒈</m:t>
                        </m:r>
                      </m:sub>
                      <m:sup>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sup>
                    </m:sSubSup>
                  </m:oMath>
                </a14:m>
                <a:r>
                  <a:rPr kumimoji="0" lang="en-US" sz="2400" b="1" i="0" u="none" strike="noStrike" kern="1200" cap="none" spc="0" normalizeH="0" baseline="0" noProof="0" dirty="0">
                    <a:ln>
                      <a:noFill/>
                    </a:ln>
                    <a:solidFill>
                      <a:srgbClr val="7030A0"/>
                    </a:solidFill>
                    <a:effectLst/>
                    <a:uLnTx/>
                    <a:uFillTx/>
                    <a:latin typeface="Times New Roman"/>
                    <a:ea typeface="+mn-ea"/>
                    <a:cs typeface="Arial" pitchFamily="34" charset="0"/>
                  </a:rPr>
                  <a:t>-</a:t>
                </a:r>
                <a14:m>
                  <m:oMath xmlns:m="http://schemas.openxmlformats.org/officeDocument/2006/math">
                    <m:sSubSup>
                      <m:sSubSupPr>
                        <m:ctrlPr>
                          <a:rPr kumimoji="0" lang="en-US" sz="2400" b="1" i="1" u="none" strike="noStrike" kern="1200" cap="none" spc="0" normalizeH="0" baseline="0" noProof="0">
                            <a:ln>
                              <a:noFill/>
                            </a:ln>
                            <a:solidFill>
                              <a:srgbClr val="7030A0"/>
                            </a:solidFill>
                            <a:effectLst/>
                            <a:uLnTx/>
                            <a:uFillTx/>
                            <a:latin typeface="Cambria Math"/>
                            <a:ea typeface="+mn-ea"/>
                            <a:cs typeface="+mn-cs"/>
                          </a:rPr>
                        </m:ctrlPr>
                      </m:sSubSupPr>
                      <m:e>
                        <m:r>
                          <a:rPr kumimoji="0" lang="en-US" sz="2400" b="1"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𝑼</m:t>
                        </m:r>
                      </m:e>
                      <m:sub>
                        <m:r>
                          <a:rPr kumimoji="0" lang="en-US" sz="2400" b="1"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𝒆𝒈</m:t>
                        </m:r>
                      </m:sub>
                      <m:sup>
                        <m:r>
                          <a:rPr kumimoji="0" lang="en-US" sz="2400" b="1"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m:t>
                        </m:r>
                      </m:sup>
                    </m:sSubSup>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𝟐</m:t>
                    </m:r>
                  </m:oMath>
                </a14:m>
                <a:endParaRPr kumimoji="0" lang="en-US" sz="2400" b="1" i="0" u="none" strike="noStrike" kern="1200" cap="none" spc="0" normalizeH="0" baseline="0" noProof="0" dirty="0">
                  <a:ln>
                    <a:noFill/>
                  </a:ln>
                  <a:solidFill>
                    <a:srgbClr val="9A2EA2"/>
                  </a:solidFill>
                  <a:effectLst/>
                  <a:uLnTx/>
                  <a:uFillTx/>
                  <a:latin typeface="Times New Roman"/>
                  <a:ea typeface="+mn-ea"/>
                  <a:cs typeface="Arial" pitchFamily="34"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7835032" y="5312244"/>
                <a:ext cx="3391788" cy="496611"/>
              </a:xfrm>
              <a:prstGeom prst="rect">
                <a:avLst/>
              </a:prstGeom>
              <a:blipFill>
                <a:blip r:embed="rId5"/>
                <a:stretch>
                  <a:fillRect t="-6977" b="-16279"/>
                </a:stretch>
              </a:blipFill>
              <a:ln>
                <a:noFill/>
              </a:ln>
            </p:spPr>
            <p:txBody>
              <a:bodyPr/>
              <a:lstStyle/>
              <a:p>
                <a:r>
                  <a:rPr lang="en-US">
                    <a:noFill/>
                  </a:rPr>
                  <a:t> </a:t>
                </a:r>
              </a:p>
            </p:txBody>
          </p:sp>
        </mc:Fallback>
      </mc:AlternateContent>
      <p:graphicFrame>
        <p:nvGraphicFramePr>
          <p:cNvPr id="87" name="Object 35"/>
          <p:cNvGraphicFramePr>
            <a:graphicFrameLocks noChangeAspect="1"/>
          </p:cNvGraphicFramePr>
          <p:nvPr>
            <p:extLst>
              <p:ext uri="{D42A27DB-BD31-4B8C-83A1-F6EECF244321}">
                <p14:modId xmlns:p14="http://schemas.microsoft.com/office/powerpoint/2010/main" val="3020314725"/>
              </p:ext>
            </p:extLst>
          </p:nvPr>
        </p:nvGraphicFramePr>
        <p:xfrm>
          <a:off x="111856" y="1478724"/>
          <a:ext cx="2311400" cy="803275"/>
        </p:xfrm>
        <a:graphic>
          <a:graphicData uri="http://schemas.openxmlformats.org/presentationml/2006/ole">
            <mc:AlternateContent xmlns:mc="http://schemas.openxmlformats.org/markup-compatibility/2006">
              <mc:Choice xmlns:v="urn:schemas-microsoft-com:vml" Requires="v">
                <p:oleObj spid="_x0000_s1026" name="Equation" r:id="rId6" imgW="1091880" imgH="342720" progId="Equation.3">
                  <p:embed/>
                </p:oleObj>
              </mc:Choice>
              <mc:Fallback>
                <p:oleObj name="Equation" r:id="rId6" imgW="1091880" imgH="342720" progId="Equation.3">
                  <p:embed/>
                  <p:pic>
                    <p:nvPicPr>
                      <p:cNvPr id="87" name="Object 35"/>
                      <p:cNvPicPr>
                        <a:picLocks noChangeAspect="1" noChangeArrowheads="1"/>
                      </p:cNvPicPr>
                      <p:nvPr/>
                    </p:nvPicPr>
                    <p:blipFill>
                      <a:blip r:embed="rId7"/>
                      <a:srcRect/>
                      <a:stretch>
                        <a:fillRect/>
                      </a:stretch>
                    </p:blipFill>
                    <p:spPr bwMode="auto">
                      <a:xfrm>
                        <a:off x="111856" y="1478724"/>
                        <a:ext cx="2311400" cy="803275"/>
                      </a:xfrm>
                      <a:prstGeom prst="rect">
                        <a:avLst/>
                      </a:prstGeom>
                      <a:noFill/>
                    </p:spPr>
                  </p:pic>
                </p:oleObj>
              </mc:Fallback>
            </mc:AlternateContent>
          </a:graphicData>
        </a:graphic>
      </p:graphicFrame>
      <p:sp>
        <p:nvSpPr>
          <p:cNvPr id="89" name="Text Box 28"/>
          <p:cNvSpPr txBox="1">
            <a:spLocks noChangeArrowheads="1"/>
          </p:cNvSpPr>
          <p:nvPr/>
        </p:nvSpPr>
        <p:spPr bwMode="auto">
          <a:xfrm>
            <a:off x="1766342" y="546162"/>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cs typeface="Arial" panose="020B0604020202020204" pitchFamily="34" charset="0"/>
              </a:defRPr>
            </a:lvl1pPr>
            <a:lvl2pPr marL="742950" indent="-285750" eaLnBrk="0" hangingPunct="0">
              <a:defRPr sz="2000">
                <a:solidFill>
                  <a:schemeClr val="tx1"/>
                </a:solidFill>
                <a:latin typeface="Comic Sans MS" panose="030F0702030302020204" pitchFamily="66" charset="0"/>
                <a:cs typeface="Arial" panose="020B0604020202020204" pitchFamily="34" charset="0"/>
              </a:defRPr>
            </a:lvl2pPr>
            <a:lvl3pPr marL="1143000" indent="-228600" eaLnBrk="0" hangingPunct="0">
              <a:defRPr sz="2000">
                <a:solidFill>
                  <a:schemeClr val="tx1"/>
                </a:solidFill>
                <a:latin typeface="Comic Sans MS" panose="030F0702030302020204" pitchFamily="66" charset="0"/>
                <a:cs typeface="Arial" panose="020B0604020202020204" pitchFamily="34" charset="0"/>
              </a:defRPr>
            </a:lvl3pPr>
            <a:lvl4pPr marL="1600200" indent="-228600" eaLnBrk="0" hangingPunct="0">
              <a:defRPr sz="2000">
                <a:solidFill>
                  <a:schemeClr val="tx1"/>
                </a:solidFill>
                <a:latin typeface="Comic Sans MS" panose="030F0702030302020204" pitchFamily="66" charset="0"/>
                <a:cs typeface="Arial" panose="020B0604020202020204" pitchFamily="34" charset="0"/>
              </a:defRPr>
            </a:lvl4pPr>
            <a:lvl5pPr marL="2057400" indent="-228600" eaLnBrk="0" hangingPunct="0">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Arial Rounded MT Bold" panose="020F0704030504030204" pitchFamily="34" charset="0"/>
                <a:ea typeface="Arial Unicode MS" panose="020B0604020202020204" pitchFamily="34" charset="-128"/>
                <a:cs typeface="Arial Unicode MS" panose="020B0604020202020204" pitchFamily="34" charset="-128"/>
              </a:rPr>
              <a:t>Lowest  band, Short -range  interactions, Nearest  neighbor hopping</a:t>
            </a:r>
          </a:p>
        </p:txBody>
      </p:sp>
      <p:sp>
        <p:nvSpPr>
          <p:cNvPr id="164" name="Arc 14"/>
          <p:cNvSpPr>
            <a:spLocks/>
          </p:cNvSpPr>
          <p:nvPr/>
        </p:nvSpPr>
        <p:spPr bwMode="auto">
          <a:xfrm rot="12734004" flipV="1">
            <a:off x="9601219" y="1196830"/>
            <a:ext cx="469900" cy="330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bg2">
                <a:lumMod val="75000"/>
              </a:schemeClr>
            </a:solidFill>
            <a:round/>
            <a:headEnd type="triangle" w="med" len="me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65" name="Line 16"/>
          <p:cNvSpPr>
            <a:spLocks noChangeShapeType="1"/>
          </p:cNvSpPr>
          <p:nvPr/>
        </p:nvSpPr>
        <p:spPr bwMode="auto">
          <a:xfrm>
            <a:off x="11048974" y="2073721"/>
            <a:ext cx="0" cy="406400"/>
          </a:xfrm>
          <a:prstGeom prst="line">
            <a:avLst/>
          </a:prstGeom>
          <a:noFill/>
          <a:ln w="38100">
            <a:solidFill>
              <a:srgbClr val="CC00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66" name="Text Box 17"/>
          <p:cNvSpPr txBox="1">
            <a:spLocks noChangeArrowheads="1"/>
          </p:cNvSpPr>
          <p:nvPr/>
        </p:nvSpPr>
        <p:spPr bwMode="auto">
          <a:xfrm>
            <a:off x="10101369" y="2830019"/>
            <a:ext cx="787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cs typeface="Arial" panose="020B0604020202020204" pitchFamily="34" charset="0"/>
              </a:defRPr>
            </a:lvl1pPr>
            <a:lvl2pPr marL="742950" indent="-285750" eaLnBrk="0" hangingPunct="0">
              <a:defRPr sz="2000">
                <a:solidFill>
                  <a:schemeClr val="tx1"/>
                </a:solidFill>
                <a:latin typeface="Comic Sans MS" panose="030F0702030302020204" pitchFamily="66" charset="0"/>
                <a:cs typeface="Arial" panose="020B0604020202020204" pitchFamily="34" charset="0"/>
              </a:defRPr>
            </a:lvl2pPr>
            <a:lvl3pPr marL="1143000" indent="-228600" eaLnBrk="0" hangingPunct="0">
              <a:defRPr sz="2000">
                <a:solidFill>
                  <a:schemeClr val="tx1"/>
                </a:solidFill>
                <a:latin typeface="Comic Sans MS" panose="030F0702030302020204" pitchFamily="66" charset="0"/>
                <a:cs typeface="Arial" panose="020B0604020202020204" pitchFamily="34" charset="0"/>
              </a:defRPr>
            </a:lvl3pPr>
            <a:lvl4pPr marL="1600200" indent="-228600" eaLnBrk="0" hangingPunct="0">
              <a:defRPr sz="2000">
                <a:solidFill>
                  <a:schemeClr val="tx1"/>
                </a:solidFill>
                <a:latin typeface="Comic Sans MS" panose="030F0702030302020204" pitchFamily="66" charset="0"/>
                <a:cs typeface="Arial" panose="020B0604020202020204" pitchFamily="34" charset="0"/>
              </a:defRPr>
            </a:lvl4pPr>
            <a:lvl5pPr marL="2057400" indent="-228600" eaLnBrk="0" hangingPunct="0">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0000"/>
                </a:solidFill>
                <a:effectLst/>
                <a:uLnTx/>
                <a:uFillTx/>
                <a:latin typeface="Berlin Sans FB" panose="020E0602020502020306" pitchFamily="34" charset="0"/>
                <a:ea typeface="+mn-ea"/>
                <a:cs typeface="Arial" panose="020B0604020202020204" pitchFamily="34" charset="0"/>
              </a:rPr>
              <a:t>i</a:t>
            </a:r>
            <a:endParaRPr kumimoji="0" lang="en-US" altLang="en-US" sz="2800" b="0" i="0" u="none" strike="noStrike" kern="1200" cap="none" spc="0" normalizeH="0" baseline="0" noProof="0" dirty="0">
              <a:ln>
                <a:noFill/>
              </a:ln>
              <a:solidFill>
                <a:srgbClr val="000000"/>
              </a:solidFill>
              <a:effectLst/>
              <a:uLnTx/>
              <a:uFillTx/>
              <a:latin typeface="Berlin Sans FB" panose="020E0602020502020306" pitchFamily="34" charset="0"/>
              <a:ea typeface="+mn-ea"/>
              <a:cs typeface="Arial" panose="020B0604020202020204" pitchFamily="34" charset="0"/>
            </a:endParaRPr>
          </a:p>
        </p:txBody>
      </p:sp>
      <p:sp>
        <p:nvSpPr>
          <p:cNvPr id="167" name="Text Box 18"/>
          <p:cNvSpPr txBox="1">
            <a:spLocks noChangeArrowheads="1"/>
          </p:cNvSpPr>
          <p:nvPr/>
        </p:nvSpPr>
        <p:spPr bwMode="auto">
          <a:xfrm>
            <a:off x="9048769" y="2813058"/>
            <a:ext cx="787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cs typeface="Arial" panose="020B0604020202020204" pitchFamily="34" charset="0"/>
              </a:defRPr>
            </a:lvl1pPr>
            <a:lvl2pPr marL="742950" indent="-285750" eaLnBrk="0" hangingPunct="0">
              <a:defRPr sz="2000">
                <a:solidFill>
                  <a:schemeClr val="tx1"/>
                </a:solidFill>
                <a:latin typeface="Comic Sans MS" panose="030F0702030302020204" pitchFamily="66" charset="0"/>
                <a:cs typeface="Arial" panose="020B0604020202020204" pitchFamily="34" charset="0"/>
              </a:defRPr>
            </a:lvl2pPr>
            <a:lvl3pPr marL="1143000" indent="-228600" eaLnBrk="0" hangingPunct="0">
              <a:defRPr sz="2000">
                <a:solidFill>
                  <a:schemeClr val="tx1"/>
                </a:solidFill>
                <a:latin typeface="Comic Sans MS" panose="030F0702030302020204" pitchFamily="66" charset="0"/>
                <a:cs typeface="Arial" panose="020B0604020202020204" pitchFamily="34" charset="0"/>
              </a:defRPr>
            </a:lvl3pPr>
            <a:lvl4pPr marL="1600200" indent="-228600" eaLnBrk="0" hangingPunct="0">
              <a:defRPr sz="2000">
                <a:solidFill>
                  <a:schemeClr val="tx1"/>
                </a:solidFill>
                <a:latin typeface="Comic Sans MS" panose="030F0702030302020204" pitchFamily="66" charset="0"/>
                <a:cs typeface="Arial" panose="020B0604020202020204" pitchFamily="34" charset="0"/>
              </a:defRPr>
            </a:lvl4pPr>
            <a:lvl5pPr marL="2057400" indent="-228600" eaLnBrk="0" hangingPunct="0">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Berlin Sans FB" panose="020E0602020502020306" pitchFamily="34" charset="0"/>
                <a:ea typeface="+mn-ea"/>
                <a:cs typeface="Arial" panose="020B0604020202020204" pitchFamily="34" charset="0"/>
              </a:rPr>
              <a:t>i-1</a:t>
            </a:r>
          </a:p>
        </p:txBody>
      </p:sp>
      <p:sp>
        <p:nvSpPr>
          <p:cNvPr id="168" name="Oval 20"/>
          <p:cNvSpPr>
            <a:spLocks noChangeArrowheads="1"/>
          </p:cNvSpPr>
          <p:nvPr/>
        </p:nvSpPr>
        <p:spPr bwMode="auto">
          <a:xfrm>
            <a:off x="10536213" y="2281684"/>
            <a:ext cx="160337" cy="144462"/>
          </a:xfrm>
          <a:prstGeom prst="ellipse">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nchor="ctr">
            <a:spAutoFit/>
          </a:bodyPr>
          <a:lstStyle>
            <a:lvl1pPr eaLnBrk="0" hangingPunct="0">
              <a:defRPr sz="2000">
                <a:solidFill>
                  <a:schemeClr val="tx1"/>
                </a:solidFill>
                <a:latin typeface="Comic Sans MS" panose="030F0702030302020204" pitchFamily="66" charset="0"/>
                <a:cs typeface="Arial" panose="020B0604020202020204" pitchFamily="34" charset="0"/>
              </a:defRPr>
            </a:lvl1pPr>
            <a:lvl2pPr marL="742950" indent="-285750" eaLnBrk="0" hangingPunct="0">
              <a:defRPr sz="2000">
                <a:solidFill>
                  <a:schemeClr val="tx1"/>
                </a:solidFill>
                <a:latin typeface="Comic Sans MS" panose="030F0702030302020204" pitchFamily="66" charset="0"/>
                <a:cs typeface="Arial" panose="020B0604020202020204" pitchFamily="34" charset="0"/>
              </a:defRPr>
            </a:lvl2pPr>
            <a:lvl3pPr marL="1143000" indent="-228600" eaLnBrk="0" hangingPunct="0">
              <a:defRPr sz="2000">
                <a:solidFill>
                  <a:schemeClr val="tx1"/>
                </a:solidFill>
                <a:latin typeface="Comic Sans MS" panose="030F0702030302020204" pitchFamily="66" charset="0"/>
                <a:cs typeface="Arial" panose="020B0604020202020204" pitchFamily="34" charset="0"/>
              </a:defRPr>
            </a:lvl3pPr>
            <a:lvl4pPr marL="1600200" indent="-228600" eaLnBrk="0" hangingPunct="0">
              <a:defRPr sz="2000">
                <a:solidFill>
                  <a:schemeClr val="tx1"/>
                </a:solidFill>
                <a:latin typeface="Comic Sans MS" panose="030F0702030302020204" pitchFamily="66" charset="0"/>
                <a:cs typeface="Arial" panose="020B0604020202020204" pitchFamily="34" charset="0"/>
              </a:defRPr>
            </a:lvl4pPr>
            <a:lvl5pPr marL="2057400" indent="-228600" eaLnBrk="0" hangingPunct="0">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169" name="Line 22"/>
          <p:cNvSpPr>
            <a:spLocks noChangeShapeType="1"/>
          </p:cNvSpPr>
          <p:nvPr/>
        </p:nvSpPr>
        <p:spPr bwMode="auto">
          <a:xfrm>
            <a:off x="10313962" y="2205484"/>
            <a:ext cx="660400" cy="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70" name="Oval 169"/>
          <p:cNvSpPr>
            <a:spLocks noChangeArrowheads="1"/>
          </p:cNvSpPr>
          <p:nvPr/>
        </p:nvSpPr>
        <p:spPr bwMode="auto">
          <a:xfrm>
            <a:off x="10664799" y="2138809"/>
            <a:ext cx="160338" cy="144462"/>
          </a:xfrm>
          <a:prstGeom prst="ellipse">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nchor="ctr">
            <a:spAutoFit/>
          </a:bodyPr>
          <a:lstStyle>
            <a:lvl1pPr eaLnBrk="0" hangingPunct="0">
              <a:defRPr sz="2000">
                <a:solidFill>
                  <a:schemeClr val="tx1"/>
                </a:solidFill>
                <a:latin typeface="Comic Sans MS" panose="030F0702030302020204" pitchFamily="66" charset="0"/>
                <a:cs typeface="Arial" panose="020B0604020202020204" pitchFamily="34" charset="0"/>
              </a:defRPr>
            </a:lvl1pPr>
            <a:lvl2pPr marL="742950" indent="-285750" eaLnBrk="0" hangingPunct="0">
              <a:defRPr sz="2000">
                <a:solidFill>
                  <a:schemeClr val="tx1"/>
                </a:solidFill>
                <a:latin typeface="Comic Sans MS" panose="030F0702030302020204" pitchFamily="66" charset="0"/>
                <a:cs typeface="Arial" panose="020B0604020202020204" pitchFamily="34" charset="0"/>
              </a:defRPr>
            </a:lvl2pPr>
            <a:lvl3pPr marL="1143000" indent="-228600" eaLnBrk="0" hangingPunct="0">
              <a:defRPr sz="2000">
                <a:solidFill>
                  <a:schemeClr val="tx1"/>
                </a:solidFill>
                <a:latin typeface="Comic Sans MS" panose="030F0702030302020204" pitchFamily="66" charset="0"/>
                <a:cs typeface="Arial" panose="020B0604020202020204" pitchFamily="34" charset="0"/>
              </a:defRPr>
            </a:lvl3pPr>
            <a:lvl4pPr marL="1600200" indent="-228600" eaLnBrk="0" hangingPunct="0">
              <a:defRPr sz="2000">
                <a:solidFill>
                  <a:schemeClr val="tx1"/>
                </a:solidFill>
                <a:latin typeface="Comic Sans MS" panose="030F0702030302020204" pitchFamily="66" charset="0"/>
                <a:cs typeface="Arial" panose="020B0604020202020204" pitchFamily="34" charset="0"/>
              </a:defRPr>
            </a:lvl4pPr>
            <a:lvl5pPr marL="2057400" indent="-228600" eaLnBrk="0" hangingPunct="0">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171" name="Oval 170"/>
          <p:cNvSpPr>
            <a:spLocks noChangeArrowheads="1"/>
          </p:cNvSpPr>
          <p:nvPr/>
        </p:nvSpPr>
        <p:spPr bwMode="auto">
          <a:xfrm>
            <a:off x="10466363" y="2137222"/>
            <a:ext cx="160337" cy="144463"/>
          </a:xfrm>
          <a:prstGeom prst="ellipse">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nchor="ctr">
            <a:spAutoFit/>
          </a:bodyPr>
          <a:lstStyle>
            <a:lvl1pPr eaLnBrk="0" hangingPunct="0">
              <a:defRPr sz="2000">
                <a:solidFill>
                  <a:schemeClr val="tx1"/>
                </a:solidFill>
                <a:latin typeface="Comic Sans MS" panose="030F0702030302020204" pitchFamily="66" charset="0"/>
                <a:cs typeface="Arial" panose="020B0604020202020204" pitchFamily="34" charset="0"/>
              </a:defRPr>
            </a:lvl1pPr>
            <a:lvl2pPr marL="742950" indent="-285750" eaLnBrk="0" hangingPunct="0">
              <a:defRPr sz="2000">
                <a:solidFill>
                  <a:schemeClr val="tx1"/>
                </a:solidFill>
                <a:latin typeface="Comic Sans MS" panose="030F0702030302020204" pitchFamily="66" charset="0"/>
                <a:cs typeface="Arial" panose="020B0604020202020204" pitchFamily="34" charset="0"/>
              </a:defRPr>
            </a:lvl2pPr>
            <a:lvl3pPr marL="1143000" indent="-228600" eaLnBrk="0" hangingPunct="0">
              <a:defRPr sz="2000">
                <a:solidFill>
                  <a:schemeClr val="tx1"/>
                </a:solidFill>
                <a:latin typeface="Comic Sans MS" panose="030F0702030302020204" pitchFamily="66" charset="0"/>
                <a:cs typeface="Arial" panose="020B0604020202020204" pitchFamily="34" charset="0"/>
              </a:defRPr>
            </a:lvl3pPr>
            <a:lvl4pPr marL="1600200" indent="-228600" eaLnBrk="0" hangingPunct="0">
              <a:defRPr sz="2000">
                <a:solidFill>
                  <a:schemeClr val="tx1"/>
                </a:solidFill>
                <a:latin typeface="Comic Sans MS" panose="030F0702030302020204" pitchFamily="66" charset="0"/>
                <a:cs typeface="Arial" panose="020B0604020202020204" pitchFamily="34" charset="0"/>
              </a:defRPr>
            </a:lvl4pPr>
            <a:lvl5pPr marL="2057400" indent="-228600" eaLnBrk="0" hangingPunct="0">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172" name="Text Box 28"/>
          <p:cNvSpPr txBox="1">
            <a:spLocks noChangeArrowheads="1"/>
          </p:cNvSpPr>
          <p:nvPr/>
        </p:nvSpPr>
        <p:spPr bwMode="auto">
          <a:xfrm>
            <a:off x="10667181" y="1949103"/>
            <a:ext cx="14335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cs typeface="Arial" panose="020B0604020202020204" pitchFamily="34" charset="0"/>
              </a:defRPr>
            </a:lvl1pPr>
            <a:lvl2pPr marL="742950" indent="-285750" eaLnBrk="0" hangingPunct="0">
              <a:defRPr sz="2000">
                <a:solidFill>
                  <a:schemeClr val="tx1"/>
                </a:solidFill>
                <a:latin typeface="Comic Sans MS" panose="030F0702030302020204" pitchFamily="66" charset="0"/>
                <a:cs typeface="Arial" panose="020B0604020202020204" pitchFamily="34" charset="0"/>
              </a:defRPr>
            </a:lvl2pPr>
            <a:lvl3pPr marL="1143000" indent="-228600" eaLnBrk="0" hangingPunct="0">
              <a:defRPr sz="2000">
                <a:solidFill>
                  <a:schemeClr val="tx1"/>
                </a:solidFill>
                <a:latin typeface="Comic Sans MS" panose="030F0702030302020204" pitchFamily="66" charset="0"/>
                <a:cs typeface="Arial" panose="020B0604020202020204" pitchFamily="34" charset="0"/>
              </a:defRPr>
            </a:lvl3pPr>
            <a:lvl4pPr marL="1600200" indent="-228600" eaLnBrk="0" hangingPunct="0">
              <a:defRPr sz="2000">
                <a:solidFill>
                  <a:schemeClr val="tx1"/>
                </a:solidFill>
                <a:latin typeface="Comic Sans MS" panose="030F0702030302020204" pitchFamily="66" charset="0"/>
                <a:cs typeface="Arial" panose="020B0604020202020204" pitchFamily="34" charset="0"/>
              </a:defRPr>
            </a:lvl4pPr>
            <a:lvl5pPr marL="2057400" indent="-228600" eaLnBrk="0" hangingPunct="0">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CC00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U</a:t>
            </a:r>
            <a:r>
              <a:rPr kumimoji="0" lang="en-US" altLang="en-US" sz="3200" b="1" i="0" u="none" strike="noStrike" kern="1200" cap="none" spc="0" normalizeH="0" baseline="-25000" noProof="0" dirty="0">
                <a:ln>
                  <a:noFill/>
                </a:ln>
                <a:solidFill>
                  <a:srgbClr val="CC00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X</a:t>
            </a:r>
            <a:endParaRPr kumimoji="0" lang="en-US" altLang="en-US" sz="3200" b="0" i="0" u="none" strike="noStrike" kern="1200" cap="none" spc="0" normalizeH="0" baseline="-25000" noProof="0" dirty="0">
              <a:ln>
                <a:noFill/>
              </a:ln>
              <a:solidFill>
                <a:srgbClr val="CC0099"/>
              </a:solidFill>
              <a:effectLst/>
              <a:uLnTx/>
              <a:uFillTx/>
              <a:latin typeface="Times New Roman" panose="02020603050405020304" pitchFamily="18" charset="0"/>
              <a:ea typeface="+mn-ea"/>
              <a:cs typeface="Arial" panose="020B0604020202020204" pitchFamily="34" charset="0"/>
              <a:sym typeface="Symbol" panose="05050102010706020507" pitchFamily="18" charset="2"/>
            </a:endParaRPr>
          </a:p>
        </p:txBody>
      </p:sp>
      <p:grpSp>
        <p:nvGrpSpPr>
          <p:cNvPr id="173" name="Group 37"/>
          <p:cNvGrpSpPr>
            <a:grpSpLocks/>
          </p:cNvGrpSpPr>
          <p:nvPr/>
        </p:nvGrpSpPr>
        <p:grpSpPr bwMode="auto">
          <a:xfrm>
            <a:off x="8454129" y="1357491"/>
            <a:ext cx="3095381" cy="1525618"/>
            <a:chOff x="794" y="2324"/>
            <a:chExt cx="1696" cy="649"/>
          </a:xfrm>
        </p:grpSpPr>
        <p:sp>
          <p:nvSpPr>
            <p:cNvPr id="174" name="Line 38"/>
            <p:cNvSpPr>
              <a:spLocks noChangeShapeType="1"/>
            </p:cNvSpPr>
            <p:nvPr/>
          </p:nvSpPr>
          <p:spPr bwMode="auto">
            <a:xfrm flipV="1">
              <a:off x="1122" y="2702"/>
              <a:ext cx="26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75" name="Line 39"/>
            <p:cNvSpPr>
              <a:spLocks noChangeShapeType="1"/>
            </p:cNvSpPr>
            <p:nvPr/>
          </p:nvSpPr>
          <p:spPr bwMode="auto">
            <a:xfrm flipV="1">
              <a:off x="1847" y="2696"/>
              <a:ext cx="26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76" name="Freeform 40"/>
            <p:cNvSpPr>
              <a:spLocks/>
            </p:cNvSpPr>
            <p:nvPr/>
          </p:nvSpPr>
          <p:spPr bwMode="auto">
            <a:xfrm>
              <a:off x="794" y="2348"/>
              <a:ext cx="468" cy="625"/>
            </a:xfrm>
            <a:custGeom>
              <a:avLst/>
              <a:gdLst>
                <a:gd name="T0" fmla="*/ 0 w 468"/>
                <a:gd name="T1" fmla="*/ 93 h 625"/>
                <a:gd name="T2" fmla="*/ 21 w 468"/>
                <a:gd name="T3" fmla="*/ 67 h 625"/>
                <a:gd name="T4" fmla="*/ 35 w 468"/>
                <a:gd name="T5" fmla="*/ 41 h 625"/>
                <a:gd name="T6" fmla="*/ 42 w 468"/>
                <a:gd name="T7" fmla="*/ 30 h 625"/>
                <a:gd name="T8" fmla="*/ 50 w 468"/>
                <a:gd name="T9" fmla="*/ 19 h 625"/>
                <a:gd name="T10" fmla="*/ 64 w 468"/>
                <a:gd name="T11" fmla="*/ 11 h 625"/>
                <a:gd name="T12" fmla="*/ 71 w 468"/>
                <a:gd name="T13" fmla="*/ 7 h 625"/>
                <a:gd name="T14" fmla="*/ 71 w 468"/>
                <a:gd name="T15" fmla="*/ 4 h 625"/>
                <a:gd name="T16" fmla="*/ 78 w 468"/>
                <a:gd name="T17" fmla="*/ 4 h 625"/>
                <a:gd name="T18" fmla="*/ 85 w 468"/>
                <a:gd name="T19" fmla="*/ 0 h 625"/>
                <a:gd name="T20" fmla="*/ 85 w 468"/>
                <a:gd name="T21" fmla="*/ 0 h 625"/>
                <a:gd name="T22" fmla="*/ 85 w 468"/>
                <a:gd name="T23" fmla="*/ 0 h 625"/>
                <a:gd name="T24" fmla="*/ 92 w 468"/>
                <a:gd name="T25" fmla="*/ 0 h 625"/>
                <a:gd name="T26" fmla="*/ 92 w 468"/>
                <a:gd name="T27" fmla="*/ 0 h 625"/>
                <a:gd name="T28" fmla="*/ 92 w 468"/>
                <a:gd name="T29" fmla="*/ 0 h 625"/>
                <a:gd name="T30" fmla="*/ 92 w 468"/>
                <a:gd name="T31" fmla="*/ 0 h 625"/>
                <a:gd name="T32" fmla="*/ 99 w 468"/>
                <a:gd name="T33" fmla="*/ 0 h 625"/>
                <a:gd name="T34" fmla="*/ 99 w 468"/>
                <a:gd name="T35" fmla="*/ 0 h 625"/>
                <a:gd name="T36" fmla="*/ 99 w 468"/>
                <a:gd name="T37" fmla="*/ 0 h 625"/>
                <a:gd name="T38" fmla="*/ 99 w 468"/>
                <a:gd name="T39" fmla="*/ 0 h 625"/>
                <a:gd name="T40" fmla="*/ 99 w 468"/>
                <a:gd name="T41" fmla="*/ 0 h 625"/>
                <a:gd name="T42" fmla="*/ 106 w 468"/>
                <a:gd name="T43" fmla="*/ 0 h 625"/>
                <a:gd name="T44" fmla="*/ 106 w 468"/>
                <a:gd name="T45" fmla="*/ 0 h 625"/>
                <a:gd name="T46" fmla="*/ 106 w 468"/>
                <a:gd name="T47" fmla="*/ 0 h 625"/>
                <a:gd name="T48" fmla="*/ 113 w 468"/>
                <a:gd name="T49" fmla="*/ 4 h 625"/>
                <a:gd name="T50" fmla="*/ 113 w 468"/>
                <a:gd name="T51" fmla="*/ 4 h 625"/>
                <a:gd name="T52" fmla="*/ 127 w 468"/>
                <a:gd name="T53" fmla="*/ 7 h 625"/>
                <a:gd name="T54" fmla="*/ 135 w 468"/>
                <a:gd name="T55" fmla="*/ 15 h 625"/>
                <a:gd name="T56" fmla="*/ 142 w 468"/>
                <a:gd name="T57" fmla="*/ 22 h 625"/>
                <a:gd name="T58" fmla="*/ 163 w 468"/>
                <a:gd name="T59" fmla="*/ 45 h 625"/>
                <a:gd name="T60" fmla="*/ 177 w 468"/>
                <a:gd name="T61" fmla="*/ 71 h 625"/>
                <a:gd name="T62" fmla="*/ 213 w 468"/>
                <a:gd name="T63" fmla="*/ 141 h 625"/>
                <a:gd name="T64" fmla="*/ 283 w 468"/>
                <a:gd name="T65" fmla="*/ 316 h 625"/>
                <a:gd name="T66" fmla="*/ 347 w 468"/>
                <a:gd name="T67" fmla="*/ 480 h 625"/>
                <a:gd name="T68" fmla="*/ 383 w 468"/>
                <a:gd name="T69" fmla="*/ 551 h 625"/>
                <a:gd name="T70" fmla="*/ 397 w 468"/>
                <a:gd name="T71" fmla="*/ 581 h 625"/>
                <a:gd name="T72" fmla="*/ 418 w 468"/>
                <a:gd name="T73" fmla="*/ 599 h 625"/>
                <a:gd name="T74" fmla="*/ 425 w 468"/>
                <a:gd name="T75" fmla="*/ 610 h 625"/>
                <a:gd name="T76" fmla="*/ 432 w 468"/>
                <a:gd name="T77" fmla="*/ 614 h 625"/>
                <a:gd name="T78" fmla="*/ 439 w 468"/>
                <a:gd name="T79" fmla="*/ 618 h 625"/>
                <a:gd name="T80" fmla="*/ 439 w 468"/>
                <a:gd name="T81" fmla="*/ 622 h 625"/>
                <a:gd name="T82" fmla="*/ 446 w 468"/>
                <a:gd name="T83" fmla="*/ 622 h 625"/>
                <a:gd name="T84" fmla="*/ 446 w 468"/>
                <a:gd name="T85" fmla="*/ 625 h 625"/>
                <a:gd name="T86" fmla="*/ 453 w 468"/>
                <a:gd name="T87" fmla="*/ 625 h 625"/>
                <a:gd name="T88" fmla="*/ 453 w 468"/>
                <a:gd name="T89" fmla="*/ 625 h 625"/>
                <a:gd name="T90" fmla="*/ 461 w 468"/>
                <a:gd name="T91" fmla="*/ 625 h 625"/>
                <a:gd name="T92" fmla="*/ 461 w 468"/>
                <a:gd name="T93" fmla="*/ 625 h 625"/>
                <a:gd name="T94" fmla="*/ 461 w 468"/>
                <a:gd name="T95" fmla="*/ 625 h 625"/>
                <a:gd name="T96" fmla="*/ 468 w 468"/>
                <a:gd name="T97" fmla="*/ 625 h 625"/>
                <a:gd name="T98" fmla="*/ 468 w 468"/>
                <a:gd name="T99" fmla="*/ 625 h 6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625"/>
                <a:gd name="T152" fmla="*/ 468 w 468"/>
                <a:gd name="T153" fmla="*/ 625 h 6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625">
                  <a:moveTo>
                    <a:pt x="0" y="93"/>
                  </a:moveTo>
                  <a:lnTo>
                    <a:pt x="21" y="67"/>
                  </a:lnTo>
                  <a:lnTo>
                    <a:pt x="35" y="41"/>
                  </a:lnTo>
                  <a:lnTo>
                    <a:pt x="42" y="30"/>
                  </a:lnTo>
                  <a:lnTo>
                    <a:pt x="50" y="19"/>
                  </a:lnTo>
                  <a:lnTo>
                    <a:pt x="64" y="11"/>
                  </a:lnTo>
                  <a:lnTo>
                    <a:pt x="71" y="7"/>
                  </a:lnTo>
                  <a:lnTo>
                    <a:pt x="71" y="4"/>
                  </a:lnTo>
                  <a:lnTo>
                    <a:pt x="78" y="4"/>
                  </a:lnTo>
                  <a:lnTo>
                    <a:pt x="85" y="0"/>
                  </a:lnTo>
                  <a:lnTo>
                    <a:pt x="92" y="0"/>
                  </a:lnTo>
                  <a:lnTo>
                    <a:pt x="99" y="0"/>
                  </a:lnTo>
                  <a:lnTo>
                    <a:pt x="106" y="0"/>
                  </a:lnTo>
                  <a:lnTo>
                    <a:pt x="113" y="4"/>
                  </a:lnTo>
                  <a:lnTo>
                    <a:pt x="127" y="7"/>
                  </a:lnTo>
                  <a:lnTo>
                    <a:pt x="135" y="15"/>
                  </a:lnTo>
                  <a:lnTo>
                    <a:pt x="142" y="22"/>
                  </a:lnTo>
                  <a:lnTo>
                    <a:pt x="163" y="45"/>
                  </a:lnTo>
                  <a:lnTo>
                    <a:pt x="177" y="71"/>
                  </a:lnTo>
                  <a:lnTo>
                    <a:pt x="213" y="141"/>
                  </a:lnTo>
                  <a:lnTo>
                    <a:pt x="283" y="316"/>
                  </a:lnTo>
                  <a:lnTo>
                    <a:pt x="347" y="480"/>
                  </a:lnTo>
                  <a:lnTo>
                    <a:pt x="383" y="551"/>
                  </a:lnTo>
                  <a:lnTo>
                    <a:pt x="397" y="581"/>
                  </a:lnTo>
                  <a:lnTo>
                    <a:pt x="418" y="599"/>
                  </a:lnTo>
                  <a:lnTo>
                    <a:pt x="425" y="610"/>
                  </a:lnTo>
                  <a:lnTo>
                    <a:pt x="432" y="614"/>
                  </a:lnTo>
                  <a:lnTo>
                    <a:pt x="439" y="618"/>
                  </a:lnTo>
                  <a:lnTo>
                    <a:pt x="439" y="622"/>
                  </a:lnTo>
                  <a:lnTo>
                    <a:pt x="446" y="622"/>
                  </a:lnTo>
                  <a:lnTo>
                    <a:pt x="446" y="625"/>
                  </a:lnTo>
                  <a:lnTo>
                    <a:pt x="453" y="625"/>
                  </a:lnTo>
                  <a:lnTo>
                    <a:pt x="461" y="625"/>
                  </a:lnTo>
                  <a:lnTo>
                    <a:pt x="468" y="625"/>
                  </a:lnTo>
                </a:path>
              </a:pathLst>
            </a:custGeom>
            <a:noFill/>
            <a:ln w="555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77" name="Freeform 41"/>
            <p:cNvSpPr>
              <a:spLocks/>
            </p:cNvSpPr>
            <p:nvPr/>
          </p:nvSpPr>
          <p:spPr bwMode="auto">
            <a:xfrm>
              <a:off x="1262" y="2348"/>
              <a:ext cx="666" cy="625"/>
            </a:xfrm>
            <a:custGeom>
              <a:avLst/>
              <a:gdLst>
                <a:gd name="T0" fmla="*/ 0 w 666"/>
                <a:gd name="T1" fmla="*/ 625 h 625"/>
                <a:gd name="T2" fmla="*/ 0 w 666"/>
                <a:gd name="T3" fmla="*/ 625 h 625"/>
                <a:gd name="T4" fmla="*/ 0 w 666"/>
                <a:gd name="T5" fmla="*/ 625 h 625"/>
                <a:gd name="T6" fmla="*/ 7 w 666"/>
                <a:gd name="T7" fmla="*/ 625 h 625"/>
                <a:gd name="T8" fmla="*/ 7 w 666"/>
                <a:gd name="T9" fmla="*/ 625 h 625"/>
                <a:gd name="T10" fmla="*/ 7 w 666"/>
                <a:gd name="T11" fmla="*/ 625 h 625"/>
                <a:gd name="T12" fmla="*/ 14 w 666"/>
                <a:gd name="T13" fmla="*/ 622 h 625"/>
                <a:gd name="T14" fmla="*/ 21 w 666"/>
                <a:gd name="T15" fmla="*/ 622 h 625"/>
                <a:gd name="T16" fmla="*/ 28 w 666"/>
                <a:gd name="T17" fmla="*/ 614 h 625"/>
                <a:gd name="T18" fmla="*/ 35 w 666"/>
                <a:gd name="T19" fmla="*/ 610 h 625"/>
                <a:gd name="T20" fmla="*/ 49 w 666"/>
                <a:gd name="T21" fmla="*/ 592 h 625"/>
                <a:gd name="T22" fmla="*/ 71 w 666"/>
                <a:gd name="T23" fmla="*/ 566 h 625"/>
                <a:gd name="T24" fmla="*/ 92 w 666"/>
                <a:gd name="T25" fmla="*/ 532 h 625"/>
                <a:gd name="T26" fmla="*/ 163 w 666"/>
                <a:gd name="T27" fmla="*/ 361 h 625"/>
                <a:gd name="T28" fmla="*/ 234 w 666"/>
                <a:gd name="T29" fmla="*/ 179 h 625"/>
                <a:gd name="T30" fmla="*/ 262 w 666"/>
                <a:gd name="T31" fmla="*/ 108 h 625"/>
                <a:gd name="T32" fmla="*/ 283 w 666"/>
                <a:gd name="T33" fmla="*/ 74 h 625"/>
                <a:gd name="T34" fmla="*/ 297 w 666"/>
                <a:gd name="T35" fmla="*/ 48 h 625"/>
                <a:gd name="T36" fmla="*/ 311 w 666"/>
                <a:gd name="T37" fmla="*/ 26 h 625"/>
                <a:gd name="T38" fmla="*/ 326 w 666"/>
                <a:gd name="T39" fmla="*/ 19 h 625"/>
                <a:gd name="T40" fmla="*/ 333 w 666"/>
                <a:gd name="T41" fmla="*/ 11 h 625"/>
                <a:gd name="T42" fmla="*/ 340 w 666"/>
                <a:gd name="T43" fmla="*/ 4 h 625"/>
                <a:gd name="T44" fmla="*/ 347 w 666"/>
                <a:gd name="T45" fmla="*/ 4 h 625"/>
                <a:gd name="T46" fmla="*/ 347 w 666"/>
                <a:gd name="T47" fmla="*/ 0 h 625"/>
                <a:gd name="T48" fmla="*/ 354 w 666"/>
                <a:gd name="T49" fmla="*/ 0 h 625"/>
                <a:gd name="T50" fmla="*/ 354 w 666"/>
                <a:gd name="T51" fmla="*/ 0 h 625"/>
                <a:gd name="T52" fmla="*/ 354 w 666"/>
                <a:gd name="T53" fmla="*/ 0 h 625"/>
                <a:gd name="T54" fmla="*/ 354 w 666"/>
                <a:gd name="T55" fmla="*/ 0 h 625"/>
                <a:gd name="T56" fmla="*/ 361 w 666"/>
                <a:gd name="T57" fmla="*/ 0 h 625"/>
                <a:gd name="T58" fmla="*/ 361 w 666"/>
                <a:gd name="T59" fmla="*/ 0 h 625"/>
                <a:gd name="T60" fmla="*/ 361 w 666"/>
                <a:gd name="T61" fmla="*/ 0 h 625"/>
                <a:gd name="T62" fmla="*/ 368 w 666"/>
                <a:gd name="T63" fmla="*/ 0 h 625"/>
                <a:gd name="T64" fmla="*/ 368 w 666"/>
                <a:gd name="T65" fmla="*/ 0 h 625"/>
                <a:gd name="T66" fmla="*/ 368 w 666"/>
                <a:gd name="T67" fmla="*/ 0 h 625"/>
                <a:gd name="T68" fmla="*/ 368 w 666"/>
                <a:gd name="T69" fmla="*/ 0 h 625"/>
                <a:gd name="T70" fmla="*/ 375 w 666"/>
                <a:gd name="T71" fmla="*/ 0 h 625"/>
                <a:gd name="T72" fmla="*/ 375 w 666"/>
                <a:gd name="T73" fmla="*/ 0 h 625"/>
                <a:gd name="T74" fmla="*/ 375 w 666"/>
                <a:gd name="T75" fmla="*/ 0 h 625"/>
                <a:gd name="T76" fmla="*/ 389 w 666"/>
                <a:gd name="T77" fmla="*/ 4 h 625"/>
                <a:gd name="T78" fmla="*/ 389 w 666"/>
                <a:gd name="T79" fmla="*/ 7 h 625"/>
                <a:gd name="T80" fmla="*/ 396 w 666"/>
                <a:gd name="T81" fmla="*/ 11 h 625"/>
                <a:gd name="T82" fmla="*/ 404 w 666"/>
                <a:gd name="T83" fmla="*/ 19 h 625"/>
                <a:gd name="T84" fmla="*/ 425 w 666"/>
                <a:gd name="T85" fmla="*/ 37 h 625"/>
                <a:gd name="T86" fmla="*/ 439 w 666"/>
                <a:gd name="T87" fmla="*/ 63 h 625"/>
                <a:gd name="T88" fmla="*/ 474 w 666"/>
                <a:gd name="T89" fmla="*/ 130 h 625"/>
                <a:gd name="T90" fmla="*/ 510 w 666"/>
                <a:gd name="T91" fmla="*/ 205 h 625"/>
                <a:gd name="T92" fmla="*/ 574 w 666"/>
                <a:gd name="T93" fmla="*/ 383 h 625"/>
                <a:gd name="T94" fmla="*/ 609 w 666"/>
                <a:gd name="T95" fmla="*/ 469 h 625"/>
                <a:gd name="T96" fmla="*/ 630 w 666"/>
                <a:gd name="T97" fmla="*/ 510 h 625"/>
                <a:gd name="T98" fmla="*/ 645 w 666"/>
                <a:gd name="T99" fmla="*/ 547 h 625"/>
                <a:gd name="T100" fmla="*/ 666 w 666"/>
                <a:gd name="T101" fmla="*/ 577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66"/>
                <a:gd name="T154" fmla="*/ 0 h 625"/>
                <a:gd name="T155" fmla="*/ 666 w 666"/>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66" h="625">
                  <a:moveTo>
                    <a:pt x="0" y="625"/>
                  </a:moveTo>
                  <a:lnTo>
                    <a:pt x="0" y="625"/>
                  </a:lnTo>
                  <a:lnTo>
                    <a:pt x="7" y="625"/>
                  </a:lnTo>
                  <a:lnTo>
                    <a:pt x="14" y="622"/>
                  </a:lnTo>
                  <a:lnTo>
                    <a:pt x="21" y="622"/>
                  </a:lnTo>
                  <a:lnTo>
                    <a:pt x="28" y="614"/>
                  </a:lnTo>
                  <a:lnTo>
                    <a:pt x="35" y="610"/>
                  </a:lnTo>
                  <a:lnTo>
                    <a:pt x="49" y="592"/>
                  </a:lnTo>
                  <a:lnTo>
                    <a:pt x="71" y="566"/>
                  </a:lnTo>
                  <a:lnTo>
                    <a:pt x="92" y="532"/>
                  </a:lnTo>
                  <a:lnTo>
                    <a:pt x="163" y="361"/>
                  </a:lnTo>
                  <a:lnTo>
                    <a:pt x="234" y="179"/>
                  </a:lnTo>
                  <a:lnTo>
                    <a:pt x="262" y="108"/>
                  </a:lnTo>
                  <a:lnTo>
                    <a:pt x="283" y="74"/>
                  </a:lnTo>
                  <a:lnTo>
                    <a:pt x="297" y="48"/>
                  </a:lnTo>
                  <a:lnTo>
                    <a:pt x="311" y="26"/>
                  </a:lnTo>
                  <a:lnTo>
                    <a:pt x="326" y="19"/>
                  </a:lnTo>
                  <a:lnTo>
                    <a:pt x="333" y="11"/>
                  </a:lnTo>
                  <a:lnTo>
                    <a:pt x="340" y="4"/>
                  </a:lnTo>
                  <a:lnTo>
                    <a:pt x="347" y="4"/>
                  </a:lnTo>
                  <a:lnTo>
                    <a:pt x="347" y="0"/>
                  </a:lnTo>
                  <a:lnTo>
                    <a:pt x="354" y="0"/>
                  </a:lnTo>
                  <a:lnTo>
                    <a:pt x="361" y="0"/>
                  </a:lnTo>
                  <a:lnTo>
                    <a:pt x="368" y="0"/>
                  </a:lnTo>
                  <a:lnTo>
                    <a:pt x="375" y="0"/>
                  </a:lnTo>
                  <a:lnTo>
                    <a:pt x="389" y="4"/>
                  </a:lnTo>
                  <a:lnTo>
                    <a:pt x="389" y="7"/>
                  </a:lnTo>
                  <a:lnTo>
                    <a:pt x="396" y="11"/>
                  </a:lnTo>
                  <a:lnTo>
                    <a:pt x="404" y="19"/>
                  </a:lnTo>
                  <a:lnTo>
                    <a:pt x="425" y="37"/>
                  </a:lnTo>
                  <a:lnTo>
                    <a:pt x="439" y="63"/>
                  </a:lnTo>
                  <a:lnTo>
                    <a:pt x="474" y="130"/>
                  </a:lnTo>
                  <a:lnTo>
                    <a:pt x="510" y="205"/>
                  </a:lnTo>
                  <a:lnTo>
                    <a:pt x="574" y="383"/>
                  </a:lnTo>
                  <a:lnTo>
                    <a:pt x="609" y="469"/>
                  </a:lnTo>
                  <a:lnTo>
                    <a:pt x="630" y="510"/>
                  </a:lnTo>
                  <a:lnTo>
                    <a:pt x="645" y="547"/>
                  </a:lnTo>
                  <a:lnTo>
                    <a:pt x="666" y="577"/>
                  </a:lnTo>
                </a:path>
              </a:pathLst>
            </a:custGeom>
            <a:noFill/>
            <a:ln w="555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78" name="Freeform 42"/>
            <p:cNvSpPr>
              <a:spLocks/>
            </p:cNvSpPr>
            <p:nvPr/>
          </p:nvSpPr>
          <p:spPr bwMode="auto">
            <a:xfrm>
              <a:off x="1908" y="2324"/>
              <a:ext cx="439" cy="625"/>
            </a:xfrm>
            <a:custGeom>
              <a:avLst/>
              <a:gdLst>
                <a:gd name="T0" fmla="*/ 0 w 439"/>
                <a:gd name="T1" fmla="*/ 577 h 625"/>
                <a:gd name="T2" fmla="*/ 7 w 439"/>
                <a:gd name="T3" fmla="*/ 588 h 625"/>
                <a:gd name="T4" fmla="*/ 14 w 439"/>
                <a:gd name="T5" fmla="*/ 599 h 625"/>
                <a:gd name="T6" fmla="*/ 28 w 439"/>
                <a:gd name="T7" fmla="*/ 610 h 625"/>
                <a:gd name="T8" fmla="*/ 35 w 439"/>
                <a:gd name="T9" fmla="*/ 614 h 625"/>
                <a:gd name="T10" fmla="*/ 35 w 439"/>
                <a:gd name="T11" fmla="*/ 618 h 625"/>
                <a:gd name="T12" fmla="*/ 42 w 439"/>
                <a:gd name="T13" fmla="*/ 622 h 625"/>
                <a:gd name="T14" fmla="*/ 49 w 439"/>
                <a:gd name="T15" fmla="*/ 622 h 625"/>
                <a:gd name="T16" fmla="*/ 49 w 439"/>
                <a:gd name="T17" fmla="*/ 625 h 625"/>
                <a:gd name="T18" fmla="*/ 56 w 439"/>
                <a:gd name="T19" fmla="*/ 625 h 625"/>
                <a:gd name="T20" fmla="*/ 56 w 439"/>
                <a:gd name="T21" fmla="*/ 625 h 625"/>
                <a:gd name="T22" fmla="*/ 56 w 439"/>
                <a:gd name="T23" fmla="*/ 625 h 625"/>
                <a:gd name="T24" fmla="*/ 56 w 439"/>
                <a:gd name="T25" fmla="*/ 625 h 625"/>
                <a:gd name="T26" fmla="*/ 64 w 439"/>
                <a:gd name="T27" fmla="*/ 625 h 625"/>
                <a:gd name="T28" fmla="*/ 64 w 439"/>
                <a:gd name="T29" fmla="*/ 625 h 625"/>
                <a:gd name="T30" fmla="*/ 64 w 439"/>
                <a:gd name="T31" fmla="*/ 625 h 625"/>
                <a:gd name="T32" fmla="*/ 64 w 439"/>
                <a:gd name="T33" fmla="*/ 625 h 625"/>
                <a:gd name="T34" fmla="*/ 71 w 439"/>
                <a:gd name="T35" fmla="*/ 625 h 625"/>
                <a:gd name="T36" fmla="*/ 71 w 439"/>
                <a:gd name="T37" fmla="*/ 625 h 625"/>
                <a:gd name="T38" fmla="*/ 71 w 439"/>
                <a:gd name="T39" fmla="*/ 625 h 625"/>
                <a:gd name="T40" fmla="*/ 71 w 439"/>
                <a:gd name="T41" fmla="*/ 625 h 625"/>
                <a:gd name="T42" fmla="*/ 78 w 439"/>
                <a:gd name="T43" fmla="*/ 625 h 625"/>
                <a:gd name="T44" fmla="*/ 78 w 439"/>
                <a:gd name="T45" fmla="*/ 625 h 625"/>
                <a:gd name="T46" fmla="*/ 85 w 439"/>
                <a:gd name="T47" fmla="*/ 622 h 625"/>
                <a:gd name="T48" fmla="*/ 92 w 439"/>
                <a:gd name="T49" fmla="*/ 618 h 625"/>
                <a:gd name="T50" fmla="*/ 99 w 439"/>
                <a:gd name="T51" fmla="*/ 610 h 625"/>
                <a:gd name="T52" fmla="*/ 120 w 439"/>
                <a:gd name="T53" fmla="*/ 592 h 625"/>
                <a:gd name="T54" fmla="*/ 142 w 439"/>
                <a:gd name="T55" fmla="*/ 566 h 625"/>
                <a:gd name="T56" fmla="*/ 156 w 439"/>
                <a:gd name="T57" fmla="*/ 540 h 625"/>
                <a:gd name="T58" fmla="*/ 191 w 439"/>
                <a:gd name="T59" fmla="*/ 465 h 625"/>
                <a:gd name="T60" fmla="*/ 255 w 439"/>
                <a:gd name="T61" fmla="*/ 287 h 625"/>
                <a:gd name="T62" fmla="*/ 290 w 439"/>
                <a:gd name="T63" fmla="*/ 197 h 625"/>
                <a:gd name="T64" fmla="*/ 333 w 439"/>
                <a:gd name="T65" fmla="*/ 112 h 625"/>
                <a:gd name="T66" fmla="*/ 347 w 439"/>
                <a:gd name="T67" fmla="*/ 78 h 625"/>
                <a:gd name="T68" fmla="*/ 368 w 439"/>
                <a:gd name="T69" fmla="*/ 48 h 625"/>
                <a:gd name="T70" fmla="*/ 382 w 439"/>
                <a:gd name="T71" fmla="*/ 26 h 625"/>
                <a:gd name="T72" fmla="*/ 390 w 439"/>
                <a:gd name="T73" fmla="*/ 19 h 625"/>
                <a:gd name="T74" fmla="*/ 397 w 439"/>
                <a:gd name="T75" fmla="*/ 11 h 625"/>
                <a:gd name="T76" fmla="*/ 404 w 439"/>
                <a:gd name="T77" fmla="*/ 7 h 625"/>
                <a:gd name="T78" fmla="*/ 411 w 439"/>
                <a:gd name="T79" fmla="*/ 4 h 625"/>
                <a:gd name="T80" fmla="*/ 411 w 439"/>
                <a:gd name="T81" fmla="*/ 4 h 625"/>
                <a:gd name="T82" fmla="*/ 418 w 439"/>
                <a:gd name="T83" fmla="*/ 0 h 625"/>
                <a:gd name="T84" fmla="*/ 418 w 439"/>
                <a:gd name="T85" fmla="*/ 0 h 625"/>
                <a:gd name="T86" fmla="*/ 425 w 439"/>
                <a:gd name="T87" fmla="*/ 0 h 625"/>
                <a:gd name="T88" fmla="*/ 425 w 439"/>
                <a:gd name="T89" fmla="*/ 0 h 625"/>
                <a:gd name="T90" fmla="*/ 425 w 439"/>
                <a:gd name="T91" fmla="*/ 0 h 625"/>
                <a:gd name="T92" fmla="*/ 425 w 439"/>
                <a:gd name="T93" fmla="*/ 0 h 625"/>
                <a:gd name="T94" fmla="*/ 432 w 439"/>
                <a:gd name="T95" fmla="*/ 0 h 625"/>
                <a:gd name="T96" fmla="*/ 432 w 439"/>
                <a:gd name="T97" fmla="*/ 0 h 625"/>
                <a:gd name="T98" fmla="*/ 432 w 439"/>
                <a:gd name="T99" fmla="*/ 0 h 625"/>
                <a:gd name="T100" fmla="*/ 439 w 439"/>
                <a:gd name="T101" fmla="*/ 0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9"/>
                <a:gd name="T154" fmla="*/ 0 h 625"/>
                <a:gd name="T155" fmla="*/ 439 w 439"/>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9" h="625">
                  <a:moveTo>
                    <a:pt x="0" y="577"/>
                  </a:moveTo>
                  <a:lnTo>
                    <a:pt x="7" y="588"/>
                  </a:lnTo>
                  <a:lnTo>
                    <a:pt x="14" y="599"/>
                  </a:lnTo>
                  <a:lnTo>
                    <a:pt x="28" y="610"/>
                  </a:lnTo>
                  <a:lnTo>
                    <a:pt x="35" y="614"/>
                  </a:lnTo>
                  <a:lnTo>
                    <a:pt x="35" y="618"/>
                  </a:lnTo>
                  <a:lnTo>
                    <a:pt x="42" y="622"/>
                  </a:lnTo>
                  <a:lnTo>
                    <a:pt x="49" y="622"/>
                  </a:lnTo>
                  <a:lnTo>
                    <a:pt x="49" y="625"/>
                  </a:lnTo>
                  <a:lnTo>
                    <a:pt x="56" y="625"/>
                  </a:lnTo>
                  <a:lnTo>
                    <a:pt x="64" y="625"/>
                  </a:lnTo>
                  <a:lnTo>
                    <a:pt x="71" y="625"/>
                  </a:lnTo>
                  <a:lnTo>
                    <a:pt x="78" y="625"/>
                  </a:lnTo>
                  <a:lnTo>
                    <a:pt x="85" y="622"/>
                  </a:lnTo>
                  <a:lnTo>
                    <a:pt x="92" y="618"/>
                  </a:lnTo>
                  <a:lnTo>
                    <a:pt x="99" y="610"/>
                  </a:lnTo>
                  <a:lnTo>
                    <a:pt x="120" y="592"/>
                  </a:lnTo>
                  <a:lnTo>
                    <a:pt x="142" y="566"/>
                  </a:lnTo>
                  <a:lnTo>
                    <a:pt x="156" y="540"/>
                  </a:lnTo>
                  <a:lnTo>
                    <a:pt x="191" y="465"/>
                  </a:lnTo>
                  <a:lnTo>
                    <a:pt x="255" y="287"/>
                  </a:lnTo>
                  <a:lnTo>
                    <a:pt x="290" y="197"/>
                  </a:lnTo>
                  <a:lnTo>
                    <a:pt x="333" y="112"/>
                  </a:lnTo>
                  <a:lnTo>
                    <a:pt x="347" y="78"/>
                  </a:lnTo>
                  <a:lnTo>
                    <a:pt x="368" y="48"/>
                  </a:lnTo>
                  <a:lnTo>
                    <a:pt x="382" y="26"/>
                  </a:lnTo>
                  <a:lnTo>
                    <a:pt x="390" y="19"/>
                  </a:lnTo>
                  <a:lnTo>
                    <a:pt x="397" y="11"/>
                  </a:lnTo>
                  <a:lnTo>
                    <a:pt x="404" y="7"/>
                  </a:lnTo>
                  <a:lnTo>
                    <a:pt x="411" y="4"/>
                  </a:lnTo>
                  <a:lnTo>
                    <a:pt x="418" y="0"/>
                  </a:lnTo>
                  <a:lnTo>
                    <a:pt x="425" y="0"/>
                  </a:lnTo>
                  <a:lnTo>
                    <a:pt x="432" y="0"/>
                  </a:lnTo>
                  <a:lnTo>
                    <a:pt x="439" y="0"/>
                  </a:lnTo>
                </a:path>
              </a:pathLst>
            </a:custGeom>
            <a:noFill/>
            <a:ln w="555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79" name="Freeform 43"/>
            <p:cNvSpPr>
              <a:spLocks/>
            </p:cNvSpPr>
            <p:nvPr/>
          </p:nvSpPr>
          <p:spPr bwMode="auto">
            <a:xfrm>
              <a:off x="2337" y="2328"/>
              <a:ext cx="153" cy="133"/>
            </a:xfrm>
            <a:custGeom>
              <a:avLst/>
              <a:gdLst>
                <a:gd name="T0" fmla="*/ 0 w 85"/>
                <a:gd name="T1" fmla="*/ 0 h 93"/>
                <a:gd name="T2" fmla="*/ 0 w 85"/>
                <a:gd name="T3" fmla="*/ 0 h 93"/>
                <a:gd name="T4" fmla="*/ 0 w 85"/>
                <a:gd name="T5" fmla="*/ 0 h 93"/>
                <a:gd name="T6" fmla="*/ 0 w 85"/>
                <a:gd name="T7" fmla="*/ 0 h 93"/>
                <a:gd name="T8" fmla="*/ 7 w 85"/>
                <a:gd name="T9" fmla="*/ 0 h 93"/>
                <a:gd name="T10" fmla="*/ 7 w 85"/>
                <a:gd name="T11" fmla="*/ 0 h 93"/>
                <a:gd name="T12" fmla="*/ 14 w 85"/>
                <a:gd name="T13" fmla="*/ 4 h 93"/>
                <a:gd name="T14" fmla="*/ 14 w 85"/>
                <a:gd name="T15" fmla="*/ 4 h 93"/>
                <a:gd name="T16" fmla="*/ 21 w 85"/>
                <a:gd name="T17" fmla="*/ 7 h 93"/>
                <a:gd name="T18" fmla="*/ 29 w 85"/>
                <a:gd name="T19" fmla="*/ 15 h 93"/>
                <a:gd name="T20" fmla="*/ 43 w 85"/>
                <a:gd name="T21" fmla="*/ 30 h 93"/>
                <a:gd name="T22" fmla="*/ 57 w 85"/>
                <a:gd name="T23" fmla="*/ 48 h 93"/>
                <a:gd name="T24" fmla="*/ 85 w 85"/>
                <a:gd name="T25" fmla="*/ 93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93"/>
                <a:gd name="T41" fmla="*/ 85 w 8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93">
                  <a:moveTo>
                    <a:pt x="0" y="0"/>
                  </a:moveTo>
                  <a:lnTo>
                    <a:pt x="0" y="0"/>
                  </a:lnTo>
                  <a:lnTo>
                    <a:pt x="7" y="0"/>
                  </a:lnTo>
                  <a:lnTo>
                    <a:pt x="14" y="4"/>
                  </a:lnTo>
                  <a:lnTo>
                    <a:pt x="21" y="7"/>
                  </a:lnTo>
                  <a:lnTo>
                    <a:pt x="29" y="15"/>
                  </a:lnTo>
                  <a:lnTo>
                    <a:pt x="43" y="30"/>
                  </a:lnTo>
                  <a:lnTo>
                    <a:pt x="57" y="48"/>
                  </a:lnTo>
                  <a:lnTo>
                    <a:pt x="85" y="93"/>
                  </a:lnTo>
                </a:path>
              </a:pathLst>
            </a:custGeom>
            <a:noFill/>
            <a:ln w="555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80" name="Line 44"/>
            <p:cNvSpPr>
              <a:spLocks noChangeShapeType="1"/>
            </p:cNvSpPr>
            <p:nvPr/>
          </p:nvSpPr>
          <p:spPr bwMode="auto">
            <a:xfrm>
              <a:off x="1120" y="2777"/>
              <a:ext cx="26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81" name="Line 45"/>
            <p:cNvSpPr>
              <a:spLocks noChangeShapeType="1"/>
            </p:cNvSpPr>
            <p:nvPr/>
          </p:nvSpPr>
          <p:spPr bwMode="auto">
            <a:xfrm>
              <a:off x="1883" y="2762"/>
              <a:ext cx="23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omic Sans MS" pitchFamily="66" charset="0"/>
                <a:ea typeface="+mn-ea"/>
                <a:cs typeface="Arial" pitchFamily="34" charset="0"/>
              </a:endParaRPr>
            </a:p>
          </p:txBody>
        </p:sp>
      </p:grpSp>
      <p:sp>
        <p:nvSpPr>
          <p:cNvPr id="182" name="Oval 47"/>
          <p:cNvSpPr>
            <a:spLocks noChangeArrowheads="1"/>
          </p:cNvSpPr>
          <p:nvPr/>
        </p:nvSpPr>
        <p:spPr bwMode="auto">
          <a:xfrm>
            <a:off x="9133581" y="2342472"/>
            <a:ext cx="160337" cy="144463"/>
          </a:xfrm>
          <a:prstGeom prst="ellipse">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nchor="ctr">
            <a:spAutoFit/>
          </a:bodyPr>
          <a:lstStyle>
            <a:lvl1pPr eaLnBrk="0" hangingPunct="0">
              <a:defRPr sz="2000">
                <a:solidFill>
                  <a:schemeClr val="tx1"/>
                </a:solidFill>
                <a:latin typeface="Comic Sans MS" panose="030F0702030302020204" pitchFamily="66" charset="0"/>
                <a:cs typeface="Arial" panose="020B0604020202020204" pitchFamily="34" charset="0"/>
              </a:defRPr>
            </a:lvl1pPr>
            <a:lvl2pPr marL="742950" indent="-285750" eaLnBrk="0" hangingPunct="0">
              <a:defRPr sz="2000">
                <a:solidFill>
                  <a:schemeClr val="tx1"/>
                </a:solidFill>
                <a:latin typeface="Comic Sans MS" panose="030F0702030302020204" pitchFamily="66" charset="0"/>
                <a:cs typeface="Arial" panose="020B0604020202020204" pitchFamily="34" charset="0"/>
              </a:defRPr>
            </a:lvl2pPr>
            <a:lvl3pPr marL="1143000" indent="-228600" eaLnBrk="0" hangingPunct="0">
              <a:defRPr sz="2000">
                <a:solidFill>
                  <a:schemeClr val="tx1"/>
                </a:solidFill>
                <a:latin typeface="Comic Sans MS" panose="030F0702030302020204" pitchFamily="66" charset="0"/>
                <a:cs typeface="Arial" panose="020B0604020202020204" pitchFamily="34" charset="0"/>
              </a:defRPr>
            </a:lvl3pPr>
            <a:lvl4pPr marL="1600200" indent="-228600" eaLnBrk="0" hangingPunct="0">
              <a:defRPr sz="2000">
                <a:solidFill>
                  <a:schemeClr val="tx1"/>
                </a:solidFill>
                <a:latin typeface="Comic Sans MS" panose="030F0702030302020204" pitchFamily="66" charset="0"/>
                <a:cs typeface="Arial" panose="020B0604020202020204" pitchFamily="34" charset="0"/>
              </a:defRPr>
            </a:lvl4pPr>
            <a:lvl5pPr marL="2057400" indent="-228600" eaLnBrk="0" hangingPunct="0">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183" name="Freeform 12"/>
          <p:cNvSpPr>
            <a:spLocks/>
          </p:cNvSpPr>
          <p:nvPr/>
        </p:nvSpPr>
        <p:spPr bwMode="auto">
          <a:xfrm>
            <a:off x="8622710" y="2008633"/>
            <a:ext cx="1279525" cy="549275"/>
          </a:xfrm>
          <a:custGeom>
            <a:avLst/>
            <a:gdLst>
              <a:gd name="T0" fmla="*/ 0 w 634"/>
              <a:gd name="T1" fmla="*/ 2147483647 h 619"/>
              <a:gd name="T2" fmla="*/ 2147483647 w 634"/>
              <a:gd name="T3" fmla="*/ 2147483647 h 619"/>
              <a:gd name="T4" fmla="*/ 2147483647 w 634"/>
              <a:gd name="T5" fmla="*/ 2147483647 h 619"/>
              <a:gd name="T6" fmla="*/ 2147483647 w 634"/>
              <a:gd name="T7" fmla="*/ 2147483647 h 619"/>
              <a:gd name="T8" fmla="*/ 2147483647 w 634"/>
              <a:gd name="T9" fmla="*/ 2147483647 h 619"/>
              <a:gd name="T10" fmla="*/ 0 60000 65536"/>
              <a:gd name="T11" fmla="*/ 0 60000 65536"/>
              <a:gd name="T12" fmla="*/ 0 60000 65536"/>
              <a:gd name="T13" fmla="*/ 0 60000 65536"/>
              <a:gd name="T14" fmla="*/ 0 60000 65536"/>
              <a:gd name="T15" fmla="*/ 0 w 634"/>
              <a:gd name="T16" fmla="*/ 0 h 619"/>
              <a:gd name="T17" fmla="*/ 634 w 634"/>
              <a:gd name="T18" fmla="*/ 619 h 619"/>
            </a:gdLst>
            <a:ahLst/>
            <a:cxnLst>
              <a:cxn ang="T10">
                <a:pos x="T0" y="T1"/>
              </a:cxn>
              <a:cxn ang="T11">
                <a:pos x="T2" y="T3"/>
              </a:cxn>
              <a:cxn ang="T12">
                <a:pos x="T4" y="T5"/>
              </a:cxn>
              <a:cxn ang="T13">
                <a:pos x="T6" y="T7"/>
              </a:cxn>
              <a:cxn ang="T14">
                <a:pos x="T8" y="T9"/>
              </a:cxn>
            </a:cxnLst>
            <a:rect l="T15" t="T16" r="T17" b="T18"/>
            <a:pathLst>
              <a:path w="634" h="619">
                <a:moveTo>
                  <a:pt x="0" y="578"/>
                </a:moveTo>
                <a:cubicBezTo>
                  <a:pt x="29" y="567"/>
                  <a:pt x="117" y="606"/>
                  <a:pt x="173" y="510"/>
                </a:cubicBezTo>
                <a:cubicBezTo>
                  <a:pt x="229" y="414"/>
                  <a:pt x="286" y="0"/>
                  <a:pt x="334" y="2"/>
                </a:cubicBezTo>
                <a:cubicBezTo>
                  <a:pt x="382" y="4"/>
                  <a:pt x="411" y="421"/>
                  <a:pt x="461" y="520"/>
                </a:cubicBezTo>
                <a:cubicBezTo>
                  <a:pt x="511" y="619"/>
                  <a:pt x="598" y="581"/>
                  <a:pt x="634" y="597"/>
                </a:cubicBezTo>
              </a:path>
            </a:pathLst>
          </a:custGeom>
          <a:noFill/>
          <a:ln w="25400">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84" name="TextBox 183"/>
          <p:cNvSpPr txBox="1">
            <a:spLocks noChangeArrowheads="1"/>
          </p:cNvSpPr>
          <p:nvPr/>
        </p:nvSpPr>
        <p:spPr bwMode="auto">
          <a:xfrm>
            <a:off x="8925793" y="1640173"/>
            <a:ext cx="976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cs typeface="Arial" panose="020B0604020202020204" pitchFamily="34" charset="0"/>
              </a:defRPr>
            </a:lvl1pPr>
            <a:lvl2pPr marL="742950" indent="-285750" eaLnBrk="0" hangingPunct="0">
              <a:defRPr sz="2000">
                <a:solidFill>
                  <a:schemeClr val="tx1"/>
                </a:solidFill>
                <a:latin typeface="Comic Sans MS" panose="030F0702030302020204" pitchFamily="66" charset="0"/>
                <a:cs typeface="Arial" panose="020B0604020202020204" pitchFamily="34" charset="0"/>
              </a:defRPr>
            </a:lvl2pPr>
            <a:lvl3pPr marL="1143000" indent="-228600" eaLnBrk="0" hangingPunct="0">
              <a:defRPr sz="2000">
                <a:solidFill>
                  <a:schemeClr val="tx1"/>
                </a:solidFill>
                <a:latin typeface="Comic Sans MS" panose="030F0702030302020204" pitchFamily="66" charset="0"/>
                <a:cs typeface="Arial" panose="020B0604020202020204" pitchFamily="34" charset="0"/>
              </a:defRPr>
            </a:lvl3pPr>
            <a:lvl4pPr marL="1600200" indent="-228600" eaLnBrk="0" hangingPunct="0">
              <a:defRPr sz="2000">
                <a:solidFill>
                  <a:schemeClr val="tx1"/>
                </a:solidFill>
                <a:latin typeface="Comic Sans MS" panose="030F0702030302020204" pitchFamily="66" charset="0"/>
                <a:cs typeface="Arial" panose="020B0604020202020204" pitchFamily="34" charset="0"/>
              </a:defRPr>
            </a:lvl4pPr>
            <a:lvl5pPr marL="2057400" indent="-228600" eaLnBrk="0" hangingPunct="0">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1" u="none" strike="noStrike" kern="0" cap="none" spc="0" normalizeH="0" baseline="0" noProof="0" dirty="0">
                <a:ln>
                  <a:noFill/>
                </a:ln>
                <a:solidFill>
                  <a:srgbClr val="3333CC"/>
                </a:solidFill>
                <a:effectLst/>
                <a:uLnTx/>
                <a:uFillTx/>
                <a:latin typeface="Comic Sans MS" panose="030F0702030302020204" pitchFamily="66" charset="0"/>
                <a:ea typeface="+mn-ea"/>
                <a:cs typeface="Arial" panose="020B0604020202020204" pitchFamily="34" charset="0"/>
              </a:rPr>
              <a:t>W</a:t>
            </a:r>
            <a:r>
              <a:rPr kumimoji="0" lang="en-US" altLang="en-US" sz="1600" b="0" i="0" u="none" strike="noStrike" kern="0" cap="none" spc="0" normalizeH="0" baseline="-25000" noProof="0" dirty="0">
                <a:ln>
                  <a:noFill/>
                </a:ln>
                <a:solidFill>
                  <a:srgbClr val="3333CC"/>
                </a:solidFill>
                <a:effectLst/>
                <a:uLnTx/>
                <a:uFillTx/>
                <a:latin typeface="Comic Sans MS" panose="030F0702030302020204" pitchFamily="66" charset="0"/>
                <a:ea typeface="+mn-ea"/>
                <a:cs typeface="Arial" panose="020B0604020202020204" pitchFamily="34" charset="0"/>
              </a:rPr>
              <a:t>0</a:t>
            </a:r>
            <a:r>
              <a:rPr kumimoji="0" lang="en-US" altLang="en-US" sz="1600" b="0" i="0" u="none" strike="noStrike" kern="0" cap="none" spc="0" normalizeH="0" baseline="0" noProof="0" dirty="0">
                <a:ln>
                  <a:noFill/>
                </a:ln>
                <a:solidFill>
                  <a:srgbClr val="3333CC"/>
                </a:solidFill>
                <a:effectLst/>
                <a:uLnTx/>
                <a:uFillTx/>
                <a:latin typeface="Comic Sans MS" panose="030F0702030302020204" pitchFamily="66" charset="0"/>
                <a:ea typeface="+mn-ea"/>
                <a:cs typeface="Arial" panose="020B0604020202020204" pitchFamily="34" charset="0"/>
              </a:rPr>
              <a:t>(x)</a:t>
            </a:r>
          </a:p>
        </p:txBody>
      </p:sp>
      <p:sp>
        <p:nvSpPr>
          <p:cNvPr id="185" name="Line 45"/>
          <p:cNvSpPr>
            <a:spLocks noChangeShapeType="1"/>
          </p:cNvSpPr>
          <p:nvPr/>
        </p:nvSpPr>
        <p:spPr bwMode="auto">
          <a:xfrm>
            <a:off x="8828780" y="1667338"/>
            <a:ext cx="1007389" cy="1220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Comic Sans MS" pitchFamily="66" charset="0"/>
              <a:ea typeface="+mn-ea"/>
              <a:cs typeface="Arial" pitchFamily="34" charset="0"/>
            </a:endParaRPr>
          </a:p>
        </p:txBody>
      </p:sp>
      <p:sp>
        <p:nvSpPr>
          <p:cNvPr id="186" name="Line 45"/>
          <p:cNvSpPr>
            <a:spLocks noChangeShapeType="1"/>
          </p:cNvSpPr>
          <p:nvPr/>
        </p:nvSpPr>
        <p:spPr bwMode="auto">
          <a:xfrm>
            <a:off x="10200207" y="1722186"/>
            <a:ext cx="937518" cy="965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90" name="Left Brace 42"/>
          <p:cNvSpPr>
            <a:spLocks/>
          </p:cNvSpPr>
          <p:nvPr/>
        </p:nvSpPr>
        <p:spPr bwMode="auto">
          <a:xfrm>
            <a:off x="8579542" y="1705439"/>
            <a:ext cx="46038" cy="685800"/>
          </a:xfrm>
          <a:prstGeom prst="leftBrace">
            <a:avLst>
              <a:gd name="adj1" fmla="val 8276"/>
              <a:gd name="adj2" fmla="val 50000"/>
            </a:avLst>
          </a:prstGeom>
          <a:noFill/>
          <a:ln w="38100" algn="ctr">
            <a:solidFill>
              <a:schemeClr val="accent4"/>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Comic Sans MS" panose="030F0702030302020204" pitchFamily="66" charset="0"/>
                <a:cs typeface="Arial" panose="020B0604020202020204" pitchFamily="34" charset="0"/>
              </a:defRPr>
            </a:lvl1pPr>
            <a:lvl2pPr marL="742950" indent="-285750" eaLnBrk="0" hangingPunct="0">
              <a:defRPr sz="2000">
                <a:solidFill>
                  <a:schemeClr val="tx1"/>
                </a:solidFill>
                <a:latin typeface="Comic Sans MS" panose="030F0702030302020204" pitchFamily="66" charset="0"/>
                <a:cs typeface="Arial" panose="020B0604020202020204" pitchFamily="34" charset="0"/>
              </a:defRPr>
            </a:lvl2pPr>
            <a:lvl3pPr marL="1143000" indent="-228600" eaLnBrk="0" hangingPunct="0">
              <a:defRPr sz="2000">
                <a:solidFill>
                  <a:schemeClr val="tx1"/>
                </a:solidFill>
                <a:latin typeface="Comic Sans MS" panose="030F0702030302020204" pitchFamily="66" charset="0"/>
                <a:cs typeface="Arial" panose="020B0604020202020204" pitchFamily="34" charset="0"/>
              </a:defRPr>
            </a:lvl3pPr>
            <a:lvl4pPr marL="1600200" indent="-228600" eaLnBrk="0" hangingPunct="0">
              <a:defRPr sz="2000">
                <a:solidFill>
                  <a:schemeClr val="tx1"/>
                </a:solidFill>
                <a:latin typeface="Comic Sans MS" panose="030F0702030302020204" pitchFamily="66" charset="0"/>
                <a:cs typeface="Arial" panose="020B0604020202020204" pitchFamily="34" charset="0"/>
              </a:defRPr>
            </a:lvl4pPr>
            <a:lvl5pPr marL="2057400" indent="-228600" eaLnBrk="0" hangingPunct="0">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endParaRPr>
          </a:p>
        </p:txBody>
      </p:sp>
      <p:graphicFrame>
        <p:nvGraphicFramePr>
          <p:cNvPr id="191" name="Object 45"/>
          <p:cNvGraphicFramePr>
            <a:graphicFrameLocks noChangeAspect="1"/>
          </p:cNvGraphicFramePr>
          <p:nvPr>
            <p:extLst>
              <p:ext uri="{D42A27DB-BD31-4B8C-83A1-F6EECF244321}">
                <p14:modId xmlns:p14="http://schemas.microsoft.com/office/powerpoint/2010/main" val="41485096"/>
              </p:ext>
            </p:extLst>
          </p:nvPr>
        </p:nvGraphicFramePr>
        <p:xfrm>
          <a:off x="7894917" y="1898322"/>
          <a:ext cx="633545" cy="385059"/>
        </p:xfrm>
        <a:graphic>
          <a:graphicData uri="http://schemas.openxmlformats.org/presentationml/2006/ole">
            <mc:AlternateContent xmlns:mc="http://schemas.openxmlformats.org/markup-compatibility/2006">
              <mc:Choice xmlns:v="urn:schemas-microsoft-com:vml" Requires="v">
                <p:oleObj spid="_x0000_s1027" name="Equation" r:id="rId8" imgW="241200" imgH="177480" progId="Equation.3">
                  <p:embed/>
                </p:oleObj>
              </mc:Choice>
              <mc:Fallback>
                <p:oleObj name="Equation" r:id="rId8" imgW="241200" imgH="177480" progId="Equation.3">
                  <p:embed/>
                  <p:pic>
                    <p:nvPicPr>
                      <p:cNvPr id="191" name="Object 4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4917" y="1898322"/>
                        <a:ext cx="633545" cy="385059"/>
                      </a:xfrm>
                      <a:prstGeom prst="rect">
                        <a:avLst/>
                      </a:prstGeom>
                      <a:solidFill>
                        <a:srgbClr val="FFFFFF"/>
                      </a:solidFill>
                      <a:ln>
                        <a:noFill/>
                      </a:ln>
                    </p:spPr>
                  </p:pic>
                </p:oleObj>
              </mc:Fallback>
            </mc:AlternateContent>
          </a:graphicData>
        </a:graphic>
      </p:graphicFrame>
      <mc:AlternateContent xmlns:mc="http://schemas.openxmlformats.org/markup-compatibility/2006" xmlns:a14="http://schemas.microsoft.com/office/drawing/2010/main">
        <mc:Choice Requires="a14">
          <p:sp>
            <p:nvSpPr>
              <p:cNvPr id="194" name="TextBox 193"/>
              <p:cNvSpPr txBox="1"/>
              <p:nvPr/>
            </p:nvSpPr>
            <p:spPr>
              <a:xfrm>
                <a:off x="-81977" y="888502"/>
                <a:ext cx="3288343" cy="523220"/>
              </a:xfrm>
              <a:prstGeom prst="rect">
                <a:avLst/>
              </a:prstGeom>
              <a:noFill/>
              <a:scene3d>
                <a:camera prst="orthographicFront"/>
                <a:lightRig rig="threePt" dir="t"/>
              </a:scene3d>
              <a:sp3d>
                <a:bevelT/>
              </a:sp3d>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ℏ</m:t>
                      </m:r>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𝜔</m:t>
                      </m:r>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𝑘𝑇</m:t>
                      </m:r>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𝐽</m:t>
                      </m:r>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800" b="0" i="1" u="none" strike="noStrike" kern="1200" cap="none" spc="0" normalizeH="0" baseline="0" noProof="0" smtClean="0">
                              <a:ln>
                                <a:noFill/>
                              </a:ln>
                              <a:solidFill>
                                <a:srgbClr val="000000"/>
                              </a:solidFill>
                              <a:effectLst/>
                              <a:uLnTx/>
                              <a:uFillTx/>
                              <a:latin typeface="Cambria Math"/>
                              <a:ea typeface="Cambria Math" panose="02040503050406030204" pitchFamily="18" charset="0"/>
                              <a:cs typeface="+mn-cs"/>
                            </a:rPr>
                          </m:ctrlPr>
                        </m:sSubPr>
                        <m:e>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𝑈</m:t>
                          </m:r>
                        </m:e>
                        <m:sub>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𝑋</m:t>
                          </m:r>
                        </m:sub>
                      </m:sSub>
                    </m:oMath>
                  </m:oMathPara>
                </a14:m>
                <a:endParaRPr kumimoji="0" lang="en-US" sz="2800" b="0" i="0" u="none" strike="noStrike" kern="1200" cap="none" spc="0" normalizeH="0" baseline="0" noProof="0" dirty="0">
                  <a:ln>
                    <a:noFill/>
                  </a:ln>
                  <a:solidFill>
                    <a:srgbClr val="000000"/>
                  </a:solidFill>
                  <a:effectLst/>
                  <a:uLnTx/>
                  <a:uFillTx/>
                  <a:latin typeface="Times New Roman"/>
                  <a:ea typeface="+mn-ea"/>
                  <a:cs typeface="Arial" pitchFamily="34" charset="0"/>
                </a:endParaRPr>
              </a:p>
            </p:txBody>
          </p:sp>
        </mc:Choice>
        <mc:Fallback xmlns="">
          <p:sp>
            <p:nvSpPr>
              <p:cNvPr id="194" name="TextBox 193"/>
              <p:cNvSpPr txBox="1">
                <a:spLocks noRot="1" noChangeAspect="1" noMove="1" noResize="1" noEditPoints="1" noAdjustHandles="1" noChangeArrowheads="1" noChangeShapeType="1" noTextEdit="1"/>
              </p:cNvSpPr>
              <p:nvPr/>
            </p:nvSpPr>
            <p:spPr>
              <a:xfrm>
                <a:off x="-81977" y="888502"/>
                <a:ext cx="3288343" cy="523220"/>
              </a:xfrm>
              <a:prstGeom prst="rect">
                <a:avLst/>
              </a:prstGeom>
              <a:blipFill>
                <a:blip r:embed="rId10"/>
                <a:stretch>
                  <a:fillRect/>
                </a:stretch>
              </a:blipFill>
            </p:spPr>
            <p:txBody>
              <a:bodyPr/>
              <a:lstStyle/>
              <a:p>
                <a:r>
                  <a:rPr lang="en-US">
                    <a:noFill/>
                  </a:rPr>
                  <a:t> </a:t>
                </a:r>
              </a:p>
            </p:txBody>
          </p:sp>
        </mc:Fallback>
      </mc:AlternateContent>
      <p:sp>
        <p:nvSpPr>
          <p:cNvPr id="195" name="Text Box 13"/>
          <p:cNvSpPr txBox="1">
            <a:spLocks noChangeArrowheads="1"/>
          </p:cNvSpPr>
          <p:nvPr/>
        </p:nvSpPr>
        <p:spPr bwMode="auto">
          <a:xfrm>
            <a:off x="10067467" y="984922"/>
            <a:ext cx="6842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cs typeface="Arial" panose="020B0604020202020204" pitchFamily="34" charset="0"/>
              </a:defRPr>
            </a:lvl1pPr>
            <a:lvl2pPr marL="742950" indent="-285750" eaLnBrk="0" hangingPunct="0">
              <a:defRPr sz="2000">
                <a:solidFill>
                  <a:schemeClr val="tx1"/>
                </a:solidFill>
                <a:latin typeface="Comic Sans MS" panose="030F0702030302020204" pitchFamily="66" charset="0"/>
                <a:cs typeface="Arial" panose="020B0604020202020204" pitchFamily="34" charset="0"/>
              </a:defRPr>
            </a:lvl2pPr>
            <a:lvl3pPr marL="1143000" indent="-228600" eaLnBrk="0" hangingPunct="0">
              <a:defRPr sz="2000">
                <a:solidFill>
                  <a:schemeClr val="tx1"/>
                </a:solidFill>
                <a:latin typeface="Comic Sans MS" panose="030F0702030302020204" pitchFamily="66" charset="0"/>
                <a:cs typeface="Arial" panose="020B0604020202020204" pitchFamily="34" charset="0"/>
              </a:defRPr>
            </a:lvl3pPr>
            <a:lvl4pPr marL="1600200" indent="-228600" eaLnBrk="0" hangingPunct="0">
              <a:defRPr sz="2000">
                <a:solidFill>
                  <a:schemeClr val="tx1"/>
                </a:solidFill>
                <a:latin typeface="Comic Sans MS" panose="030F0702030302020204" pitchFamily="66" charset="0"/>
                <a:cs typeface="Arial" panose="020B0604020202020204" pitchFamily="34" charset="0"/>
              </a:defRPr>
            </a:lvl4pPr>
            <a:lvl5pPr marL="2057400" indent="-228600" eaLnBrk="0" hangingPunct="0">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1" u="none" strike="noStrike" kern="1200" cap="none" spc="0" normalizeH="0" baseline="0" noProof="0" dirty="0">
                <a:ln>
                  <a:noFill/>
                </a:ln>
                <a:solidFill>
                  <a:srgbClr val="808080">
                    <a:lumMod val="75000"/>
                  </a:srgbClr>
                </a:solidFill>
                <a:effectLst/>
                <a:uLnTx/>
                <a:uFillTx/>
                <a:latin typeface="Times New Roman" panose="02020603050405020304" pitchFamily="18" charset="0"/>
                <a:ea typeface="+mn-ea"/>
                <a:cs typeface="Arial" panose="020B0604020202020204" pitchFamily="34" charset="0"/>
              </a:rPr>
              <a:t>J</a:t>
            </a:r>
            <a:endParaRPr kumimoji="0" lang="en-US" altLang="en-US" sz="2000" b="1" i="0" u="none" strike="noStrike" kern="1200" cap="none" spc="0" normalizeH="0" baseline="-25000" noProof="0" dirty="0">
              <a:ln>
                <a:noFill/>
              </a:ln>
              <a:solidFill>
                <a:srgbClr val="808080">
                  <a:lumMod val="75000"/>
                </a:srgbClr>
              </a:solidFill>
              <a:effectLst/>
              <a:uLnTx/>
              <a:uFillTx/>
              <a:latin typeface="Times New Roman" panose="02020603050405020304" pitchFamily="18" charset="0"/>
              <a:ea typeface="+mn-ea"/>
              <a:cs typeface="Arial" panose="020B0604020202020204" pitchFamily="34" charset="0"/>
              <a:sym typeface="Symbol" panose="05050102010706020507" pitchFamily="18" charset="2"/>
            </a:endParaRPr>
          </a:p>
        </p:txBody>
      </p:sp>
      <p:graphicFrame>
        <p:nvGraphicFramePr>
          <p:cNvPr id="197" name="Object 4"/>
          <p:cNvGraphicFramePr>
            <a:graphicFrameLocks noChangeAspect="1"/>
          </p:cNvGraphicFramePr>
          <p:nvPr>
            <p:extLst>
              <p:ext uri="{D42A27DB-BD31-4B8C-83A1-F6EECF244321}">
                <p14:modId xmlns:p14="http://schemas.microsoft.com/office/powerpoint/2010/main" val="126355103"/>
              </p:ext>
            </p:extLst>
          </p:nvPr>
        </p:nvGraphicFramePr>
        <p:xfrm>
          <a:off x="4994642" y="2753045"/>
          <a:ext cx="4119562" cy="942975"/>
        </p:xfrm>
        <a:graphic>
          <a:graphicData uri="http://schemas.openxmlformats.org/presentationml/2006/ole">
            <mc:AlternateContent xmlns:mc="http://schemas.openxmlformats.org/markup-compatibility/2006">
              <mc:Choice xmlns:v="urn:schemas-microsoft-com:vml" Requires="v">
                <p:oleObj spid="_x0000_s1028" name="Equation" r:id="rId11" imgW="2006280" imgH="419040" progId="Equation.3">
                  <p:embed/>
                </p:oleObj>
              </mc:Choice>
              <mc:Fallback>
                <p:oleObj name="Equation" r:id="rId11" imgW="2006280" imgH="419040" progId="Equation.3">
                  <p:embed/>
                  <p:pic>
                    <p:nvPicPr>
                      <p:cNvPr id="197" name="Object 4"/>
                      <p:cNvPicPr>
                        <a:picLocks noChangeAspect="1" noChangeArrowheads="1"/>
                      </p:cNvPicPr>
                      <p:nvPr/>
                    </p:nvPicPr>
                    <p:blipFill>
                      <a:blip r:embed="rId12"/>
                      <a:srcRect/>
                      <a:stretch>
                        <a:fillRect/>
                      </a:stretch>
                    </p:blipFill>
                    <p:spPr bwMode="auto">
                      <a:xfrm>
                        <a:off x="4994642" y="2753045"/>
                        <a:ext cx="4119562" cy="942975"/>
                      </a:xfrm>
                      <a:prstGeom prst="rect">
                        <a:avLst/>
                      </a:prstGeom>
                      <a:noFill/>
                    </p:spPr>
                  </p:pic>
                </p:oleObj>
              </mc:Fallback>
            </mc:AlternateContent>
          </a:graphicData>
        </a:graphic>
      </p:graphicFrame>
      <p:grpSp>
        <p:nvGrpSpPr>
          <p:cNvPr id="12" name="Group 11">
            <a:extLst>
              <a:ext uri="{FF2B5EF4-FFF2-40B4-BE49-F238E27FC236}">
                <a16:creationId xmlns:a16="http://schemas.microsoft.com/office/drawing/2014/main" xmlns="" id="{A544A07C-A7CB-4AC9-9C88-507123541271}"/>
              </a:ext>
            </a:extLst>
          </p:cNvPr>
          <p:cNvGrpSpPr/>
          <p:nvPr/>
        </p:nvGrpSpPr>
        <p:grpSpPr>
          <a:xfrm>
            <a:off x="-317635" y="3952868"/>
            <a:ext cx="12321569" cy="1372448"/>
            <a:chOff x="-317635" y="3952868"/>
            <a:chExt cx="12321569" cy="1372448"/>
          </a:xfrm>
        </p:grpSpPr>
        <p:pic>
          <p:nvPicPr>
            <p:cNvPr id="58" name="Picture 57">
              <a:extLst>
                <a:ext uri="{FF2B5EF4-FFF2-40B4-BE49-F238E27FC236}">
                  <a16:creationId xmlns:a16="http://schemas.microsoft.com/office/drawing/2014/main" xmlns="" id="{3D2E0C4A-ABB1-4926-88BA-7516E94BC940}"/>
                </a:ext>
              </a:extLst>
            </p:cNvPr>
            <p:cNvPicPr>
              <a:picLocks noChangeAspect="1"/>
            </p:cNvPicPr>
            <p:nvPr/>
          </p:nvPicPr>
          <p:blipFill rotWithShape="1">
            <a:blip r:embed="rId13"/>
            <a:srcRect l="-5636" t="48728" r="5636" b="-5430"/>
            <a:stretch/>
          </p:blipFill>
          <p:spPr>
            <a:xfrm>
              <a:off x="5587894" y="4076622"/>
              <a:ext cx="6416040" cy="1248694"/>
            </a:xfrm>
            <a:prstGeom prst="rect">
              <a:avLst/>
            </a:prstGeom>
          </p:spPr>
        </p:pic>
        <p:pic>
          <p:nvPicPr>
            <p:cNvPr id="8" name="Picture 7">
              <a:extLst>
                <a:ext uri="{FF2B5EF4-FFF2-40B4-BE49-F238E27FC236}">
                  <a16:creationId xmlns:a16="http://schemas.microsoft.com/office/drawing/2014/main" xmlns="" id="{8AE55147-A550-492C-9A56-B3CAAAFE3297}"/>
                </a:ext>
              </a:extLst>
            </p:cNvPr>
            <p:cNvPicPr>
              <a:picLocks noChangeAspect="1"/>
            </p:cNvPicPr>
            <p:nvPr/>
          </p:nvPicPr>
          <p:blipFill rotWithShape="1">
            <a:blip r:embed="rId13"/>
            <a:srcRect l="-5636" t="-5345" r="432" b="52202"/>
            <a:stretch/>
          </p:blipFill>
          <p:spPr>
            <a:xfrm>
              <a:off x="-317635" y="3952868"/>
              <a:ext cx="6749913" cy="1170312"/>
            </a:xfrm>
            <a:prstGeom prst="rect">
              <a:avLst/>
            </a:prstGeom>
          </p:spPr>
        </p:pic>
      </p:grpSp>
    </p:spTree>
    <p:extLst>
      <p:ext uri="{BB962C8B-B14F-4D97-AF65-F5344CB8AC3E}">
        <p14:creationId xmlns:p14="http://schemas.microsoft.com/office/powerpoint/2010/main" val="25941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anim calcmode="lin" valueType="num">
                                      <p:cBhvr>
                                        <p:cTn id="8" dur="500" fill="hold"/>
                                        <p:tgtEl>
                                          <p:spTgt spid="89"/>
                                        </p:tgtEl>
                                        <p:attrNameLst>
                                          <p:attrName>ppt_x</p:attrName>
                                        </p:attrNameLst>
                                      </p:cBhvr>
                                      <p:tavLst>
                                        <p:tav tm="0">
                                          <p:val>
                                            <p:strVal val="#ppt_x-.1"/>
                                          </p:val>
                                        </p:tav>
                                        <p:tav tm="100000">
                                          <p:val>
                                            <p:strVal val="#ppt_x"/>
                                          </p:val>
                                        </p:tav>
                                      </p:tavLst>
                                    </p:anim>
                                    <p:anim calcmode="lin" valueType="num">
                                      <p:cBhvr>
                                        <p:cTn id="9" dur="500" fill="hold"/>
                                        <p:tgtEl>
                                          <p:spTgt spid="89"/>
                                        </p:tgtEl>
                                        <p:attrNameLst>
                                          <p:attrName>ppt_y</p:attrName>
                                        </p:attrNameLst>
                                      </p:cBhvr>
                                      <p:tavLst>
                                        <p:tav tm="0">
                                          <p:val>
                                            <p:strVal val="#ppt_y"/>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9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8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9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8"/>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18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grpId="0" nodeType="clickEffect">
                                  <p:stCondLst>
                                    <p:cond delay="0"/>
                                  </p:stCondLst>
                                  <p:childTnLst>
                                    <p:animMotion origin="layout" path="M 1.04167E-6 -0.00555 C 0.00208 -0.03078 0.0043 -0.05602 0.00586 -0.06921 C 0.00742 -0.0824 0.00716 -0.07569 0.00937 -0.08472 C 0.01159 -0.09375 0.01497 -0.10995 0.01979 -0.12338 C 0.02461 -0.1368 0.0293 -0.15648 0.03841 -0.16527 C 0.04739 -0.17407 0.06107 -0.1824 0.07448 -0.17615 C 0.08789 -0.1699 0.11133 -0.14606 0.11862 -0.12801 C 0.12591 -0.10995 0.11823 -0.08356 0.11862 -0.06759 C 0.11888 -0.05162 0.12044 -0.03842 0.12096 -0.03194 " pathEditMode="relative" rAng="0" ptsTypes="AAAAAAAAA">
                                      <p:cBhvr>
                                        <p:cTn id="45" dur="2000" fill="hold"/>
                                        <p:tgtEl>
                                          <p:spTgt spid="182"/>
                                        </p:tgtEl>
                                        <p:attrNameLst>
                                          <p:attrName>ppt_x</p:attrName>
                                          <p:attrName>ppt_y</p:attrName>
                                        </p:attrNameLst>
                                      </p:cBhvr>
                                      <p:rCtr x="6081" y="-8657"/>
                                    </p:animMotion>
                                  </p:childTnLst>
                                </p:cTn>
                              </p:par>
                              <p:par>
                                <p:cTn id="46" presetID="51" presetClass="entr" presetSubtype="0" fill="hold" grpId="0" nodeType="withEffect">
                                  <p:stCondLst>
                                    <p:cond delay="0"/>
                                  </p:stCondLst>
                                  <p:childTnLst>
                                    <p:set>
                                      <p:cBhvr>
                                        <p:cTn id="47" dur="1" fill="hold">
                                          <p:stCondLst>
                                            <p:cond delay="0"/>
                                          </p:stCondLst>
                                        </p:cTn>
                                        <p:tgtEl>
                                          <p:spTgt spid="195"/>
                                        </p:tgtEl>
                                        <p:attrNameLst>
                                          <p:attrName>style.visibility</p:attrName>
                                        </p:attrNameLst>
                                      </p:cBhvr>
                                      <p:to>
                                        <p:strVal val="visible"/>
                                      </p:to>
                                    </p:set>
                                    <p:animEffect transition="in" filter="fade">
                                      <p:cBhvr>
                                        <p:cTn id="48" dur="192" decel="100000"/>
                                        <p:tgtEl>
                                          <p:spTgt spid="195"/>
                                        </p:tgtEl>
                                      </p:cBhvr>
                                    </p:animEffect>
                                    <p:animScale>
                                      <p:cBhvr>
                                        <p:cTn id="49" dur="192" decel="100000"/>
                                        <p:tgtEl>
                                          <p:spTgt spid="195"/>
                                        </p:tgtEl>
                                      </p:cBhvr>
                                      <p:from x="10000" y="10000"/>
                                      <p:to x="200000" y="450000"/>
                                    </p:animScale>
                                    <p:animScale>
                                      <p:cBhvr>
                                        <p:cTn id="50" dur="308" accel="100000" fill="hold">
                                          <p:stCondLst>
                                            <p:cond delay="192"/>
                                          </p:stCondLst>
                                        </p:cTn>
                                        <p:tgtEl>
                                          <p:spTgt spid="195"/>
                                        </p:tgtEl>
                                      </p:cBhvr>
                                      <p:from x="200000" y="450000"/>
                                      <p:to x="100000" y="100000"/>
                                    </p:animScale>
                                    <p:set>
                                      <p:cBhvr>
                                        <p:cTn id="51" dur="192" fill="hold"/>
                                        <p:tgtEl>
                                          <p:spTgt spid="195"/>
                                        </p:tgtEl>
                                        <p:attrNameLst>
                                          <p:attrName>ppt_x</p:attrName>
                                        </p:attrNameLst>
                                      </p:cBhvr>
                                      <p:to>
                                        <p:strVal val="(0.5)"/>
                                      </p:to>
                                    </p:set>
                                    <p:anim from="(0.5)" to="(#ppt_x)" calcmode="lin" valueType="num">
                                      <p:cBhvr>
                                        <p:cTn id="52" dur="308" accel="100000" fill="hold">
                                          <p:stCondLst>
                                            <p:cond delay="192"/>
                                          </p:stCondLst>
                                        </p:cTn>
                                        <p:tgtEl>
                                          <p:spTgt spid="195"/>
                                        </p:tgtEl>
                                        <p:attrNameLst>
                                          <p:attrName>ppt_x</p:attrName>
                                        </p:attrNameLst>
                                      </p:cBhvr>
                                    </p:anim>
                                    <p:set>
                                      <p:cBhvr>
                                        <p:cTn id="53" dur="192" fill="hold"/>
                                        <p:tgtEl>
                                          <p:spTgt spid="195"/>
                                        </p:tgtEl>
                                        <p:attrNameLst>
                                          <p:attrName>ppt_y</p:attrName>
                                        </p:attrNameLst>
                                      </p:cBhvr>
                                      <p:to>
                                        <p:strVal val="(#ppt_y+0.4)"/>
                                      </p:to>
                                    </p:set>
                                    <p:anim from="(#ppt_y+0.4)" to="(#ppt_y)" calcmode="lin" valueType="num">
                                      <p:cBhvr>
                                        <p:cTn id="54" dur="308" accel="100000" fill="hold">
                                          <p:stCondLst>
                                            <p:cond delay="192"/>
                                          </p:stCondLst>
                                        </p:cTn>
                                        <p:tgtEl>
                                          <p:spTgt spid="195"/>
                                        </p:tgtEl>
                                        <p:attrNameLst>
                                          <p:attrName>ppt_y</p:attrName>
                                        </p:attrNameLst>
                                      </p:cBhvr>
                                    </p:anim>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0"/>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168"/>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18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6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7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9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4" grpId="0"/>
      <p:bldP spid="25" grpId="0"/>
      <p:bldP spid="26" grpId="0"/>
      <p:bldP spid="51" grpId="0"/>
      <p:bldP spid="89" grpId="0" autoUpdateAnimBg="0"/>
      <p:bldP spid="164" grpId="0" animBg="1"/>
      <p:bldP spid="165" grpId="0" animBg="1"/>
      <p:bldP spid="166" grpId="0"/>
      <p:bldP spid="167" grpId="0"/>
      <p:bldP spid="168" grpId="0" animBg="1"/>
      <p:bldP spid="168" grpId="1" animBg="1"/>
      <p:bldP spid="169" grpId="0" animBg="1"/>
      <p:bldP spid="170" grpId="0" animBg="1"/>
      <p:bldP spid="171" grpId="0" animBg="1"/>
      <p:bldP spid="172" grpId="0"/>
      <p:bldP spid="182" grpId="0" animBg="1"/>
      <p:bldP spid="182" grpId="1" animBg="1"/>
      <p:bldP spid="182" grpId="2" animBg="1"/>
      <p:bldP spid="183" grpId="0" animBg="1"/>
      <p:bldP spid="184" grpId="0"/>
      <p:bldP spid="185" grpId="0" animBg="1"/>
      <p:bldP spid="186" grpId="0" animBg="1"/>
      <p:bldP spid="190" grpId="0" animBg="1"/>
      <p:bldP spid="19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672488" y="-125082"/>
            <a:ext cx="8995513"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Onsite Spectrum </a:t>
            </a:r>
            <a:endParaRPr kumimoji="0" lang="en-US" sz="36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endParaRPr>
          </a:p>
        </p:txBody>
      </p:sp>
      <p:grpSp>
        <p:nvGrpSpPr>
          <p:cNvPr id="14" name="Group 13"/>
          <p:cNvGrpSpPr/>
          <p:nvPr/>
        </p:nvGrpSpPr>
        <p:grpSpPr>
          <a:xfrm>
            <a:off x="1974006" y="580300"/>
            <a:ext cx="7636476" cy="2610623"/>
            <a:chOff x="-29245" y="1420914"/>
            <a:chExt cx="7636476" cy="2610623"/>
          </a:xfrm>
        </p:grpSpPr>
        <p:sp>
          <p:nvSpPr>
            <p:cNvPr id="13" name="Rounded Rectangle 12"/>
            <p:cNvSpPr/>
            <p:nvPr/>
          </p:nvSpPr>
          <p:spPr bwMode="auto">
            <a:xfrm>
              <a:off x="148487" y="1595225"/>
              <a:ext cx="7458744" cy="2409082"/>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grpSp>
          <p:nvGrpSpPr>
            <p:cNvPr id="10" name="Group 9"/>
            <p:cNvGrpSpPr/>
            <p:nvPr/>
          </p:nvGrpSpPr>
          <p:grpSpPr>
            <a:xfrm>
              <a:off x="233857" y="1420914"/>
              <a:ext cx="5233276" cy="2610623"/>
              <a:chOff x="-287675" y="1850736"/>
              <a:chExt cx="5233276" cy="2610623"/>
            </a:xfrm>
          </p:grpSpPr>
          <p:sp>
            <p:nvSpPr>
              <p:cNvPr id="36" name="Line 31"/>
              <p:cNvSpPr>
                <a:spLocks noChangeShapeType="1"/>
              </p:cNvSpPr>
              <p:nvPr/>
            </p:nvSpPr>
            <p:spPr bwMode="auto">
              <a:xfrm flipV="1">
                <a:off x="1123509" y="2462697"/>
                <a:ext cx="0" cy="1998662"/>
              </a:xfrm>
              <a:prstGeom prst="line">
                <a:avLst/>
              </a:prstGeom>
              <a:noFill/>
              <a:ln w="38100">
                <a:solidFill>
                  <a:schemeClr val="tx1"/>
                </a:solidFill>
                <a:round/>
                <a:headEnd/>
                <a:tailEnd type="triangle" w="med" len="me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37" name="Text Box 32"/>
              <p:cNvSpPr txBox="1">
                <a:spLocks noChangeArrowheads="1"/>
              </p:cNvSpPr>
              <p:nvPr/>
            </p:nvSpPr>
            <p:spPr bwMode="auto">
              <a:xfrm rot="16200000">
                <a:off x="-1035569" y="2598630"/>
                <a:ext cx="1957453" cy="461665"/>
              </a:xfrm>
              <a:prstGeom prst="rect">
                <a:avLst/>
              </a:prstGeom>
              <a:noFill/>
              <a:ln w="9525" algn="ctr">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Berlin Sans FB" pitchFamily="34" charset="0"/>
                    <a:ea typeface="+mn-ea"/>
                    <a:cs typeface="+mn-cs"/>
                  </a:rPr>
                  <a:t>Energy</a:t>
                </a:r>
              </a:p>
            </p:txBody>
          </p:sp>
          <mc:AlternateContent xmlns:mc="http://schemas.openxmlformats.org/markup-compatibility/2006" xmlns:a14="http://schemas.microsoft.com/office/drawing/2010/main">
            <mc:Choice Requires="a14">
              <p:sp>
                <p:nvSpPr>
                  <p:cNvPr id="57" name="Text Box 16"/>
                  <p:cNvSpPr txBox="1">
                    <a:spLocks noChangeArrowheads="1"/>
                  </p:cNvSpPr>
                  <p:nvPr/>
                </p:nvSpPr>
                <p:spPr bwMode="auto">
                  <a:xfrm>
                    <a:off x="178675" y="3617683"/>
                    <a:ext cx="1046543" cy="491738"/>
                  </a:xfrm>
                  <a:prstGeom prst="rect">
                    <a:avLst/>
                  </a:prstGeom>
                  <a:noFill/>
                  <a:ln w="9525" algn="ctr">
                    <a:noFill/>
                    <a:miter lim="800000"/>
                    <a:headEnd/>
                    <a:tailEnd/>
                  </a:ln>
                </p:spPr>
                <p:txBody>
                  <a:bodyPr wrap="square">
                    <a:spAutoFit/>
                  </a:bodyPr>
                  <a:lstStyle/>
                  <a:p>
                    <a:pPr lvl="0" eaLnBrk="0" hangingPunct="0">
                      <a:spcBef>
                        <a:spcPct val="50000"/>
                      </a:spcBef>
                      <a:defRPr/>
                    </a:pPr>
                    <a14:m>
                      <m:oMathPara xmlns:m="http://schemas.openxmlformats.org/officeDocument/2006/math">
                        <m:oMathParaPr>
                          <m:jc m:val="centerGroup"/>
                        </m:oMathParaPr>
                        <m:oMath xmlns:m="http://schemas.openxmlformats.org/officeDocument/2006/math">
                          <m:sSubSup>
                            <m:sSubSupPr>
                              <m:ctrlPr>
                                <a:rPr lang="en-US" sz="2400" i="1" smtClean="0">
                                  <a:solidFill>
                                    <a:srgbClr val="000000"/>
                                  </a:solidFill>
                                  <a:latin typeface="Cambria Math"/>
                                </a:rPr>
                              </m:ctrlPr>
                            </m:sSubSupPr>
                            <m:e>
                              <m:r>
                                <a:rPr lang="en-US" sz="2400" i="1">
                                  <a:solidFill>
                                    <a:srgbClr val="000000"/>
                                  </a:solidFill>
                                  <a:latin typeface="Cambria Math" panose="02040503050406030204" pitchFamily="18" charset="0"/>
                                </a:rPr>
                                <m:t>𝑈</m:t>
                              </m:r>
                            </m:e>
                            <m:sub>
                              <m:r>
                                <a:rPr lang="en-US" sz="2400" i="1">
                                  <a:solidFill>
                                    <a:srgbClr val="000000"/>
                                  </a:solidFill>
                                  <a:latin typeface="Cambria Math" panose="02040503050406030204" pitchFamily="18" charset="0"/>
                                </a:rPr>
                                <m:t>𝑒𝑔</m:t>
                              </m:r>
                            </m:sub>
                            <m:sup>
                              <m:r>
                                <a:rPr lang="en-US" sz="2400" b="0" i="1" smtClean="0">
                                  <a:solidFill>
                                    <a:srgbClr val="000000"/>
                                  </a:solidFill>
                                  <a:latin typeface="Cambria Math" panose="02040503050406030204" pitchFamily="18" charset="0"/>
                                </a:rPr>
                                <m:t>−</m:t>
                              </m:r>
                            </m:sup>
                          </m:sSubSup>
                        </m:oMath>
                      </m:oMathPara>
                    </a14:m>
                    <a:endParaRPr kumimoji="0" lang="en-US" sz="2400" b="0" i="0" u="none" strike="noStrike" kern="1200" cap="none" spc="0" normalizeH="0" baseline="0" noProof="0" dirty="0">
                      <a:ln>
                        <a:noFill/>
                      </a:ln>
                      <a:solidFill>
                        <a:srgbClr val="000000"/>
                      </a:solidFill>
                      <a:effectLst/>
                      <a:uLnTx/>
                      <a:uFillTx/>
                      <a:latin typeface="Berlin Sans FB" pitchFamily="34" charset="0"/>
                      <a:ea typeface="+mn-ea"/>
                      <a:cs typeface="+mn-cs"/>
                    </a:endParaRPr>
                  </a:p>
                </p:txBody>
              </p:sp>
            </mc:Choice>
            <mc:Fallback xmlns="">
              <p:sp>
                <p:nvSpPr>
                  <p:cNvPr id="57" name="Text Box 16"/>
                  <p:cNvSpPr txBox="1">
                    <a:spLocks noRot="1" noChangeAspect="1" noMove="1" noResize="1" noEditPoints="1" noAdjustHandles="1" noChangeArrowheads="1" noChangeShapeType="1" noTextEdit="1"/>
                  </p:cNvSpPr>
                  <p:nvPr/>
                </p:nvSpPr>
                <p:spPr bwMode="auto">
                  <a:xfrm>
                    <a:off x="178675" y="3617683"/>
                    <a:ext cx="1046543" cy="491738"/>
                  </a:xfrm>
                  <a:prstGeom prst="rect">
                    <a:avLst/>
                  </a:prstGeom>
                  <a:blipFill>
                    <a:blip r:embed="rId3"/>
                    <a:stretch>
                      <a:fillRect b="-7407"/>
                    </a:stretch>
                  </a:blipFill>
                  <a:ln w="9525" algn="ctr">
                    <a:noFill/>
                    <a:miter lim="800000"/>
                    <a:headEnd/>
                    <a:tailEnd/>
                  </a:ln>
                </p:spPr>
                <p:txBody>
                  <a:bodyPr/>
                  <a:lstStyle/>
                  <a:p>
                    <a:r>
                      <a:rPr lang="en-US">
                        <a:noFill/>
                      </a:rPr>
                      <a:t> </a:t>
                    </a:r>
                  </a:p>
                </p:txBody>
              </p:sp>
            </mc:Fallback>
          </mc:AlternateContent>
          <p:grpSp>
            <p:nvGrpSpPr>
              <p:cNvPr id="7" name="Group 6"/>
              <p:cNvGrpSpPr/>
              <p:nvPr/>
            </p:nvGrpSpPr>
            <p:grpSpPr>
              <a:xfrm>
                <a:off x="1530352" y="3340197"/>
                <a:ext cx="154136" cy="373609"/>
                <a:chOff x="3963854" y="2749409"/>
                <a:chExt cx="154136" cy="373609"/>
              </a:xfrm>
            </p:grpSpPr>
            <p:sp>
              <p:nvSpPr>
                <p:cNvPr id="72" name="Line 10"/>
                <p:cNvSpPr>
                  <a:spLocks noChangeShapeType="1"/>
                </p:cNvSpPr>
                <p:nvPr/>
              </p:nvSpPr>
              <p:spPr bwMode="auto">
                <a:xfrm flipH="1">
                  <a:off x="4030289" y="2805867"/>
                  <a:ext cx="0" cy="317151"/>
                </a:xfrm>
                <a:prstGeom prst="line">
                  <a:avLst/>
                </a:prstGeom>
                <a:noFill/>
                <a:ln w="38100">
                  <a:solidFill>
                    <a:schemeClr val="tx1"/>
                  </a:solidFill>
                  <a:round/>
                  <a:headEnd/>
                  <a:tailEnd type="triangle" w="med" len="me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61" name="Oval 16"/>
                <p:cNvSpPr/>
                <p:nvPr/>
              </p:nvSpPr>
              <p:spPr bwMode="auto">
                <a:xfrm>
                  <a:off x="3963854" y="2749409"/>
                  <a:ext cx="154136" cy="155448"/>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grpSp>
            <p:nvGrpSpPr>
              <p:cNvPr id="6" name="Group 5"/>
              <p:cNvGrpSpPr/>
              <p:nvPr/>
            </p:nvGrpSpPr>
            <p:grpSpPr>
              <a:xfrm>
                <a:off x="1315539" y="3343799"/>
                <a:ext cx="154136" cy="341779"/>
                <a:chOff x="4214740" y="2726705"/>
                <a:chExt cx="154136" cy="341779"/>
              </a:xfrm>
            </p:grpSpPr>
            <p:sp>
              <p:nvSpPr>
                <p:cNvPr id="60" name="Line 10"/>
                <p:cNvSpPr>
                  <a:spLocks noChangeShapeType="1"/>
                </p:cNvSpPr>
                <p:nvPr/>
              </p:nvSpPr>
              <p:spPr bwMode="auto">
                <a:xfrm flipH="1">
                  <a:off x="4289468" y="2751333"/>
                  <a:ext cx="0" cy="317151"/>
                </a:xfrm>
                <a:prstGeom prst="line">
                  <a:avLst/>
                </a:prstGeom>
                <a:noFill/>
                <a:ln w="38100">
                  <a:solidFill>
                    <a:schemeClr val="tx1"/>
                  </a:solidFill>
                  <a:round/>
                  <a:headEnd/>
                  <a:tailEnd type="triangle" w="med" len="me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69" name="Oval 16"/>
                <p:cNvSpPr/>
                <p:nvPr/>
              </p:nvSpPr>
              <p:spPr bwMode="auto">
                <a:xfrm>
                  <a:off x="4214740" y="2726705"/>
                  <a:ext cx="154136" cy="155448"/>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5" name="TextBox 4"/>
              <p:cNvSpPr txBox="1"/>
              <p:nvPr/>
            </p:nvSpPr>
            <p:spPr>
              <a:xfrm>
                <a:off x="-5" y="1966712"/>
                <a:ext cx="230726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rPr>
                  <a:t>Two atoms</a:t>
                </a:r>
              </a:p>
            </p:txBody>
          </p:sp>
          <p:sp>
            <p:nvSpPr>
              <p:cNvPr id="33" name="Line 8"/>
              <p:cNvSpPr>
                <a:spLocks noChangeShapeType="1"/>
              </p:cNvSpPr>
              <p:nvPr/>
            </p:nvSpPr>
            <p:spPr bwMode="auto">
              <a:xfrm>
                <a:off x="983424" y="2720107"/>
                <a:ext cx="290441" cy="0"/>
              </a:xfrm>
              <a:prstGeom prst="line">
                <a:avLst/>
              </a:prstGeom>
              <a:noFill/>
              <a:ln w="28575">
                <a:solidFill>
                  <a:schemeClr val="tx1"/>
                </a:solidFill>
                <a:round/>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35" name="Line 18"/>
              <p:cNvSpPr>
                <a:spLocks noChangeShapeType="1"/>
              </p:cNvSpPr>
              <p:nvPr/>
            </p:nvSpPr>
            <p:spPr bwMode="auto">
              <a:xfrm>
                <a:off x="983421" y="3863552"/>
                <a:ext cx="280173" cy="0"/>
              </a:xfrm>
              <a:prstGeom prst="line">
                <a:avLst/>
              </a:prstGeom>
              <a:noFill/>
              <a:ln w="28575">
                <a:solidFill>
                  <a:schemeClr val="tx1"/>
                </a:solidFill>
                <a:round/>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73" name="Line 18"/>
              <p:cNvSpPr>
                <a:spLocks noChangeShapeType="1"/>
              </p:cNvSpPr>
              <p:nvPr/>
            </p:nvSpPr>
            <p:spPr bwMode="auto">
              <a:xfrm>
                <a:off x="983420" y="3368427"/>
                <a:ext cx="280173" cy="0"/>
              </a:xfrm>
              <a:prstGeom prst="line">
                <a:avLst/>
              </a:prstGeom>
              <a:noFill/>
              <a:ln w="28575">
                <a:solidFill>
                  <a:schemeClr val="tx1"/>
                </a:solidFill>
                <a:round/>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mc:AlternateContent xmlns:mc="http://schemas.openxmlformats.org/markup-compatibility/2006" xmlns:a14="http://schemas.microsoft.com/office/drawing/2010/main">
            <mc:Choice Requires="a14">
              <p:sp>
                <p:nvSpPr>
                  <p:cNvPr id="74" name="Text Box 16"/>
                  <p:cNvSpPr txBox="1">
                    <a:spLocks noChangeArrowheads="1"/>
                  </p:cNvSpPr>
                  <p:nvPr/>
                </p:nvSpPr>
                <p:spPr bwMode="auto">
                  <a:xfrm>
                    <a:off x="278079" y="3115992"/>
                    <a:ext cx="875549" cy="491738"/>
                  </a:xfrm>
                  <a:prstGeom prst="rect">
                    <a:avLst/>
                  </a:prstGeom>
                  <a:noFill/>
                  <a:ln w="9525" algn="ctr">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400" b="0" i="1" u="none" strike="noStrike" kern="1200" cap="none" spc="0" normalizeH="0" baseline="0" noProof="0" smtClean="0">
                                  <a:ln>
                                    <a:noFill/>
                                  </a:ln>
                                  <a:solidFill>
                                    <a:srgbClr val="000000"/>
                                  </a:solidFill>
                                  <a:effectLst/>
                                  <a:uLnTx/>
                                  <a:uFillTx/>
                                  <a:latin typeface="Cambria Math"/>
                                  <a:ea typeface="+mn-ea"/>
                                  <a:cs typeface="+mn-cs"/>
                                </a:rPr>
                              </m:ctrlPr>
                            </m:sSubSup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𝑔𝑔</m:t>
                              </m: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up>
                          </m:sSubSup>
                        </m:oMath>
                      </m:oMathPara>
                    </a14:m>
                    <a:endParaRPr kumimoji="0" lang="en-US" sz="2400" b="0" i="0" u="none" strike="noStrike" kern="1200" cap="none" spc="0" normalizeH="0" baseline="0" noProof="0" dirty="0">
                      <a:ln>
                        <a:noFill/>
                      </a:ln>
                      <a:solidFill>
                        <a:srgbClr val="000000"/>
                      </a:solidFill>
                      <a:effectLst/>
                      <a:uLnTx/>
                      <a:uFillTx/>
                      <a:latin typeface="Berlin Sans FB" pitchFamily="34" charset="0"/>
                      <a:ea typeface="+mn-ea"/>
                      <a:cs typeface="+mn-cs"/>
                    </a:endParaRPr>
                  </a:p>
                </p:txBody>
              </p:sp>
            </mc:Choice>
            <mc:Fallback xmlns="">
              <p:sp>
                <p:nvSpPr>
                  <p:cNvPr id="74" name="Text Box 16"/>
                  <p:cNvSpPr txBox="1">
                    <a:spLocks noRot="1" noChangeAspect="1" noMove="1" noResize="1" noEditPoints="1" noAdjustHandles="1" noChangeArrowheads="1" noChangeShapeType="1" noTextEdit="1"/>
                  </p:cNvSpPr>
                  <p:nvPr/>
                </p:nvSpPr>
                <p:spPr bwMode="auto">
                  <a:xfrm>
                    <a:off x="278079" y="3115992"/>
                    <a:ext cx="875549" cy="491738"/>
                  </a:xfrm>
                  <a:prstGeom prst="rect">
                    <a:avLst/>
                  </a:prstGeom>
                  <a:blipFill>
                    <a:blip r:embed="rId4"/>
                    <a:stretch>
                      <a:fillRect b="-8750"/>
                    </a:stretch>
                  </a:blipFill>
                  <a:ln w="9525" algn="ctr">
                    <a:noFill/>
                    <a:miter lim="800000"/>
                    <a:headEnd/>
                    <a:tailEnd/>
                  </a:ln>
                </p:spPr>
                <p:txBody>
                  <a:bodyPr/>
                  <a:lstStyle/>
                  <a:p>
                    <a:r>
                      <a:rPr lang="en-US">
                        <a:noFill/>
                      </a:rPr>
                      <a:t> </a:t>
                    </a:r>
                  </a:p>
                </p:txBody>
              </p:sp>
            </mc:Fallback>
          </mc:AlternateContent>
          <p:grpSp>
            <p:nvGrpSpPr>
              <p:cNvPr id="75" name="Group 74"/>
              <p:cNvGrpSpPr/>
              <p:nvPr/>
            </p:nvGrpSpPr>
            <p:grpSpPr>
              <a:xfrm>
                <a:off x="1343655" y="2526960"/>
                <a:ext cx="559186" cy="491299"/>
                <a:chOff x="4888105" y="5942340"/>
                <a:chExt cx="597117" cy="632632"/>
              </a:xfrm>
            </p:grpSpPr>
            <p:sp>
              <p:nvSpPr>
                <p:cNvPr id="76" name="Oval 13"/>
                <p:cNvSpPr>
                  <a:spLocks noChangeArrowheads="1"/>
                </p:cNvSpPr>
                <p:nvPr/>
              </p:nvSpPr>
              <p:spPr bwMode="auto">
                <a:xfrm>
                  <a:off x="4888105" y="5942340"/>
                  <a:ext cx="597117" cy="632632"/>
                </a:xfrm>
                <a:prstGeom prst="ellipse">
                  <a:avLst/>
                </a:prstGeom>
                <a:gradFill flip="none" rotWithShape="1">
                  <a:gsLst>
                    <a:gs pos="0">
                      <a:srgbClr val="7030A0">
                        <a:alpha val="59000"/>
                      </a:srgbClr>
                    </a:gs>
                    <a:gs pos="70000">
                      <a:srgbClr val="ED458D">
                        <a:lumMod val="65000"/>
                        <a:lumOff val="35000"/>
                        <a:alpha val="29000"/>
                      </a:srgbClr>
                    </a:gs>
                  </a:gsLst>
                  <a:path path="circle">
                    <a:fillToRect l="100000" t="100000"/>
                  </a:path>
                  <a:tileRect r="-100000" b="-100000"/>
                </a:gradFill>
                <a:ln w="9525" algn="ctr">
                  <a:noFill/>
                  <a:round/>
                  <a:headEnd/>
                  <a:tailEnd/>
                </a:ln>
                <a:effectLst>
                  <a:glow rad="152400">
                    <a:srgbClr val="F0B2E0">
                      <a:alpha val="49000"/>
                    </a:srgbClr>
                  </a:glow>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77" name="Line 10"/>
                <p:cNvSpPr>
                  <a:spLocks noChangeShapeType="1"/>
                </p:cNvSpPr>
                <p:nvPr/>
              </p:nvSpPr>
              <p:spPr bwMode="auto">
                <a:xfrm flipV="1">
                  <a:off x="5274476" y="6002615"/>
                  <a:ext cx="0" cy="383508"/>
                </a:xfrm>
                <a:prstGeom prst="line">
                  <a:avLst/>
                </a:prstGeom>
                <a:noFill/>
                <a:ln w="38100">
                  <a:solidFill>
                    <a:schemeClr val="tx1"/>
                  </a:solidFill>
                  <a:round/>
                  <a:headEnd/>
                  <a:tailEnd type="triangle" w="med" len="med"/>
                </a:ln>
                <a:effectLst>
                  <a:glow rad="101600">
                    <a:schemeClr val="accent4">
                      <a:satMod val="175000"/>
                      <a:alpha val="40000"/>
                    </a:schemeClr>
                  </a:glo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79" name="Oval 16"/>
                <p:cNvSpPr/>
                <p:nvPr/>
              </p:nvSpPr>
              <p:spPr bwMode="auto">
                <a:xfrm>
                  <a:off x="5192180" y="6193174"/>
                  <a:ext cx="164592" cy="164592"/>
                </a:xfrm>
                <a:prstGeom prst="ellipse">
                  <a:avLst/>
                </a:prstGeom>
                <a:solidFill>
                  <a:srgbClr val="FF3399"/>
                </a:solidFill>
                <a:ln>
                  <a:solidFill>
                    <a:srgbClr val="FF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0" name="Line 10"/>
                <p:cNvSpPr>
                  <a:spLocks noChangeShapeType="1"/>
                </p:cNvSpPr>
                <p:nvPr/>
              </p:nvSpPr>
              <p:spPr bwMode="auto">
                <a:xfrm flipH="1">
                  <a:off x="5072021" y="6270903"/>
                  <a:ext cx="12297" cy="261491"/>
                </a:xfrm>
                <a:prstGeom prst="line">
                  <a:avLst/>
                </a:prstGeom>
                <a:noFill/>
                <a:ln w="38100">
                  <a:solidFill>
                    <a:schemeClr val="tx1"/>
                  </a:solidFill>
                  <a:round/>
                  <a:headEnd/>
                  <a:tailEnd type="triangle" w="med" len="med"/>
                </a:ln>
                <a:effectLst>
                  <a:glow rad="63500">
                    <a:schemeClr val="accent4">
                      <a:satMod val="175000"/>
                      <a:alpha val="40000"/>
                    </a:schemeClr>
                  </a:glo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82" name="Oval 16"/>
                <p:cNvSpPr/>
                <p:nvPr/>
              </p:nvSpPr>
              <p:spPr bwMode="auto">
                <a:xfrm>
                  <a:off x="4994395" y="6176360"/>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grpSp>
            <p:nvGrpSpPr>
              <p:cNvPr id="84" name="Group 83"/>
              <p:cNvGrpSpPr/>
              <p:nvPr/>
            </p:nvGrpSpPr>
            <p:grpSpPr>
              <a:xfrm>
                <a:off x="1359446" y="3729387"/>
                <a:ext cx="705891" cy="464336"/>
                <a:chOff x="1598121" y="1223899"/>
                <a:chExt cx="753774" cy="597912"/>
              </a:xfrm>
            </p:grpSpPr>
            <p:grpSp>
              <p:nvGrpSpPr>
                <p:cNvPr id="85" name="Group 84"/>
                <p:cNvGrpSpPr/>
                <p:nvPr/>
              </p:nvGrpSpPr>
              <p:grpSpPr>
                <a:xfrm>
                  <a:off x="1914511" y="1223899"/>
                  <a:ext cx="437384" cy="568400"/>
                  <a:chOff x="2890836" y="1377736"/>
                  <a:chExt cx="437384" cy="568400"/>
                </a:xfrm>
              </p:grpSpPr>
              <p:sp>
                <p:nvSpPr>
                  <p:cNvPr id="91" name="Oval 13"/>
                  <p:cNvSpPr>
                    <a:spLocks noChangeArrowheads="1"/>
                  </p:cNvSpPr>
                  <p:nvPr/>
                </p:nvSpPr>
                <p:spPr bwMode="auto">
                  <a:xfrm rot="11050116">
                    <a:off x="2890836" y="1478463"/>
                    <a:ext cx="437384" cy="467673"/>
                  </a:xfrm>
                  <a:prstGeom prst="ellipse">
                    <a:avLst/>
                  </a:prstGeom>
                  <a:gradFill flip="none" rotWithShape="1">
                    <a:gsLst>
                      <a:gs pos="0">
                        <a:srgbClr val="7030A0">
                          <a:alpha val="59000"/>
                        </a:srgbClr>
                      </a:gs>
                      <a:gs pos="70000">
                        <a:srgbClr val="ED458D">
                          <a:lumMod val="65000"/>
                          <a:lumOff val="35000"/>
                          <a:alpha val="29000"/>
                        </a:srgbClr>
                      </a:gs>
                    </a:gsLst>
                    <a:lin ang="0" scaled="1"/>
                    <a:tileRect/>
                  </a:gradFill>
                  <a:ln w="9525" algn="ctr">
                    <a:noFill/>
                    <a:round/>
                    <a:headEnd/>
                    <a:tailEnd/>
                  </a:ln>
                  <a:effectLst>
                    <a:glow rad="152400">
                      <a:srgbClr val="F0B2E0">
                        <a:alpha val="49000"/>
                      </a:srgbClr>
                    </a:glow>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92" name="Line 10"/>
                  <p:cNvSpPr>
                    <a:spLocks noChangeShapeType="1"/>
                  </p:cNvSpPr>
                  <p:nvPr/>
                </p:nvSpPr>
                <p:spPr bwMode="auto">
                  <a:xfrm flipV="1">
                    <a:off x="3092567" y="1377736"/>
                    <a:ext cx="0" cy="383508"/>
                  </a:xfrm>
                  <a:prstGeom prst="line">
                    <a:avLst/>
                  </a:prstGeom>
                  <a:noFill/>
                  <a:ln w="38100">
                    <a:solidFill>
                      <a:schemeClr val="tx1"/>
                    </a:solidFill>
                    <a:round/>
                    <a:headEnd/>
                    <a:tailEnd type="triangle" w="med" len="med"/>
                  </a:ln>
                  <a:effectLst>
                    <a:glow rad="101600">
                      <a:schemeClr val="accent4">
                        <a:satMod val="175000"/>
                        <a:alpha val="40000"/>
                      </a:schemeClr>
                    </a:glo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93" name="Oval 16"/>
                  <p:cNvSpPr/>
                  <p:nvPr/>
                </p:nvSpPr>
                <p:spPr bwMode="auto">
                  <a:xfrm>
                    <a:off x="3027882" y="1627706"/>
                    <a:ext cx="164592" cy="164592"/>
                  </a:xfrm>
                  <a:prstGeom prst="ellipse">
                    <a:avLst/>
                  </a:prstGeom>
                  <a:solidFill>
                    <a:srgbClr val="FF3399"/>
                  </a:solidFill>
                  <a:ln>
                    <a:solidFill>
                      <a:srgbClr val="FF3399"/>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86" name="Oval 13"/>
                <p:cNvSpPr>
                  <a:spLocks noChangeArrowheads="1"/>
                </p:cNvSpPr>
                <p:nvPr/>
              </p:nvSpPr>
              <p:spPr bwMode="auto">
                <a:xfrm rot="492820">
                  <a:off x="1598121" y="1304702"/>
                  <a:ext cx="441953" cy="458378"/>
                </a:xfrm>
                <a:prstGeom prst="ellipse">
                  <a:avLst/>
                </a:prstGeom>
                <a:gradFill flip="none" rotWithShape="1">
                  <a:gsLst>
                    <a:gs pos="91000">
                      <a:srgbClr val="7030A0">
                        <a:alpha val="59000"/>
                      </a:srgbClr>
                    </a:gs>
                    <a:gs pos="1000">
                      <a:srgbClr val="ED458D">
                        <a:lumMod val="65000"/>
                        <a:lumOff val="35000"/>
                        <a:alpha val="29000"/>
                      </a:srgbClr>
                    </a:gs>
                  </a:gsLst>
                  <a:lin ang="0" scaled="1"/>
                  <a:tileRect/>
                </a:gradFill>
                <a:ln w="9525" algn="ctr">
                  <a:noFill/>
                  <a:round/>
                  <a:headEnd/>
                  <a:tailEnd/>
                </a:ln>
                <a:effectLst>
                  <a:glow rad="152400">
                    <a:srgbClr val="F0B2E0">
                      <a:alpha val="49000"/>
                    </a:srgbClr>
                  </a:glow>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89" name="Oval 16"/>
                <p:cNvSpPr/>
                <p:nvPr/>
              </p:nvSpPr>
              <p:spPr bwMode="auto">
                <a:xfrm>
                  <a:off x="1736801" y="1459636"/>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0" name="Line 10"/>
                <p:cNvSpPr>
                  <a:spLocks noChangeShapeType="1"/>
                </p:cNvSpPr>
                <p:nvPr/>
              </p:nvSpPr>
              <p:spPr bwMode="auto">
                <a:xfrm flipH="1">
                  <a:off x="1806800" y="1560320"/>
                  <a:ext cx="12297" cy="261491"/>
                </a:xfrm>
                <a:prstGeom prst="line">
                  <a:avLst/>
                </a:prstGeom>
                <a:noFill/>
                <a:ln w="38100">
                  <a:solidFill>
                    <a:schemeClr val="tx1"/>
                  </a:solidFill>
                  <a:round/>
                  <a:headEnd/>
                  <a:tailEnd type="triangle" w="med" len="med"/>
                </a:ln>
                <a:effectLst>
                  <a:glow rad="63500">
                    <a:schemeClr val="accent4">
                      <a:satMod val="175000"/>
                      <a:alpha val="40000"/>
                    </a:schemeClr>
                  </a:glo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grpSp>
          <mc:AlternateContent xmlns:mc="http://schemas.openxmlformats.org/markup-compatibility/2006" xmlns:a14="http://schemas.microsoft.com/office/drawing/2010/main">
            <mc:Choice Requires="a14">
              <p:sp>
                <p:nvSpPr>
                  <p:cNvPr id="94" name="TextBox 93"/>
                  <p:cNvSpPr txBox="1"/>
                  <p:nvPr/>
                </p:nvSpPr>
                <p:spPr>
                  <a:xfrm>
                    <a:off x="1428743" y="3140323"/>
                    <a:ext cx="288887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e>
                          </m:d>
                          <m:box>
                            <m:boxPr>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boxPr>
                            <m:e>
                              <m:argPr>
                                <m:argSz m:val="-1"/>
                              </m:argP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box>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w="25400">
                                        <a:gradFill>
                                          <a:gsLst>
                                            <a:gs pos="0">
                                              <a:srgbClr val="9A2EA2"/>
                                            </a:gs>
                                            <a:gs pos="74000">
                                              <a:srgbClr val="FF339A"/>
                                            </a:gs>
                                            <a:gs pos="67000">
                                              <a:srgbClr val="F0B2E0"/>
                                            </a:gs>
                                            <a:gs pos="93000">
                                              <a:srgbClr val="F0B2E0"/>
                                            </a:gs>
                                          </a:gsLst>
                                          <a:lin ang="5400000" scaled="1"/>
                                        </a:gradFill>
                                      </a:ln>
                                      <a:gradFill>
                                        <a:gsLst>
                                          <a:gs pos="0">
                                            <a:srgbClr val="7030A0">
                                              <a:alpha val="59000"/>
                                            </a:srgbClr>
                                          </a:gs>
                                          <a:gs pos="52000">
                                            <a:srgbClr val="ED458D">
                                              <a:lumMod val="65000"/>
                                              <a:lumOff val="35000"/>
                                              <a:alpha val="29000"/>
                                            </a:srgbClr>
                                          </a:gs>
                                        </a:gsLst>
                                        <a:path path="circle">
                                          <a:fillToRect l="100000" t="100000"/>
                                        </a:path>
                                      </a:gradFill>
                                      <a:effectLst>
                                        <a:glow>
                                          <a:srgbClr val="3399FF">
                                            <a:alpha val="40000"/>
                                          </a:srgbClr>
                                        </a:glow>
                                      </a:effectLst>
                                      <a:uLnTx/>
                                      <a:uFillTx/>
                                      <a:latin typeface="Cambria Math" panose="02040503050406030204" pitchFamily="18" charset="0"/>
                                      <a:ea typeface="Cambria Math" panose="02040503050406030204" pitchFamily="18" charset="0"/>
                                      <a:cs typeface="+mn-cs"/>
                                    </a:rPr>
                                    <m:t>𝑠</m:t>
                                  </m:r>
                                </m:e>
                              </m:d>
                            </m:e>
                          </m:d>
                        </m:oMath>
                      </m:oMathPara>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94" name="TextBox 93"/>
                  <p:cNvSpPr txBox="1">
                    <a:spLocks noRot="1" noChangeAspect="1" noMove="1" noResize="1" noEditPoints="1" noAdjustHandles="1" noChangeArrowheads="1" noChangeShapeType="1" noTextEdit="1"/>
                  </p:cNvSpPr>
                  <p:nvPr/>
                </p:nvSpPr>
                <p:spPr>
                  <a:xfrm>
                    <a:off x="1428743" y="3140323"/>
                    <a:ext cx="2888870" cy="461665"/>
                  </a:xfrm>
                  <a:prstGeom prst="rect">
                    <a:avLst/>
                  </a:prstGeom>
                  <a:blipFill>
                    <a:blip r:embed="rId5"/>
                    <a:stretch>
                      <a:fillRect t="-129333" b="-20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1979909" y="2514322"/>
                    <a:ext cx="287079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rPr>
                      <a:t>(</a:t>
                    </a:r>
                    <a14:m>
                      <m:oMath xmlns:m="http://schemas.openxmlformats.org/officeDocument/2006/math">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e>
                        </m:d>
                        <m:r>
                          <m:rPr>
                            <m:nor/>
                          </m:rPr>
                          <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rPr>
                          <m:t>+</m:t>
                        </m:r>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e>
                        </m:d>
                        <m:box>
                          <m:boxPr>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boxPr>
                          <m:e>
                            <m:argPr>
                              <m:argSz m:val="-1"/>
                            </m:argP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box>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w="25400">
                                      <a:gradFill>
                                        <a:gsLst>
                                          <a:gs pos="0">
                                            <a:srgbClr val="9A2EA2"/>
                                          </a:gs>
                                          <a:gs pos="74000">
                                            <a:srgbClr val="FF339A"/>
                                          </a:gs>
                                          <a:gs pos="67000">
                                            <a:srgbClr val="F0B2E0"/>
                                          </a:gs>
                                          <a:gs pos="93000">
                                            <a:srgbClr val="F0B2E0"/>
                                          </a:gs>
                                        </a:gsLst>
                                        <a:lin ang="5400000" scaled="1"/>
                                      </a:gradFill>
                                    </a:ln>
                                    <a:gradFill>
                                      <a:gsLst>
                                        <a:gs pos="0">
                                          <a:srgbClr val="7030A0">
                                            <a:alpha val="59000"/>
                                          </a:srgbClr>
                                        </a:gs>
                                        <a:gs pos="52000">
                                          <a:srgbClr val="ED458D">
                                            <a:lumMod val="65000"/>
                                            <a:lumOff val="35000"/>
                                            <a:alpha val="29000"/>
                                          </a:srgbClr>
                                        </a:gs>
                                      </a:gsLst>
                                      <a:path path="circle">
                                        <a:fillToRect l="100000" t="100000"/>
                                      </a:path>
                                    </a:gradFill>
                                    <a:effectLst>
                                      <a:glow>
                                        <a:srgbClr val="3399FF">
                                          <a:alpha val="40000"/>
                                        </a:srgbClr>
                                      </a:glow>
                                    </a:effectLst>
                                    <a:uLnTx/>
                                    <a:uFillTx/>
                                    <a:latin typeface="Cambria Math" panose="02040503050406030204" pitchFamily="18" charset="0"/>
                                    <a:ea typeface="Cambria Math" panose="02040503050406030204" pitchFamily="18" charset="0"/>
                                    <a:cs typeface="+mn-cs"/>
                                  </a:rPr>
                                  <m:t>𝑠</m:t>
                                </m:r>
                              </m:e>
                            </m:d>
                          </m:e>
                        </m:d>
                      </m:oMath>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96" name="TextBox 95"/>
                  <p:cNvSpPr txBox="1">
                    <a:spLocks noRot="1" noChangeAspect="1" noMove="1" noResize="1" noEditPoints="1" noAdjustHandles="1" noChangeArrowheads="1" noChangeShapeType="1" noTextEdit="1"/>
                  </p:cNvSpPr>
                  <p:nvPr/>
                </p:nvSpPr>
                <p:spPr>
                  <a:xfrm>
                    <a:off x="1979909" y="2514322"/>
                    <a:ext cx="2870790" cy="461665"/>
                  </a:xfrm>
                  <a:prstGeom prst="rect">
                    <a:avLst/>
                  </a:prstGeom>
                  <a:blipFill>
                    <a:blip r:embed="rId6"/>
                    <a:stretch>
                      <a:fillRect l="-13163" t="-127632" r="-2548" b="-197368"/>
                    </a:stretch>
                  </a:blipFill>
                </p:spPr>
                <p:txBody>
                  <a:bodyPr/>
                  <a:lstStyle/>
                  <a:p>
                    <a:r>
                      <a:rPr lang="en-US">
                        <a:noFill/>
                      </a:rPr>
                      <a:t> </a:t>
                    </a:r>
                  </a:p>
                </p:txBody>
              </p:sp>
            </mc:Fallback>
          </mc:AlternateContent>
          <p:grpSp>
            <p:nvGrpSpPr>
              <p:cNvPr id="9" name="Group 8"/>
              <p:cNvGrpSpPr/>
              <p:nvPr/>
            </p:nvGrpSpPr>
            <p:grpSpPr>
              <a:xfrm>
                <a:off x="2074811" y="3764399"/>
                <a:ext cx="2870790" cy="475048"/>
                <a:chOff x="2285706" y="3962890"/>
                <a:chExt cx="2870790" cy="475048"/>
              </a:xfrm>
            </p:grpSpPr>
            <mc:AlternateContent xmlns:mc="http://schemas.openxmlformats.org/markup-compatibility/2006" xmlns:a14="http://schemas.microsoft.com/office/drawing/2010/main">
              <mc:Choice Requires="a14">
                <p:sp>
                  <p:nvSpPr>
                    <p:cNvPr id="8" name="TextBox 7"/>
                    <p:cNvSpPr txBox="1"/>
                    <p:nvPr/>
                  </p:nvSpPr>
                  <p:spPr>
                    <a:xfrm>
                      <a:off x="3646968" y="3962890"/>
                      <a:ext cx="81870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box>
                              <m:boxPr>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boxPr>
                              <m:e>
                                <m:argPr>
                                  <m:argSz m:val="-1"/>
                                </m:argPr>
                                <m:box>
                                  <m:boxPr>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boxPr>
                                  <m:e>
                                    <m:argPr>
                                      <m:argSz m:val="-1"/>
                                    </m:argP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box>
                              </m:e>
                            </m:box>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smtClean="0">
                                        <a:ln>
                                          <a:gradFill>
                                            <a:gsLst>
                                              <a:gs pos="49000">
                                                <a:srgbClr val="7030A0"/>
                                              </a:gs>
                                              <a:gs pos="58000">
                                                <a:srgbClr val="FF339A"/>
                                              </a:gs>
                                              <a:gs pos="78000">
                                                <a:srgbClr val="ED458D"/>
                                              </a:gs>
                                              <a:gs pos="100000">
                                                <a:srgbClr val="F0B2E0"/>
                                              </a:gs>
                                            </a:gsLst>
                                            <a:lin ang="5400000" scaled="1"/>
                                          </a:grad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smtClean="0">
                                        <a:ln w="25400">
                                          <a:gradFill>
                                            <a:gsLst>
                                              <a:gs pos="49000">
                                                <a:srgbClr val="7030A0"/>
                                              </a:gs>
                                              <a:gs pos="58000">
                                                <a:srgbClr val="FF339A"/>
                                              </a:gs>
                                              <a:gs pos="78000">
                                                <a:srgbClr val="ED458D"/>
                                              </a:gs>
                                              <a:gs pos="100000">
                                                <a:srgbClr val="F0B2E0"/>
                                              </a:gs>
                                            </a:gsLst>
                                            <a:lin ang="5400000" scaled="1"/>
                                          </a:gradFill>
                                        </a:ln>
                                        <a:gradFill>
                                          <a:gsLst>
                                            <a:gs pos="41000">
                                              <a:srgbClr val="7030A0">
                                                <a:alpha val="59000"/>
                                              </a:srgbClr>
                                            </a:gs>
                                            <a:gs pos="0">
                                              <a:srgbClr val="ED458D">
                                                <a:lumMod val="65000"/>
                                                <a:lumOff val="35000"/>
                                                <a:alpha val="29000"/>
                                              </a:srgbClr>
                                            </a:gs>
                                          </a:gsLst>
                                          <a:path path="circle">
                                            <a:fillToRect l="100000" t="100000"/>
                                          </a:path>
                                        </a:gradFill>
                                        <a:effectLst>
                                          <a:glow>
                                            <a:srgbClr val="3399FF">
                                              <a:alpha val="40000"/>
                                            </a:srgbClr>
                                          </a:glow>
                                        </a:effectLst>
                                        <a:uLnTx/>
                                        <a:uFillTx/>
                                        <a:latin typeface="Cambria Math" panose="02040503050406030204" pitchFamily="18" charset="0"/>
                                        <a:ea typeface="Cambria Math" panose="02040503050406030204" pitchFamily="18" charset="0"/>
                                        <a:cs typeface="+mn-cs"/>
                                      </a:rPr>
                                      <m:t>𝑡</m:t>
                                    </m:r>
                                  </m:e>
                                </m:d>
                              </m:e>
                            </m:d>
                          </m:oMath>
                        </m:oMathPara>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646968" y="3962890"/>
                      <a:ext cx="818706" cy="461665"/>
                    </a:xfrm>
                    <a:prstGeom prst="rect">
                      <a:avLst/>
                    </a:prstGeom>
                    <a:blipFill>
                      <a:blip r:embed="rId7"/>
                      <a:stretch>
                        <a:fillRect l="-25373" t="-127632" r="-24627" b="-1973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2285706" y="3976273"/>
                      <a:ext cx="287079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rPr>
                        <a:t>(</a:t>
                      </a:r>
                      <a14:m>
                        <m:oMath xmlns:m="http://schemas.openxmlformats.org/officeDocument/2006/math">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e>
                          </m:d>
                          <m:r>
                            <m:rPr>
                              <m:nor/>
                            </m:rPr>
                            <a:rPr kumimoji="0" lang="en-US" sz="2400" b="0" i="0" u="none" strike="noStrike" kern="1200" cap="none" spc="0" normalizeH="0" baseline="0" noProof="0" dirty="0" smtClean="0">
                              <a:ln>
                                <a:noFill/>
                              </a:ln>
                              <a:solidFill>
                                <a:srgbClr val="000000"/>
                              </a:solidFill>
                              <a:effectLst/>
                              <a:uLnTx/>
                              <a:uFillTx/>
                              <a:latin typeface="Lucida Sans" pitchFamily="34" charset="0"/>
                              <a:ea typeface="+mn-ea"/>
                              <a:cs typeface="+mn-cs"/>
                            </a:rPr>
                            <m:t>−</m:t>
                          </m:r>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e>
                          </m:d>
                        </m:oMath>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97" name="TextBox 96"/>
                    <p:cNvSpPr txBox="1">
                      <a:spLocks noRot="1" noChangeAspect="1" noMove="1" noResize="1" noEditPoints="1" noAdjustHandles="1" noChangeArrowheads="1" noChangeShapeType="1" noTextEdit="1"/>
                    </p:cNvSpPr>
                    <p:nvPr/>
                  </p:nvSpPr>
                  <p:spPr>
                    <a:xfrm>
                      <a:off x="2285706" y="3976273"/>
                      <a:ext cx="2870790" cy="461665"/>
                    </a:xfrm>
                    <a:prstGeom prst="rect">
                      <a:avLst/>
                    </a:prstGeom>
                    <a:blipFill>
                      <a:blip r:embed="rId8"/>
                      <a:stretch>
                        <a:fillRect l="-13191" t="-127632" b="-197368"/>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133" name="Text Box 16"/>
                <p:cNvSpPr txBox="1">
                  <a:spLocks noChangeArrowheads="1"/>
                </p:cNvSpPr>
                <p:nvPr/>
              </p:nvSpPr>
              <p:spPr bwMode="auto">
                <a:xfrm>
                  <a:off x="254506" y="2061475"/>
                  <a:ext cx="1961459" cy="491738"/>
                </a:xfrm>
                <a:prstGeom prst="rect">
                  <a:avLst/>
                </a:prstGeom>
                <a:noFill/>
                <a:ln w="9525" algn="ctr">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400" b="0" i="1" u="none" strike="noStrike" kern="1200" cap="none" spc="0" normalizeH="0" baseline="0" noProof="0" smtClean="0">
                                <a:ln>
                                  <a:noFill/>
                                </a:ln>
                                <a:solidFill>
                                  <a:srgbClr val="000000"/>
                                </a:solidFill>
                                <a:effectLst/>
                                <a:uLnTx/>
                                <a:uFillTx/>
                                <a:latin typeface="Cambria Math"/>
                                <a:ea typeface="+mn-ea"/>
                                <a:cs typeface="+mn-cs"/>
                              </a:rPr>
                            </m:ctrlPr>
                          </m:sSubSup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𝑒𝑔</m:t>
                            </m: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bSup>
                      </m:oMath>
                    </m:oMathPara>
                  </a14:m>
                  <a:endParaRPr kumimoji="0" lang="en-US" sz="2400" b="0" i="0" u="none" strike="noStrike" kern="1200" cap="none" spc="0" normalizeH="0" baseline="0" noProof="0" dirty="0">
                    <a:ln>
                      <a:noFill/>
                    </a:ln>
                    <a:solidFill>
                      <a:srgbClr val="000000"/>
                    </a:solidFill>
                    <a:effectLst/>
                    <a:uLnTx/>
                    <a:uFillTx/>
                    <a:latin typeface="Berlin Sans FB" pitchFamily="34" charset="0"/>
                    <a:ea typeface="+mn-ea"/>
                    <a:cs typeface="+mn-cs"/>
                  </a:endParaRPr>
                </a:p>
              </p:txBody>
            </p:sp>
          </mc:Choice>
          <mc:Fallback xmlns="">
            <p:sp>
              <p:nvSpPr>
                <p:cNvPr id="133" name="Text Box 16"/>
                <p:cNvSpPr txBox="1">
                  <a:spLocks noRot="1" noChangeAspect="1" noMove="1" noResize="1" noEditPoints="1" noAdjustHandles="1" noChangeArrowheads="1" noChangeShapeType="1" noTextEdit="1"/>
                </p:cNvSpPr>
                <p:nvPr/>
              </p:nvSpPr>
              <p:spPr bwMode="auto">
                <a:xfrm>
                  <a:off x="254506" y="2061475"/>
                  <a:ext cx="1961459" cy="491738"/>
                </a:xfrm>
                <a:prstGeom prst="rect">
                  <a:avLst/>
                </a:prstGeom>
                <a:blipFill>
                  <a:blip r:embed="rId9"/>
                  <a:stretch>
                    <a:fillRect b="-7407"/>
                  </a:stretch>
                </a:blipFill>
                <a:ln w="9525" algn="ctr">
                  <a:noFill/>
                  <a:miter lim="800000"/>
                  <a:headEnd/>
                  <a:tailEnd/>
                </a:ln>
              </p:spPr>
              <p:txBody>
                <a:bodyPr/>
                <a:lstStyle/>
                <a:p>
                  <a:r>
                    <a:rPr lang="en-US">
                      <a:noFill/>
                    </a:rPr>
                    <a:t> </a:t>
                  </a:r>
                </a:p>
              </p:txBody>
            </p:sp>
          </mc:Fallback>
        </mc:AlternateContent>
        <p:sp>
          <p:nvSpPr>
            <p:cNvPr id="12" name="Rounded Rectangle 11"/>
            <p:cNvSpPr/>
            <p:nvPr/>
          </p:nvSpPr>
          <p:spPr bwMode="auto">
            <a:xfrm flipH="1">
              <a:off x="-29245" y="1445334"/>
              <a:ext cx="45719" cy="426361"/>
            </a:xfrm>
            <a:prstGeom prst="round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grpSp>
      <p:grpSp>
        <p:nvGrpSpPr>
          <p:cNvPr id="2" name="Group 1"/>
          <p:cNvGrpSpPr/>
          <p:nvPr/>
        </p:nvGrpSpPr>
        <p:grpSpPr>
          <a:xfrm>
            <a:off x="1050050" y="3425477"/>
            <a:ext cx="10729890" cy="2842370"/>
            <a:chOff x="60406" y="3941309"/>
            <a:chExt cx="10729890" cy="2842370"/>
          </a:xfrm>
        </p:grpSpPr>
        <p:sp>
          <p:nvSpPr>
            <p:cNvPr id="21" name="Rounded Rectangle 20"/>
            <p:cNvSpPr/>
            <p:nvPr/>
          </p:nvSpPr>
          <p:spPr bwMode="auto">
            <a:xfrm>
              <a:off x="60406" y="4025010"/>
              <a:ext cx="10729890" cy="2758669"/>
            </a:xfrm>
            <a:prstGeom prst="roundRect">
              <a:avLst/>
            </a:prstGeom>
            <a:solidFill>
              <a:srgbClr val="FAF5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mc:AlternateContent xmlns:mc="http://schemas.openxmlformats.org/markup-compatibility/2006" xmlns:a14="http://schemas.microsoft.com/office/drawing/2010/main">
          <mc:Choice Requires="a14">
            <p:sp>
              <p:nvSpPr>
                <p:cNvPr id="98" name="Text Box 16"/>
                <p:cNvSpPr txBox="1">
                  <a:spLocks noChangeArrowheads="1"/>
                </p:cNvSpPr>
                <p:nvPr/>
              </p:nvSpPr>
              <p:spPr bwMode="auto">
                <a:xfrm>
                  <a:off x="517100" y="4562246"/>
                  <a:ext cx="2387700" cy="491738"/>
                </a:xfrm>
                <a:prstGeom prst="rect">
                  <a:avLst/>
                </a:prstGeom>
                <a:noFill/>
                <a:ln w="9525" algn="ctr">
                  <a:noFill/>
                  <a:miter lim="800000"/>
                  <a:headEnd/>
                  <a:tailEnd/>
                </a:ln>
              </p:spPr>
              <p:txBody>
                <a:bodyPr wrap="square">
                  <a:spAutoFit/>
                </a:bodyPr>
                <a:lstStyle/>
                <a:p>
                  <a:pPr lvl="0" eaLnBrk="0" hangingPunct="0">
                    <a:spcBef>
                      <a:spcPct val="50000"/>
                    </a:spcBef>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SubSup>
                          <m:sSubSupPr>
                            <m:ctrlPr>
                              <a:rPr lang="en-US" sz="2400" i="1">
                                <a:solidFill>
                                  <a:srgbClr val="000000"/>
                                </a:solidFill>
                                <a:latin typeface="Cambria Math"/>
                              </a:rPr>
                            </m:ctrlPr>
                          </m:sSubSupPr>
                          <m:e>
                            <m:r>
                              <a:rPr lang="en-US" sz="2400" i="1">
                                <a:solidFill>
                                  <a:srgbClr val="000000"/>
                                </a:solidFill>
                                <a:latin typeface="Cambria Math" panose="02040503050406030204" pitchFamily="18" charset="0"/>
                              </a:rPr>
                              <m:t>𝑈</m:t>
                            </m:r>
                          </m:e>
                          <m:sub>
                            <m:r>
                              <a:rPr lang="en-US" sz="2400" i="1">
                                <a:solidFill>
                                  <a:srgbClr val="000000"/>
                                </a:solidFill>
                                <a:latin typeface="Cambria Math" panose="02040503050406030204" pitchFamily="18" charset="0"/>
                              </a:rPr>
                              <m:t>𝑒𝑔</m:t>
                            </m:r>
                          </m:sub>
                          <m:sup>
                            <m:r>
                              <a:rPr lang="en-US" sz="2400" i="1">
                                <a:solidFill>
                                  <a:srgbClr val="000000"/>
                                </a:solidFill>
                                <a:latin typeface="Cambria Math" panose="02040503050406030204" pitchFamily="18" charset="0"/>
                              </a:rPr>
                              <m:t>+</m:t>
                            </m:r>
                          </m:sup>
                        </m:sSub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Sup>
                          <m:sSubSupPr>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sSubSup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𝑔𝑔</m:t>
                            </m:r>
                          </m:sub>
                          <m:sup>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p>
                        </m:sSubSup>
                      </m:oMath>
                    </m:oMathPara>
                  </a14:m>
                  <a:endParaRPr kumimoji="0" lang="en-US" sz="2400" b="0" i="0" u="none" strike="noStrike" kern="1200" cap="none" spc="0" normalizeH="0" baseline="0" noProof="0" dirty="0">
                    <a:ln>
                      <a:noFill/>
                    </a:ln>
                    <a:solidFill>
                      <a:srgbClr val="000000"/>
                    </a:solidFill>
                    <a:effectLst/>
                    <a:uLnTx/>
                    <a:uFillTx/>
                    <a:latin typeface="Berlin Sans FB" pitchFamily="34" charset="0"/>
                    <a:ea typeface="+mn-ea"/>
                    <a:cs typeface="+mn-cs"/>
                  </a:endParaRPr>
                </a:p>
              </p:txBody>
            </p:sp>
          </mc:Choice>
          <mc:Fallback xmlns="">
            <p:sp>
              <p:nvSpPr>
                <p:cNvPr id="98" name="Text Box 16"/>
                <p:cNvSpPr txBox="1">
                  <a:spLocks noRot="1" noChangeAspect="1" noMove="1" noResize="1" noEditPoints="1" noAdjustHandles="1" noChangeArrowheads="1" noChangeShapeType="1" noTextEdit="1"/>
                </p:cNvSpPr>
                <p:nvPr/>
              </p:nvSpPr>
              <p:spPr bwMode="auto">
                <a:xfrm>
                  <a:off x="517100" y="4562246"/>
                  <a:ext cx="2387700" cy="491738"/>
                </a:xfrm>
                <a:prstGeom prst="rect">
                  <a:avLst/>
                </a:prstGeom>
                <a:blipFill>
                  <a:blip r:embed="rId10"/>
                  <a:stretch>
                    <a:fillRect b="-8750"/>
                  </a:stretch>
                </a:blipFill>
                <a:ln w="9525" algn="ctr">
                  <a:noFill/>
                  <a:miter lim="800000"/>
                  <a:headEnd/>
                  <a:tailEnd/>
                </a:ln>
              </p:spPr>
              <p:txBody>
                <a:bodyPr/>
                <a:lstStyle/>
                <a:p>
                  <a:r>
                    <a:rPr lang="en-US">
                      <a:noFill/>
                    </a:rPr>
                    <a:t> </a:t>
                  </a:r>
                </a:p>
              </p:txBody>
            </p:sp>
          </mc:Fallback>
        </mc:AlternateContent>
        <p:sp>
          <p:nvSpPr>
            <p:cNvPr id="99" name="Line 31"/>
            <p:cNvSpPr>
              <a:spLocks noChangeShapeType="1"/>
            </p:cNvSpPr>
            <p:nvPr/>
          </p:nvSpPr>
          <p:spPr bwMode="auto">
            <a:xfrm flipV="1">
              <a:off x="3084105" y="4531069"/>
              <a:ext cx="0" cy="1998662"/>
            </a:xfrm>
            <a:prstGeom prst="line">
              <a:avLst/>
            </a:prstGeom>
            <a:noFill/>
            <a:ln w="38100">
              <a:solidFill>
                <a:schemeClr val="tx1"/>
              </a:solidFill>
              <a:round/>
              <a:headEnd/>
              <a:tailEnd type="triangle" w="med" len="me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100" name="Text Box 32"/>
            <p:cNvSpPr txBox="1">
              <a:spLocks noChangeArrowheads="1"/>
            </p:cNvSpPr>
            <p:nvPr/>
          </p:nvSpPr>
          <p:spPr bwMode="auto">
            <a:xfrm rot="16200000">
              <a:off x="-656796" y="4679842"/>
              <a:ext cx="1938731" cy="461665"/>
            </a:xfrm>
            <a:prstGeom prst="rect">
              <a:avLst/>
            </a:prstGeom>
            <a:noFill/>
            <a:ln w="9525" algn="ctr">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Berlin Sans FB" pitchFamily="34" charset="0"/>
                  <a:ea typeface="+mn-ea"/>
                  <a:cs typeface="+mn-cs"/>
                </a:rPr>
                <a:t>Energy</a:t>
              </a:r>
            </a:p>
          </p:txBody>
        </p:sp>
        <p:sp>
          <p:nvSpPr>
            <p:cNvPr id="108" name="TextBox 107"/>
            <p:cNvSpPr txBox="1"/>
            <p:nvPr/>
          </p:nvSpPr>
          <p:spPr>
            <a:xfrm>
              <a:off x="413201" y="3969910"/>
              <a:ext cx="494473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rPr>
                <a:t>Three atoms: up to one e</a:t>
              </a:r>
            </a:p>
          </p:txBody>
        </p:sp>
        <p:sp>
          <p:nvSpPr>
            <p:cNvPr id="109" name="Line 8"/>
            <p:cNvSpPr>
              <a:spLocks noChangeShapeType="1"/>
            </p:cNvSpPr>
            <p:nvPr/>
          </p:nvSpPr>
          <p:spPr bwMode="auto">
            <a:xfrm>
              <a:off x="2944020" y="4788479"/>
              <a:ext cx="290441" cy="0"/>
            </a:xfrm>
            <a:prstGeom prst="line">
              <a:avLst/>
            </a:prstGeom>
            <a:noFill/>
            <a:ln w="28575">
              <a:solidFill>
                <a:schemeClr val="tx1"/>
              </a:solidFill>
              <a:round/>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110" name="Line 18"/>
            <p:cNvSpPr>
              <a:spLocks noChangeShapeType="1"/>
            </p:cNvSpPr>
            <p:nvPr/>
          </p:nvSpPr>
          <p:spPr bwMode="auto">
            <a:xfrm>
              <a:off x="2960141" y="6036315"/>
              <a:ext cx="274320" cy="0"/>
            </a:xfrm>
            <a:prstGeom prst="line">
              <a:avLst/>
            </a:prstGeom>
            <a:noFill/>
            <a:ln w="28575">
              <a:solidFill>
                <a:schemeClr val="tx1"/>
              </a:solidFill>
              <a:round/>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111" name="Line 18"/>
            <p:cNvSpPr>
              <a:spLocks noChangeShapeType="1"/>
            </p:cNvSpPr>
            <p:nvPr/>
          </p:nvSpPr>
          <p:spPr bwMode="auto">
            <a:xfrm>
              <a:off x="2944018" y="5529389"/>
              <a:ext cx="280173" cy="0"/>
            </a:xfrm>
            <a:prstGeom prst="line">
              <a:avLst/>
            </a:prstGeom>
            <a:noFill/>
            <a:ln w="28575">
              <a:solidFill>
                <a:schemeClr val="tx1"/>
              </a:solidFill>
              <a:round/>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mc:AlternateContent xmlns:mc="http://schemas.openxmlformats.org/markup-compatibility/2006" xmlns:a14="http://schemas.microsoft.com/office/drawing/2010/main">
          <mc:Choice Requires="a14">
            <p:sp>
              <p:nvSpPr>
                <p:cNvPr id="112" name="Text Box 16"/>
                <p:cNvSpPr txBox="1">
                  <a:spLocks noChangeArrowheads="1"/>
                </p:cNvSpPr>
                <p:nvPr/>
              </p:nvSpPr>
              <p:spPr bwMode="auto">
                <a:xfrm>
                  <a:off x="1361537" y="5246449"/>
                  <a:ext cx="875549" cy="491738"/>
                </a:xfrm>
                <a:prstGeom prst="rect">
                  <a:avLst/>
                </a:prstGeom>
                <a:noFill/>
                <a:ln w="9525" algn="ctr">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rPr>
                    <a:t>3</a:t>
                  </a:r>
                  <a14:m>
                    <m:oMath xmlns:m="http://schemas.openxmlformats.org/officeDocument/2006/math">
                      <m:sSubSup>
                        <m:sSubSupPr>
                          <m:ctrlPr>
                            <a:rPr kumimoji="0" lang="en-US" sz="2400" b="0" i="1" u="none" strike="noStrike" kern="1200" cap="none" spc="0" normalizeH="0" baseline="0" noProof="0" smtClean="0">
                              <a:ln>
                                <a:noFill/>
                              </a:ln>
                              <a:solidFill>
                                <a:srgbClr val="000000"/>
                              </a:solidFill>
                              <a:effectLst/>
                              <a:uLnTx/>
                              <a:uFillTx/>
                              <a:latin typeface="Cambria Math"/>
                              <a:ea typeface="+mn-ea"/>
                              <a:cs typeface="+mn-cs"/>
                            </a:rPr>
                          </m:ctrlPr>
                        </m:sSubSup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𝑔𝑔</m:t>
                          </m: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up>
                      </m:sSubSup>
                    </m:oMath>
                  </a14:m>
                  <a:endParaRPr kumimoji="0" lang="en-US" sz="2400" b="0" i="0" u="none" strike="noStrike" kern="1200" cap="none" spc="0" normalizeH="0" baseline="0" noProof="0" dirty="0">
                    <a:ln>
                      <a:noFill/>
                    </a:ln>
                    <a:solidFill>
                      <a:srgbClr val="000000"/>
                    </a:solidFill>
                    <a:effectLst/>
                    <a:uLnTx/>
                    <a:uFillTx/>
                    <a:latin typeface="Berlin Sans FB" pitchFamily="34" charset="0"/>
                    <a:ea typeface="+mn-ea"/>
                    <a:cs typeface="+mn-cs"/>
                  </a:endParaRPr>
                </a:p>
              </p:txBody>
            </p:sp>
          </mc:Choice>
          <mc:Fallback xmlns="">
            <p:sp>
              <p:nvSpPr>
                <p:cNvPr id="112" name="Text Box 16"/>
                <p:cNvSpPr txBox="1">
                  <a:spLocks noRot="1" noChangeAspect="1" noMove="1" noResize="1" noEditPoints="1" noAdjustHandles="1" noChangeArrowheads="1" noChangeShapeType="1" noTextEdit="1"/>
                </p:cNvSpPr>
                <p:nvPr/>
              </p:nvSpPr>
              <p:spPr bwMode="auto">
                <a:xfrm>
                  <a:off x="1361537" y="5246449"/>
                  <a:ext cx="875549" cy="491738"/>
                </a:xfrm>
                <a:prstGeom prst="rect">
                  <a:avLst/>
                </a:prstGeom>
                <a:blipFill>
                  <a:blip r:embed="rId11"/>
                  <a:stretch>
                    <a:fillRect l="-11189" t="-9877" b="-20988"/>
                  </a:stretch>
                </a:blipFill>
                <a:ln w="9525"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3930507" y="5233005"/>
                  <a:ext cx="287079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e>
                        </m:d>
                        <m:box>
                          <m:boxPr>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boxPr>
                          <m:e>
                            <m:argPr>
                              <m:argSz m:val="-1"/>
                            </m:argP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box>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w="25400">
                                      <a:gradFill>
                                        <a:gsLst>
                                          <a:gs pos="32000">
                                            <a:srgbClr val="7030A0"/>
                                          </a:gs>
                                          <a:gs pos="64000">
                                            <a:srgbClr val="FFC000"/>
                                          </a:gs>
                                          <a:gs pos="78000">
                                            <a:srgbClr val="F0B2E0"/>
                                          </a:gs>
                                          <a:gs pos="79000">
                                            <a:srgbClr val="ED458D"/>
                                          </a:gs>
                                        </a:gsLst>
                                        <a:lin ang="5400000" scaled="1"/>
                                      </a:gradFill>
                                    </a:ln>
                                    <a:gradFill>
                                      <a:gsLst>
                                        <a:gs pos="0">
                                          <a:srgbClr val="7030A0">
                                            <a:alpha val="59000"/>
                                          </a:srgbClr>
                                        </a:gs>
                                        <a:gs pos="52000">
                                          <a:srgbClr val="ED458D">
                                            <a:lumMod val="65000"/>
                                            <a:lumOff val="35000"/>
                                            <a:alpha val="29000"/>
                                          </a:srgbClr>
                                        </a:gs>
                                      </a:gsLst>
                                      <a:path path="circle">
                                        <a:fillToRect l="100000" t="100000"/>
                                      </a:path>
                                    </a:gradFill>
                                    <a:effectLst>
                                      <a:glow>
                                        <a:srgbClr val="3399FF">
                                          <a:alpha val="40000"/>
                                        </a:srgbClr>
                                      </a:glow>
                                    </a:effectLst>
                                    <a:uLnTx/>
                                    <a:uFillTx/>
                                    <a:latin typeface="Cambria Math" panose="02040503050406030204" pitchFamily="18" charset="0"/>
                                    <a:ea typeface="Cambria Math" panose="02040503050406030204" pitchFamily="18" charset="0"/>
                                    <a:cs typeface="+mn-cs"/>
                                  </a:rPr>
                                  <m:t>𝑠</m:t>
                                </m:r>
                              </m:e>
                            </m:d>
                          </m:e>
                        </m:d>
                      </m:oMath>
                    </m:oMathPara>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3930507" y="5233005"/>
                  <a:ext cx="2870790" cy="461665"/>
                </a:xfrm>
                <a:prstGeom prst="rect">
                  <a:avLst/>
                </a:prstGeom>
                <a:blipFill>
                  <a:blip r:embed="rId12"/>
                  <a:stretch>
                    <a:fillRect t="-127632" b="-1973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Box 127"/>
                <p:cNvSpPr txBox="1"/>
                <p:nvPr/>
              </p:nvSpPr>
              <p:spPr>
                <a:xfrm>
                  <a:off x="4334593" y="4615918"/>
                  <a:ext cx="4364889" cy="50917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rPr>
                    <a:t>(</a:t>
                  </a:r>
                  <a14:m>
                    <m:oMath xmlns:m="http://schemas.openxmlformats.org/officeDocument/2006/math">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e>
                          </m:d>
                        </m:e>
                      </m:d>
                      <m:r>
                        <m:rPr>
                          <m:nor/>
                        </m:rPr>
                        <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rPr>
                        <m:t>+</m:t>
                      </m:r>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e>
                      </m:d>
                      <m:box>
                        <m:boxPr>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boxPr>
                        <m:e>
                          <m:argPr>
                            <m:argSz m:val="-1"/>
                          </m:argP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box>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smtClean="0">
                                  <a:ln w="25400">
                                    <a:gradFill>
                                      <a:gsLst>
                                        <a:gs pos="32000">
                                          <a:srgbClr val="7030A0"/>
                                        </a:gs>
                                        <a:gs pos="64000">
                                          <a:srgbClr val="FFC000"/>
                                        </a:gs>
                                        <a:gs pos="78000">
                                          <a:srgbClr val="F0B2E0"/>
                                        </a:gs>
                                        <a:gs pos="79000">
                                          <a:srgbClr val="ED458D"/>
                                        </a:gs>
                                      </a:gsLst>
                                      <a:lin ang="5400000" scaled="1"/>
                                    </a:gradFill>
                                  </a:ln>
                                  <a:gradFill>
                                    <a:gsLst>
                                      <a:gs pos="0">
                                        <a:srgbClr val="7030A0">
                                          <a:alpha val="59000"/>
                                        </a:srgbClr>
                                      </a:gs>
                                      <a:gs pos="52000">
                                        <a:srgbClr val="ED458D">
                                          <a:lumMod val="65000"/>
                                          <a:lumOff val="35000"/>
                                          <a:alpha val="29000"/>
                                        </a:srgbClr>
                                      </a:gs>
                                    </a:gsLst>
                                    <a:path path="circle">
                                      <a:fillToRect l="100000" t="100000"/>
                                    </a:path>
                                  </a:gradFill>
                                  <a:effectLst>
                                    <a:glow>
                                      <a:srgbClr val="3399FF">
                                        <a:alpha val="40000"/>
                                      </a:srgbClr>
                                    </a:glow>
                                  </a:effectLst>
                                  <a:uLnTx/>
                                  <a:uFillTx/>
                                  <a:latin typeface="Cambria Math" panose="02040503050406030204" pitchFamily="18" charset="0"/>
                                  <a:ea typeface="Cambria Math" panose="02040503050406030204" pitchFamily="18" charset="0"/>
                                  <a:cs typeface="+mn-cs"/>
                                </a:rPr>
                                <m:t>𝑠</m:t>
                              </m:r>
                            </m:e>
                          </m:d>
                        </m:e>
                      </m:d>
                    </m:oMath>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128" name="TextBox 127"/>
                <p:cNvSpPr txBox="1">
                  <a:spLocks noRot="1" noChangeAspect="1" noMove="1" noResize="1" noEditPoints="1" noAdjustHandles="1" noChangeArrowheads="1" noChangeShapeType="1" noTextEdit="1"/>
                </p:cNvSpPr>
                <p:nvPr/>
              </p:nvSpPr>
              <p:spPr>
                <a:xfrm>
                  <a:off x="4334593" y="4615918"/>
                  <a:ext cx="4364889" cy="509178"/>
                </a:xfrm>
                <a:prstGeom prst="rect">
                  <a:avLst/>
                </a:prstGeom>
                <a:blipFill>
                  <a:blip r:embed="rId13"/>
                  <a:stretch>
                    <a:fillRect l="-2095" t="-4819" b="-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Text Box 16"/>
                <p:cNvSpPr txBox="1">
                  <a:spLocks noChangeArrowheads="1"/>
                </p:cNvSpPr>
                <p:nvPr/>
              </p:nvSpPr>
              <p:spPr bwMode="auto">
                <a:xfrm>
                  <a:off x="326507" y="5770860"/>
                  <a:ext cx="2667945" cy="639086"/>
                </a:xfrm>
                <a:prstGeom prst="rect">
                  <a:avLst/>
                </a:prstGeom>
                <a:noFill/>
                <a:ln w="9525" algn="ctr">
                  <a:noFill/>
                  <a:miter lim="800000"/>
                  <a:headEnd/>
                  <a:tailEnd/>
                </a:ln>
              </p:spPr>
              <p:txBody>
                <a:bodyPr wrap="square">
                  <a:spAutoFit/>
                </a:bodyPr>
                <a:lstStyle/>
                <a:p>
                  <a:pPr lvl="0" eaLnBrk="0" hangingPunct="0">
                    <a:spcBef>
                      <a:spcPct val="50000"/>
                    </a:spcBef>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box>
                          <m:boxPr>
                            <m:ctrlPr>
                              <a:rPr kumimoji="0" lang="en-US" sz="2400" b="0" i="1" u="none" strike="noStrike" kern="1200" cap="none" spc="0" normalizeH="0" baseline="0" noProof="0" smtClean="0">
                                <a:ln>
                                  <a:noFill/>
                                </a:ln>
                                <a:solidFill>
                                  <a:srgbClr val="000000"/>
                                </a:solidFill>
                                <a:effectLst/>
                                <a:uLnTx/>
                                <a:uFillTx/>
                                <a:latin typeface="Cambria Math"/>
                                <a:ea typeface="+mn-ea"/>
                                <a:cs typeface="+mn-cs"/>
                              </a:rPr>
                            </m:ctrlPr>
                          </m:boxPr>
                          <m:e>
                            <m:argPr>
                              <m:argSz m:val="-1"/>
                            </m:argPr>
                            <m:f>
                              <m:fPr>
                                <m:ctrlPr>
                                  <a:rPr kumimoji="0" lang="en-US" sz="2400" b="0" i="1" u="none" strike="noStrike" kern="1200" cap="none" spc="0" normalizeH="0" baseline="0" noProof="0" smtClean="0">
                                    <a:ln>
                                      <a:noFill/>
                                    </a:ln>
                                    <a:solidFill>
                                      <a:srgbClr val="000000"/>
                                    </a:solidFill>
                                    <a:effectLst/>
                                    <a:uLnTx/>
                                    <a:uFillTx/>
                                    <a:latin typeface="Cambria Math"/>
                                    <a:ea typeface="+mn-ea"/>
                                    <a:cs typeface="+mn-cs"/>
                                  </a:rPr>
                                </m:ctrlPr>
                              </m:fPr>
                              <m:num>
                                <m:r>
                                  <a:rPr lang="en-US" sz="2400" b="0" i="1" smtClean="0">
                                    <a:solidFill>
                                      <a:srgbClr val="000000"/>
                                    </a:solidFill>
                                    <a:latin typeface="Cambria Math" panose="02040503050406030204" pitchFamily="18" charset="0"/>
                                  </a:rPr>
                                  <m:t>3</m:t>
                                </m:r>
                                <m:sSubSup>
                                  <m:sSubSupPr>
                                    <m:ctrlPr>
                                      <a:rPr lang="en-US" sz="2400" i="1">
                                        <a:solidFill>
                                          <a:srgbClr val="000000"/>
                                        </a:solidFill>
                                        <a:latin typeface="Cambria Math"/>
                                      </a:rPr>
                                    </m:ctrlPr>
                                  </m:sSubSupPr>
                                  <m:e>
                                    <m:r>
                                      <a:rPr lang="en-US" sz="2400" i="1">
                                        <a:solidFill>
                                          <a:srgbClr val="000000"/>
                                        </a:solidFill>
                                        <a:latin typeface="Cambria Math" panose="02040503050406030204" pitchFamily="18" charset="0"/>
                                      </a:rPr>
                                      <m:t>𝑈</m:t>
                                    </m:r>
                                  </m:e>
                                  <m:sub>
                                    <m:r>
                                      <a:rPr lang="en-US" sz="2400" i="1">
                                        <a:solidFill>
                                          <a:srgbClr val="000000"/>
                                        </a:solidFill>
                                        <a:latin typeface="Cambria Math" panose="02040503050406030204" pitchFamily="18" charset="0"/>
                                      </a:rPr>
                                      <m:t>𝑒𝑔</m:t>
                                    </m:r>
                                  </m:sub>
                                  <m:sup>
                                    <m:r>
                                      <a:rPr lang="en-US" sz="2400" i="1">
                                        <a:solidFill>
                                          <a:srgbClr val="000000"/>
                                        </a:solidFill>
                                        <a:latin typeface="Cambria Math" panose="02040503050406030204" pitchFamily="18" charset="0"/>
                                      </a:rPr>
                                      <m:t>+</m:t>
                                    </m:r>
                                  </m:sup>
                                </m:sSubSup>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e>
                        </m:box>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box>
                          <m:boxPr>
                            <m:ctrlPr>
                              <a:rPr lang="en-US" sz="2400" i="1">
                                <a:solidFill>
                                  <a:srgbClr val="000000"/>
                                </a:solidFill>
                                <a:latin typeface="Cambria Math"/>
                              </a:rPr>
                            </m:ctrlPr>
                          </m:boxPr>
                          <m:e>
                            <m:argPr>
                              <m:argSz m:val="-1"/>
                            </m:argPr>
                            <m:f>
                              <m:fPr>
                                <m:ctrlPr>
                                  <a:rPr lang="en-US" sz="2400" i="1">
                                    <a:solidFill>
                                      <a:srgbClr val="000000"/>
                                    </a:solidFill>
                                    <a:latin typeface="Cambria Math"/>
                                  </a:rPr>
                                </m:ctrlPr>
                              </m:fPr>
                              <m:num>
                                <m:sSubSup>
                                  <m:sSubSupPr>
                                    <m:ctrlPr>
                                      <a:rPr lang="en-US" sz="2400" i="1">
                                        <a:solidFill>
                                          <a:srgbClr val="000000"/>
                                        </a:solidFill>
                                        <a:latin typeface="Cambria Math"/>
                                      </a:rPr>
                                    </m:ctrlPr>
                                  </m:sSubSupPr>
                                  <m:e>
                                    <m:r>
                                      <a:rPr lang="en-US" sz="2400" i="1">
                                        <a:solidFill>
                                          <a:srgbClr val="000000"/>
                                        </a:solidFill>
                                        <a:latin typeface="Cambria Math" panose="02040503050406030204" pitchFamily="18" charset="0"/>
                                      </a:rPr>
                                      <m:t>𝑈</m:t>
                                    </m:r>
                                  </m:e>
                                  <m:sub>
                                    <m:r>
                                      <a:rPr lang="en-US" sz="2400" i="1">
                                        <a:solidFill>
                                          <a:srgbClr val="000000"/>
                                        </a:solidFill>
                                        <a:latin typeface="Cambria Math" panose="02040503050406030204" pitchFamily="18" charset="0"/>
                                      </a:rPr>
                                      <m:t>𝑒𝑔</m:t>
                                    </m:r>
                                  </m:sub>
                                  <m:sup>
                                    <m:r>
                                      <a:rPr lang="en-US" sz="2400" b="0" i="1" smtClean="0">
                                        <a:solidFill>
                                          <a:srgbClr val="000000"/>
                                        </a:solidFill>
                                        <a:latin typeface="Cambria Math" panose="02040503050406030204" pitchFamily="18" charset="0"/>
                                      </a:rPr>
                                      <m:t>−</m:t>
                                    </m:r>
                                  </m:sup>
                                </m:sSubSup>
                              </m:num>
                              <m:den>
                                <m:r>
                                  <a:rPr lang="en-US" sz="2400" i="1">
                                    <a:solidFill>
                                      <a:srgbClr val="000000"/>
                                    </a:solidFill>
                                    <a:latin typeface="Cambria Math" panose="02040503050406030204" pitchFamily="18" charset="0"/>
                                  </a:rPr>
                                  <m:t>2</m:t>
                                </m:r>
                              </m:den>
                            </m:f>
                          </m:e>
                        </m:box>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sSubSup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𝑔𝑔</m:t>
                            </m:r>
                          </m:sub>
                          <m:sup>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p>
                        </m:sSubSup>
                      </m:oMath>
                    </m:oMathPara>
                  </a14:m>
                  <a:endParaRPr kumimoji="0" lang="en-US" sz="2400" b="0" i="0" u="none" strike="noStrike" kern="1200" cap="none" spc="0" normalizeH="0" baseline="0" noProof="0" dirty="0">
                    <a:ln>
                      <a:noFill/>
                    </a:ln>
                    <a:solidFill>
                      <a:srgbClr val="000000"/>
                    </a:solidFill>
                    <a:effectLst/>
                    <a:uLnTx/>
                    <a:uFillTx/>
                    <a:latin typeface="Berlin Sans FB" pitchFamily="34" charset="0"/>
                    <a:ea typeface="+mn-ea"/>
                    <a:cs typeface="+mn-cs"/>
                  </a:endParaRPr>
                </a:p>
              </p:txBody>
            </p:sp>
          </mc:Choice>
          <mc:Fallback xmlns="">
            <p:sp>
              <p:nvSpPr>
                <p:cNvPr id="132" name="Text Box 16"/>
                <p:cNvSpPr txBox="1">
                  <a:spLocks noRot="1" noChangeAspect="1" noMove="1" noResize="1" noEditPoints="1" noAdjustHandles="1" noChangeArrowheads="1" noChangeShapeType="1" noTextEdit="1"/>
                </p:cNvSpPr>
                <p:nvPr/>
              </p:nvSpPr>
              <p:spPr bwMode="auto">
                <a:xfrm>
                  <a:off x="326507" y="5770860"/>
                  <a:ext cx="2667945" cy="639086"/>
                </a:xfrm>
                <a:prstGeom prst="rect">
                  <a:avLst/>
                </a:prstGeom>
                <a:blipFill>
                  <a:blip r:embed="rId14"/>
                  <a:stretch>
                    <a:fillRect/>
                  </a:stretch>
                </a:blipFill>
                <a:ln w="9525" algn="ctr">
                  <a:noFill/>
                  <a:miter lim="800000"/>
                  <a:headEnd/>
                  <a:tailEnd/>
                </a:ln>
              </p:spPr>
              <p:txBody>
                <a:bodyPr/>
                <a:lstStyle/>
                <a:p>
                  <a:r>
                    <a:rPr lang="en-US">
                      <a:noFill/>
                    </a:rPr>
                    <a:t> </a:t>
                  </a:r>
                </a:p>
              </p:txBody>
            </p:sp>
          </mc:Fallback>
        </mc:AlternateContent>
        <p:grpSp>
          <p:nvGrpSpPr>
            <p:cNvPr id="140" name="Group 139"/>
            <p:cNvGrpSpPr/>
            <p:nvPr/>
          </p:nvGrpSpPr>
          <p:grpSpPr>
            <a:xfrm>
              <a:off x="3387801" y="5960715"/>
              <a:ext cx="831038" cy="446604"/>
              <a:chOff x="4886412" y="2534673"/>
              <a:chExt cx="887410" cy="575079"/>
            </a:xfrm>
          </p:grpSpPr>
          <p:sp>
            <p:nvSpPr>
              <p:cNvPr id="141" name="Oval 13"/>
              <p:cNvSpPr>
                <a:spLocks noChangeArrowheads="1"/>
              </p:cNvSpPr>
              <p:nvPr/>
            </p:nvSpPr>
            <p:spPr bwMode="auto">
              <a:xfrm rot="7077789">
                <a:off x="4873574" y="2592949"/>
                <a:ext cx="526421" cy="500745"/>
              </a:xfrm>
              <a:prstGeom prst="ellipse">
                <a:avLst/>
              </a:prstGeom>
              <a:gradFill flip="none" rotWithShape="1">
                <a:gsLst>
                  <a:gs pos="58000">
                    <a:srgbClr val="FFC000">
                      <a:alpha val="29000"/>
                      <a:lumMod val="91000"/>
                    </a:srgbClr>
                  </a:gs>
                  <a:gs pos="100000">
                    <a:srgbClr val="ED458D">
                      <a:lumMod val="65000"/>
                      <a:lumOff val="35000"/>
                      <a:alpha val="29000"/>
                    </a:srgbClr>
                  </a:gs>
                  <a:gs pos="17000">
                    <a:srgbClr val="7030A0"/>
                  </a:gs>
                </a:gsLst>
                <a:path path="circle">
                  <a:fillToRect l="100000" t="100000"/>
                </a:path>
                <a:tileRect r="-100000" b="-100000"/>
              </a:gradFill>
              <a:ln w="9525" algn="ctr">
                <a:noFill/>
                <a:round/>
                <a:headEnd/>
                <a:tailEnd/>
              </a:ln>
              <a:effectLst>
                <a:glow rad="152400">
                  <a:srgbClr val="F0B2E0">
                    <a:alpha val="49000"/>
                  </a:srgbClr>
                </a:glow>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142" name="Oval 13"/>
              <p:cNvSpPr>
                <a:spLocks noChangeArrowheads="1"/>
              </p:cNvSpPr>
              <p:nvPr/>
            </p:nvSpPr>
            <p:spPr bwMode="auto">
              <a:xfrm rot="19244389">
                <a:off x="5247228" y="2623935"/>
                <a:ext cx="526594" cy="485817"/>
              </a:xfrm>
              <a:prstGeom prst="ellipse">
                <a:avLst/>
              </a:prstGeom>
              <a:gradFill flip="none" rotWithShape="1">
                <a:gsLst>
                  <a:gs pos="58000">
                    <a:srgbClr val="FFC000">
                      <a:alpha val="29000"/>
                      <a:lumMod val="91000"/>
                    </a:srgbClr>
                  </a:gs>
                  <a:gs pos="100000">
                    <a:srgbClr val="ED458D">
                      <a:lumMod val="65000"/>
                      <a:lumOff val="35000"/>
                      <a:alpha val="29000"/>
                    </a:srgbClr>
                  </a:gs>
                  <a:gs pos="6000">
                    <a:srgbClr val="7030A0"/>
                  </a:gs>
                </a:gsLst>
                <a:path path="circle">
                  <a:fillToRect l="100000" t="100000"/>
                </a:path>
                <a:tileRect r="-100000" b="-100000"/>
              </a:gradFill>
              <a:ln w="9525" algn="ctr">
                <a:noFill/>
                <a:round/>
                <a:headEnd/>
                <a:tailEnd/>
              </a:ln>
              <a:effectLst>
                <a:glow rad="152400">
                  <a:srgbClr val="F0B2E0">
                    <a:alpha val="49000"/>
                  </a:srgbClr>
                </a:glow>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grpSp>
            <p:nvGrpSpPr>
              <p:cNvPr id="143" name="Group 142"/>
              <p:cNvGrpSpPr/>
              <p:nvPr/>
            </p:nvGrpSpPr>
            <p:grpSpPr>
              <a:xfrm>
                <a:off x="5069278" y="2534673"/>
                <a:ext cx="549478" cy="546927"/>
                <a:chOff x="5422841" y="3480884"/>
                <a:chExt cx="549478" cy="546927"/>
              </a:xfrm>
            </p:grpSpPr>
            <p:grpSp>
              <p:nvGrpSpPr>
                <p:cNvPr id="144" name="Group 143"/>
                <p:cNvGrpSpPr/>
                <p:nvPr/>
              </p:nvGrpSpPr>
              <p:grpSpPr>
                <a:xfrm>
                  <a:off x="5422841" y="3694379"/>
                  <a:ext cx="483324" cy="333432"/>
                  <a:chOff x="2734913" y="4021405"/>
                  <a:chExt cx="483324" cy="333432"/>
                </a:xfrm>
              </p:grpSpPr>
              <p:sp>
                <p:nvSpPr>
                  <p:cNvPr id="147" name="Line 10"/>
                  <p:cNvSpPr>
                    <a:spLocks noChangeShapeType="1"/>
                  </p:cNvSpPr>
                  <p:nvPr/>
                </p:nvSpPr>
                <p:spPr bwMode="auto">
                  <a:xfrm flipH="1">
                    <a:off x="3205940" y="4093346"/>
                    <a:ext cx="12297" cy="261491"/>
                  </a:xfrm>
                  <a:prstGeom prst="line">
                    <a:avLst/>
                  </a:prstGeom>
                  <a:noFill/>
                  <a:ln w="38100">
                    <a:solidFill>
                      <a:schemeClr val="tx1"/>
                    </a:solidFill>
                    <a:round/>
                    <a:headEnd/>
                    <a:tailEnd type="triangle" w="med" len="med"/>
                  </a:ln>
                  <a:effectLst>
                    <a:glow rad="63500">
                      <a:schemeClr val="accent4">
                        <a:satMod val="175000"/>
                        <a:alpha val="40000"/>
                      </a:schemeClr>
                    </a:glo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148" name="Line 10"/>
                  <p:cNvSpPr>
                    <a:spLocks noChangeShapeType="1"/>
                  </p:cNvSpPr>
                  <p:nvPr/>
                </p:nvSpPr>
                <p:spPr bwMode="auto">
                  <a:xfrm flipH="1">
                    <a:off x="2817209" y="4093346"/>
                    <a:ext cx="0" cy="260716"/>
                  </a:xfrm>
                  <a:prstGeom prst="line">
                    <a:avLst/>
                  </a:prstGeom>
                  <a:noFill/>
                  <a:ln w="38100">
                    <a:solidFill>
                      <a:schemeClr val="tx1"/>
                    </a:solidFill>
                    <a:round/>
                    <a:headEnd/>
                    <a:tailEnd type="triangle" w="med" len="med"/>
                  </a:ln>
                  <a:effectLst>
                    <a:glow rad="63500">
                      <a:schemeClr val="accent4">
                        <a:satMod val="175000"/>
                        <a:alpha val="40000"/>
                      </a:schemeClr>
                    </a:glo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149" name="Oval 16"/>
                  <p:cNvSpPr/>
                  <p:nvPr/>
                </p:nvSpPr>
                <p:spPr bwMode="auto">
                  <a:xfrm>
                    <a:off x="2734913" y="4021405"/>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50" name="Oval 16"/>
                  <p:cNvSpPr/>
                  <p:nvPr/>
                </p:nvSpPr>
                <p:spPr bwMode="auto">
                  <a:xfrm>
                    <a:off x="2927832" y="4021405"/>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145" name="Line 10"/>
                <p:cNvSpPr>
                  <a:spLocks noChangeShapeType="1"/>
                </p:cNvSpPr>
                <p:nvPr/>
              </p:nvSpPr>
              <p:spPr bwMode="auto">
                <a:xfrm flipV="1">
                  <a:off x="5690909" y="3480884"/>
                  <a:ext cx="7253" cy="298977"/>
                </a:xfrm>
                <a:prstGeom prst="line">
                  <a:avLst/>
                </a:prstGeom>
                <a:noFill/>
                <a:ln w="38100">
                  <a:solidFill>
                    <a:schemeClr val="tx1"/>
                  </a:solidFill>
                  <a:round/>
                  <a:headEnd/>
                  <a:tailEnd type="triangle" w="med" len="med"/>
                </a:ln>
                <a:effectLst>
                  <a:glow rad="139700">
                    <a:schemeClr val="accent4">
                      <a:satMod val="175000"/>
                      <a:alpha val="40000"/>
                    </a:schemeClr>
                  </a:glo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146" name="Oval 16"/>
                <p:cNvSpPr/>
                <p:nvPr/>
              </p:nvSpPr>
              <p:spPr bwMode="auto">
                <a:xfrm>
                  <a:off x="5807727" y="3700348"/>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grpSp>
        <p:grpSp>
          <p:nvGrpSpPr>
            <p:cNvPr id="151" name="Group 150"/>
            <p:cNvGrpSpPr/>
            <p:nvPr/>
          </p:nvGrpSpPr>
          <p:grpSpPr>
            <a:xfrm>
              <a:off x="3524997" y="4580074"/>
              <a:ext cx="640080" cy="640079"/>
              <a:chOff x="6950127" y="2919545"/>
              <a:chExt cx="683499" cy="824212"/>
            </a:xfrm>
          </p:grpSpPr>
          <p:sp>
            <p:nvSpPr>
              <p:cNvPr id="152" name="Oval 13"/>
              <p:cNvSpPr>
                <a:spLocks noChangeArrowheads="1"/>
              </p:cNvSpPr>
              <p:nvPr/>
            </p:nvSpPr>
            <p:spPr bwMode="auto">
              <a:xfrm rot="19244389">
                <a:off x="6950127" y="2919545"/>
                <a:ext cx="683499" cy="824212"/>
              </a:xfrm>
              <a:prstGeom prst="ellipse">
                <a:avLst/>
              </a:prstGeom>
              <a:gradFill flip="none" rotWithShape="1">
                <a:gsLst>
                  <a:gs pos="21000">
                    <a:srgbClr val="FFC000">
                      <a:lumMod val="91000"/>
                      <a:alpha val="8000"/>
                    </a:srgbClr>
                  </a:gs>
                  <a:gs pos="87000">
                    <a:srgbClr val="FF9562"/>
                  </a:gs>
                  <a:gs pos="55000">
                    <a:srgbClr val="7030A0">
                      <a:alpha val="61000"/>
                    </a:srgbClr>
                  </a:gs>
                </a:gsLst>
                <a:path path="circle">
                  <a:fillToRect l="50000" t="50000" r="50000" b="50000"/>
                </a:path>
                <a:tileRect/>
              </a:gradFill>
              <a:ln w="9525" algn="ctr">
                <a:noFill/>
                <a:round/>
                <a:headEnd/>
                <a:tailEnd/>
              </a:ln>
              <a:effectLst>
                <a:glow rad="152400">
                  <a:srgbClr val="F0B2E0">
                    <a:alpha val="49000"/>
                  </a:srgbClr>
                </a:glow>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grpSp>
            <p:nvGrpSpPr>
              <p:cNvPr id="153" name="Group 152"/>
              <p:cNvGrpSpPr/>
              <p:nvPr/>
            </p:nvGrpSpPr>
            <p:grpSpPr>
              <a:xfrm>
                <a:off x="7071216" y="3019501"/>
                <a:ext cx="549478" cy="546927"/>
                <a:chOff x="5422841" y="3480884"/>
                <a:chExt cx="549478" cy="546927"/>
              </a:xfrm>
            </p:grpSpPr>
            <p:grpSp>
              <p:nvGrpSpPr>
                <p:cNvPr id="154" name="Group 153"/>
                <p:cNvGrpSpPr/>
                <p:nvPr/>
              </p:nvGrpSpPr>
              <p:grpSpPr>
                <a:xfrm>
                  <a:off x="5422841" y="3694379"/>
                  <a:ext cx="483324" cy="333432"/>
                  <a:chOff x="2734913" y="4021405"/>
                  <a:chExt cx="483324" cy="333432"/>
                </a:xfrm>
              </p:grpSpPr>
              <p:sp>
                <p:nvSpPr>
                  <p:cNvPr id="157" name="Line 10"/>
                  <p:cNvSpPr>
                    <a:spLocks noChangeShapeType="1"/>
                  </p:cNvSpPr>
                  <p:nvPr/>
                </p:nvSpPr>
                <p:spPr bwMode="auto">
                  <a:xfrm flipH="1">
                    <a:off x="3205940" y="4093346"/>
                    <a:ext cx="12297" cy="261491"/>
                  </a:xfrm>
                  <a:prstGeom prst="line">
                    <a:avLst/>
                  </a:prstGeom>
                  <a:noFill/>
                  <a:ln w="38100">
                    <a:solidFill>
                      <a:schemeClr val="tx1"/>
                    </a:solidFill>
                    <a:round/>
                    <a:headEnd/>
                    <a:tailEnd type="triangle" w="med" len="med"/>
                  </a:ln>
                  <a:effectLst>
                    <a:glow rad="63500">
                      <a:schemeClr val="accent4">
                        <a:satMod val="175000"/>
                        <a:alpha val="40000"/>
                      </a:schemeClr>
                    </a:glo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158" name="Line 10"/>
                  <p:cNvSpPr>
                    <a:spLocks noChangeShapeType="1"/>
                  </p:cNvSpPr>
                  <p:nvPr/>
                </p:nvSpPr>
                <p:spPr bwMode="auto">
                  <a:xfrm flipH="1">
                    <a:off x="2817209" y="4093346"/>
                    <a:ext cx="0" cy="260716"/>
                  </a:xfrm>
                  <a:prstGeom prst="line">
                    <a:avLst/>
                  </a:prstGeom>
                  <a:noFill/>
                  <a:ln w="38100">
                    <a:solidFill>
                      <a:schemeClr val="tx1"/>
                    </a:solidFill>
                    <a:round/>
                    <a:headEnd/>
                    <a:tailEnd type="triangle" w="med" len="med"/>
                  </a:ln>
                  <a:effectLst>
                    <a:glow rad="63500">
                      <a:schemeClr val="accent4">
                        <a:satMod val="175000"/>
                        <a:alpha val="40000"/>
                      </a:schemeClr>
                    </a:glo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159" name="Oval 16"/>
                  <p:cNvSpPr/>
                  <p:nvPr/>
                </p:nvSpPr>
                <p:spPr bwMode="auto">
                  <a:xfrm>
                    <a:off x="2734913" y="4021405"/>
                    <a:ext cx="164592" cy="164592"/>
                  </a:xfrm>
                  <a:prstGeom prst="ellipse">
                    <a:avLst/>
                  </a:prstGeom>
                  <a:solidFill>
                    <a:srgbClr val="9900FF"/>
                  </a:solidFill>
                  <a:ln>
                    <a:solidFill>
                      <a:srgbClr val="00206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0" name="Oval 16"/>
                  <p:cNvSpPr/>
                  <p:nvPr/>
                </p:nvSpPr>
                <p:spPr bwMode="auto">
                  <a:xfrm>
                    <a:off x="2927832" y="4021405"/>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155" name="Line 10"/>
                <p:cNvSpPr>
                  <a:spLocks noChangeShapeType="1"/>
                </p:cNvSpPr>
                <p:nvPr/>
              </p:nvSpPr>
              <p:spPr bwMode="auto">
                <a:xfrm flipV="1">
                  <a:off x="5690909" y="3480884"/>
                  <a:ext cx="7253" cy="298977"/>
                </a:xfrm>
                <a:prstGeom prst="line">
                  <a:avLst/>
                </a:prstGeom>
                <a:noFill/>
                <a:ln w="38100">
                  <a:solidFill>
                    <a:schemeClr val="tx1"/>
                  </a:solidFill>
                  <a:round/>
                  <a:headEnd/>
                  <a:tailEnd type="triangle" w="med" len="med"/>
                </a:ln>
                <a:effectLst>
                  <a:glow rad="139700">
                    <a:schemeClr val="accent4">
                      <a:satMod val="175000"/>
                      <a:alpha val="40000"/>
                    </a:schemeClr>
                  </a:glo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156" name="Oval 16"/>
                <p:cNvSpPr/>
                <p:nvPr/>
              </p:nvSpPr>
              <p:spPr bwMode="auto">
                <a:xfrm>
                  <a:off x="5807727" y="3700348"/>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grpSp>
        <p:pic>
          <p:nvPicPr>
            <p:cNvPr id="161" name="Picture 160"/>
            <p:cNvPicPr>
              <a:picLocks noChangeAspect="1"/>
            </p:cNvPicPr>
            <p:nvPr/>
          </p:nvPicPr>
          <p:blipFill>
            <a:blip r:embed="rId15"/>
            <a:stretch>
              <a:fillRect/>
            </a:stretch>
          </p:blipFill>
          <p:spPr>
            <a:xfrm>
              <a:off x="3521672" y="5397167"/>
              <a:ext cx="688142" cy="530853"/>
            </a:xfrm>
            <a:prstGeom prst="rect">
              <a:avLst/>
            </a:prstGeom>
          </p:spPr>
        </p:pic>
      </p:grpSp>
      <p:sp>
        <p:nvSpPr>
          <p:cNvPr id="28" name="TextBox 27"/>
          <p:cNvSpPr txBox="1"/>
          <p:nvPr/>
        </p:nvSpPr>
        <p:spPr>
          <a:xfrm>
            <a:off x="6818664" y="1349575"/>
            <a:ext cx="243410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SU(2)  singlet</a:t>
            </a:r>
          </a:p>
        </p:txBody>
      </p:sp>
      <p:cxnSp>
        <p:nvCxnSpPr>
          <p:cNvPr id="31" name="Straight Arrow Connector 30"/>
          <p:cNvCxnSpPr/>
          <p:nvPr/>
        </p:nvCxnSpPr>
        <p:spPr bwMode="auto">
          <a:xfrm flipH="1">
            <a:off x="8326747" y="4538152"/>
            <a:ext cx="247080" cy="2441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00" name="TextBox 199"/>
          <p:cNvSpPr txBox="1"/>
          <p:nvPr/>
        </p:nvSpPr>
        <p:spPr>
          <a:xfrm>
            <a:off x="6661062" y="3452298"/>
            <a:ext cx="465801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ADCAFF">
                    <a:lumMod val="50000"/>
                  </a:srgbClr>
                </a:solidFill>
                <a:effectLst/>
                <a:uLnTx/>
                <a:uFillTx/>
                <a:latin typeface="Lucida Sans" pitchFamily="34" charset="0"/>
                <a:ea typeface="+mn-ea"/>
                <a:cs typeface="+mn-cs"/>
              </a:rPr>
              <a:t>W state: Fully Symmetric</a:t>
            </a:r>
          </a:p>
        </p:txBody>
      </p:sp>
      <p:cxnSp>
        <p:nvCxnSpPr>
          <p:cNvPr id="201" name="Straight Arrow Connector 200"/>
          <p:cNvCxnSpPr/>
          <p:nvPr/>
        </p:nvCxnSpPr>
        <p:spPr bwMode="auto">
          <a:xfrm flipH="1">
            <a:off x="7180802" y="3857678"/>
            <a:ext cx="224299" cy="360693"/>
          </a:xfrm>
          <a:prstGeom prst="straightConnector1">
            <a:avLst/>
          </a:prstGeom>
          <a:solidFill>
            <a:schemeClr val="accent1"/>
          </a:solidFill>
          <a:ln w="28575" cap="flat" cmpd="sng" algn="ctr">
            <a:solidFill>
              <a:schemeClr val="accent5">
                <a:lumMod val="50000"/>
              </a:schemeClr>
            </a:solidFill>
            <a:prstDash val="solid"/>
            <a:round/>
            <a:headEnd type="none" w="med" len="med"/>
            <a:tailEnd type="triangle"/>
          </a:ln>
          <a:effectLst/>
        </p:spPr>
      </p:cxnSp>
      <p:cxnSp>
        <p:nvCxnSpPr>
          <p:cNvPr id="203" name="Straight Arrow Connector 202"/>
          <p:cNvCxnSpPr/>
          <p:nvPr/>
        </p:nvCxnSpPr>
        <p:spPr bwMode="auto">
          <a:xfrm>
            <a:off x="7180801" y="4986367"/>
            <a:ext cx="325880" cy="3675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12" name="Rectangle 211"/>
              <p:cNvSpPr/>
              <p:nvPr/>
            </p:nvSpPr>
            <p:spPr>
              <a:xfrm>
                <a:off x="7472180" y="4619625"/>
                <a:ext cx="1789657" cy="597408"/>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800" b="0" i="1" u="none" strike="noStrike" kern="1200" cap="none" spc="0" normalizeH="0" baseline="0" noProof="0" smtClean="0">
                              <a:ln>
                                <a:noFill/>
                              </a:ln>
                              <a:solidFill>
                                <a:srgbClr val="9A2EA2"/>
                              </a:solidFill>
                              <a:effectLst/>
                              <a:uLnTx/>
                              <a:uFillTx/>
                              <a:latin typeface="Cambria Math"/>
                              <a:ea typeface="+mn-ea"/>
                              <a:cs typeface="+mn-cs"/>
                            </a:rPr>
                          </m:ctrlPr>
                        </m:sSubSupPr>
                        <m:e>
                          <m:acc>
                            <m:accPr>
                              <m:chr m:val="̂"/>
                              <m:ctrlPr>
                                <a:rPr kumimoji="0" lang="en-US" sz="2800" b="0" i="1" u="none" strike="noStrike" kern="1200" cap="none" spc="0" normalizeH="0" baseline="0" noProof="0">
                                  <a:ln>
                                    <a:noFill/>
                                  </a:ln>
                                  <a:solidFill>
                                    <a:srgbClr val="9A2EA2"/>
                                  </a:solidFill>
                                  <a:effectLst/>
                                  <a:uLnTx/>
                                  <a:uFillTx/>
                                  <a:latin typeface="Cambria Math"/>
                                  <a:ea typeface="+mn-ea"/>
                                  <a:cs typeface="+mn-cs"/>
                                </a:rPr>
                              </m:ctrlPr>
                            </m:accPr>
                            <m:e>
                              <m:r>
                                <a:rPr kumimoji="0" lang="en-US" sz="2800" b="0" i="1" u="none" strike="noStrike" kern="1200" cap="none" spc="0" normalizeH="0" baseline="0" noProof="0">
                                  <a:ln>
                                    <a:noFill/>
                                  </a:ln>
                                  <a:solidFill>
                                    <a:srgbClr val="9A2EA2"/>
                                  </a:solidFill>
                                  <a:effectLst/>
                                  <a:uLnTx/>
                                  <a:uFillTx/>
                                  <a:latin typeface="Cambria Math" panose="02040503050406030204" pitchFamily="18" charset="0"/>
                                  <a:ea typeface="+mn-ea"/>
                                  <a:cs typeface="+mn-cs"/>
                                </a:rPr>
                                <m:t>𝑐</m:t>
                              </m:r>
                            </m:e>
                          </m:acc>
                        </m:e>
                        <m:sub>
                          <m:r>
                            <a:rPr kumimoji="0" lang="en-US" sz="2800" b="0" i="1" u="none" strike="noStrike" kern="1200" cap="none" spc="0" normalizeH="0" baseline="0" noProof="0">
                              <a:ln>
                                <a:noFill/>
                              </a:ln>
                              <a:solidFill>
                                <a:srgbClr val="9A2EA2"/>
                              </a:solidFill>
                              <a:effectLst/>
                              <a:uLnTx/>
                              <a:uFillTx/>
                              <a:latin typeface="Cambria Math" panose="02040503050406030204" pitchFamily="18" charset="0"/>
                              <a:ea typeface="+mn-ea"/>
                              <a:cs typeface="+mn-cs"/>
                            </a:rPr>
                            <m:t>1</m:t>
                          </m:r>
                        </m:sub>
                        <m:sup>
                          <m:r>
                            <a:rPr kumimoji="0" lang="en-US" sz="2800" b="0" i="1" u="none" strike="noStrike" kern="1200" cap="none" spc="0" normalizeH="0" baseline="0" noProof="0">
                              <a:ln>
                                <a:noFill/>
                              </a:ln>
                              <a:solidFill>
                                <a:srgbClr val="9A2EA2"/>
                              </a:solidFill>
                              <a:effectLst/>
                              <a:uLnTx/>
                              <a:uFillTx/>
                              <a:latin typeface="Cambria Math" panose="02040503050406030204" pitchFamily="18" charset="0"/>
                              <a:ea typeface="Cambria Math" panose="02040503050406030204" pitchFamily="18" charset="0"/>
                              <a:cs typeface="+mn-cs"/>
                            </a:rPr>
                            <m:t>†</m:t>
                          </m:r>
                        </m:sup>
                      </m:sSubSup>
                      <m:sSubSup>
                        <m:sSubSupPr>
                          <m:ctrlPr>
                            <a:rPr kumimoji="0" lang="en-US" sz="2800" b="0" i="1" u="none" strike="noStrike" kern="1200" cap="none" spc="0" normalizeH="0" baseline="0" noProof="0">
                              <a:ln>
                                <a:noFill/>
                              </a:ln>
                              <a:solidFill>
                                <a:srgbClr val="FF339A"/>
                              </a:solidFill>
                              <a:effectLst/>
                              <a:uLnTx/>
                              <a:uFillTx/>
                              <a:latin typeface="Cambria Math"/>
                              <a:ea typeface="+mn-ea"/>
                              <a:cs typeface="+mn-cs"/>
                            </a:rPr>
                          </m:ctrlPr>
                        </m:sSubSupPr>
                        <m:e>
                          <m:acc>
                            <m:accPr>
                              <m:chr m:val="̂"/>
                              <m:ctrlPr>
                                <a:rPr kumimoji="0" lang="en-US" sz="2800" b="0" i="1" u="none" strike="noStrike" kern="1200" cap="none" spc="0" normalizeH="0" baseline="0" noProof="0">
                                  <a:ln>
                                    <a:noFill/>
                                  </a:ln>
                                  <a:solidFill>
                                    <a:srgbClr val="FF339A"/>
                                  </a:solidFill>
                                  <a:effectLst/>
                                  <a:uLnTx/>
                                  <a:uFillTx/>
                                  <a:latin typeface="Cambria Math"/>
                                  <a:ea typeface="+mn-ea"/>
                                  <a:cs typeface="+mn-cs"/>
                                </a:rPr>
                              </m:ctrlPr>
                            </m:accPr>
                            <m:e>
                              <m:r>
                                <a:rPr kumimoji="0" lang="en-US" sz="2800" b="0" i="1" u="none" strike="noStrike" kern="1200" cap="none" spc="0" normalizeH="0" baseline="0" noProof="0">
                                  <a:ln>
                                    <a:noFill/>
                                  </a:ln>
                                  <a:solidFill>
                                    <a:srgbClr val="FF339A"/>
                                  </a:solidFill>
                                  <a:effectLst/>
                                  <a:uLnTx/>
                                  <a:uFillTx/>
                                  <a:latin typeface="Cambria Math" panose="02040503050406030204" pitchFamily="18" charset="0"/>
                                  <a:ea typeface="+mn-ea"/>
                                  <a:cs typeface="+mn-cs"/>
                                </a:rPr>
                                <m:t>𝑐</m:t>
                              </m:r>
                            </m:e>
                          </m:acc>
                        </m:e>
                        <m:sub>
                          <m:r>
                            <a:rPr kumimoji="0" lang="en-US" sz="2800" b="0" i="1" u="none" strike="noStrike" kern="1200" cap="none" spc="0" normalizeH="0" baseline="0" noProof="0">
                              <a:ln>
                                <a:noFill/>
                              </a:ln>
                              <a:solidFill>
                                <a:srgbClr val="FF339A"/>
                              </a:solidFill>
                              <a:effectLst/>
                              <a:uLnTx/>
                              <a:uFillTx/>
                              <a:latin typeface="Cambria Math" panose="02040503050406030204" pitchFamily="18" charset="0"/>
                              <a:ea typeface="+mn-ea"/>
                              <a:cs typeface="+mn-cs"/>
                            </a:rPr>
                            <m:t>2</m:t>
                          </m:r>
                        </m:sub>
                        <m:sup>
                          <m:r>
                            <a:rPr kumimoji="0" lang="en-US" sz="2800" b="0" i="1" u="none" strike="noStrike" kern="1200" cap="none" spc="0" normalizeH="0" baseline="0" noProof="0">
                              <a:ln>
                                <a:noFill/>
                              </a:ln>
                              <a:solidFill>
                                <a:srgbClr val="FF339A"/>
                              </a:solidFill>
                              <a:effectLst/>
                              <a:uLnTx/>
                              <a:uFillTx/>
                              <a:latin typeface="Cambria Math" panose="02040503050406030204" pitchFamily="18" charset="0"/>
                              <a:ea typeface="Cambria Math" panose="02040503050406030204" pitchFamily="18" charset="0"/>
                              <a:cs typeface="+mn-cs"/>
                            </a:rPr>
                            <m:t>†</m:t>
                          </m:r>
                        </m:sup>
                      </m:sSubSup>
                      <m:sSubSup>
                        <m:sSubSupPr>
                          <m:ctrlPr>
                            <a:rPr kumimoji="0" lang="en-US" sz="2800" b="0" i="1" u="none" strike="noStrike" kern="1200" cap="none" spc="0" normalizeH="0" baseline="0" noProof="0">
                              <a:ln>
                                <a:noFill/>
                              </a:ln>
                              <a:solidFill>
                                <a:srgbClr val="FFC000"/>
                              </a:solidFill>
                              <a:effectLst/>
                              <a:uLnTx/>
                              <a:uFillTx/>
                              <a:latin typeface="Cambria Math"/>
                              <a:ea typeface="+mn-ea"/>
                              <a:cs typeface="+mn-cs"/>
                            </a:rPr>
                          </m:ctrlPr>
                        </m:sSubSupPr>
                        <m:e>
                          <m:acc>
                            <m:accPr>
                              <m:chr m:val="̂"/>
                              <m:ctrlPr>
                                <a:rPr kumimoji="0" lang="en-US" sz="2800" b="0" i="1" u="none" strike="noStrike" kern="1200" cap="none" spc="0" normalizeH="0" baseline="0" noProof="0">
                                  <a:ln>
                                    <a:noFill/>
                                  </a:ln>
                                  <a:solidFill>
                                    <a:srgbClr val="FFC000"/>
                                  </a:solidFill>
                                  <a:effectLst/>
                                  <a:uLnTx/>
                                  <a:uFillTx/>
                                  <a:latin typeface="Cambria Math"/>
                                  <a:ea typeface="+mn-ea"/>
                                  <a:cs typeface="+mn-cs"/>
                                </a:rPr>
                              </m:ctrlPr>
                            </m:accPr>
                            <m:e>
                              <m:r>
                                <a:rPr kumimoji="0" lang="en-US" sz="2800" b="0"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t>𝑐</m:t>
                              </m:r>
                            </m:e>
                          </m:acc>
                        </m:e>
                        <m:sub>
                          <m:r>
                            <a:rPr kumimoji="0" lang="en-US" sz="2800" b="0"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t>3</m:t>
                          </m:r>
                        </m:sub>
                        <m:sup>
                          <m:r>
                            <a:rPr kumimoji="0" lang="en-US" sz="2800" b="0" i="1" u="none" strike="noStrike" kern="1200" cap="none" spc="0" normalizeH="0" baseline="0" noProof="0">
                              <a:ln>
                                <a:noFill/>
                              </a:ln>
                              <a:solidFill>
                                <a:srgbClr val="FFC000"/>
                              </a:solidFill>
                              <a:effectLst/>
                              <a:uLnTx/>
                              <a:uFillTx/>
                              <a:latin typeface="Cambria Math" panose="02040503050406030204" pitchFamily="18" charset="0"/>
                              <a:ea typeface="Cambria Math" panose="02040503050406030204" pitchFamily="18" charset="0"/>
                              <a:cs typeface="+mn-cs"/>
                            </a:rPr>
                            <m:t>†</m:t>
                          </m:r>
                        </m:sup>
                      </m:sSubSup>
                      <m:d>
                        <m:dPr>
                          <m:begChr m:val=""/>
                          <m:endChr m:val="⟩"/>
                          <m:ctrlPr>
                            <a:rPr kumimoji="0" lang="en-US" sz="28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e>
                      </m:d>
                    </m:oMath>
                  </m:oMathPara>
                </a14:m>
                <a:endParaRPr kumimoji="0" lang="en-US" sz="28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212" name="Rectangle 211"/>
              <p:cNvSpPr>
                <a:spLocks noRot="1" noChangeAspect="1" noMove="1" noResize="1" noEditPoints="1" noAdjustHandles="1" noChangeArrowheads="1" noChangeShapeType="1" noTextEdit="1"/>
              </p:cNvSpPr>
              <p:nvPr/>
            </p:nvSpPr>
            <p:spPr>
              <a:xfrm>
                <a:off x="7472180" y="4619625"/>
                <a:ext cx="1789657" cy="59740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3" name="Rectangle 212"/>
              <p:cNvSpPr/>
              <p:nvPr/>
            </p:nvSpPr>
            <p:spPr>
              <a:xfrm>
                <a:off x="6183165" y="1848295"/>
                <a:ext cx="1439817" cy="595228"/>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800" b="0" i="1" u="none" strike="noStrike" kern="1200" cap="none" spc="0" normalizeH="0" baseline="0" noProof="0" smtClean="0">
                              <a:ln>
                                <a:noFill/>
                              </a:ln>
                              <a:solidFill>
                                <a:srgbClr val="9A2EA2"/>
                              </a:solidFill>
                              <a:effectLst/>
                              <a:uLnTx/>
                              <a:uFillTx/>
                              <a:latin typeface="Cambria Math"/>
                              <a:ea typeface="+mn-ea"/>
                              <a:cs typeface="+mn-cs"/>
                            </a:rPr>
                          </m:ctrlPr>
                        </m:sSubSupPr>
                        <m:e>
                          <m:acc>
                            <m:accPr>
                              <m:chr m:val="̂"/>
                              <m:ctrlPr>
                                <a:rPr kumimoji="0" lang="en-US" sz="2800" b="0" i="1" u="none" strike="noStrike" kern="1200" cap="none" spc="0" normalizeH="0" baseline="0" noProof="0" smtClean="0">
                                  <a:ln>
                                    <a:noFill/>
                                  </a:ln>
                                  <a:solidFill>
                                    <a:srgbClr val="9A2EA2"/>
                                  </a:solidFill>
                                  <a:effectLst/>
                                  <a:uLnTx/>
                                  <a:uFillTx/>
                                  <a:latin typeface="Cambria Math"/>
                                  <a:ea typeface="+mn-ea"/>
                                  <a:cs typeface="+mn-cs"/>
                                </a:rPr>
                              </m:ctrlPr>
                            </m:accPr>
                            <m:e>
                              <m:r>
                                <a:rPr kumimoji="0" lang="en-US" sz="2800" b="0" i="1" u="none" strike="noStrike" kern="1200" cap="none" spc="0" normalizeH="0" baseline="0" noProof="0" smtClean="0">
                                  <a:ln>
                                    <a:noFill/>
                                  </a:ln>
                                  <a:solidFill>
                                    <a:srgbClr val="9A2EA2"/>
                                  </a:solidFill>
                                  <a:effectLst/>
                                  <a:uLnTx/>
                                  <a:uFillTx/>
                                  <a:latin typeface="Cambria Math" panose="02040503050406030204" pitchFamily="18" charset="0"/>
                                  <a:ea typeface="+mn-ea"/>
                                  <a:cs typeface="+mn-cs"/>
                                </a:rPr>
                                <m:t>𝑐</m:t>
                              </m:r>
                            </m:e>
                          </m:acc>
                        </m:e>
                        <m:sub>
                          <m:r>
                            <a:rPr kumimoji="0" lang="en-US" sz="2800" b="0" i="1" u="none" strike="noStrike" kern="1200" cap="none" spc="0" normalizeH="0" baseline="0" noProof="0" smtClean="0">
                              <a:ln>
                                <a:noFill/>
                              </a:ln>
                              <a:solidFill>
                                <a:srgbClr val="9A2EA2"/>
                              </a:solidFill>
                              <a:effectLst/>
                              <a:uLnTx/>
                              <a:uFillTx/>
                              <a:latin typeface="Cambria Math" panose="02040503050406030204" pitchFamily="18" charset="0"/>
                              <a:ea typeface="+mn-ea"/>
                              <a:cs typeface="+mn-cs"/>
                            </a:rPr>
                            <m:t>1</m:t>
                          </m:r>
                        </m:sub>
                        <m:sup>
                          <m:r>
                            <a:rPr kumimoji="0" lang="en-US" sz="2800" b="0" i="1" u="none" strike="noStrike" kern="1200" cap="none" spc="0" normalizeH="0" baseline="0" noProof="0" smtClean="0">
                              <a:ln>
                                <a:noFill/>
                              </a:ln>
                              <a:solidFill>
                                <a:srgbClr val="9A2EA2"/>
                              </a:solidFill>
                              <a:effectLst/>
                              <a:uLnTx/>
                              <a:uFillTx/>
                              <a:latin typeface="Cambria Math" panose="02040503050406030204" pitchFamily="18" charset="0"/>
                              <a:ea typeface="Cambria Math" panose="02040503050406030204" pitchFamily="18" charset="0"/>
                              <a:cs typeface="+mn-cs"/>
                            </a:rPr>
                            <m:t>†</m:t>
                          </m:r>
                        </m:sup>
                      </m:sSubSup>
                      <m:sSubSup>
                        <m:sSubSupPr>
                          <m:ctrlPr>
                            <a:rPr kumimoji="0" lang="en-US" sz="2800" b="0" i="1" u="none" strike="noStrike" kern="1200" cap="none" spc="0" normalizeH="0" baseline="0" noProof="0" smtClean="0">
                              <a:ln>
                                <a:noFill/>
                              </a:ln>
                              <a:solidFill>
                                <a:srgbClr val="FF339A"/>
                              </a:solidFill>
                              <a:effectLst/>
                              <a:uLnTx/>
                              <a:uFillTx/>
                              <a:latin typeface="Cambria Math"/>
                              <a:ea typeface="+mn-ea"/>
                              <a:cs typeface="+mn-cs"/>
                            </a:rPr>
                          </m:ctrlPr>
                        </m:sSubSupPr>
                        <m:e>
                          <m:acc>
                            <m:accPr>
                              <m:chr m:val="̂"/>
                              <m:ctrlPr>
                                <a:rPr kumimoji="0" lang="en-US" sz="2800" b="0" i="1" u="none" strike="noStrike" kern="1200" cap="none" spc="0" normalizeH="0" baseline="0" noProof="0">
                                  <a:ln>
                                    <a:noFill/>
                                  </a:ln>
                                  <a:solidFill>
                                    <a:srgbClr val="FF339A"/>
                                  </a:solidFill>
                                  <a:effectLst/>
                                  <a:uLnTx/>
                                  <a:uFillTx/>
                                  <a:latin typeface="Cambria Math"/>
                                  <a:ea typeface="+mn-ea"/>
                                  <a:cs typeface="+mn-cs"/>
                                </a:rPr>
                              </m:ctrlPr>
                            </m:accPr>
                            <m:e>
                              <m:r>
                                <a:rPr kumimoji="0" lang="en-US" sz="2800" b="0" i="1" u="none" strike="noStrike" kern="1200" cap="none" spc="0" normalizeH="0" baseline="0" noProof="0">
                                  <a:ln>
                                    <a:noFill/>
                                  </a:ln>
                                  <a:solidFill>
                                    <a:srgbClr val="FF339A"/>
                                  </a:solidFill>
                                  <a:effectLst/>
                                  <a:uLnTx/>
                                  <a:uFillTx/>
                                  <a:latin typeface="Cambria Math" panose="02040503050406030204" pitchFamily="18" charset="0"/>
                                  <a:ea typeface="+mn-ea"/>
                                  <a:cs typeface="+mn-cs"/>
                                </a:rPr>
                                <m:t>𝑐</m:t>
                              </m:r>
                            </m:e>
                          </m:acc>
                        </m:e>
                        <m:sub>
                          <m:r>
                            <a:rPr kumimoji="0" lang="en-US" sz="2800" b="0" i="1" u="none" strike="noStrike" kern="1200" cap="none" spc="0" normalizeH="0" baseline="0" noProof="0" smtClean="0">
                              <a:ln>
                                <a:noFill/>
                              </a:ln>
                              <a:solidFill>
                                <a:srgbClr val="FF339A"/>
                              </a:solidFill>
                              <a:effectLst/>
                              <a:uLnTx/>
                              <a:uFillTx/>
                              <a:latin typeface="Cambria Math" panose="02040503050406030204" pitchFamily="18" charset="0"/>
                              <a:ea typeface="+mn-ea"/>
                              <a:cs typeface="+mn-cs"/>
                            </a:rPr>
                            <m:t>2</m:t>
                          </m:r>
                        </m:sub>
                        <m:sup>
                          <m:r>
                            <a:rPr kumimoji="0" lang="en-US" sz="2800" b="0" i="1" u="none" strike="noStrike" kern="1200" cap="none" spc="0" normalizeH="0" baseline="0" noProof="0">
                              <a:ln>
                                <a:noFill/>
                              </a:ln>
                              <a:solidFill>
                                <a:srgbClr val="FF339A"/>
                              </a:solidFill>
                              <a:effectLst/>
                              <a:uLnTx/>
                              <a:uFillTx/>
                              <a:latin typeface="Cambria Math" panose="02040503050406030204" pitchFamily="18" charset="0"/>
                              <a:ea typeface="Cambria Math" panose="02040503050406030204" pitchFamily="18" charset="0"/>
                              <a:cs typeface="+mn-cs"/>
                            </a:rPr>
                            <m:t>†</m:t>
                          </m:r>
                        </m:sup>
                      </m:sSubSup>
                      <m:d>
                        <m:dPr>
                          <m:begChr m:val=""/>
                          <m:endChr m:val="⟩"/>
                          <m:ctrlPr>
                            <a:rPr kumimoji="0" lang="en-US" sz="2800" b="0" i="1" u="none" strike="noStrike" kern="1200" cap="none" spc="0" normalizeH="0" baseline="0" noProof="0" smtClean="0">
                              <a:ln>
                                <a:noFill/>
                              </a:ln>
                              <a:solidFill>
                                <a:srgbClr val="000000"/>
                              </a:solidFill>
                              <a:effectLst/>
                              <a:uLnTx/>
                              <a:uFillTx/>
                              <a:latin typeface="Cambria Math"/>
                              <a:ea typeface="Cambria Math" panose="02040503050406030204" pitchFamily="18" charset="0"/>
                              <a:cs typeface="+mn-cs"/>
                            </a:rPr>
                          </m:ctrlPr>
                        </m:dPr>
                        <m:e>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m:t>
                          </m:r>
                        </m:e>
                      </m:d>
                    </m:oMath>
                  </m:oMathPara>
                </a14:m>
                <a:endParaRPr kumimoji="0" lang="en-US" sz="28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213" name="Rectangle 212"/>
              <p:cNvSpPr>
                <a:spLocks noRot="1" noChangeAspect="1" noMove="1" noResize="1" noEditPoints="1" noAdjustHandles="1" noChangeArrowheads="1" noChangeShapeType="1" noTextEdit="1"/>
              </p:cNvSpPr>
              <p:nvPr/>
            </p:nvSpPr>
            <p:spPr>
              <a:xfrm>
                <a:off x="6183165" y="1848295"/>
                <a:ext cx="1439817" cy="595228"/>
              </a:xfrm>
              <a:prstGeom prst="rect">
                <a:avLst/>
              </a:prstGeom>
              <a:blipFill>
                <a:blip r:embed="rId17"/>
                <a:stretch>
                  <a:fillRect/>
                </a:stretch>
              </a:blipFill>
            </p:spPr>
            <p:txBody>
              <a:bodyPr/>
              <a:lstStyle/>
              <a:p>
                <a:r>
                  <a:rPr lang="en-US">
                    <a:noFill/>
                  </a:rPr>
                  <a:t> </a:t>
                </a:r>
              </a:p>
            </p:txBody>
          </p:sp>
        </mc:Fallback>
      </mc:AlternateContent>
      <p:cxnSp>
        <p:nvCxnSpPr>
          <p:cNvPr id="215" name="Straight Arrow Connector 214"/>
          <p:cNvCxnSpPr/>
          <p:nvPr/>
        </p:nvCxnSpPr>
        <p:spPr bwMode="auto">
          <a:xfrm>
            <a:off x="6458014" y="1683382"/>
            <a:ext cx="75385" cy="2345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7" name="Straight Arrow Connector 216"/>
          <p:cNvCxnSpPr/>
          <p:nvPr/>
        </p:nvCxnSpPr>
        <p:spPr bwMode="auto">
          <a:xfrm flipV="1">
            <a:off x="6012092" y="2137059"/>
            <a:ext cx="268050" cy="220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1" name="TextBox 220"/>
          <p:cNvSpPr txBox="1"/>
          <p:nvPr/>
        </p:nvSpPr>
        <p:spPr>
          <a:xfrm>
            <a:off x="9142293" y="4555833"/>
            <a:ext cx="2722513"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SU(3) color singlet: like quarks</a:t>
            </a:r>
          </a:p>
        </p:txBody>
      </p: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xmlns="" id="{2F095504-F909-4ECE-AC15-375F91F8D4AD}"/>
                  </a:ext>
                </a:extLst>
              </p:cNvPr>
              <p:cNvSpPr txBox="1"/>
              <p:nvPr/>
            </p:nvSpPr>
            <p:spPr>
              <a:xfrm>
                <a:off x="5533029" y="5619795"/>
                <a:ext cx="4872538" cy="509178"/>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gradFill>
                        <a:gsLst>
                          <a:gs pos="0">
                            <a:srgbClr val="7030A0"/>
                          </a:gs>
                          <a:gs pos="59000">
                            <a:srgbClr val="FFC000"/>
                          </a:gs>
                          <a:gs pos="83000">
                            <a:srgbClr val="ED458D"/>
                          </a:gs>
                          <a:gs pos="100000">
                            <a:srgbClr val="FF339A"/>
                          </a:gs>
                        </a:gsLst>
                        <a:lin ang="5400000" scaled="1"/>
                      </a:gradFill>
                    </a:ln>
                    <a:solidFill>
                      <a:srgbClr val="000000"/>
                    </a:solidFill>
                    <a:effectLst/>
                    <a:uLnTx/>
                    <a:uFillTx/>
                    <a:latin typeface="Lucida Sans" pitchFamily="34" charset="0"/>
                    <a:ea typeface="+mn-ea"/>
                    <a:cs typeface="+mn-cs"/>
                  </a:rPr>
                  <a:t>[</a:t>
                </a:r>
                <a14:m>
                  <m:oMath xmlns:m="http://schemas.openxmlformats.org/officeDocument/2006/math">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smtClean="0">
                                <a:ln>
                                  <a:noFill/>
                                </a:ln>
                                <a:solidFill>
                                  <a:srgbClr val="000000"/>
                                </a:solidFill>
                                <a:effectLst/>
                                <a:uLnTx/>
                                <a:uFillTx/>
                                <a:latin typeface="Cambria Math"/>
                                <a:ea typeface="Cambria Math" panose="02040503050406030204" pitchFamily="18" charset="0"/>
                                <a:cs typeface="+mn-cs"/>
                              </a:rPr>
                            </m:ctrlPr>
                          </m:dPr>
                          <m:e>
                            <m:r>
                              <a:rPr kumimoji="0" lang="en-US" sz="2400" b="1" i="1" u="none" strike="noStrike" kern="1200" cap="none" spc="0" normalizeH="0" baseline="0" noProof="0">
                                <a:ln w="12700">
                                  <a:solidFill>
                                    <a:srgbClr val="000000"/>
                                  </a:solid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1" i="1" u="none" strike="noStrike" kern="1200" cap="none" spc="0" normalizeH="0" baseline="0" noProof="0">
                                    <a:ln w="12700">
                                      <a:solidFill>
                                        <a:srgbClr val="000000"/>
                                      </a:solid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e>
                        </m:d>
                      </m:e>
                    </m:d>
                    <m:r>
                      <m:rPr>
                        <m:nor/>
                      </m:rPr>
                      <a:rPr kumimoji="0" lang="en-US" sz="2400" b="0" i="0" u="none" strike="noStrike" kern="1200" cap="none" spc="0" normalizeH="0" baseline="0" noProof="0" dirty="0" smtClean="0">
                        <a:ln>
                          <a:gradFill>
                            <a:gsLst>
                              <a:gs pos="0">
                                <a:srgbClr val="7030A0"/>
                              </a:gs>
                              <a:gs pos="59000">
                                <a:srgbClr val="FFC000"/>
                              </a:gs>
                              <a:gs pos="83000">
                                <a:srgbClr val="ED458D"/>
                              </a:gs>
                              <a:gs pos="100000">
                                <a:srgbClr val="FF339A"/>
                              </a:gs>
                            </a:gsLst>
                            <a:lin ang="5400000" scaled="1"/>
                          </a:gradFill>
                        </a:ln>
                        <a:solidFill>
                          <a:srgbClr val="000000"/>
                        </a:solidFill>
                        <a:effectLst/>
                        <a:uLnTx/>
                        <a:uFillTx/>
                        <a:latin typeface="Lucida Sans" pitchFamily="34" charset="0"/>
                        <a:ea typeface="+mn-ea"/>
                        <a:cs typeface="+mn-cs"/>
                      </a:rPr>
                      <m:t>]</m:t>
                    </m:r>
                  </m:oMath>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95" name="TextBox 94">
                <a:extLst>
                  <a:ext uri="{FF2B5EF4-FFF2-40B4-BE49-F238E27FC236}">
                    <a16:creationId xmlns:a16="http://schemas.microsoft.com/office/drawing/2014/main" id="{2F095504-F909-4ECE-AC15-375F91F8D4AD}"/>
                  </a:ext>
                </a:extLst>
              </p:cNvPr>
              <p:cNvSpPr txBox="1">
                <a:spLocks noRot="1" noChangeAspect="1" noMove="1" noResize="1" noEditPoints="1" noAdjustHandles="1" noChangeArrowheads="1" noChangeShapeType="1" noTextEdit="1"/>
              </p:cNvSpPr>
              <p:nvPr/>
            </p:nvSpPr>
            <p:spPr>
              <a:xfrm>
                <a:off x="5533029" y="5619795"/>
                <a:ext cx="4872538" cy="509178"/>
              </a:xfrm>
              <a:prstGeom prst="rect">
                <a:avLst/>
              </a:prstGeom>
              <a:blipFill>
                <a:blip r:embed="rId1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xmlns="" id="{8D635D14-A406-4645-A679-E35537D51804}"/>
                  </a:ext>
                </a:extLst>
              </p:cNvPr>
              <p:cNvSpPr txBox="1"/>
              <p:nvPr/>
            </p:nvSpPr>
            <p:spPr>
              <a:xfrm>
                <a:off x="5542102" y="5205934"/>
                <a:ext cx="4872538" cy="509178"/>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gradFill>
                        <a:gsLst>
                          <a:gs pos="0">
                            <a:srgbClr val="7030A0"/>
                          </a:gs>
                          <a:gs pos="59000">
                            <a:srgbClr val="FFC000"/>
                          </a:gs>
                          <a:gs pos="83000">
                            <a:srgbClr val="ED458D"/>
                          </a:gs>
                          <a:gs pos="100000">
                            <a:srgbClr val="FF339A"/>
                          </a:gs>
                        </a:gsLst>
                        <a:lin ang="5400000" scaled="1"/>
                      </a:gradFill>
                    </a:ln>
                    <a:solidFill>
                      <a:srgbClr val="000000"/>
                    </a:solidFill>
                    <a:effectLst/>
                    <a:uLnTx/>
                    <a:uFillTx/>
                    <a:latin typeface="Lucida Sans" pitchFamily="34" charset="0"/>
                    <a:ea typeface="+mn-ea"/>
                    <a:cs typeface="+mn-cs"/>
                  </a:rPr>
                  <a:t>[</a:t>
                </a:r>
                <a14:m>
                  <m:oMath xmlns:m="http://schemas.openxmlformats.org/officeDocument/2006/math">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smtClean="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a:ln w="12700">
                                  <a:solidFill>
                                    <a:srgbClr val="000000"/>
                                  </a:solid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e>
                        </m:d>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a:ln w="12700">
                                      <a:solidFill>
                                        <a:srgbClr val="000000"/>
                                      </a:solid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e>
                            </m:d>
                          </m:e>
                        </m:d>
                      </m:e>
                    </m:d>
                    <m:r>
                      <m:rPr>
                        <m:nor/>
                      </m:rPr>
                      <a:rPr kumimoji="0" lang="en-US" sz="2400" b="0" i="0" u="none" strike="noStrike" kern="1200" cap="none" spc="0" normalizeH="0" baseline="0" noProof="0" dirty="0" smtClean="0">
                        <a:ln>
                          <a:gradFill>
                            <a:gsLst>
                              <a:gs pos="0">
                                <a:srgbClr val="7030A0"/>
                              </a:gs>
                              <a:gs pos="59000">
                                <a:srgbClr val="FFC000"/>
                              </a:gs>
                              <a:gs pos="83000">
                                <a:srgbClr val="ED458D"/>
                              </a:gs>
                              <a:gs pos="100000">
                                <a:srgbClr val="FF339A"/>
                              </a:gs>
                            </a:gsLst>
                            <a:lin ang="5400000" scaled="1"/>
                          </a:gradFill>
                        </a:ln>
                        <a:solidFill>
                          <a:srgbClr val="000000"/>
                        </a:solidFill>
                        <a:effectLst/>
                        <a:uLnTx/>
                        <a:uFillTx/>
                        <a:latin typeface="Lucida Sans" pitchFamily="34" charset="0"/>
                        <a:ea typeface="+mn-ea"/>
                        <a:cs typeface="+mn-cs"/>
                      </a:rPr>
                      <m:t>]</m:t>
                    </m:r>
                  </m:oMath>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101" name="TextBox 100">
                <a:extLst>
                  <a:ext uri="{FF2B5EF4-FFF2-40B4-BE49-F238E27FC236}">
                    <a16:creationId xmlns:a16="http://schemas.microsoft.com/office/drawing/2014/main" id="{8D635D14-A406-4645-A679-E35537D51804}"/>
                  </a:ext>
                </a:extLst>
              </p:cNvPr>
              <p:cNvSpPr txBox="1">
                <a:spLocks noRot="1" noChangeAspect="1" noMove="1" noResize="1" noEditPoints="1" noAdjustHandles="1" noChangeArrowheads="1" noChangeShapeType="1" noTextEdit="1"/>
              </p:cNvSpPr>
              <p:nvPr/>
            </p:nvSpPr>
            <p:spPr>
              <a:xfrm>
                <a:off x="5542102" y="5205934"/>
                <a:ext cx="4872538" cy="509178"/>
              </a:xfrm>
              <a:prstGeom prst="rect">
                <a:avLst/>
              </a:prstGeom>
              <a:blipFill>
                <a:blip r:embed="rId19"/>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3896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00" grpId="0"/>
      <p:bldP spid="212" grpId="0"/>
      <p:bldP spid="213" grpId="0"/>
      <p:bldP spid="221" grpId="0"/>
      <p:bldP spid="95" grpId="0"/>
      <p:bldP spid="1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574887" y="55277"/>
            <a:ext cx="8995513" cy="707886"/>
          </a:xfrm>
          <a:prstGeom prst="rect">
            <a:avLst/>
          </a:prstGeom>
          <a:noFill/>
        </p:spPr>
        <p:txBody>
          <a:bodyPr>
            <a:spAutoFit/>
          </a:bodyPr>
          <a:lstStyle/>
          <a:p>
            <a:pPr algn="ctr" eaLnBrk="0" hangingPunct="0">
              <a:spcBef>
                <a:spcPct val="50000"/>
              </a:spcBef>
              <a:defRPr/>
            </a:pPr>
            <a:r>
              <a:rPr lang="en-US" sz="4000" b="1" dirty="0">
                <a:ln w="12700">
                  <a:solidFill>
                    <a:prstClr val="black"/>
                  </a:solidFill>
                  <a:prstDash val="solid"/>
                </a:ln>
                <a:solidFill>
                  <a:srgbClr val="C00000"/>
                </a:solidFill>
                <a:effectLst>
                  <a:outerShdw blurRad="41275" dist="20320" dir="1800000" algn="tl" rotWithShape="0">
                    <a:srgbClr val="000000">
                      <a:alpha val="40000"/>
                    </a:srgbClr>
                  </a:outerShdw>
                </a:effectLst>
                <a:latin typeface="Times New Roman"/>
              </a:rPr>
              <a:t>Alkaline earth(-like)  atoms</a:t>
            </a:r>
            <a:endParaRPr lang="en-US" sz="2400" b="1" dirty="0">
              <a:ln w="12700">
                <a:solidFill>
                  <a:prstClr val="black"/>
                </a:solidFill>
                <a:prstDash val="solid"/>
              </a:ln>
              <a:solidFill>
                <a:srgbClr val="C00000"/>
              </a:solidFill>
              <a:effectLst>
                <a:outerShdw blurRad="41275" dist="20320" dir="1800000" algn="tl" rotWithShape="0">
                  <a:srgbClr val="000000">
                    <a:alpha val="40000"/>
                  </a:srgbClr>
                </a:outerShdw>
              </a:effectLst>
              <a:latin typeface="Times New Roman"/>
            </a:endParaRPr>
          </a:p>
        </p:txBody>
      </p:sp>
      <mc:AlternateContent xmlns:mc="http://schemas.openxmlformats.org/markup-compatibility/2006" xmlns:a14="http://schemas.microsoft.com/office/drawing/2010/main">
        <mc:Choice Requires="a14">
          <p:sp>
            <p:nvSpPr>
              <p:cNvPr id="40" name="TextBox 39"/>
              <p:cNvSpPr txBox="1"/>
              <p:nvPr/>
            </p:nvSpPr>
            <p:spPr>
              <a:xfrm>
                <a:off x="335250" y="687626"/>
                <a:ext cx="11329475" cy="1938992"/>
              </a:xfrm>
              <a:prstGeom prst="rect">
                <a:avLst/>
              </a:prstGeom>
              <a:noFill/>
            </p:spPr>
            <p:txBody>
              <a:bodyPr wrap="square">
                <a:spAutoFit/>
              </a:bodyPr>
              <a:lstStyle/>
              <a:p>
                <a:pPr eaLnBrk="0" hangingPunct="0">
                  <a:spcBef>
                    <a:spcPct val="50000"/>
                  </a:spcBef>
                  <a:buFont typeface="Wingdings" pitchFamily="2" charset="2"/>
                  <a:buChar char="§"/>
                  <a:defRPr/>
                </a:pPr>
                <a:endParaRPr lang="en-US" sz="2400" dirty="0">
                  <a:solidFill>
                    <a:srgbClr val="000000">
                      <a:lumMod val="85000"/>
                      <a:lumOff val="15000"/>
                    </a:srgbClr>
                  </a:solidFill>
                  <a:latin typeface="Arial"/>
                </a:endParaRPr>
              </a:p>
              <a:p>
                <a:pPr eaLnBrk="0" hangingPunct="0">
                  <a:spcBef>
                    <a:spcPct val="50000"/>
                  </a:spcBef>
                  <a:buFont typeface="Wingdings" pitchFamily="2" charset="2"/>
                  <a:buChar char="§"/>
                  <a:defRPr/>
                </a:pPr>
                <a:r>
                  <a:rPr lang="en-US" sz="2400" dirty="0">
                    <a:solidFill>
                      <a:srgbClr val="000000">
                        <a:lumMod val="85000"/>
                        <a:lumOff val="15000"/>
                      </a:srgbClr>
                    </a:solidFill>
                    <a:latin typeface="Arial"/>
                  </a:rPr>
                  <a:t>L</a:t>
                </a:r>
                <a:r>
                  <a:rPr lang="en-US" sz="2400" dirty="0">
                    <a:solidFill>
                      <a:srgbClr val="000000"/>
                    </a:solidFill>
                    <a:latin typeface="Arial"/>
                  </a:rPr>
                  <a:t>ong lived metastable </a:t>
                </a:r>
                <a:r>
                  <a:rPr lang="en-US" sz="2400" baseline="30000" dirty="0">
                    <a:solidFill>
                      <a:srgbClr val="000000"/>
                    </a:solidFill>
                    <a:latin typeface="Arial"/>
                    <a:sym typeface="Mathematica1"/>
                  </a:rPr>
                  <a:t>3</a:t>
                </a:r>
                <a:r>
                  <a:rPr lang="en-US" sz="2400" dirty="0">
                    <a:solidFill>
                      <a:srgbClr val="000000"/>
                    </a:solidFill>
                    <a:latin typeface="Arial"/>
                    <a:sym typeface="Mathematica1"/>
                  </a:rPr>
                  <a:t>P</a:t>
                </a:r>
                <a:r>
                  <a:rPr lang="en-US" sz="2400" baseline="-25000" dirty="0">
                    <a:solidFill>
                      <a:srgbClr val="000000"/>
                    </a:solidFill>
                    <a:latin typeface="Arial"/>
                    <a:sym typeface="Mathematica1"/>
                  </a:rPr>
                  <a:t>0 </a:t>
                </a:r>
                <a:r>
                  <a:rPr lang="en-US" sz="2400" dirty="0">
                    <a:solidFill>
                      <a:srgbClr val="000000"/>
                    </a:solidFill>
                    <a:latin typeface="Arial"/>
                    <a:sym typeface="Mathematica1"/>
                  </a:rPr>
                  <a:t>state:  </a:t>
                </a:r>
                <a:r>
                  <a:rPr lang="en-US" sz="2400" baseline="30000" dirty="0">
                    <a:solidFill>
                      <a:srgbClr val="000000"/>
                    </a:solidFill>
                    <a:latin typeface="Arial"/>
                    <a:sym typeface="Mathematica1"/>
                  </a:rPr>
                  <a:t>3</a:t>
                </a:r>
                <a:r>
                  <a:rPr lang="en-US" sz="2400" dirty="0">
                    <a:solidFill>
                      <a:srgbClr val="000000"/>
                    </a:solidFill>
                    <a:latin typeface="Arial"/>
                    <a:sym typeface="Mathematica1"/>
                  </a:rPr>
                  <a:t>P </a:t>
                </a:r>
                <a:r>
                  <a:rPr lang="en-US" sz="2400" baseline="-25000" dirty="0">
                    <a:solidFill>
                      <a:srgbClr val="000000"/>
                    </a:solidFill>
                    <a:latin typeface="Arial"/>
                    <a:sym typeface="Mathematica1"/>
                  </a:rPr>
                  <a:t>0</a:t>
                </a:r>
                <a:r>
                  <a:rPr lang="en-US" sz="2400" dirty="0">
                    <a:solidFill>
                      <a:srgbClr val="000000"/>
                    </a:solidFill>
                    <a:latin typeface="Arial"/>
                    <a:sym typeface="Mathematica1"/>
                  </a:rPr>
                  <a:t>- </a:t>
                </a:r>
                <a:r>
                  <a:rPr lang="en-US" sz="2400" baseline="30000" dirty="0">
                    <a:solidFill>
                      <a:srgbClr val="000000"/>
                    </a:solidFill>
                    <a:latin typeface="Arial"/>
                    <a:sym typeface="Mathematica1"/>
                  </a:rPr>
                  <a:t>1</a:t>
                </a:r>
                <a:r>
                  <a:rPr lang="en-US" sz="2400" dirty="0">
                    <a:solidFill>
                      <a:srgbClr val="000000"/>
                    </a:solidFill>
                    <a:latin typeface="Arial"/>
                    <a:sym typeface="Mathematica1"/>
                  </a:rPr>
                  <a:t>S </a:t>
                </a:r>
                <a:r>
                  <a:rPr lang="en-US" sz="2400" baseline="-25000" dirty="0">
                    <a:solidFill>
                      <a:srgbClr val="000000"/>
                    </a:solidFill>
                    <a:latin typeface="Arial"/>
                    <a:sym typeface="Mathematica1"/>
                  </a:rPr>
                  <a:t>0 </a:t>
                </a:r>
                <a:r>
                  <a:rPr lang="en-US" sz="2400" dirty="0">
                    <a:solidFill>
                      <a:srgbClr val="000000"/>
                    </a:solidFill>
                    <a:latin typeface="Arial"/>
                    <a:sym typeface="Mathematica1"/>
                  </a:rPr>
                  <a:t> is a dipole and spin forbidden transition with a </a:t>
                </a:r>
                <a:r>
                  <a:rPr lang="en-US" sz="2400" b="1" dirty="0">
                    <a:solidFill>
                      <a:srgbClr val="000000"/>
                    </a:solidFill>
                    <a:latin typeface="Arial"/>
                    <a:sym typeface="Mathematica1"/>
                  </a:rPr>
                  <a:t>linewidth ~ </a:t>
                </a:r>
                <a:r>
                  <a:rPr lang="en-US" sz="2400" b="1" dirty="0" err="1">
                    <a:solidFill>
                      <a:srgbClr val="000000"/>
                    </a:solidFill>
                    <a:latin typeface="Arial"/>
                    <a:sym typeface="Mathematica1"/>
                  </a:rPr>
                  <a:t>mHz</a:t>
                </a:r>
                <a:r>
                  <a:rPr lang="en-US" sz="2400" dirty="0">
                    <a:solidFill>
                      <a:srgbClr val="000000"/>
                    </a:solidFill>
                    <a:latin typeface="Arial"/>
                  </a:rPr>
                  <a:t> . </a:t>
                </a:r>
                <a14:m>
                  <m:oMath xmlns:m="http://schemas.openxmlformats.org/officeDocument/2006/math">
                    <m:r>
                      <a:rPr lang="en-US" sz="2400" i="1" dirty="0" smtClean="0">
                        <a:solidFill>
                          <a:srgbClr val="000000"/>
                        </a:solidFill>
                        <a:latin typeface="Cambria Math" panose="02040503050406030204" pitchFamily="18" charset="0"/>
                        <a:ea typeface="Cambria Math" panose="02040503050406030204" pitchFamily="18" charset="0"/>
                      </a:rPr>
                      <m:t>⇛</m:t>
                    </m:r>
                    <m:r>
                      <a:rPr lang="en-US" sz="2400" b="0" i="1" dirty="0" smtClean="0">
                        <a:solidFill>
                          <a:srgbClr val="000000"/>
                        </a:solidFill>
                        <a:latin typeface="Cambria Math" panose="02040503050406030204" pitchFamily="18" charset="0"/>
                        <a:ea typeface="Cambria Math" panose="02040503050406030204" pitchFamily="18" charset="0"/>
                      </a:rPr>
                      <m:t>   </m:t>
                    </m:r>
                  </m:oMath>
                </a14:m>
                <a:r>
                  <a:rPr lang="en-US" sz="2400" b="1" dirty="0">
                    <a:solidFill>
                      <a:prstClr val="black"/>
                    </a:solidFill>
                    <a:latin typeface="Arial"/>
                    <a:cs typeface="Arial"/>
                    <a:sym typeface="Mathematica1Mono"/>
                  </a:rPr>
                  <a:t>Spectral resolution</a:t>
                </a:r>
                <a:endParaRPr lang="en-US" sz="2400" dirty="0">
                  <a:solidFill>
                    <a:srgbClr val="000000"/>
                  </a:solidFill>
                  <a:latin typeface="Arial"/>
                </a:endParaRPr>
              </a:p>
              <a:p>
                <a:pPr eaLnBrk="0" hangingPunct="0">
                  <a:spcBef>
                    <a:spcPct val="50000"/>
                  </a:spcBef>
                  <a:buFont typeface="Wingdings" pitchFamily="2" charset="2"/>
                  <a:buChar char="§"/>
                  <a:defRPr/>
                </a:pPr>
                <a:r>
                  <a:rPr lang="en-US" sz="2400" b="1" kern="0" dirty="0">
                    <a:solidFill>
                      <a:prstClr val="black"/>
                    </a:solidFill>
                    <a:latin typeface="Arial"/>
                    <a:sym typeface="Arial" charset="0"/>
                  </a:rPr>
                  <a:t> </a:t>
                </a:r>
                <a:r>
                  <a:rPr lang="en-US" sz="2400" kern="0" dirty="0">
                    <a:solidFill>
                      <a:prstClr val="black"/>
                    </a:solidFill>
                    <a:latin typeface="Arial"/>
                    <a:sym typeface="Arial" charset="0"/>
                  </a:rPr>
                  <a:t>Total electronic angular momentum </a:t>
                </a:r>
                <a:r>
                  <a:rPr lang="en-US" sz="2400" b="1" kern="0" dirty="0">
                    <a:solidFill>
                      <a:prstClr val="black"/>
                    </a:solidFill>
                    <a:latin typeface="Arial"/>
                    <a:sym typeface="Arial" charset="0"/>
                  </a:rPr>
                  <a:t>J=0</a:t>
                </a:r>
                <a:r>
                  <a:rPr lang="en-US" sz="2400" kern="0" dirty="0">
                    <a:solidFill>
                      <a:srgbClr val="0066FF"/>
                    </a:solidFill>
                    <a:latin typeface="Arial"/>
                    <a:sym typeface="Arial" charset="0"/>
                  </a:rPr>
                  <a:t>  </a:t>
                </a:r>
                <a:r>
                  <a:rPr lang="en-US" sz="2400" dirty="0">
                    <a:solidFill>
                      <a:prstClr val="black"/>
                    </a:solidFill>
                    <a:latin typeface="Arial"/>
                    <a:cs typeface="Arial"/>
                  </a:rPr>
                  <a:t>→ Only nuclear spin </a:t>
                </a:r>
                <a:r>
                  <a:rPr lang="en-US" sz="2400" b="1" dirty="0">
                    <a:solidFill>
                      <a:prstClr val="black"/>
                    </a:solidFill>
                    <a:latin typeface="Arial"/>
                    <a:cs typeface="Arial"/>
                  </a:rPr>
                  <a:t>I</a:t>
                </a:r>
                <a:endParaRPr lang="en-US" sz="3200" dirty="0">
                  <a:solidFill>
                    <a:prstClr val="black"/>
                  </a:solidFill>
                  <a:latin typeface="Times New Roman"/>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335250" y="687626"/>
                <a:ext cx="11329475" cy="1938992"/>
              </a:xfrm>
              <a:prstGeom prst="rect">
                <a:avLst/>
              </a:prstGeom>
              <a:blipFill>
                <a:blip r:embed="rId3"/>
                <a:stretch>
                  <a:fillRect l="-861" b="-6289"/>
                </a:stretch>
              </a:blipFill>
            </p:spPr>
            <p:txBody>
              <a:bodyPr/>
              <a:lstStyle/>
              <a:p>
                <a:r>
                  <a:rPr lang="en-US">
                    <a:noFill/>
                  </a:rPr>
                  <a:t> </a:t>
                </a:r>
              </a:p>
            </p:txBody>
          </p:sp>
        </mc:Fallback>
      </mc:AlternateContent>
      <p:sp>
        <p:nvSpPr>
          <p:cNvPr id="9225" name="TextBox 2"/>
          <p:cNvSpPr txBox="1">
            <a:spLocks noChangeArrowheads="1"/>
          </p:cNvSpPr>
          <p:nvPr/>
        </p:nvSpPr>
        <p:spPr bwMode="auto">
          <a:xfrm>
            <a:off x="4030663" y="657225"/>
            <a:ext cx="61325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sz="2800">
                <a:solidFill>
                  <a:srgbClr val="000099"/>
                </a:solidFill>
                <a:latin typeface="Britannic Bold" pitchFamily="34" charset="0"/>
              </a:rPr>
              <a:t>Unique atomic structure</a:t>
            </a:r>
          </a:p>
        </p:txBody>
      </p:sp>
      <p:sp>
        <p:nvSpPr>
          <p:cNvPr id="110" name="TextBox 109"/>
          <p:cNvSpPr txBox="1"/>
          <p:nvPr/>
        </p:nvSpPr>
        <p:spPr>
          <a:xfrm>
            <a:off x="250691" y="2893230"/>
            <a:ext cx="284964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Strontium: </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87</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 name="Picture 2"/>
          <p:cNvPicPr>
            <a:picLocks noChangeAspect="1"/>
          </p:cNvPicPr>
          <p:nvPr/>
        </p:nvPicPr>
        <p:blipFill>
          <a:blip r:embed="rId4"/>
          <a:stretch>
            <a:fillRect/>
          </a:stretch>
        </p:blipFill>
        <p:spPr>
          <a:xfrm>
            <a:off x="565680" y="3582620"/>
            <a:ext cx="4732982" cy="2943555"/>
          </a:xfrm>
          <a:prstGeom prst="rect">
            <a:avLst/>
          </a:prstGeom>
        </p:spPr>
      </p:pic>
      <p:cxnSp>
        <p:nvCxnSpPr>
          <p:cNvPr id="111" name="Straight Connector 110"/>
          <p:cNvCxnSpPr/>
          <p:nvPr/>
        </p:nvCxnSpPr>
        <p:spPr>
          <a:xfrm>
            <a:off x="6123229" y="4943286"/>
            <a:ext cx="322462" cy="0"/>
          </a:xfrm>
          <a:prstGeom prst="line">
            <a:avLst/>
          </a:prstGeom>
          <a:noFill/>
          <a:ln w="28575" cap="flat" cmpd="sng" algn="ctr">
            <a:solidFill>
              <a:srgbClr val="353F72"/>
            </a:solidFill>
            <a:prstDash val="solid"/>
          </a:ln>
          <a:effectLst/>
        </p:spPr>
      </p:cxnSp>
      <p:cxnSp>
        <p:nvCxnSpPr>
          <p:cNvPr id="112" name="Straight Connector 111"/>
          <p:cNvCxnSpPr/>
          <p:nvPr/>
        </p:nvCxnSpPr>
        <p:spPr>
          <a:xfrm>
            <a:off x="6551854" y="4867086"/>
            <a:ext cx="322462" cy="0"/>
          </a:xfrm>
          <a:prstGeom prst="line">
            <a:avLst/>
          </a:prstGeom>
          <a:noFill/>
          <a:ln w="28575" cap="flat" cmpd="sng" algn="ctr">
            <a:solidFill>
              <a:srgbClr val="353F72"/>
            </a:solidFill>
            <a:prstDash val="solid"/>
          </a:ln>
          <a:effectLst/>
        </p:spPr>
      </p:cxnSp>
      <p:cxnSp>
        <p:nvCxnSpPr>
          <p:cNvPr id="113" name="Straight Connector 112"/>
          <p:cNvCxnSpPr/>
          <p:nvPr/>
        </p:nvCxnSpPr>
        <p:spPr>
          <a:xfrm>
            <a:off x="6999529" y="4800411"/>
            <a:ext cx="322462" cy="0"/>
          </a:xfrm>
          <a:prstGeom prst="line">
            <a:avLst/>
          </a:prstGeom>
          <a:noFill/>
          <a:ln w="28575" cap="flat" cmpd="sng" algn="ctr">
            <a:solidFill>
              <a:srgbClr val="353F72"/>
            </a:solidFill>
            <a:prstDash val="solid"/>
          </a:ln>
          <a:effectLst/>
        </p:spPr>
      </p:cxnSp>
      <p:cxnSp>
        <p:nvCxnSpPr>
          <p:cNvPr id="114" name="Straight Connector 113"/>
          <p:cNvCxnSpPr/>
          <p:nvPr/>
        </p:nvCxnSpPr>
        <p:spPr>
          <a:xfrm>
            <a:off x="7466254" y="4724211"/>
            <a:ext cx="322462" cy="0"/>
          </a:xfrm>
          <a:prstGeom prst="line">
            <a:avLst/>
          </a:prstGeom>
          <a:noFill/>
          <a:ln w="28575" cap="flat" cmpd="sng" algn="ctr">
            <a:solidFill>
              <a:srgbClr val="353F72"/>
            </a:solidFill>
            <a:prstDash val="solid"/>
          </a:ln>
          <a:effectLst/>
        </p:spPr>
      </p:cxnSp>
      <p:cxnSp>
        <p:nvCxnSpPr>
          <p:cNvPr id="115" name="Straight Connector 114"/>
          <p:cNvCxnSpPr/>
          <p:nvPr/>
        </p:nvCxnSpPr>
        <p:spPr>
          <a:xfrm>
            <a:off x="7932979" y="4628961"/>
            <a:ext cx="322462" cy="0"/>
          </a:xfrm>
          <a:prstGeom prst="line">
            <a:avLst/>
          </a:prstGeom>
          <a:noFill/>
          <a:ln w="28575" cap="flat" cmpd="sng" algn="ctr">
            <a:solidFill>
              <a:srgbClr val="353F72"/>
            </a:solidFill>
            <a:prstDash val="solid"/>
          </a:ln>
          <a:effectLst/>
        </p:spPr>
      </p:cxnSp>
      <p:cxnSp>
        <p:nvCxnSpPr>
          <p:cNvPr id="116" name="Straight Connector 115"/>
          <p:cNvCxnSpPr/>
          <p:nvPr/>
        </p:nvCxnSpPr>
        <p:spPr>
          <a:xfrm>
            <a:off x="8371129" y="4562286"/>
            <a:ext cx="322462" cy="0"/>
          </a:xfrm>
          <a:prstGeom prst="line">
            <a:avLst/>
          </a:prstGeom>
          <a:noFill/>
          <a:ln w="28575" cap="flat" cmpd="sng" algn="ctr">
            <a:solidFill>
              <a:srgbClr val="353F72"/>
            </a:solidFill>
            <a:prstDash val="solid"/>
          </a:ln>
          <a:effectLst/>
        </p:spPr>
      </p:cxnSp>
      <p:cxnSp>
        <p:nvCxnSpPr>
          <p:cNvPr id="117" name="Straight Connector 116"/>
          <p:cNvCxnSpPr/>
          <p:nvPr/>
        </p:nvCxnSpPr>
        <p:spPr>
          <a:xfrm>
            <a:off x="8847379" y="4476561"/>
            <a:ext cx="322462" cy="0"/>
          </a:xfrm>
          <a:prstGeom prst="line">
            <a:avLst/>
          </a:prstGeom>
          <a:noFill/>
          <a:ln w="28575" cap="flat" cmpd="sng" algn="ctr">
            <a:solidFill>
              <a:srgbClr val="353F72"/>
            </a:solidFill>
            <a:prstDash val="solid"/>
          </a:ln>
          <a:effectLst/>
        </p:spPr>
      </p:cxnSp>
      <p:cxnSp>
        <p:nvCxnSpPr>
          <p:cNvPr id="118" name="Straight Connector 117"/>
          <p:cNvCxnSpPr/>
          <p:nvPr/>
        </p:nvCxnSpPr>
        <p:spPr>
          <a:xfrm>
            <a:off x="9295054" y="4400361"/>
            <a:ext cx="322462" cy="0"/>
          </a:xfrm>
          <a:prstGeom prst="line">
            <a:avLst/>
          </a:prstGeom>
          <a:noFill/>
          <a:ln w="28575" cap="flat" cmpd="sng" algn="ctr">
            <a:solidFill>
              <a:srgbClr val="353F72"/>
            </a:solidFill>
            <a:prstDash val="solid"/>
          </a:ln>
          <a:effectLst/>
        </p:spPr>
      </p:cxnSp>
      <p:cxnSp>
        <p:nvCxnSpPr>
          <p:cNvPr id="119" name="Straight Connector 118"/>
          <p:cNvCxnSpPr/>
          <p:nvPr/>
        </p:nvCxnSpPr>
        <p:spPr>
          <a:xfrm>
            <a:off x="9727784" y="4319415"/>
            <a:ext cx="322462" cy="0"/>
          </a:xfrm>
          <a:prstGeom prst="line">
            <a:avLst/>
          </a:prstGeom>
          <a:noFill/>
          <a:ln w="28575" cap="flat" cmpd="sng" algn="ctr">
            <a:solidFill>
              <a:srgbClr val="353F72"/>
            </a:solidFill>
            <a:prstDash val="solid"/>
          </a:ln>
          <a:effectLst/>
        </p:spPr>
      </p:cxnSp>
      <p:cxnSp>
        <p:nvCxnSpPr>
          <p:cNvPr id="120" name="Straight Connector 119"/>
          <p:cNvCxnSpPr/>
          <p:nvPr/>
        </p:nvCxnSpPr>
        <p:spPr>
          <a:xfrm>
            <a:off x="10219765" y="4238563"/>
            <a:ext cx="322462" cy="0"/>
          </a:xfrm>
          <a:prstGeom prst="line">
            <a:avLst/>
          </a:prstGeom>
          <a:noFill/>
          <a:ln w="28575" cap="flat" cmpd="sng" algn="ctr">
            <a:solidFill>
              <a:srgbClr val="353F72"/>
            </a:solidFill>
            <a:prstDash val="solid"/>
          </a:ln>
          <a:effectLst/>
        </p:spPr>
      </p:cxnSp>
      <p:cxnSp>
        <p:nvCxnSpPr>
          <p:cNvPr id="121" name="Straight Connector 120"/>
          <p:cNvCxnSpPr/>
          <p:nvPr/>
        </p:nvCxnSpPr>
        <p:spPr>
          <a:xfrm>
            <a:off x="6104179" y="5390961"/>
            <a:ext cx="322462" cy="0"/>
          </a:xfrm>
          <a:prstGeom prst="line">
            <a:avLst/>
          </a:prstGeom>
          <a:noFill/>
          <a:ln w="28575" cap="flat" cmpd="sng" algn="ctr">
            <a:solidFill>
              <a:srgbClr val="FF0000"/>
            </a:solidFill>
            <a:prstDash val="solid"/>
          </a:ln>
          <a:effectLst/>
        </p:spPr>
      </p:cxnSp>
      <p:cxnSp>
        <p:nvCxnSpPr>
          <p:cNvPr id="122" name="Straight Connector 121"/>
          <p:cNvCxnSpPr/>
          <p:nvPr/>
        </p:nvCxnSpPr>
        <p:spPr>
          <a:xfrm>
            <a:off x="6532804" y="5352861"/>
            <a:ext cx="322462" cy="0"/>
          </a:xfrm>
          <a:prstGeom prst="line">
            <a:avLst/>
          </a:prstGeom>
          <a:noFill/>
          <a:ln w="28575" cap="flat" cmpd="sng" algn="ctr">
            <a:solidFill>
              <a:srgbClr val="FF0000"/>
            </a:solidFill>
            <a:prstDash val="solid"/>
          </a:ln>
          <a:effectLst/>
        </p:spPr>
      </p:cxnSp>
      <p:cxnSp>
        <p:nvCxnSpPr>
          <p:cNvPr id="123" name="Straight Connector 122"/>
          <p:cNvCxnSpPr/>
          <p:nvPr/>
        </p:nvCxnSpPr>
        <p:spPr>
          <a:xfrm>
            <a:off x="6999529" y="5313726"/>
            <a:ext cx="322462" cy="0"/>
          </a:xfrm>
          <a:prstGeom prst="line">
            <a:avLst/>
          </a:prstGeom>
          <a:noFill/>
          <a:ln w="28575" cap="flat" cmpd="sng" algn="ctr">
            <a:solidFill>
              <a:srgbClr val="FF0000"/>
            </a:solidFill>
            <a:prstDash val="solid"/>
          </a:ln>
          <a:effectLst/>
        </p:spPr>
      </p:cxnSp>
      <p:cxnSp>
        <p:nvCxnSpPr>
          <p:cNvPr id="124" name="Straight Connector 123"/>
          <p:cNvCxnSpPr/>
          <p:nvPr/>
        </p:nvCxnSpPr>
        <p:spPr>
          <a:xfrm>
            <a:off x="7475779" y="5275626"/>
            <a:ext cx="322462" cy="0"/>
          </a:xfrm>
          <a:prstGeom prst="line">
            <a:avLst/>
          </a:prstGeom>
          <a:noFill/>
          <a:ln w="28575" cap="flat" cmpd="sng" algn="ctr">
            <a:solidFill>
              <a:srgbClr val="FF0000"/>
            </a:solidFill>
            <a:prstDash val="solid"/>
          </a:ln>
          <a:effectLst/>
        </p:spPr>
      </p:cxnSp>
      <p:cxnSp>
        <p:nvCxnSpPr>
          <p:cNvPr id="125" name="Straight Connector 124"/>
          <p:cNvCxnSpPr/>
          <p:nvPr/>
        </p:nvCxnSpPr>
        <p:spPr>
          <a:xfrm>
            <a:off x="7926912" y="5246016"/>
            <a:ext cx="322462" cy="0"/>
          </a:xfrm>
          <a:prstGeom prst="line">
            <a:avLst/>
          </a:prstGeom>
          <a:noFill/>
          <a:ln w="28575" cap="flat" cmpd="sng" algn="ctr">
            <a:solidFill>
              <a:srgbClr val="FF0000"/>
            </a:solidFill>
            <a:prstDash val="solid"/>
          </a:ln>
          <a:effectLst/>
        </p:spPr>
      </p:cxnSp>
      <p:cxnSp>
        <p:nvCxnSpPr>
          <p:cNvPr id="126" name="Straight Connector 125"/>
          <p:cNvCxnSpPr/>
          <p:nvPr/>
        </p:nvCxnSpPr>
        <p:spPr>
          <a:xfrm>
            <a:off x="8376296" y="5207916"/>
            <a:ext cx="322462" cy="0"/>
          </a:xfrm>
          <a:prstGeom prst="line">
            <a:avLst/>
          </a:prstGeom>
          <a:noFill/>
          <a:ln w="28575" cap="flat" cmpd="sng" algn="ctr">
            <a:solidFill>
              <a:srgbClr val="FF0000"/>
            </a:solidFill>
            <a:prstDash val="solid"/>
          </a:ln>
          <a:effectLst/>
        </p:spPr>
      </p:cxnSp>
      <p:cxnSp>
        <p:nvCxnSpPr>
          <p:cNvPr id="127" name="Straight Connector 126"/>
          <p:cNvCxnSpPr/>
          <p:nvPr/>
        </p:nvCxnSpPr>
        <p:spPr>
          <a:xfrm>
            <a:off x="8847379" y="5159256"/>
            <a:ext cx="322462" cy="0"/>
          </a:xfrm>
          <a:prstGeom prst="line">
            <a:avLst/>
          </a:prstGeom>
          <a:noFill/>
          <a:ln w="28575" cap="flat" cmpd="sng" algn="ctr">
            <a:solidFill>
              <a:srgbClr val="FF0000"/>
            </a:solidFill>
            <a:prstDash val="solid"/>
          </a:ln>
          <a:effectLst/>
        </p:spPr>
      </p:cxnSp>
      <p:cxnSp>
        <p:nvCxnSpPr>
          <p:cNvPr id="128" name="Straight Connector 127"/>
          <p:cNvCxnSpPr/>
          <p:nvPr/>
        </p:nvCxnSpPr>
        <p:spPr>
          <a:xfrm>
            <a:off x="9310947" y="5105301"/>
            <a:ext cx="322462" cy="0"/>
          </a:xfrm>
          <a:prstGeom prst="line">
            <a:avLst/>
          </a:prstGeom>
          <a:noFill/>
          <a:ln w="28575" cap="flat" cmpd="sng" algn="ctr">
            <a:solidFill>
              <a:srgbClr val="FF0000"/>
            </a:solidFill>
            <a:prstDash val="solid"/>
          </a:ln>
          <a:effectLst/>
        </p:spPr>
      </p:cxnSp>
      <p:cxnSp>
        <p:nvCxnSpPr>
          <p:cNvPr id="129" name="Straight Connector 128"/>
          <p:cNvCxnSpPr/>
          <p:nvPr/>
        </p:nvCxnSpPr>
        <p:spPr>
          <a:xfrm>
            <a:off x="9762237" y="5086251"/>
            <a:ext cx="322462" cy="0"/>
          </a:xfrm>
          <a:prstGeom prst="line">
            <a:avLst/>
          </a:prstGeom>
          <a:noFill/>
          <a:ln w="28575" cap="flat" cmpd="sng" algn="ctr">
            <a:solidFill>
              <a:srgbClr val="FF0000"/>
            </a:solidFill>
            <a:prstDash val="solid"/>
          </a:ln>
          <a:effectLst/>
        </p:spPr>
      </p:cxnSp>
      <p:cxnSp>
        <p:nvCxnSpPr>
          <p:cNvPr id="130" name="Straight Connector 129"/>
          <p:cNvCxnSpPr/>
          <p:nvPr/>
        </p:nvCxnSpPr>
        <p:spPr>
          <a:xfrm>
            <a:off x="10212799" y="5041167"/>
            <a:ext cx="322462" cy="0"/>
          </a:xfrm>
          <a:prstGeom prst="line">
            <a:avLst/>
          </a:prstGeom>
          <a:noFill/>
          <a:ln w="28575" cap="flat" cmpd="sng" algn="ctr">
            <a:solidFill>
              <a:srgbClr val="FF0000"/>
            </a:solidFill>
            <a:prstDash val="solid"/>
          </a:ln>
          <a:effectLst/>
        </p:spPr>
      </p:cxnSp>
      <p:sp>
        <p:nvSpPr>
          <p:cNvPr id="131" name="Oval 16"/>
          <p:cNvSpPr/>
          <p:nvPr/>
        </p:nvSpPr>
        <p:spPr bwMode="auto">
          <a:xfrm>
            <a:off x="6595825" y="5182487"/>
            <a:ext cx="143679" cy="144174"/>
          </a:xfrm>
          <a:prstGeom prst="ellipse">
            <a:avLst/>
          </a:prstGeom>
          <a:solidFill>
            <a:srgbClr val="9900FF"/>
          </a:solidFill>
          <a:ln w="25400" cap="flat" cmpd="sng" algn="ctr">
            <a:solidFill>
              <a:srgbClr val="AF0FFF"/>
            </a:solidFill>
            <a:prstDash val="solid"/>
          </a:ln>
          <a:effectLst/>
          <a:scene3d>
            <a:camera prst="orthographicFront"/>
            <a:lightRig rig="threePt" dir="t"/>
          </a:scene3d>
          <a:sp3d prstMaterial="dkEdge">
            <a:bevelT/>
          </a:sp3d>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Arial"/>
            </a:endParaRPr>
          </a:p>
        </p:txBody>
      </p:sp>
      <p:sp>
        <p:nvSpPr>
          <p:cNvPr id="132" name="Oval 16"/>
          <p:cNvSpPr/>
          <p:nvPr/>
        </p:nvSpPr>
        <p:spPr bwMode="auto">
          <a:xfrm>
            <a:off x="7115451" y="5164798"/>
            <a:ext cx="143679" cy="144174"/>
          </a:xfrm>
          <a:prstGeom prst="ellipse">
            <a:avLst/>
          </a:prstGeom>
          <a:solidFill>
            <a:srgbClr val="FF3399"/>
          </a:solidFill>
          <a:ln w="25400" cap="flat" cmpd="sng" algn="ctr">
            <a:solidFill>
              <a:srgbClr val="FF3399"/>
            </a:solidFill>
            <a:prstDash val="solid"/>
          </a:ln>
          <a:effectLst/>
          <a:scene3d>
            <a:camera prst="orthographicFront"/>
            <a:lightRig rig="threePt" dir="t"/>
          </a:scene3d>
          <a:sp3d prstMaterial="dkEdge">
            <a:bevelT/>
          </a:sp3d>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Arial"/>
            </a:endParaRPr>
          </a:p>
        </p:txBody>
      </p:sp>
      <p:sp>
        <p:nvSpPr>
          <p:cNvPr id="133" name="Oval 16"/>
          <p:cNvSpPr/>
          <p:nvPr/>
        </p:nvSpPr>
        <p:spPr bwMode="auto">
          <a:xfrm>
            <a:off x="7565170" y="5126698"/>
            <a:ext cx="143679" cy="144174"/>
          </a:xfrm>
          <a:prstGeom prst="ellipse">
            <a:avLst/>
          </a:prstGeom>
          <a:solidFill>
            <a:srgbClr val="002060"/>
          </a:solidFill>
          <a:ln w="25400" cap="flat" cmpd="sng" algn="ctr">
            <a:solidFill>
              <a:srgbClr val="002060"/>
            </a:solidFill>
            <a:prstDash val="solid"/>
          </a:ln>
          <a:effectLst/>
          <a:scene3d>
            <a:camera prst="orthographicFront"/>
            <a:lightRig rig="threePt" dir="t"/>
          </a:scene3d>
          <a:sp3d prstMaterial="dkEdge">
            <a:bevelT/>
          </a:sp3d>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Arial"/>
            </a:endParaRPr>
          </a:p>
        </p:txBody>
      </p:sp>
      <p:sp>
        <p:nvSpPr>
          <p:cNvPr id="134" name="Oval 16"/>
          <p:cNvSpPr/>
          <p:nvPr/>
        </p:nvSpPr>
        <p:spPr bwMode="auto">
          <a:xfrm>
            <a:off x="8479220" y="5040557"/>
            <a:ext cx="143679" cy="144174"/>
          </a:xfrm>
          <a:prstGeom prst="ellipse">
            <a:avLst/>
          </a:prstGeom>
          <a:solidFill>
            <a:srgbClr val="92D050"/>
          </a:solidFill>
          <a:ln w="25400" cap="flat" cmpd="sng" algn="ctr">
            <a:solidFill>
              <a:srgbClr val="92D050"/>
            </a:solidFill>
            <a:prstDash val="solid"/>
          </a:ln>
          <a:effectLst/>
          <a:scene3d>
            <a:camera prst="orthographicFront"/>
            <a:lightRig rig="threePt" dir="t"/>
          </a:scene3d>
          <a:sp3d prstMaterial="dkEdge">
            <a:bevelT/>
          </a:sp3d>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Arial"/>
            </a:endParaRPr>
          </a:p>
        </p:txBody>
      </p:sp>
      <p:sp>
        <p:nvSpPr>
          <p:cNvPr id="135" name="Oval 16"/>
          <p:cNvSpPr/>
          <p:nvPr/>
        </p:nvSpPr>
        <p:spPr bwMode="auto">
          <a:xfrm>
            <a:off x="9400338" y="4955442"/>
            <a:ext cx="143679" cy="144174"/>
          </a:xfrm>
          <a:prstGeom prst="ellipse">
            <a:avLst/>
          </a:prstGeom>
          <a:solidFill>
            <a:srgbClr val="FFFFFF"/>
          </a:solidFill>
          <a:ln w="25400" cap="flat" cmpd="sng" algn="ctr">
            <a:solidFill>
              <a:srgbClr val="FFFFFF"/>
            </a:solidFill>
            <a:prstDash val="solid"/>
          </a:ln>
          <a:effectLst/>
          <a:scene3d>
            <a:camera prst="orthographicFront"/>
            <a:lightRig rig="threePt" dir="t"/>
          </a:scene3d>
          <a:sp3d prstMaterial="dkEdge">
            <a:bevelT/>
          </a:sp3d>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Arial"/>
            </a:endParaRPr>
          </a:p>
        </p:txBody>
      </p:sp>
      <mc:AlternateContent xmlns:mc="http://schemas.openxmlformats.org/markup-compatibility/2006" xmlns:a14="http://schemas.microsoft.com/office/drawing/2010/main">
        <mc:Choice Requires="a14">
          <p:sp>
            <p:nvSpPr>
              <p:cNvPr id="136" name="TextBox 135"/>
              <p:cNvSpPr txBox="1"/>
              <p:nvPr/>
            </p:nvSpPr>
            <p:spPr>
              <a:xfrm>
                <a:off x="6144527" y="5478624"/>
                <a:ext cx="240746"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0" cap="none" spc="0" normalizeH="0" baseline="0" noProof="0" smtClean="0">
                              <a:ln>
                                <a:noFill/>
                              </a:ln>
                              <a:solidFill>
                                <a:prstClr val="black"/>
                              </a:solidFill>
                              <a:effectLst/>
                              <a:uLnTx/>
                              <a:uFillTx/>
                              <a:latin typeface="Cambria Math"/>
                              <a:ea typeface="+mn-ea"/>
                            </a:rPr>
                          </m:ctrlPr>
                        </m:fPr>
                        <m:num>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𝟗</m:t>
                          </m:r>
                        </m:num>
                        <m:den>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𝟐</m:t>
                          </m:r>
                        </m:den>
                      </m:f>
                    </m:oMath>
                  </m:oMathPara>
                </a14:m>
                <a:endParaRPr kumimoji="0" lang="en-US" sz="1400" b="1" i="0" u="none" strike="noStrike" kern="0" cap="none" spc="0" normalizeH="0" baseline="0" noProof="0" dirty="0">
                  <a:ln>
                    <a:noFill/>
                  </a:ln>
                  <a:solidFill>
                    <a:prstClr val="black"/>
                  </a:solidFill>
                  <a:effectLst/>
                  <a:uLnTx/>
                  <a:uFillTx/>
                  <a:latin typeface="Times New Roman"/>
                  <a:ea typeface="+mn-ea"/>
                  <a:cs typeface="Arial"/>
                </a:endParaRPr>
              </a:p>
            </p:txBody>
          </p:sp>
        </mc:Choice>
        <mc:Fallback xmlns="">
          <p:sp>
            <p:nvSpPr>
              <p:cNvPr id="136" name="TextBox 135"/>
              <p:cNvSpPr txBox="1">
                <a:spLocks noRot="1" noChangeAspect="1" noMove="1" noResize="1" noEditPoints="1" noAdjustHandles="1" noChangeArrowheads="1" noChangeShapeType="1" noTextEdit="1"/>
              </p:cNvSpPr>
              <p:nvPr/>
            </p:nvSpPr>
            <p:spPr>
              <a:xfrm>
                <a:off x="6144527" y="5478624"/>
                <a:ext cx="240746" cy="215444"/>
              </a:xfrm>
              <a:prstGeom prst="rect">
                <a:avLst/>
              </a:prstGeom>
              <a:blipFill>
                <a:blip r:embed="rId5"/>
                <a:stretch>
                  <a:fillRect l="-87179" t="-157143" r="-171795" b="-24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p:cNvSpPr txBox="1"/>
              <p:nvPr/>
            </p:nvSpPr>
            <p:spPr>
              <a:xfrm>
                <a:off x="6563736" y="5385390"/>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0" cap="none" spc="0" normalizeH="0" baseline="0" noProof="0" smtClean="0">
                              <a:ln>
                                <a:noFill/>
                              </a:ln>
                              <a:solidFill>
                                <a:prstClr val="black"/>
                              </a:solidFill>
                              <a:effectLst/>
                              <a:uLnTx/>
                              <a:uFillTx/>
                              <a:latin typeface="Cambria Math"/>
                              <a:ea typeface="+mn-ea"/>
                            </a:rPr>
                          </m:ctrlPr>
                        </m:fPr>
                        <m:num>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𝟕</m:t>
                          </m:r>
                        </m:num>
                        <m:den>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𝟐</m:t>
                          </m:r>
                        </m:den>
                      </m:f>
                    </m:oMath>
                  </m:oMathPara>
                </a14:m>
                <a:endParaRPr kumimoji="0" lang="en-US" sz="1400" b="1" i="0" u="none" strike="noStrike" kern="0" cap="none" spc="0" normalizeH="0" baseline="0" noProof="0" dirty="0">
                  <a:ln>
                    <a:noFill/>
                  </a:ln>
                  <a:solidFill>
                    <a:prstClr val="black"/>
                  </a:solidFill>
                  <a:effectLst/>
                  <a:uLnTx/>
                  <a:uFillTx/>
                  <a:latin typeface="Times New Roman"/>
                  <a:ea typeface="+mn-ea"/>
                  <a:cs typeface="Arial"/>
                </a:endParaRPr>
              </a:p>
            </p:txBody>
          </p:sp>
        </mc:Choice>
        <mc:Fallback xmlns="">
          <p:sp>
            <p:nvSpPr>
              <p:cNvPr id="137" name="TextBox 136"/>
              <p:cNvSpPr txBox="1">
                <a:spLocks noRot="1" noChangeAspect="1" noMove="1" noResize="1" noEditPoints="1" noAdjustHandles="1" noChangeArrowheads="1" noChangeShapeType="1" noTextEdit="1"/>
              </p:cNvSpPr>
              <p:nvPr/>
            </p:nvSpPr>
            <p:spPr>
              <a:xfrm>
                <a:off x="6563736" y="5385390"/>
                <a:ext cx="221542" cy="215444"/>
              </a:xfrm>
              <a:prstGeom prst="rect">
                <a:avLst/>
              </a:prstGeom>
              <a:blipFill>
                <a:blip r:embed="rId6"/>
                <a:stretch>
                  <a:fillRect l="-94444" t="-150000" r="-186111" b="-2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TextBox 137"/>
              <p:cNvSpPr txBox="1"/>
              <p:nvPr/>
            </p:nvSpPr>
            <p:spPr>
              <a:xfrm>
                <a:off x="7038596" y="5333514"/>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0" cap="none" spc="0" normalizeH="0" baseline="0" noProof="0" smtClean="0">
                              <a:ln>
                                <a:noFill/>
                              </a:ln>
                              <a:solidFill>
                                <a:prstClr val="black"/>
                              </a:solidFill>
                              <a:effectLst/>
                              <a:uLnTx/>
                              <a:uFillTx/>
                              <a:latin typeface="Cambria Math"/>
                              <a:ea typeface="+mn-ea"/>
                            </a:rPr>
                          </m:ctrlPr>
                        </m:fPr>
                        <m:num>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𝟓</m:t>
                          </m:r>
                        </m:num>
                        <m:den>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𝟐</m:t>
                          </m:r>
                        </m:den>
                      </m:f>
                    </m:oMath>
                  </m:oMathPara>
                </a14:m>
                <a:endParaRPr kumimoji="0" lang="en-US" sz="1400" b="1" i="0" u="none" strike="noStrike" kern="0" cap="none" spc="0" normalizeH="0" baseline="0" noProof="0" dirty="0">
                  <a:ln>
                    <a:noFill/>
                  </a:ln>
                  <a:solidFill>
                    <a:prstClr val="black"/>
                  </a:solidFill>
                  <a:effectLst/>
                  <a:uLnTx/>
                  <a:uFillTx/>
                  <a:latin typeface="Times New Roman"/>
                  <a:ea typeface="+mn-ea"/>
                  <a:cs typeface="Arial"/>
                </a:endParaRPr>
              </a:p>
            </p:txBody>
          </p:sp>
        </mc:Choice>
        <mc:Fallback xmlns="">
          <p:sp>
            <p:nvSpPr>
              <p:cNvPr id="138" name="TextBox 137"/>
              <p:cNvSpPr txBox="1">
                <a:spLocks noRot="1" noChangeAspect="1" noMove="1" noResize="1" noEditPoints="1" noAdjustHandles="1" noChangeArrowheads="1" noChangeShapeType="1" noTextEdit="1"/>
              </p:cNvSpPr>
              <p:nvPr/>
            </p:nvSpPr>
            <p:spPr>
              <a:xfrm>
                <a:off x="7038596" y="5333514"/>
                <a:ext cx="221542" cy="215444"/>
              </a:xfrm>
              <a:prstGeom prst="rect">
                <a:avLst/>
              </a:prstGeom>
              <a:blipFill>
                <a:blip r:embed="rId7"/>
                <a:stretch>
                  <a:fillRect l="-94444" t="-157143" r="-186111" b="-24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TextBox 138"/>
              <p:cNvSpPr txBox="1"/>
              <p:nvPr/>
            </p:nvSpPr>
            <p:spPr>
              <a:xfrm>
                <a:off x="7496614" y="5309584"/>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0" cap="none" spc="0" normalizeH="0" baseline="0" noProof="0" smtClean="0">
                              <a:ln>
                                <a:noFill/>
                              </a:ln>
                              <a:solidFill>
                                <a:prstClr val="black"/>
                              </a:solidFill>
                              <a:effectLst/>
                              <a:uLnTx/>
                              <a:uFillTx/>
                              <a:latin typeface="Cambria Math"/>
                              <a:ea typeface="+mn-ea"/>
                            </a:rPr>
                          </m:ctrlPr>
                        </m:fPr>
                        <m:num>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𝟑</m:t>
                          </m:r>
                        </m:num>
                        <m:den>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𝟐</m:t>
                          </m:r>
                        </m:den>
                      </m:f>
                    </m:oMath>
                  </m:oMathPara>
                </a14:m>
                <a:endParaRPr kumimoji="0" lang="en-US" sz="1400" b="1" i="0" u="none" strike="noStrike" kern="0" cap="none" spc="0" normalizeH="0" baseline="0" noProof="0" dirty="0">
                  <a:ln>
                    <a:noFill/>
                  </a:ln>
                  <a:solidFill>
                    <a:prstClr val="black"/>
                  </a:solidFill>
                  <a:effectLst/>
                  <a:uLnTx/>
                  <a:uFillTx/>
                  <a:latin typeface="Times New Roman"/>
                  <a:ea typeface="+mn-ea"/>
                  <a:cs typeface="Arial"/>
                </a:endParaRPr>
              </a:p>
            </p:txBody>
          </p:sp>
        </mc:Choice>
        <mc:Fallback xmlns="">
          <p:sp>
            <p:nvSpPr>
              <p:cNvPr id="139" name="TextBox 138"/>
              <p:cNvSpPr txBox="1">
                <a:spLocks noRot="1" noChangeAspect="1" noMove="1" noResize="1" noEditPoints="1" noAdjustHandles="1" noChangeArrowheads="1" noChangeShapeType="1" noTextEdit="1"/>
              </p:cNvSpPr>
              <p:nvPr/>
            </p:nvSpPr>
            <p:spPr>
              <a:xfrm>
                <a:off x="7496614" y="5309584"/>
                <a:ext cx="221542" cy="215444"/>
              </a:xfrm>
              <a:prstGeom prst="rect">
                <a:avLst/>
              </a:prstGeom>
              <a:blipFill>
                <a:blip r:embed="rId8"/>
                <a:stretch>
                  <a:fillRect l="-94444" t="-157143" r="-186111" b="-24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0" name="TextBox 139"/>
              <p:cNvSpPr txBox="1"/>
              <p:nvPr/>
            </p:nvSpPr>
            <p:spPr>
              <a:xfrm>
                <a:off x="7915314" y="5295395"/>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0" cap="none" spc="0" normalizeH="0" baseline="0" noProof="0" smtClean="0">
                              <a:ln>
                                <a:noFill/>
                              </a:ln>
                              <a:solidFill>
                                <a:prstClr val="black"/>
                              </a:solidFill>
                              <a:effectLst/>
                              <a:uLnTx/>
                              <a:uFillTx/>
                              <a:latin typeface="Cambria Math"/>
                              <a:ea typeface="+mn-ea"/>
                            </a:rPr>
                          </m:ctrlPr>
                        </m:fPr>
                        <m:num>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𝟏</m:t>
                          </m:r>
                        </m:num>
                        <m:den>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𝟐</m:t>
                          </m:r>
                        </m:den>
                      </m:f>
                    </m:oMath>
                  </m:oMathPara>
                </a14:m>
                <a:endParaRPr kumimoji="0" lang="en-US" sz="1400" b="1" i="0" u="none" strike="noStrike" kern="0" cap="none" spc="0" normalizeH="0" baseline="0" noProof="0" dirty="0">
                  <a:ln>
                    <a:noFill/>
                  </a:ln>
                  <a:solidFill>
                    <a:prstClr val="black"/>
                  </a:solidFill>
                  <a:effectLst/>
                  <a:uLnTx/>
                  <a:uFillTx/>
                  <a:latin typeface="Times New Roman"/>
                  <a:ea typeface="+mn-ea"/>
                  <a:cs typeface="Arial"/>
                </a:endParaRPr>
              </a:p>
            </p:txBody>
          </p:sp>
        </mc:Choice>
        <mc:Fallback xmlns="">
          <p:sp>
            <p:nvSpPr>
              <p:cNvPr id="140" name="TextBox 139"/>
              <p:cNvSpPr txBox="1">
                <a:spLocks noRot="1" noChangeAspect="1" noMove="1" noResize="1" noEditPoints="1" noAdjustHandles="1" noChangeArrowheads="1" noChangeShapeType="1" noTextEdit="1"/>
              </p:cNvSpPr>
              <p:nvPr/>
            </p:nvSpPr>
            <p:spPr>
              <a:xfrm>
                <a:off x="7915314" y="5295395"/>
                <a:ext cx="221542" cy="215444"/>
              </a:xfrm>
              <a:prstGeom prst="rect">
                <a:avLst/>
              </a:prstGeom>
              <a:blipFill>
                <a:blip r:embed="rId9"/>
                <a:stretch>
                  <a:fillRect l="-89189" t="-157143" r="-181081" b="-24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TextBox 140"/>
              <p:cNvSpPr txBox="1"/>
              <p:nvPr/>
            </p:nvSpPr>
            <p:spPr>
              <a:xfrm>
                <a:off x="8296054" y="5252051"/>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0" cap="none" spc="0" normalizeH="0" baseline="0" noProof="0" smtClean="0">
                              <a:ln>
                                <a:noFill/>
                              </a:ln>
                              <a:solidFill>
                                <a:prstClr val="black"/>
                              </a:solidFill>
                              <a:effectLst/>
                              <a:uLnTx/>
                              <a:uFillTx/>
                              <a:latin typeface="Cambria Math"/>
                              <a:ea typeface="+mn-ea"/>
                            </a:rPr>
                          </m:ctrlPr>
                        </m:fPr>
                        <m:num>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m:t>
                          </m:r>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𝟏</m:t>
                          </m:r>
                        </m:num>
                        <m:den>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𝟐</m:t>
                          </m:r>
                        </m:den>
                      </m:f>
                    </m:oMath>
                  </m:oMathPara>
                </a14:m>
                <a:endParaRPr kumimoji="0" lang="en-US" sz="1400" b="1" i="0" u="none" strike="noStrike" kern="0" cap="none" spc="0" normalizeH="0" baseline="0" noProof="0" dirty="0">
                  <a:ln>
                    <a:noFill/>
                  </a:ln>
                  <a:solidFill>
                    <a:prstClr val="black"/>
                  </a:solidFill>
                  <a:effectLst/>
                  <a:uLnTx/>
                  <a:uFillTx/>
                  <a:latin typeface="Times New Roman"/>
                  <a:ea typeface="+mn-ea"/>
                  <a:cs typeface="Arial"/>
                </a:endParaRPr>
              </a:p>
            </p:txBody>
          </p:sp>
        </mc:Choice>
        <mc:Fallback xmlns="">
          <p:sp>
            <p:nvSpPr>
              <p:cNvPr id="141" name="TextBox 140"/>
              <p:cNvSpPr txBox="1">
                <a:spLocks noRot="1" noChangeAspect="1" noMove="1" noResize="1" noEditPoints="1" noAdjustHandles="1" noChangeArrowheads="1" noChangeShapeType="1" noTextEdit="1"/>
              </p:cNvSpPr>
              <p:nvPr/>
            </p:nvSpPr>
            <p:spPr>
              <a:xfrm>
                <a:off x="8296054" y="5252051"/>
                <a:ext cx="221542" cy="215444"/>
              </a:xfrm>
              <a:prstGeom prst="rect">
                <a:avLst/>
              </a:prstGeom>
              <a:blipFill>
                <a:blip r:embed="rId10"/>
                <a:stretch>
                  <a:fillRect l="-33333" t="-157143" r="-247222" b="-24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TextBox 141"/>
              <p:cNvSpPr txBox="1"/>
              <p:nvPr/>
            </p:nvSpPr>
            <p:spPr>
              <a:xfrm>
                <a:off x="8782222" y="5224196"/>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0" cap="none" spc="0" normalizeH="0" baseline="0" noProof="0" smtClean="0">
                              <a:ln>
                                <a:noFill/>
                              </a:ln>
                              <a:solidFill>
                                <a:prstClr val="black"/>
                              </a:solidFill>
                              <a:effectLst/>
                              <a:uLnTx/>
                              <a:uFillTx/>
                              <a:latin typeface="Cambria Math"/>
                              <a:ea typeface="+mn-ea"/>
                            </a:rPr>
                          </m:ctrlPr>
                        </m:fPr>
                        <m:num>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m:t>
                          </m:r>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𝟑</m:t>
                          </m:r>
                        </m:num>
                        <m:den>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𝟐</m:t>
                          </m:r>
                        </m:den>
                      </m:f>
                    </m:oMath>
                  </m:oMathPara>
                </a14:m>
                <a:endParaRPr kumimoji="0" lang="en-US" sz="1400" b="1" i="0" u="none" strike="noStrike" kern="0" cap="none" spc="0" normalizeH="0" baseline="0" noProof="0" dirty="0">
                  <a:ln>
                    <a:noFill/>
                  </a:ln>
                  <a:solidFill>
                    <a:prstClr val="black"/>
                  </a:solidFill>
                  <a:effectLst/>
                  <a:uLnTx/>
                  <a:uFillTx/>
                  <a:latin typeface="Times New Roman"/>
                  <a:ea typeface="+mn-ea"/>
                  <a:cs typeface="Arial"/>
                </a:endParaRPr>
              </a:p>
            </p:txBody>
          </p:sp>
        </mc:Choice>
        <mc:Fallback xmlns="">
          <p:sp>
            <p:nvSpPr>
              <p:cNvPr id="142" name="TextBox 141"/>
              <p:cNvSpPr txBox="1">
                <a:spLocks noRot="1" noChangeAspect="1" noMove="1" noResize="1" noEditPoints="1" noAdjustHandles="1" noChangeArrowheads="1" noChangeShapeType="1" noTextEdit="1"/>
              </p:cNvSpPr>
              <p:nvPr/>
            </p:nvSpPr>
            <p:spPr>
              <a:xfrm>
                <a:off x="8782222" y="5224196"/>
                <a:ext cx="221542" cy="215444"/>
              </a:xfrm>
              <a:prstGeom prst="rect">
                <a:avLst/>
              </a:prstGeom>
              <a:blipFill>
                <a:blip r:embed="rId11"/>
                <a:stretch>
                  <a:fillRect l="-33333" t="-157143" r="-247222" b="-24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TextBox 142"/>
              <p:cNvSpPr txBox="1"/>
              <p:nvPr/>
            </p:nvSpPr>
            <p:spPr>
              <a:xfrm>
                <a:off x="9234743" y="5206004"/>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0" cap="none" spc="0" normalizeH="0" baseline="0" noProof="0" smtClean="0">
                              <a:ln>
                                <a:noFill/>
                              </a:ln>
                              <a:solidFill>
                                <a:prstClr val="black"/>
                              </a:solidFill>
                              <a:effectLst/>
                              <a:uLnTx/>
                              <a:uFillTx/>
                              <a:latin typeface="Cambria Math"/>
                              <a:ea typeface="+mn-ea"/>
                            </a:rPr>
                          </m:ctrlPr>
                        </m:fPr>
                        <m:num>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m:t>
                          </m:r>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𝟓</m:t>
                          </m:r>
                        </m:num>
                        <m:den>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𝟐</m:t>
                          </m:r>
                        </m:den>
                      </m:f>
                    </m:oMath>
                  </m:oMathPara>
                </a14:m>
                <a:endParaRPr kumimoji="0" lang="en-US" sz="1400" b="1" i="0" u="none" strike="noStrike" kern="0" cap="none" spc="0" normalizeH="0" baseline="0" noProof="0" dirty="0">
                  <a:ln>
                    <a:noFill/>
                  </a:ln>
                  <a:solidFill>
                    <a:prstClr val="black"/>
                  </a:solidFill>
                  <a:effectLst/>
                  <a:uLnTx/>
                  <a:uFillTx/>
                  <a:latin typeface="Times New Roman"/>
                  <a:ea typeface="+mn-ea"/>
                  <a:cs typeface="Arial"/>
                </a:endParaRPr>
              </a:p>
            </p:txBody>
          </p:sp>
        </mc:Choice>
        <mc:Fallback xmlns="">
          <p:sp>
            <p:nvSpPr>
              <p:cNvPr id="143" name="TextBox 142"/>
              <p:cNvSpPr txBox="1">
                <a:spLocks noRot="1" noChangeAspect="1" noMove="1" noResize="1" noEditPoints="1" noAdjustHandles="1" noChangeArrowheads="1" noChangeShapeType="1" noTextEdit="1"/>
              </p:cNvSpPr>
              <p:nvPr/>
            </p:nvSpPr>
            <p:spPr>
              <a:xfrm>
                <a:off x="9234743" y="5206004"/>
                <a:ext cx="221542" cy="215444"/>
              </a:xfrm>
              <a:prstGeom prst="rect">
                <a:avLst/>
              </a:prstGeom>
              <a:blipFill>
                <a:blip r:embed="rId12"/>
                <a:stretch>
                  <a:fillRect l="-33333" t="-154286" r="-247222" b="-24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4" name="TextBox 143"/>
              <p:cNvSpPr txBox="1"/>
              <p:nvPr/>
            </p:nvSpPr>
            <p:spPr>
              <a:xfrm>
                <a:off x="9731127" y="5169946"/>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0" cap="none" spc="0" normalizeH="0" baseline="0" noProof="0" smtClean="0">
                              <a:ln>
                                <a:noFill/>
                              </a:ln>
                              <a:solidFill>
                                <a:prstClr val="black"/>
                              </a:solidFill>
                              <a:effectLst/>
                              <a:uLnTx/>
                              <a:uFillTx/>
                              <a:latin typeface="Cambria Math"/>
                              <a:ea typeface="+mn-ea"/>
                            </a:rPr>
                          </m:ctrlPr>
                        </m:fPr>
                        <m:num>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m:t>
                          </m:r>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𝟕</m:t>
                          </m:r>
                        </m:num>
                        <m:den>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𝟐</m:t>
                          </m:r>
                        </m:den>
                      </m:f>
                    </m:oMath>
                  </m:oMathPara>
                </a14:m>
                <a:endParaRPr kumimoji="0" lang="en-US" sz="1400" b="1" i="0" u="none" strike="noStrike" kern="0" cap="none" spc="0" normalizeH="0" baseline="0" noProof="0" dirty="0">
                  <a:ln>
                    <a:noFill/>
                  </a:ln>
                  <a:solidFill>
                    <a:prstClr val="black"/>
                  </a:solidFill>
                  <a:effectLst/>
                  <a:uLnTx/>
                  <a:uFillTx/>
                  <a:latin typeface="Times New Roman"/>
                  <a:ea typeface="+mn-ea"/>
                  <a:cs typeface="Arial"/>
                </a:endParaRPr>
              </a:p>
            </p:txBody>
          </p:sp>
        </mc:Choice>
        <mc:Fallback xmlns="">
          <p:sp>
            <p:nvSpPr>
              <p:cNvPr id="144" name="TextBox 143"/>
              <p:cNvSpPr txBox="1">
                <a:spLocks noRot="1" noChangeAspect="1" noMove="1" noResize="1" noEditPoints="1" noAdjustHandles="1" noChangeArrowheads="1" noChangeShapeType="1" noTextEdit="1"/>
              </p:cNvSpPr>
              <p:nvPr/>
            </p:nvSpPr>
            <p:spPr>
              <a:xfrm>
                <a:off x="9731127" y="5169946"/>
                <a:ext cx="221542" cy="215444"/>
              </a:xfrm>
              <a:prstGeom prst="rect">
                <a:avLst/>
              </a:prstGeom>
              <a:blipFill>
                <a:blip r:embed="rId13"/>
                <a:stretch>
                  <a:fillRect l="-29730" t="-154286" r="-240541" b="-24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5" name="TextBox 144"/>
              <p:cNvSpPr txBox="1"/>
              <p:nvPr/>
            </p:nvSpPr>
            <p:spPr>
              <a:xfrm>
                <a:off x="10245642" y="5144329"/>
                <a:ext cx="221542"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400" b="1" i="1" u="none" strike="noStrike" kern="0" cap="none" spc="0" normalizeH="0" baseline="0" noProof="0" smtClean="0">
                              <a:ln>
                                <a:noFill/>
                              </a:ln>
                              <a:solidFill>
                                <a:prstClr val="black"/>
                              </a:solidFill>
                              <a:effectLst/>
                              <a:uLnTx/>
                              <a:uFillTx/>
                              <a:latin typeface="Cambria Math"/>
                              <a:ea typeface="+mn-ea"/>
                            </a:rPr>
                          </m:ctrlPr>
                        </m:fPr>
                        <m:num>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m:t>
                          </m:r>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𝟗</m:t>
                          </m:r>
                        </m:num>
                        <m:den>
                          <m:r>
                            <a:rPr kumimoji="0" lang="en-US" sz="1400" b="1" i="1" u="none" strike="noStrike" kern="0" cap="none" spc="0" normalizeH="0" baseline="0" noProof="0" smtClean="0">
                              <a:ln>
                                <a:noFill/>
                              </a:ln>
                              <a:solidFill>
                                <a:prstClr val="black"/>
                              </a:solidFill>
                              <a:effectLst/>
                              <a:uLnTx/>
                              <a:uFillTx/>
                              <a:latin typeface="Cambria Math" panose="02040503050406030204" pitchFamily="18" charset="0"/>
                              <a:ea typeface="+mn-ea"/>
                            </a:rPr>
                            <m:t>𝟐</m:t>
                          </m:r>
                        </m:den>
                      </m:f>
                    </m:oMath>
                  </m:oMathPara>
                </a14:m>
                <a:endParaRPr kumimoji="0" lang="en-US" sz="1400" b="1" i="0" u="none" strike="noStrike" kern="0" cap="none" spc="0" normalizeH="0" baseline="0" noProof="0" dirty="0">
                  <a:ln>
                    <a:noFill/>
                  </a:ln>
                  <a:solidFill>
                    <a:prstClr val="black"/>
                  </a:solidFill>
                  <a:effectLst/>
                  <a:uLnTx/>
                  <a:uFillTx/>
                  <a:latin typeface="Times New Roman"/>
                  <a:ea typeface="+mn-ea"/>
                  <a:cs typeface="Arial"/>
                </a:endParaRPr>
              </a:p>
            </p:txBody>
          </p:sp>
        </mc:Choice>
        <mc:Fallback xmlns="">
          <p:sp>
            <p:nvSpPr>
              <p:cNvPr id="145" name="TextBox 144"/>
              <p:cNvSpPr txBox="1">
                <a:spLocks noRot="1" noChangeAspect="1" noMove="1" noResize="1" noEditPoints="1" noAdjustHandles="1" noChangeArrowheads="1" noChangeShapeType="1" noTextEdit="1"/>
              </p:cNvSpPr>
              <p:nvPr/>
            </p:nvSpPr>
            <p:spPr>
              <a:xfrm>
                <a:off x="10245642" y="5144329"/>
                <a:ext cx="221542" cy="215444"/>
              </a:xfrm>
              <a:prstGeom prst="rect">
                <a:avLst/>
              </a:prstGeom>
              <a:blipFill>
                <a:blip r:embed="rId14"/>
                <a:stretch>
                  <a:fillRect l="-33333" t="-157143" r="-247222" b="-245714"/>
                </a:stretch>
              </a:blipFill>
            </p:spPr>
            <p:txBody>
              <a:bodyPr/>
              <a:lstStyle/>
              <a:p>
                <a:r>
                  <a:rPr lang="en-US">
                    <a:noFill/>
                  </a:rPr>
                  <a:t> </a:t>
                </a:r>
              </a:p>
            </p:txBody>
          </p:sp>
        </mc:Fallback>
      </mc:AlternateContent>
      <p:sp>
        <p:nvSpPr>
          <p:cNvPr id="146" name="Oval 16"/>
          <p:cNvSpPr/>
          <p:nvPr/>
        </p:nvSpPr>
        <p:spPr bwMode="auto">
          <a:xfrm>
            <a:off x="6177304" y="5216179"/>
            <a:ext cx="143679" cy="144174"/>
          </a:xfrm>
          <a:prstGeom prst="ellipse">
            <a:avLst/>
          </a:prstGeom>
          <a:solidFill>
            <a:schemeClr val="tx1"/>
          </a:solidFill>
          <a:ln w="25400" cap="flat" cmpd="sng" algn="ctr">
            <a:solidFill>
              <a:schemeClr val="tx1"/>
            </a:solidFill>
            <a:prstDash val="solid"/>
          </a:ln>
          <a:effectLst/>
          <a:scene3d>
            <a:camera prst="orthographicFront"/>
            <a:lightRig rig="threePt" dir="t"/>
          </a:scene3d>
          <a:sp3d prstMaterial="dkEdge">
            <a:bevelT/>
          </a:sp3d>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Arial"/>
            </a:endParaRPr>
          </a:p>
        </p:txBody>
      </p:sp>
      <p:sp>
        <p:nvSpPr>
          <p:cNvPr id="147" name="Oval 16"/>
          <p:cNvSpPr/>
          <p:nvPr/>
        </p:nvSpPr>
        <p:spPr bwMode="auto">
          <a:xfrm>
            <a:off x="8022195" y="5080904"/>
            <a:ext cx="143679" cy="144174"/>
          </a:xfrm>
          <a:prstGeom prst="ellipse">
            <a:avLst/>
          </a:prstGeom>
          <a:solidFill>
            <a:srgbClr val="FFC000"/>
          </a:solidFill>
          <a:ln w="25400" cap="flat" cmpd="sng" algn="ctr">
            <a:solidFill>
              <a:srgbClr val="FFC000"/>
            </a:solidFill>
            <a:prstDash val="solid"/>
          </a:ln>
          <a:effectLst/>
          <a:scene3d>
            <a:camera prst="orthographicFront"/>
            <a:lightRig rig="threePt" dir="t"/>
          </a:scene3d>
          <a:sp3d prstMaterial="dkEdge">
            <a:bevelT/>
          </a:sp3d>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Arial"/>
            </a:endParaRPr>
          </a:p>
        </p:txBody>
      </p:sp>
      <p:sp>
        <p:nvSpPr>
          <p:cNvPr id="148" name="Oval 16"/>
          <p:cNvSpPr/>
          <p:nvPr/>
        </p:nvSpPr>
        <p:spPr bwMode="auto">
          <a:xfrm>
            <a:off x="8936770" y="4998198"/>
            <a:ext cx="143679" cy="144174"/>
          </a:xfrm>
          <a:prstGeom prst="ellipse">
            <a:avLst/>
          </a:prstGeom>
          <a:solidFill>
            <a:srgbClr val="00B050"/>
          </a:solidFill>
          <a:ln w="25400" cap="flat" cmpd="sng" algn="ctr">
            <a:solidFill>
              <a:srgbClr val="00B050"/>
            </a:solidFill>
            <a:prstDash val="solid"/>
          </a:ln>
          <a:effectLst/>
          <a:scene3d>
            <a:camera prst="orthographicFront"/>
            <a:lightRig rig="threePt" dir="t"/>
          </a:scene3d>
          <a:sp3d prstMaterial="dkEdge">
            <a:bevelT/>
          </a:sp3d>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Arial"/>
            </a:endParaRPr>
          </a:p>
        </p:txBody>
      </p:sp>
      <p:sp>
        <p:nvSpPr>
          <p:cNvPr id="149" name="Oval 16"/>
          <p:cNvSpPr/>
          <p:nvPr/>
        </p:nvSpPr>
        <p:spPr bwMode="auto">
          <a:xfrm>
            <a:off x="9851817" y="4930239"/>
            <a:ext cx="143679" cy="144174"/>
          </a:xfrm>
          <a:prstGeom prst="ellipse">
            <a:avLst/>
          </a:prstGeom>
          <a:solidFill>
            <a:srgbClr val="FFFF00"/>
          </a:solidFill>
          <a:ln w="25400" cap="flat" cmpd="sng" algn="ctr">
            <a:solidFill>
              <a:srgbClr val="FFFF00"/>
            </a:solidFill>
            <a:prstDash val="solid"/>
          </a:ln>
          <a:effectLst/>
          <a:scene3d>
            <a:camera prst="orthographicFront"/>
            <a:lightRig rig="threePt" dir="t"/>
          </a:scene3d>
          <a:sp3d prstMaterial="dkEdge">
            <a:bevelT/>
          </a:sp3d>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Arial"/>
            </a:endParaRPr>
          </a:p>
        </p:txBody>
      </p:sp>
      <p:sp>
        <p:nvSpPr>
          <p:cNvPr id="150" name="Oval 16"/>
          <p:cNvSpPr/>
          <p:nvPr/>
        </p:nvSpPr>
        <p:spPr bwMode="auto">
          <a:xfrm>
            <a:off x="10323505" y="4880313"/>
            <a:ext cx="143679" cy="144174"/>
          </a:xfrm>
          <a:prstGeom prst="ellipse">
            <a:avLst/>
          </a:prstGeom>
          <a:solidFill>
            <a:srgbClr val="3399FF"/>
          </a:solidFill>
          <a:ln w="25400" cap="flat" cmpd="sng" algn="ctr">
            <a:solidFill>
              <a:srgbClr val="3399FF"/>
            </a:solidFill>
            <a:prstDash val="solid"/>
          </a:ln>
          <a:effectLst/>
          <a:scene3d>
            <a:camera prst="orthographicFront"/>
            <a:lightRig rig="threePt" dir="t"/>
          </a:scene3d>
          <a:sp3d prstMaterial="dkEdge">
            <a:bevelT/>
          </a:sp3d>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Arial"/>
            </a:endParaRPr>
          </a:p>
        </p:txBody>
      </p:sp>
      <p:sp>
        <p:nvSpPr>
          <p:cNvPr id="151" name="Right Brace 150"/>
          <p:cNvSpPr/>
          <p:nvPr/>
        </p:nvSpPr>
        <p:spPr>
          <a:xfrm rot="5400000" flipV="1">
            <a:off x="8277152" y="3472056"/>
            <a:ext cx="234809" cy="4580757"/>
          </a:xfrm>
          <a:prstGeom prst="rightBrace">
            <a:avLst/>
          </a:prstGeom>
          <a:noFill/>
          <a:ln w="9525" cap="flat" cmpd="sng" algn="ctr">
            <a:solidFill>
              <a:srgbClr val="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a:ea typeface="+mn-ea"/>
              <a:cs typeface="Arial"/>
            </a:endParaRPr>
          </a:p>
        </p:txBody>
      </p:sp>
      <p:sp>
        <p:nvSpPr>
          <p:cNvPr id="152" name="Right Arrow 151"/>
          <p:cNvSpPr/>
          <p:nvPr/>
        </p:nvSpPr>
        <p:spPr bwMode="auto">
          <a:xfrm>
            <a:off x="5223824" y="5099616"/>
            <a:ext cx="449055" cy="303501"/>
          </a:xfrm>
          <a:prstGeom prst="rightArrow">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Lucida Sans" pitchFamily="34" charset="0"/>
              <a:ea typeface="+mn-ea"/>
              <a:cs typeface="Arial"/>
            </a:endParaRPr>
          </a:p>
        </p:txBody>
      </p:sp>
      <p:sp>
        <p:nvSpPr>
          <p:cNvPr id="153" name="TextBox 152"/>
          <p:cNvSpPr txBox="1"/>
          <p:nvPr/>
        </p:nvSpPr>
        <p:spPr>
          <a:xfrm>
            <a:off x="6902505" y="5963730"/>
            <a:ext cx="402294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Arial"/>
              </a:rPr>
              <a:t>I=9/2 10 different states</a:t>
            </a:r>
          </a:p>
        </p:txBody>
      </p:sp>
      <p:sp>
        <p:nvSpPr>
          <p:cNvPr id="154" name="Text Box 4"/>
          <p:cNvSpPr txBox="1">
            <a:spLocks noChangeArrowheads="1"/>
          </p:cNvSpPr>
          <p:nvPr/>
        </p:nvSpPr>
        <p:spPr bwMode="auto">
          <a:xfrm>
            <a:off x="10521045" y="4817394"/>
            <a:ext cx="14047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uLnTx/>
                <a:uFillTx/>
                <a:latin typeface="Times New Roman" pitchFamily="18" charset="0"/>
                <a:ea typeface="+mn-ea"/>
                <a:cs typeface="Arial" pitchFamily="34" charset="0"/>
              </a:rPr>
              <a:t> ground (g)</a:t>
            </a:r>
          </a:p>
        </p:txBody>
      </p:sp>
      <p:sp>
        <p:nvSpPr>
          <p:cNvPr id="155" name="Text Box 13"/>
          <p:cNvSpPr txBox="1">
            <a:spLocks noChangeArrowheads="1"/>
          </p:cNvSpPr>
          <p:nvPr/>
        </p:nvSpPr>
        <p:spPr bwMode="auto">
          <a:xfrm>
            <a:off x="10684935" y="4017723"/>
            <a:ext cx="13869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ja-JP" sz="2000" b="1" i="0" u="none" strike="noStrike" kern="1200" cap="none" spc="0" normalizeH="0" baseline="-25000" noProof="0" dirty="0">
                <a:ln>
                  <a:noFill/>
                </a:ln>
                <a:solidFill>
                  <a:prstClr val="black"/>
                </a:solidFill>
                <a:effectLst/>
                <a:uLnTx/>
                <a:uFillTx/>
                <a:latin typeface="Times New Roman" pitchFamily="18" charset="0"/>
                <a:ea typeface="+mn-ea"/>
                <a:cs typeface="Arial" pitchFamily="34" charset="0"/>
              </a:rPr>
              <a:t>  </a:t>
            </a:r>
            <a:r>
              <a:rPr kumimoji="0" lang="en-US" altLang="ja-JP" sz="2000" b="1" i="0" u="none" strike="noStrike" kern="1200" cap="none" spc="0" normalizeH="0" baseline="0" noProof="0" dirty="0">
                <a:ln>
                  <a:noFill/>
                </a:ln>
                <a:solidFill>
                  <a:srgbClr val="3333CC"/>
                </a:solidFill>
                <a:effectLst/>
                <a:uLnTx/>
                <a:uFillTx/>
                <a:latin typeface="Times New Roman" pitchFamily="18" charset="0"/>
                <a:ea typeface="+mn-ea"/>
                <a:cs typeface="Arial" pitchFamily="34" charset="0"/>
              </a:rPr>
              <a:t>excited (e)</a:t>
            </a:r>
          </a:p>
        </p:txBody>
      </p:sp>
    </p:spTree>
    <p:extLst>
      <p:ext uri="{BB962C8B-B14F-4D97-AF65-F5344CB8AC3E}">
        <p14:creationId xmlns:p14="http://schemas.microsoft.com/office/powerpoint/2010/main" val="212300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p:cTn id="7" dur="1000" fill="hold"/>
                                        <p:tgtEl>
                                          <p:spTgt spid="152"/>
                                        </p:tgtEl>
                                        <p:attrNameLst>
                                          <p:attrName>ppt_w</p:attrName>
                                        </p:attrNameLst>
                                      </p:cBhvr>
                                      <p:tavLst>
                                        <p:tav tm="0">
                                          <p:val>
                                            <p:strVal val="#ppt_w*0.70"/>
                                          </p:val>
                                        </p:tav>
                                        <p:tav tm="100000">
                                          <p:val>
                                            <p:strVal val="#ppt_w"/>
                                          </p:val>
                                        </p:tav>
                                      </p:tavLst>
                                    </p:anim>
                                    <p:anim calcmode="lin" valueType="num">
                                      <p:cBhvr>
                                        <p:cTn id="8" dur="1000" fill="hold"/>
                                        <p:tgtEl>
                                          <p:spTgt spid="152"/>
                                        </p:tgtEl>
                                        <p:attrNameLst>
                                          <p:attrName>ppt_h</p:attrName>
                                        </p:attrNameLst>
                                      </p:cBhvr>
                                      <p:tavLst>
                                        <p:tav tm="0">
                                          <p:val>
                                            <p:strVal val="#ppt_h"/>
                                          </p:val>
                                        </p:tav>
                                        <p:tav tm="100000">
                                          <p:val>
                                            <p:strVal val="#ppt_h"/>
                                          </p:val>
                                        </p:tav>
                                      </p:tavLst>
                                    </p:anim>
                                    <p:animEffect transition="in" filter="fade">
                                      <p:cBhvr>
                                        <p:cTn id="9" dur="1000"/>
                                        <p:tgtEl>
                                          <p:spTgt spid="152"/>
                                        </p:tgtEl>
                                      </p:cBhvr>
                                    </p:animEffect>
                                  </p:childTnLst>
                                </p:cTn>
                              </p:par>
                              <p:par>
                                <p:cTn id="10" presetID="55" presetClass="entr" presetSubtype="0" fill="hold" nodeType="with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p:cTn id="12" dur="1000" fill="hold"/>
                                        <p:tgtEl>
                                          <p:spTgt spid="111"/>
                                        </p:tgtEl>
                                        <p:attrNameLst>
                                          <p:attrName>ppt_w</p:attrName>
                                        </p:attrNameLst>
                                      </p:cBhvr>
                                      <p:tavLst>
                                        <p:tav tm="0">
                                          <p:val>
                                            <p:strVal val="#ppt_w*0.70"/>
                                          </p:val>
                                        </p:tav>
                                        <p:tav tm="100000">
                                          <p:val>
                                            <p:strVal val="#ppt_w"/>
                                          </p:val>
                                        </p:tav>
                                      </p:tavLst>
                                    </p:anim>
                                    <p:anim calcmode="lin" valueType="num">
                                      <p:cBhvr>
                                        <p:cTn id="13" dur="1000" fill="hold"/>
                                        <p:tgtEl>
                                          <p:spTgt spid="111"/>
                                        </p:tgtEl>
                                        <p:attrNameLst>
                                          <p:attrName>ppt_h</p:attrName>
                                        </p:attrNameLst>
                                      </p:cBhvr>
                                      <p:tavLst>
                                        <p:tav tm="0">
                                          <p:val>
                                            <p:strVal val="#ppt_h"/>
                                          </p:val>
                                        </p:tav>
                                        <p:tav tm="100000">
                                          <p:val>
                                            <p:strVal val="#ppt_h"/>
                                          </p:val>
                                        </p:tav>
                                      </p:tavLst>
                                    </p:anim>
                                    <p:animEffect transition="in" filter="fade">
                                      <p:cBhvr>
                                        <p:cTn id="14" dur="1000"/>
                                        <p:tgtEl>
                                          <p:spTgt spid="111"/>
                                        </p:tgtEl>
                                      </p:cBhvr>
                                    </p:animEffect>
                                  </p:childTnLst>
                                </p:cTn>
                              </p:par>
                              <p:par>
                                <p:cTn id="15" presetID="55"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anim calcmode="lin" valueType="num">
                                      <p:cBhvr>
                                        <p:cTn id="17" dur="1000" fill="hold"/>
                                        <p:tgtEl>
                                          <p:spTgt spid="112"/>
                                        </p:tgtEl>
                                        <p:attrNameLst>
                                          <p:attrName>ppt_w</p:attrName>
                                        </p:attrNameLst>
                                      </p:cBhvr>
                                      <p:tavLst>
                                        <p:tav tm="0">
                                          <p:val>
                                            <p:strVal val="#ppt_w*0.70"/>
                                          </p:val>
                                        </p:tav>
                                        <p:tav tm="100000">
                                          <p:val>
                                            <p:strVal val="#ppt_w"/>
                                          </p:val>
                                        </p:tav>
                                      </p:tavLst>
                                    </p:anim>
                                    <p:anim calcmode="lin" valueType="num">
                                      <p:cBhvr>
                                        <p:cTn id="18" dur="1000" fill="hold"/>
                                        <p:tgtEl>
                                          <p:spTgt spid="112"/>
                                        </p:tgtEl>
                                        <p:attrNameLst>
                                          <p:attrName>ppt_h</p:attrName>
                                        </p:attrNameLst>
                                      </p:cBhvr>
                                      <p:tavLst>
                                        <p:tav tm="0">
                                          <p:val>
                                            <p:strVal val="#ppt_h"/>
                                          </p:val>
                                        </p:tav>
                                        <p:tav tm="100000">
                                          <p:val>
                                            <p:strVal val="#ppt_h"/>
                                          </p:val>
                                        </p:tav>
                                      </p:tavLst>
                                    </p:anim>
                                    <p:animEffect transition="in" filter="fade">
                                      <p:cBhvr>
                                        <p:cTn id="19" dur="1000"/>
                                        <p:tgtEl>
                                          <p:spTgt spid="112"/>
                                        </p:tgtEl>
                                      </p:cBhvr>
                                    </p:animEffect>
                                  </p:childTnLst>
                                </p:cTn>
                              </p:par>
                              <p:par>
                                <p:cTn id="20" presetID="55" presetClass="entr" presetSubtype="0" fill="hold" nodeType="withEffect">
                                  <p:stCondLst>
                                    <p:cond delay="0"/>
                                  </p:stCondLst>
                                  <p:childTnLst>
                                    <p:set>
                                      <p:cBhvr>
                                        <p:cTn id="21" dur="1" fill="hold">
                                          <p:stCondLst>
                                            <p:cond delay="0"/>
                                          </p:stCondLst>
                                        </p:cTn>
                                        <p:tgtEl>
                                          <p:spTgt spid="113"/>
                                        </p:tgtEl>
                                        <p:attrNameLst>
                                          <p:attrName>style.visibility</p:attrName>
                                        </p:attrNameLst>
                                      </p:cBhvr>
                                      <p:to>
                                        <p:strVal val="visible"/>
                                      </p:to>
                                    </p:set>
                                    <p:anim calcmode="lin" valueType="num">
                                      <p:cBhvr>
                                        <p:cTn id="22" dur="1000" fill="hold"/>
                                        <p:tgtEl>
                                          <p:spTgt spid="113"/>
                                        </p:tgtEl>
                                        <p:attrNameLst>
                                          <p:attrName>ppt_w</p:attrName>
                                        </p:attrNameLst>
                                      </p:cBhvr>
                                      <p:tavLst>
                                        <p:tav tm="0">
                                          <p:val>
                                            <p:strVal val="#ppt_w*0.70"/>
                                          </p:val>
                                        </p:tav>
                                        <p:tav tm="100000">
                                          <p:val>
                                            <p:strVal val="#ppt_w"/>
                                          </p:val>
                                        </p:tav>
                                      </p:tavLst>
                                    </p:anim>
                                    <p:anim calcmode="lin" valueType="num">
                                      <p:cBhvr>
                                        <p:cTn id="23" dur="1000" fill="hold"/>
                                        <p:tgtEl>
                                          <p:spTgt spid="113"/>
                                        </p:tgtEl>
                                        <p:attrNameLst>
                                          <p:attrName>ppt_h</p:attrName>
                                        </p:attrNameLst>
                                      </p:cBhvr>
                                      <p:tavLst>
                                        <p:tav tm="0">
                                          <p:val>
                                            <p:strVal val="#ppt_h"/>
                                          </p:val>
                                        </p:tav>
                                        <p:tav tm="100000">
                                          <p:val>
                                            <p:strVal val="#ppt_h"/>
                                          </p:val>
                                        </p:tav>
                                      </p:tavLst>
                                    </p:anim>
                                    <p:animEffect transition="in" filter="fade">
                                      <p:cBhvr>
                                        <p:cTn id="24" dur="1000"/>
                                        <p:tgtEl>
                                          <p:spTgt spid="113"/>
                                        </p:tgtEl>
                                      </p:cBhvr>
                                    </p:animEffect>
                                  </p:childTnLst>
                                </p:cTn>
                              </p:par>
                              <p:par>
                                <p:cTn id="25" presetID="55" presetClass="entr" presetSubtype="0" fill="hold" nodeType="withEffect">
                                  <p:stCondLst>
                                    <p:cond delay="0"/>
                                  </p:stCondLst>
                                  <p:childTnLst>
                                    <p:set>
                                      <p:cBhvr>
                                        <p:cTn id="26" dur="1" fill="hold">
                                          <p:stCondLst>
                                            <p:cond delay="0"/>
                                          </p:stCondLst>
                                        </p:cTn>
                                        <p:tgtEl>
                                          <p:spTgt spid="114"/>
                                        </p:tgtEl>
                                        <p:attrNameLst>
                                          <p:attrName>style.visibility</p:attrName>
                                        </p:attrNameLst>
                                      </p:cBhvr>
                                      <p:to>
                                        <p:strVal val="visible"/>
                                      </p:to>
                                    </p:set>
                                    <p:anim calcmode="lin" valueType="num">
                                      <p:cBhvr>
                                        <p:cTn id="27" dur="1000" fill="hold"/>
                                        <p:tgtEl>
                                          <p:spTgt spid="114"/>
                                        </p:tgtEl>
                                        <p:attrNameLst>
                                          <p:attrName>ppt_w</p:attrName>
                                        </p:attrNameLst>
                                      </p:cBhvr>
                                      <p:tavLst>
                                        <p:tav tm="0">
                                          <p:val>
                                            <p:strVal val="#ppt_w*0.70"/>
                                          </p:val>
                                        </p:tav>
                                        <p:tav tm="100000">
                                          <p:val>
                                            <p:strVal val="#ppt_w"/>
                                          </p:val>
                                        </p:tav>
                                      </p:tavLst>
                                    </p:anim>
                                    <p:anim calcmode="lin" valueType="num">
                                      <p:cBhvr>
                                        <p:cTn id="28" dur="1000" fill="hold"/>
                                        <p:tgtEl>
                                          <p:spTgt spid="114"/>
                                        </p:tgtEl>
                                        <p:attrNameLst>
                                          <p:attrName>ppt_h</p:attrName>
                                        </p:attrNameLst>
                                      </p:cBhvr>
                                      <p:tavLst>
                                        <p:tav tm="0">
                                          <p:val>
                                            <p:strVal val="#ppt_h"/>
                                          </p:val>
                                        </p:tav>
                                        <p:tav tm="100000">
                                          <p:val>
                                            <p:strVal val="#ppt_h"/>
                                          </p:val>
                                        </p:tav>
                                      </p:tavLst>
                                    </p:anim>
                                    <p:animEffect transition="in" filter="fade">
                                      <p:cBhvr>
                                        <p:cTn id="29" dur="1000"/>
                                        <p:tgtEl>
                                          <p:spTgt spid="114"/>
                                        </p:tgtEl>
                                      </p:cBhvr>
                                    </p:animEffect>
                                  </p:childTnLst>
                                </p:cTn>
                              </p:par>
                              <p:par>
                                <p:cTn id="30" presetID="55" presetClass="entr" presetSubtype="0" fill="hold" nodeType="withEffect">
                                  <p:stCondLst>
                                    <p:cond delay="0"/>
                                  </p:stCondLst>
                                  <p:childTnLst>
                                    <p:set>
                                      <p:cBhvr>
                                        <p:cTn id="31" dur="1" fill="hold">
                                          <p:stCondLst>
                                            <p:cond delay="0"/>
                                          </p:stCondLst>
                                        </p:cTn>
                                        <p:tgtEl>
                                          <p:spTgt spid="115"/>
                                        </p:tgtEl>
                                        <p:attrNameLst>
                                          <p:attrName>style.visibility</p:attrName>
                                        </p:attrNameLst>
                                      </p:cBhvr>
                                      <p:to>
                                        <p:strVal val="visible"/>
                                      </p:to>
                                    </p:set>
                                    <p:anim calcmode="lin" valueType="num">
                                      <p:cBhvr>
                                        <p:cTn id="32" dur="1000" fill="hold"/>
                                        <p:tgtEl>
                                          <p:spTgt spid="115"/>
                                        </p:tgtEl>
                                        <p:attrNameLst>
                                          <p:attrName>ppt_w</p:attrName>
                                        </p:attrNameLst>
                                      </p:cBhvr>
                                      <p:tavLst>
                                        <p:tav tm="0">
                                          <p:val>
                                            <p:strVal val="#ppt_w*0.70"/>
                                          </p:val>
                                        </p:tav>
                                        <p:tav tm="100000">
                                          <p:val>
                                            <p:strVal val="#ppt_w"/>
                                          </p:val>
                                        </p:tav>
                                      </p:tavLst>
                                    </p:anim>
                                    <p:anim calcmode="lin" valueType="num">
                                      <p:cBhvr>
                                        <p:cTn id="33" dur="1000" fill="hold"/>
                                        <p:tgtEl>
                                          <p:spTgt spid="115"/>
                                        </p:tgtEl>
                                        <p:attrNameLst>
                                          <p:attrName>ppt_h</p:attrName>
                                        </p:attrNameLst>
                                      </p:cBhvr>
                                      <p:tavLst>
                                        <p:tav tm="0">
                                          <p:val>
                                            <p:strVal val="#ppt_h"/>
                                          </p:val>
                                        </p:tav>
                                        <p:tav tm="100000">
                                          <p:val>
                                            <p:strVal val="#ppt_h"/>
                                          </p:val>
                                        </p:tav>
                                      </p:tavLst>
                                    </p:anim>
                                    <p:animEffect transition="in" filter="fade">
                                      <p:cBhvr>
                                        <p:cTn id="34" dur="1000"/>
                                        <p:tgtEl>
                                          <p:spTgt spid="115"/>
                                        </p:tgtEl>
                                      </p:cBhvr>
                                    </p:animEffect>
                                  </p:childTnLst>
                                </p:cTn>
                              </p:par>
                              <p:par>
                                <p:cTn id="35" presetID="55" presetClass="entr" presetSubtype="0" fill="hold" nodeType="withEffect">
                                  <p:stCondLst>
                                    <p:cond delay="0"/>
                                  </p:stCondLst>
                                  <p:childTnLst>
                                    <p:set>
                                      <p:cBhvr>
                                        <p:cTn id="36" dur="1" fill="hold">
                                          <p:stCondLst>
                                            <p:cond delay="0"/>
                                          </p:stCondLst>
                                        </p:cTn>
                                        <p:tgtEl>
                                          <p:spTgt spid="116"/>
                                        </p:tgtEl>
                                        <p:attrNameLst>
                                          <p:attrName>style.visibility</p:attrName>
                                        </p:attrNameLst>
                                      </p:cBhvr>
                                      <p:to>
                                        <p:strVal val="visible"/>
                                      </p:to>
                                    </p:set>
                                    <p:anim calcmode="lin" valueType="num">
                                      <p:cBhvr>
                                        <p:cTn id="37" dur="1000" fill="hold"/>
                                        <p:tgtEl>
                                          <p:spTgt spid="116"/>
                                        </p:tgtEl>
                                        <p:attrNameLst>
                                          <p:attrName>ppt_w</p:attrName>
                                        </p:attrNameLst>
                                      </p:cBhvr>
                                      <p:tavLst>
                                        <p:tav tm="0">
                                          <p:val>
                                            <p:strVal val="#ppt_w*0.70"/>
                                          </p:val>
                                        </p:tav>
                                        <p:tav tm="100000">
                                          <p:val>
                                            <p:strVal val="#ppt_w"/>
                                          </p:val>
                                        </p:tav>
                                      </p:tavLst>
                                    </p:anim>
                                    <p:anim calcmode="lin" valueType="num">
                                      <p:cBhvr>
                                        <p:cTn id="38" dur="1000" fill="hold"/>
                                        <p:tgtEl>
                                          <p:spTgt spid="116"/>
                                        </p:tgtEl>
                                        <p:attrNameLst>
                                          <p:attrName>ppt_h</p:attrName>
                                        </p:attrNameLst>
                                      </p:cBhvr>
                                      <p:tavLst>
                                        <p:tav tm="0">
                                          <p:val>
                                            <p:strVal val="#ppt_h"/>
                                          </p:val>
                                        </p:tav>
                                        <p:tav tm="100000">
                                          <p:val>
                                            <p:strVal val="#ppt_h"/>
                                          </p:val>
                                        </p:tav>
                                      </p:tavLst>
                                    </p:anim>
                                    <p:animEffect transition="in" filter="fade">
                                      <p:cBhvr>
                                        <p:cTn id="39" dur="1000"/>
                                        <p:tgtEl>
                                          <p:spTgt spid="116"/>
                                        </p:tgtEl>
                                      </p:cBhvr>
                                    </p:animEffect>
                                  </p:childTnLst>
                                </p:cTn>
                              </p:par>
                              <p:par>
                                <p:cTn id="40" presetID="55" presetClass="entr" presetSubtype="0" fill="hold" nodeType="withEffect">
                                  <p:stCondLst>
                                    <p:cond delay="0"/>
                                  </p:stCondLst>
                                  <p:childTnLst>
                                    <p:set>
                                      <p:cBhvr>
                                        <p:cTn id="41" dur="1" fill="hold">
                                          <p:stCondLst>
                                            <p:cond delay="0"/>
                                          </p:stCondLst>
                                        </p:cTn>
                                        <p:tgtEl>
                                          <p:spTgt spid="117"/>
                                        </p:tgtEl>
                                        <p:attrNameLst>
                                          <p:attrName>style.visibility</p:attrName>
                                        </p:attrNameLst>
                                      </p:cBhvr>
                                      <p:to>
                                        <p:strVal val="visible"/>
                                      </p:to>
                                    </p:set>
                                    <p:anim calcmode="lin" valueType="num">
                                      <p:cBhvr>
                                        <p:cTn id="42" dur="1000" fill="hold"/>
                                        <p:tgtEl>
                                          <p:spTgt spid="117"/>
                                        </p:tgtEl>
                                        <p:attrNameLst>
                                          <p:attrName>ppt_w</p:attrName>
                                        </p:attrNameLst>
                                      </p:cBhvr>
                                      <p:tavLst>
                                        <p:tav tm="0">
                                          <p:val>
                                            <p:strVal val="#ppt_w*0.70"/>
                                          </p:val>
                                        </p:tav>
                                        <p:tav tm="100000">
                                          <p:val>
                                            <p:strVal val="#ppt_w"/>
                                          </p:val>
                                        </p:tav>
                                      </p:tavLst>
                                    </p:anim>
                                    <p:anim calcmode="lin" valueType="num">
                                      <p:cBhvr>
                                        <p:cTn id="43" dur="1000" fill="hold"/>
                                        <p:tgtEl>
                                          <p:spTgt spid="117"/>
                                        </p:tgtEl>
                                        <p:attrNameLst>
                                          <p:attrName>ppt_h</p:attrName>
                                        </p:attrNameLst>
                                      </p:cBhvr>
                                      <p:tavLst>
                                        <p:tav tm="0">
                                          <p:val>
                                            <p:strVal val="#ppt_h"/>
                                          </p:val>
                                        </p:tav>
                                        <p:tav tm="100000">
                                          <p:val>
                                            <p:strVal val="#ppt_h"/>
                                          </p:val>
                                        </p:tav>
                                      </p:tavLst>
                                    </p:anim>
                                    <p:animEffect transition="in" filter="fade">
                                      <p:cBhvr>
                                        <p:cTn id="44" dur="1000"/>
                                        <p:tgtEl>
                                          <p:spTgt spid="117"/>
                                        </p:tgtEl>
                                      </p:cBhvr>
                                    </p:animEffect>
                                  </p:childTnLst>
                                </p:cTn>
                              </p:par>
                              <p:par>
                                <p:cTn id="45" presetID="55" presetClass="entr" presetSubtype="0" fill="hold" nodeType="withEffect">
                                  <p:stCondLst>
                                    <p:cond delay="0"/>
                                  </p:stCondLst>
                                  <p:childTnLst>
                                    <p:set>
                                      <p:cBhvr>
                                        <p:cTn id="46" dur="1" fill="hold">
                                          <p:stCondLst>
                                            <p:cond delay="0"/>
                                          </p:stCondLst>
                                        </p:cTn>
                                        <p:tgtEl>
                                          <p:spTgt spid="118"/>
                                        </p:tgtEl>
                                        <p:attrNameLst>
                                          <p:attrName>style.visibility</p:attrName>
                                        </p:attrNameLst>
                                      </p:cBhvr>
                                      <p:to>
                                        <p:strVal val="visible"/>
                                      </p:to>
                                    </p:set>
                                    <p:anim calcmode="lin" valueType="num">
                                      <p:cBhvr>
                                        <p:cTn id="47" dur="1000" fill="hold"/>
                                        <p:tgtEl>
                                          <p:spTgt spid="118"/>
                                        </p:tgtEl>
                                        <p:attrNameLst>
                                          <p:attrName>ppt_w</p:attrName>
                                        </p:attrNameLst>
                                      </p:cBhvr>
                                      <p:tavLst>
                                        <p:tav tm="0">
                                          <p:val>
                                            <p:strVal val="#ppt_w*0.70"/>
                                          </p:val>
                                        </p:tav>
                                        <p:tav tm="100000">
                                          <p:val>
                                            <p:strVal val="#ppt_w"/>
                                          </p:val>
                                        </p:tav>
                                      </p:tavLst>
                                    </p:anim>
                                    <p:anim calcmode="lin" valueType="num">
                                      <p:cBhvr>
                                        <p:cTn id="48" dur="1000" fill="hold"/>
                                        <p:tgtEl>
                                          <p:spTgt spid="118"/>
                                        </p:tgtEl>
                                        <p:attrNameLst>
                                          <p:attrName>ppt_h</p:attrName>
                                        </p:attrNameLst>
                                      </p:cBhvr>
                                      <p:tavLst>
                                        <p:tav tm="0">
                                          <p:val>
                                            <p:strVal val="#ppt_h"/>
                                          </p:val>
                                        </p:tav>
                                        <p:tav tm="100000">
                                          <p:val>
                                            <p:strVal val="#ppt_h"/>
                                          </p:val>
                                        </p:tav>
                                      </p:tavLst>
                                    </p:anim>
                                    <p:animEffect transition="in" filter="fade">
                                      <p:cBhvr>
                                        <p:cTn id="49" dur="1000"/>
                                        <p:tgtEl>
                                          <p:spTgt spid="118"/>
                                        </p:tgtEl>
                                      </p:cBhvr>
                                    </p:animEffect>
                                  </p:childTnLst>
                                </p:cTn>
                              </p:par>
                              <p:par>
                                <p:cTn id="50" presetID="55" presetClass="entr" presetSubtype="0" fill="hold" nodeType="withEffect">
                                  <p:stCondLst>
                                    <p:cond delay="0"/>
                                  </p:stCondLst>
                                  <p:childTnLst>
                                    <p:set>
                                      <p:cBhvr>
                                        <p:cTn id="51" dur="1" fill="hold">
                                          <p:stCondLst>
                                            <p:cond delay="0"/>
                                          </p:stCondLst>
                                        </p:cTn>
                                        <p:tgtEl>
                                          <p:spTgt spid="119"/>
                                        </p:tgtEl>
                                        <p:attrNameLst>
                                          <p:attrName>style.visibility</p:attrName>
                                        </p:attrNameLst>
                                      </p:cBhvr>
                                      <p:to>
                                        <p:strVal val="visible"/>
                                      </p:to>
                                    </p:set>
                                    <p:anim calcmode="lin" valueType="num">
                                      <p:cBhvr>
                                        <p:cTn id="52" dur="1000" fill="hold"/>
                                        <p:tgtEl>
                                          <p:spTgt spid="119"/>
                                        </p:tgtEl>
                                        <p:attrNameLst>
                                          <p:attrName>ppt_w</p:attrName>
                                        </p:attrNameLst>
                                      </p:cBhvr>
                                      <p:tavLst>
                                        <p:tav tm="0">
                                          <p:val>
                                            <p:strVal val="#ppt_w*0.70"/>
                                          </p:val>
                                        </p:tav>
                                        <p:tav tm="100000">
                                          <p:val>
                                            <p:strVal val="#ppt_w"/>
                                          </p:val>
                                        </p:tav>
                                      </p:tavLst>
                                    </p:anim>
                                    <p:anim calcmode="lin" valueType="num">
                                      <p:cBhvr>
                                        <p:cTn id="53" dur="1000" fill="hold"/>
                                        <p:tgtEl>
                                          <p:spTgt spid="119"/>
                                        </p:tgtEl>
                                        <p:attrNameLst>
                                          <p:attrName>ppt_h</p:attrName>
                                        </p:attrNameLst>
                                      </p:cBhvr>
                                      <p:tavLst>
                                        <p:tav tm="0">
                                          <p:val>
                                            <p:strVal val="#ppt_h"/>
                                          </p:val>
                                        </p:tav>
                                        <p:tav tm="100000">
                                          <p:val>
                                            <p:strVal val="#ppt_h"/>
                                          </p:val>
                                        </p:tav>
                                      </p:tavLst>
                                    </p:anim>
                                    <p:animEffect transition="in" filter="fade">
                                      <p:cBhvr>
                                        <p:cTn id="54" dur="1000"/>
                                        <p:tgtEl>
                                          <p:spTgt spid="119"/>
                                        </p:tgtEl>
                                      </p:cBhvr>
                                    </p:animEffect>
                                  </p:childTnLst>
                                </p:cTn>
                              </p:par>
                              <p:par>
                                <p:cTn id="55" presetID="55" presetClass="entr" presetSubtype="0" fill="hold" nodeType="withEffect">
                                  <p:stCondLst>
                                    <p:cond delay="0"/>
                                  </p:stCondLst>
                                  <p:childTnLst>
                                    <p:set>
                                      <p:cBhvr>
                                        <p:cTn id="56" dur="1" fill="hold">
                                          <p:stCondLst>
                                            <p:cond delay="0"/>
                                          </p:stCondLst>
                                        </p:cTn>
                                        <p:tgtEl>
                                          <p:spTgt spid="120"/>
                                        </p:tgtEl>
                                        <p:attrNameLst>
                                          <p:attrName>style.visibility</p:attrName>
                                        </p:attrNameLst>
                                      </p:cBhvr>
                                      <p:to>
                                        <p:strVal val="visible"/>
                                      </p:to>
                                    </p:set>
                                    <p:anim calcmode="lin" valueType="num">
                                      <p:cBhvr>
                                        <p:cTn id="57" dur="1000" fill="hold"/>
                                        <p:tgtEl>
                                          <p:spTgt spid="120"/>
                                        </p:tgtEl>
                                        <p:attrNameLst>
                                          <p:attrName>ppt_w</p:attrName>
                                        </p:attrNameLst>
                                      </p:cBhvr>
                                      <p:tavLst>
                                        <p:tav tm="0">
                                          <p:val>
                                            <p:strVal val="#ppt_w*0.70"/>
                                          </p:val>
                                        </p:tav>
                                        <p:tav tm="100000">
                                          <p:val>
                                            <p:strVal val="#ppt_w"/>
                                          </p:val>
                                        </p:tav>
                                      </p:tavLst>
                                    </p:anim>
                                    <p:anim calcmode="lin" valueType="num">
                                      <p:cBhvr>
                                        <p:cTn id="58" dur="1000" fill="hold"/>
                                        <p:tgtEl>
                                          <p:spTgt spid="120"/>
                                        </p:tgtEl>
                                        <p:attrNameLst>
                                          <p:attrName>ppt_h</p:attrName>
                                        </p:attrNameLst>
                                      </p:cBhvr>
                                      <p:tavLst>
                                        <p:tav tm="0">
                                          <p:val>
                                            <p:strVal val="#ppt_h"/>
                                          </p:val>
                                        </p:tav>
                                        <p:tav tm="100000">
                                          <p:val>
                                            <p:strVal val="#ppt_h"/>
                                          </p:val>
                                        </p:tav>
                                      </p:tavLst>
                                    </p:anim>
                                    <p:animEffect transition="in" filter="fade">
                                      <p:cBhvr>
                                        <p:cTn id="59" dur="1000"/>
                                        <p:tgtEl>
                                          <p:spTgt spid="120"/>
                                        </p:tgtEl>
                                      </p:cBhvr>
                                    </p:animEffect>
                                  </p:childTnLst>
                                </p:cTn>
                              </p:par>
                              <p:par>
                                <p:cTn id="60" presetID="55" presetClass="entr" presetSubtype="0" fill="hold" nodeType="withEffect">
                                  <p:stCondLst>
                                    <p:cond delay="0"/>
                                  </p:stCondLst>
                                  <p:childTnLst>
                                    <p:set>
                                      <p:cBhvr>
                                        <p:cTn id="61" dur="1" fill="hold">
                                          <p:stCondLst>
                                            <p:cond delay="0"/>
                                          </p:stCondLst>
                                        </p:cTn>
                                        <p:tgtEl>
                                          <p:spTgt spid="121"/>
                                        </p:tgtEl>
                                        <p:attrNameLst>
                                          <p:attrName>style.visibility</p:attrName>
                                        </p:attrNameLst>
                                      </p:cBhvr>
                                      <p:to>
                                        <p:strVal val="visible"/>
                                      </p:to>
                                    </p:set>
                                    <p:anim calcmode="lin" valueType="num">
                                      <p:cBhvr>
                                        <p:cTn id="62" dur="1000" fill="hold"/>
                                        <p:tgtEl>
                                          <p:spTgt spid="121"/>
                                        </p:tgtEl>
                                        <p:attrNameLst>
                                          <p:attrName>ppt_w</p:attrName>
                                        </p:attrNameLst>
                                      </p:cBhvr>
                                      <p:tavLst>
                                        <p:tav tm="0">
                                          <p:val>
                                            <p:strVal val="#ppt_w*0.70"/>
                                          </p:val>
                                        </p:tav>
                                        <p:tav tm="100000">
                                          <p:val>
                                            <p:strVal val="#ppt_w"/>
                                          </p:val>
                                        </p:tav>
                                      </p:tavLst>
                                    </p:anim>
                                    <p:anim calcmode="lin" valueType="num">
                                      <p:cBhvr>
                                        <p:cTn id="63" dur="1000" fill="hold"/>
                                        <p:tgtEl>
                                          <p:spTgt spid="121"/>
                                        </p:tgtEl>
                                        <p:attrNameLst>
                                          <p:attrName>ppt_h</p:attrName>
                                        </p:attrNameLst>
                                      </p:cBhvr>
                                      <p:tavLst>
                                        <p:tav tm="0">
                                          <p:val>
                                            <p:strVal val="#ppt_h"/>
                                          </p:val>
                                        </p:tav>
                                        <p:tav tm="100000">
                                          <p:val>
                                            <p:strVal val="#ppt_h"/>
                                          </p:val>
                                        </p:tav>
                                      </p:tavLst>
                                    </p:anim>
                                    <p:animEffect transition="in" filter="fade">
                                      <p:cBhvr>
                                        <p:cTn id="64" dur="1000"/>
                                        <p:tgtEl>
                                          <p:spTgt spid="121"/>
                                        </p:tgtEl>
                                      </p:cBhvr>
                                    </p:animEffect>
                                  </p:childTnLst>
                                </p:cTn>
                              </p:par>
                              <p:par>
                                <p:cTn id="65" presetID="55" presetClass="entr" presetSubtype="0" fill="hold" nodeType="withEffect">
                                  <p:stCondLst>
                                    <p:cond delay="0"/>
                                  </p:stCondLst>
                                  <p:childTnLst>
                                    <p:set>
                                      <p:cBhvr>
                                        <p:cTn id="66" dur="1" fill="hold">
                                          <p:stCondLst>
                                            <p:cond delay="0"/>
                                          </p:stCondLst>
                                        </p:cTn>
                                        <p:tgtEl>
                                          <p:spTgt spid="122"/>
                                        </p:tgtEl>
                                        <p:attrNameLst>
                                          <p:attrName>style.visibility</p:attrName>
                                        </p:attrNameLst>
                                      </p:cBhvr>
                                      <p:to>
                                        <p:strVal val="visible"/>
                                      </p:to>
                                    </p:set>
                                    <p:anim calcmode="lin" valueType="num">
                                      <p:cBhvr>
                                        <p:cTn id="67" dur="1000" fill="hold"/>
                                        <p:tgtEl>
                                          <p:spTgt spid="122"/>
                                        </p:tgtEl>
                                        <p:attrNameLst>
                                          <p:attrName>ppt_w</p:attrName>
                                        </p:attrNameLst>
                                      </p:cBhvr>
                                      <p:tavLst>
                                        <p:tav tm="0">
                                          <p:val>
                                            <p:strVal val="#ppt_w*0.70"/>
                                          </p:val>
                                        </p:tav>
                                        <p:tav tm="100000">
                                          <p:val>
                                            <p:strVal val="#ppt_w"/>
                                          </p:val>
                                        </p:tav>
                                      </p:tavLst>
                                    </p:anim>
                                    <p:anim calcmode="lin" valueType="num">
                                      <p:cBhvr>
                                        <p:cTn id="68" dur="1000" fill="hold"/>
                                        <p:tgtEl>
                                          <p:spTgt spid="122"/>
                                        </p:tgtEl>
                                        <p:attrNameLst>
                                          <p:attrName>ppt_h</p:attrName>
                                        </p:attrNameLst>
                                      </p:cBhvr>
                                      <p:tavLst>
                                        <p:tav tm="0">
                                          <p:val>
                                            <p:strVal val="#ppt_h"/>
                                          </p:val>
                                        </p:tav>
                                        <p:tav tm="100000">
                                          <p:val>
                                            <p:strVal val="#ppt_h"/>
                                          </p:val>
                                        </p:tav>
                                      </p:tavLst>
                                    </p:anim>
                                    <p:animEffect transition="in" filter="fade">
                                      <p:cBhvr>
                                        <p:cTn id="69" dur="1000"/>
                                        <p:tgtEl>
                                          <p:spTgt spid="122"/>
                                        </p:tgtEl>
                                      </p:cBhvr>
                                    </p:animEffect>
                                  </p:childTnLst>
                                </p:cTn>
                              </p:par>
                              <p:par>
                                <p:cTn id="70" presetID="55" presetClass="entr" presetSubtype="0" fill="hold" nodeType="withEffect">
                                  <p:stCondLst>
                                    <p:cond delay="0"/>
                                  </p:stCondLst>
                                  <p:childTnLst>
                                    <p:set>
                                      <p:cBhvr>
                                        <p:cTn id="71" dur="1" fill="hold">
                                          <p:stCondLst>
                                            <p:cond delay="0"/>
                                          </p:stCondLst>
                                        </p:cTn>
                                        <p:tgtEl>
                                          <p:spTgt spid="123"/>
                                        </p:tgtEl>
                                        <p:attrNameLst>
                                          <p:attrName>style.visibility</p:attrName>
                                        </p:attrNameLst>
                                      </p:cBhvr>
                                      <p:to>
                                        <p:strVal val="visible"/>
                                      </p:to>
                                    </p:set>
                                    <p:anim calcmode="lin" valueType="num">
                                      <p:cBhvr>
                                        <p:cTn id="72" dur="1000" fill="hold"/>
                                        <p:tgtEl>
                                          <p:spTgt spid="123"/>
                                        </p:tgtEl>
                                        <p:attrNameLst>
                                          <p:attrName>ppt_w</p:attrName>
                                        </p:attrNameLst>
                                      </p:cBhvr>
                                      <p:tavLst>
                                        <p:tav tm="0">
                                          <p:val>
                                            <p:strVal val="#ppt_w*0.70"/>
                                          </p:val>
                                        </p:tav>
                                        <p:tav tm="100000">
                                          <p:val>
                                            <p:strVal val="#ppt_w"/>
                                          </p:val>
                                        </p:tav>
                                      </p:tavLst>
                                    </p:anim>
                                    <p:anim calcmode="lin" valueType="num">
                                      <p:cBhvr>
                                        <p:cTn id="73" dur="1000" fill="hold"/>
                                        <p:tgtEl>
                                          <p:spTgt spid="123"/>
                                        </p:tgtEl>
                                        <p:attrNameLst>
                                          <p:attrName>ppt_h</p:attrName>
                                        </p:attrNameLst>
                                      </p:cBhvr>
                                      <p:tavLst>
                                        <p:tav tm="0">
                                          <p:val>
                                            <p:strVal val="#ppt_h"/>
                                          </p:val>
                                        </p:tav>
                                        <p:tav tm="100000">
                                          <p:val>
                                            <p:strVal val="#ppt_h"/>
                                          </p:val>
                                        </p:tav>
                                      </p:tavLst>
                                    </p:anim>
                                    <p:animEffect transition="in" filter="fade">
                                      <p:cBhvr>
                                        <p:cTn id="74" dur="1000"/>
                                        <p:tgtEl>
                                          <p:spTgt spid="123"/>
                                        </p:tgtEl>
                                      </p:cBhvr>
                                    </p:animEffect>
                                  </p:childTnLst>
                                </p:cTn>
                              </p:par>
                              <p:par>
                                <p:cTn id="75" presetID="55" presetClass="entr" presetSubtype="0" fill="hold" nodeType="with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1000" fill="hold"/>
                                        <p:tgtEl>
                                          <p:spTgt spid="124"/>
                                        </p:tgtEl>
                                        <p:attrNameLst>
                                          <p:attrName>ppt_w</p:attrName>
                                        </p:attrNameLst>
                                      </p:cBhvr>
                                      <p:tavLst>
                                        <p:tav tm="0">
                                          <p:val>
                                            <p:strVal val="#ppt_w*0.70"/>
                                          </p:val>
                                        </p:tav>
                                        <p:tav tm="100000">
                                          <p:val>
                                            <p:strVal val="#ppt_w"/>
                                          </p:val>
                                        </p:tav>
                                      </p:tavLst>
                                    </p:anim>
                                    <p:anim calcmode="lin" valueType="num">
                                      <p:cBhvr>
                                        <p:cTn id="78" dur="1000" fill="hold"/>
                                        <p:tgtEl>
                                          <p:spTgt spid="124"/>
                                        </p:tgtEl>
                                        <p:attrNameLst>
                                          <p:attrName>ppt_h</p:attrName>
                                        </p:attrNameLst>
                                      </p:cBhvr>
                                      <p:tavLst>
                                        <p:tav tm="0">
                                          <p:val>
                                            <p:strVal val="#ppt_h"/>
                                          </p:val>
                                        </p:tav>
                                        <p:tav tm="100000">
                                          <p:val>
                                            <p:strVal val="#ppt_h"/>
                                          </p:val>
                                        </p:tav>
                                      </p:tavLst>
                                    </p:anim>
                                    <p:animEffect transition="in" filter="fade">
                                      <p:cBhvr>
                                        <p:cTn id="79" dur="1000"/>
                                        <p:tgtEl>
                                          <p:spTgt spid="124"/>
                                        </p:tgtEl>
                                      </p:cBhvr>
                                    </p:animEffect>
                                  </p:childTnLst>
                                </p:cTn>
                              </p:par>
                              <p:par>
                                <p:cTn id="80" presetID="55" presetClass="entr" presetSubtype="0" fill="hold" nodeType="withEffect">
                                  <p:stCondLst>
                                    <p:cond delay="0"/>
                                  </p:stCondLst>
                                  <p:childTnLst>
                                    <p:set>
                                      <p:cBhvr>
                                        <p:cTn id="81" dur="1" fill="hold">
                                          <p:stCondLst>
                                            <p:cond delay="0"/>
                                          </p:stCondLst>
                                        </p:cTn>
                                        <p:tgtEl>
                                          <p:spTgt spid="125"/>
                                        </p:tgtEl>
                                        <p:attrNameLst>
                                          <p:attrName>style.visibility</p:attrName>
                                        </p:attrNameLst>
                                      </p:cBhvr>
                                      <p:to>
                                        <p:strVal val="visible"/>
                                      </p:to>
                                    </p:set>
                                    <p:anim calcmode="lin" valueType="num">
                                      <p:cBhvr>
                                        <p:cTn id="82" dur="1000" fill="hold"/>
                                        <p:tgtEl>
                                          <p:spTgt spid="125"/>
                                        </p:tgtEl>
                                        <p:attrNameLst>
                                          <p:attrName>ppt_w</p:attrName>
                                        </p:attrNameLst>
                                      </p:cBhvr>
                                      <p:tavLst>
                                        <p:tav tm="0">
                                          <p:val>
                                            <p:strVal val="#ppt_w*0.70"/>
                                          </p:val>
                                        </p:tav>
                                        <p:tav tm="100000">
                                          <p:val>
                                            <p:strVal val="#ppt_w"/>
                                          </p:val>
                                        </p:tav>
                                      </p:tavLst>
                                    </p:anim>
                                    <p:anim calcmode="lin" valueType="num">
                                      <p:cBhvr>
                                        <p:cTn id="83" dur="1000" fill="hold"/>
                                        <p:tgtEl>
                                          <p:spTgt spid="125"/>
                                        </p:tgtEl>
                                        <p:attrNameLst>
                                          <p:attrName>ppt_h</p:attrName>
                                        </p:attrNameLst>
                                      </p:cBhvr>
                                      <p:tavLst>
                                        <p:tav tm="0">
                                          <p:val>
                                            <p:strVal val="#ppt_h"/>
                                          </p:val>
                                        </p:tav>
                                        <p:tav tm="100000">
                                          <p:val>
                                            <p:strVal val="#ppt_h"/>
                                          </p:val>
                                        </p:tav>
                                      </p:tavLst>
                                    </p:anim>
                                    <p:animEffect transition="in" filter="fade">
                                      <p:cBhvr>
                                        <p:cTn id="84" dur="1000"/>
                                        <p:tgtEl>
                                          <p:spTgt spid="125"/>
                                        </p:tgtEl>
                                      </p:cBhvr>
                                    </p:animEffect>
                                  </p:childTnLst>
                                </p:cTn>
                              </p:par>
                              <p:par>
                                <p:cTn id="85" presetID="55" presetClass="entr" presetSubtype="0" fill="hold" nodeType="withEffect">
                                  <p:stCondLst>
                                    <p:cond delay="0"/>
                                  </p:stCondLst>
                                  <p:childTnLst>
                                    <p:set>
                                      <p:cBhvr>
                                        <p:cTn id="86" dur="1" fill="hold">
                                          <p:stCondLst>
                                            <p:cond delay="0"/>
                                          </p:stCondLst>
                                        </p:cTn>
                                        <p:tgtEl>
                                          <p:spTgt spid="126"/>
                                        </p:tgtEl>
                                        <p:attrNameLst>
                                          <p:attrName>style.visibility</p:attrName>
                                        </p:attrNameLst>
                                      </p:cBhvr>
                                      <p:to>
                                        <p:strVal val="visible"/>
                                      </p:to>
                                    </p:set>
                                    <p:anim calcmode="lin" valueType="num">
                                      <p:cBhvr>
                                        <p:cTn id="87" dur="1000" fill="hold"/>
                                        <p:tgtEl>
                                          <p:spTgt spid="126"/>
                                        </p:tgtEl>
                                        <p:attrNameLst>
                                          <p:attrName>ppt_w</p:attrName>
                                        </p:attrNameLst>
                                      </p:cBhvr>
                                      <p:tavLst>
                                        <p:tav tm="0">
                                          <p:val>
                                            <p:strVal val="#ppt_w*0.70"/>
                                          </p:val>
                                        </p:tav>
                                        <p:tav tm="100000">
                                          <p:val>
                                            <p:strVal val="#ppt_w"/>
                                          </p:val>
                                        </p:tav>
                                      </p:tavLst>
                                    </p:anim>
                                    <p:anim calcmode="lin" valueType="num">
                                      <p:cBhvr>
                                        <p:cTn id="88" dur="1000" fill="hold"/>
                                        <p:tgtEl>
                                          <p:spTgt spid="126"/>
                                        </p:tgtEl>
                                        <p:attrNameLst>
                                          <p:attrName>ppt_h</p:attrName>
                                        </p:attrNameLst>
                                      </p:cBhvr>
                                      <p:tavLst>
                                        <p:tav tm="0">
                                          <p:val>
                                            <p:strVal val="#ppt_h"/>
                                          </p:val>
                                        </p:tav>
                                        <p:tav tm="100000">
                                          <p:val>
                                            <p:strVal val="#ppt_h"/>
                                          </p:val>
                                        </p:tav>
                                      </p:tavLst>
                                    </p:anim>
                                    <p:animEffect transition="in" filter="fade">
                                      <p:cBhvr>
                                        <p:cTn id="89" dur="1000"/>
                                        <p:tgtEl>
                                          <p:spTgt spid="126"/>
                                        </p:tgtEl>
                                      </p:cBhvr>
                                    </p:animEffect>
                                  </p:childTnLst>
                                </p:cTn>
                              </p:par>
                              <p:par>
                                <p:cTn id="90" presetID="55" presetClass="entr" presetSubtype="0" fill="hold" nodeType="withEffect">
                                  <p:stCondLst>
                                    <p:cond delay="0"/>
                                  </p:stCondLst>
                                  <p:childTnLst>
                                    <p:set>
                                      <p:cBhvr>
                                        <p:cTn id="91" dur="1" fill="hold">
                                          <p:stCondLst>
                                            <p:cond delay="0"/>
                                          </p:stCondLst>
                                        </p:cTn>
                                        <p:tgtEl>
                                          <p:spTgt spid="127"/>
                                        </p:tgtEl>
                                        <p:attrNameLst>
                                          <p:attrName>style.visibility</p:attrName>
                                        </p:attrNameLst>
                                      </p:cBhvr>
                                      <p:to>
                                        <p:strVal val="visible"/>
                                      </p:to>
                                    </p:set>
                                    <p:anim calcmode="lin" valueType="num">
                                      <p:cBhvr>
                                        <p:cTn id="92" dur="1000" fill="hold"/>
                                        <p:tgtEl>
                                          <p:spTgt spid="127"/>
                                        </p:tgtEl>
                                        <p:attrNameLst>
                                          <p:attrName>ppt_w</p:attrName>
                                        </p:attrNameLst>
                                      </p:cBhvr>
                                      <p:tavLst>
                                        <p:tav tm="0">
                                          <p:val>
                                            <p:strVal val="#ppt_w*0.70"/>
                                          </p:val>
                                        </p:tav>
                                        <p:tav tm="100000">
                                          <p:val>
                                            <p:strVal val="#ppt_w"/>
                                          </p:val>
                                        </p:tav>
                                      </p:tavLst>
                                    </p:anim>
                                    <p:anim calcmode="lin" valueType="num">
                                      <p:cBhvr>
                                        <p:cTn id="93" dur="1000" fill="hold"/>
                                        <p:tgtEl>
                                          <p:spTgt spid="127"/>
                                        </p:tgtEl>
                                        <p:attrNameLst>
                                          <p:attrName>ppt_h</p:attrName>
                                        </p:attrNameLst>
                                      </p:cBhvr>
                                      <p:tavLst>
                                        <p:tav tm="0">
                                          <p:val>
                                            <p:strVal val="#ppt_h"/>
                                          </p:val>
                                        </p:tav>
                                        <p:tav tm="100000">
                                          <p:val>
                                            <p:strVal val="#ppt_h"/>
                                          </p:val>
                                        </p:tav>
                                      </p:tavLst>
                                    </p:anim>
                                    <p:animEffect transition="in" filter="fade">
                                      <p:cBhvr>
                                        <p:cTn id="94" dur="1000"/>
                                        <p:tgtEl>
                                          <p:spTgt spid="127"/>
                                        </p:tgtEl>
                                      </p:cBhvr>
                                    </p:animEffect>
                                  </p:childTnLst>
                                </p:cTn>
                              </p:par>
                              <p:par>
                                <p:cTn id="95" presetID="55" presetClass="entr" presetSubtype="0" fill="hold" nodeType="withEffect">
                                  <p:stCondLst>
                                    <p:cond delay="0"/>
                                  </p:stCondLst>
                                  <p:childTnLst>
                                    <p:set>
                                      <p:cBhvr>
                                        <p:cTn id="96" dur="1" fill="hold">
                                          <p:stCondLst>
                                            <p:cond delay="0"/>
                                          </p:stCondLst>
                                        </p:cTn>
                                        <p:tgtEl>
                                          <p:spTgt spid="128"/>
                                        </p:tgtEl>
                                        <p:attrNameLst>
                                          <p:attrName>style.visibility</p:attrName>
                                        </p:attrNameLst>
                                      </p:cBhvr>
                                      <p:to>
                                        <p:strVal val="visible"/>
                                      </p:to>
                                    </p:set>
                                    <p:anim calcmode="lin" valueType="num">
                                      <p:cBhvr>
                                        <p:cTn id="97" dur="1000" fill="hold"/>
                                        <p:tgtEl>
                                          <p:spTgt spid="128"/>
                                        </p:tgtEl>
                                        <p:attrNameLst>
                                          <p:attrName>ppt_w</p:attrName>
                                        </p:attrNameLst>
                                      </p:cBhvr>
                                      <p:tavLst>
                                        <p:tav tm="0">
                                          <p:val>
                                            <p:strVal val="#ppt_w*0.70"/>
                                          </p:val>
                                        </p:tav>
                                        <p:tav tm="100000">
                                          <p:val>
                                            <p:strVal val="#ppt_w"/>
                                          </p:val>
                                        </p:tav>
                                      </p:tavLst>
                                    </p:anim>
                                    <p:anim calcmode="lin" valueType="num">
                                      <p:cBhvr>
                                        <p:cTn id="98" dur="1000" fill="hold"/>
                                        <p:tgtEl>
                                          <p:spTgt spid="128"/>
                                        </p:tgtEl>
                                        <p:attrNameLst>
                                          <p:attrName>ppt_h</p:attrName>
                                        </p:attrNameLst>
                                      </p:cBhvr>
                                      <p:tavLst>
                                        <p:tav tm="0">
                                          <p:val>
                                            <p:strVal val="#ppt_h"/>
                                          </p:val>
                                        </p:tav>
                                        <p:tav tm="100000">
                                          <p:val>
                                            <p:strVal val="#ppt_h"/>
                                          </p:val>
                                        </p:tav>
                                      </p:tavLst>
                                    </p:anim>
                                    <p:animEffect transition="in" filter="fade">
                                      <p:cBhvr>
                                        <p:cTn id="99" dur="1000"/>
                                        <p:tgtEl>
                                          <p:spTgt spid="128"/>
                                        </p:tgtEl>
                                      </p:cBhvr>
                                    </p:animEffect>
                                  </p:childTnLst>
                                </p:cTn>
                              </p:par>
                              <p:par>
                                <p:cTn id="100" presetID="55" presetClass="entr" presetSubtype="0" fill="hold" nodeType="withEffect">
                                  <p:stCondLst>
                                    <p:cond delay="0"/>
                                  </p:stCondLst>
                                  <p:childTnLst>
                                    <p:set>
                                      <p:cBhvr>
                                        <p:cTn id="101" dur="1" fill="hold">
                                          <p:stCondLst>
                                            <p:cond delay="0"/>
                                          </p:stCondLst>
                                        </p:cTn>
                                        <p:tgtEl>
                                          <p:spTgt spid="129"/>
                                        </p:tgtEl>
                                        <p:attrNameLst>
                                          <p:attrName>style.visibility</p:attrName>
                                        </p:attrNameLst>
                                      </p:cBhvr>
                                      <p:to>
                                        <p:strVal val="visible"/>
                                      </p:to>
                                    </p:set>
                                    <p:anim calcmode="lin" valueType="num">
                                      <p:cBhvr>
                                        <p:cTn id="102" dur="1000" fill="hold"/>
                                        <p:tgtEl>
                                          <p:spTgt spid="129"/>
                                        </p:tgtEl>
                                        <p:attrNameLst>
                                          <p:attrName>ppt_w</p:attrName>
                                        </p:attrNameLst>
                                      </p:cBhvr>
                                      <p:tavLst>
                                        <p:tav tm="0">
                                          <p:val>
                                            <p:strVal val="#ppt_w*0.70"/>
                                          </p:val>
                                        </p:tav>
                                        <p:tav tm="100000">
                                          <p:val>
                                            <p:strVal val="#ppt_w"/>
                                          </p:val>
                                        </p:tav>
                                      </p:tavLst>
                                    </p:anim>
                                    <p:anim calcmode="lin" valueType="num">
                                      <p:cBhvr>
                                        <p:cTn id="103" dur="1000" fill="hold"/>
                                        <p:tgtEl>
                                          <p:spTgt spid="129"/>
                                        </p:tgtEl>
                                        <p:attrNameLst>
                                          <p:attrName>ppt_h</p:attrName>
                                        </p:attrNameLst>
                                      </p:cBhvr>
                                      <p:tavLst>
                                        <p:tav tm="0">
                                          <p:val>
                                            <p:strVal val="#ppt_h"/>
                                          </p:val>
                                        </p:tav>
                                        <p:tav tm="100000">
                                          <p:val>
                                            <p:strVal val="#ppt_h"/>
                                          </p:val>
                                        </p:tav>
                                      </p:tavLst>
                                    </p:anim>
                                    <p:animEffect transition="in" filter="fade">
                                      <p:cBhvr>
                                        <p:cTn id="104" dur="1000"/>
                                        <p:tgtEl>
                                          <p:spTgt spid="129"/>
                                        </p:tgtEl>
                                      </p:cBhvr>
                                    </p:animEffect>
                                  </p:childTnLst>
                                </p:cTn>
                              </p:par>
                              <p:par>
                                <p:cTn id="105" presetID="55" presetClass="entr" presetSubtype="0" fill="hold" nodeType="withEffect">
                                  <p:stCondLst>
                                    <p:cond delay="0"/>
                                  </p:stCondLst>
                                  <p:childTnLst>
                                    <p:set>
                                      <p:cBhvr>
                                        <p:cTn id="106" dur="1" fill="hold">
                                          <p:stCondLst>
                                            <p:cond delay="0"/>
                                          </p:stCondLst>
                                        </p:cTn>
                                        <p:tgtEl>
                                          <p:spTgt spid="130"/>
                                        </p:tgtEl>
                                        <p:attrNameLst>
                                          <p:attrName>style.visibility</p:attrName>
                                        </p:attrNameLst>
                                      </p:cBhvr>
                                      <p:to>
                                        <p:strVal val="visible"/>
                                      </p:to>
                                    </p:set>
                                    <p:anim calcmode="lin" valueType="num">
                                      <p:cBhvr>
                                        <p:cTn id="107" dur="1000" fill="hold"/>
                                        <p:tgtEl>
                                          <p:spTgt spid="130"/>
                                        </p:tgtEl>
                                        <p:attrNameLst>
                                          <p:attrName>ppt_w</p:attrName>
                                        </p:attrNameLst>
                                      </p:cBhvr>
                                      <p:tavLst>
                                        <p:tav tm="0">
                                          <p:val>
                                            <p:strVal val="#ppt_w*0.70"/>
                                          </p:val>
                                        </p:tav>
                                        <p:tav tm="100000">
                                          <p:val>
                                            <p:strVal val="#ppt_w"/>
                                          </p:val>
                                        </p:tav>
                                      </p:tavLst>
                                    </p:anim>
                                    <p:anim calcmode="lin" valueType="num">
                                      <p:cBhvr>
                                        <p:cTn id="108" dur="1000" fill="hold"/>
                                        <p:tgtEl>
                                          <p:spTgt spid="130"/>
                                        </p:tgtEl>
                                        <p:attrNameLst>
                                          <p:attrName>ppt_h</p:attrName>
                                        </p:attrNameLst>
                                      </p:cBhvr>
                                      <p:tavLst>
                                        <p:tav tm="0">
                                          <p:val>
                                            <p:strVal val="#ppt_h"/>
                                          </p:val>
                                        </p:tav>
                                        <p:tav tm="100000">
                                          <p:val>
                                            <p:strVal val="#ppt_h"/>
                                          </p:val>
                                        </p:tav>
                                      </p:tavLst>
                                    </p:anim>
                                    <p:animEffect transition="in" filter="fade">
                                      <p:cBhvr>
                                        <p:cTn id="109" dur="1000"/>
                                        <p:tgtEl>
                                          <p:spTgt spid="130"/>
                                        </p:tgtEl>
                                      </p:cBhvr>
                                    </p:animEffect>
                                  </p:childTnLst>
                                </p:cTn>
                              </p:par>
                              <p:par>
                                <p:cTn id="110" presetID="55" presetClass="entr" presetSubtype="0" fill="hold" grpId="0" nodeType="withEffect">
                                  <p:stCondLst>
                                    <p:cond delay="0"/>
                                  </p:stCondLst>
                                  <p:childTnLst>
                                    <p:set>
                                      <p:cBhvr>
                                        <p:cTn id="111" dur="1" fill="hold">
                                          <p:stCondLst>
                                            <p:cond delay="0"/>
                                          </p:stCondLst>
                                        </p:cTn>
                                        <p:tgtEl>
                                          <p:spTgt spid="131"/>
                                        </p:tgtEl>
                                        <p:attrNameLst>
                                          <p:attrName>style.visibility</p:attrName>
                                        </p:attrNameLst>
                                      </p:cBhvr>
                                      <p:to>
                                        <p:strVal val="visible"/>
                                      </p:to>
                                    </p:set>
                                    <p:anim calcmode="lin" valueType="num">
                                      <p:cBhvr>
                                        <p:cTn id="112" dur="1000" fill="hold"/>
                                        <p:tgtEl>
                                          <p:spTgt spid="131"/>
                                        </p:tgtEl>
                                        <p:attrNameLst>
                                          <p:attrName>ppt_w</p:attrName>
                                        </p:attrNameLst>
                                      </p:cBhvr>
                                      <p:tavLst>
                                        <p:tav tm="0">
                                          <p:val>
                                            <p:strVal val="#ppt_w*0.70"/>
                                          </p:val>
                                        </p:tav>
                                        <p:tav tm="100000">
                                          <p:val>
                                            <p:strVal val="#ppt_w"/>
                                          </p:val>
                                        </p:tav>
                                      </p:tavLst>
                                    </p:anim>
                                    <p:anim calcmode="lin" valueType="num">
                                      <p:cBhvr>
                                        <p:cTn id="113" dur="1000" fill="hold"/>
                                        <p:tgtEl>
                                          <p:spTgt spid="131"/>
                                        </p:tgtEl>
                                        <p:attrNameLst>
                                          <p:attrName>ppt_h</p:attrName>
                                        </p:attrNameLst>
                                      </p:cBhvr>
                                      <p:tavLst>
                                        <p:tav tm="0">
                                          <p:val>
                                            <p:strVal val="#ppt_h"/>
                                          </p:val>
                                        </p:tav>
                                        <p:tav tm="100000">
                                          <p:val>
                                            <p:strVal val="#ppt_h"/>
                                          </p:val>
                                        </p:tav>
                                      </p:tavLst>
                                    </p:anim>
                                    <p:animEffect transition="in" filter="fade">
                                      <p:cBhvr>
                                        <p:cTn id="114" dur="1000"/>
                                        <p:tgtEl>
                                          <p:spTgt spid="131"/>
                                        </p:tgtEl>
                                      </p:cBhvr>
                                    </p:animEffect>
                                  </p:childTnLst>
                                </p:cTn>
                              </p:par>
                              <p:par>
                                <p:cTn id="115" presetID="55" presetClass="entr" presetSubtype="0" fill="hold" grpId="0" nodeType="withEffect">
                                  <p:stCondLst>
                                    <p:cond delay="0"/>
                                  </p:stCondLst>
                                  <p:childTnLst>
                                    <p:set>
                                      <p:cBhvr>
                                        <p:cTn id="116" dur="1" fill="hold">
                                          <p:stCondLst>
                                            <p:cond delay="0"/>
                                          </p:stCondLst>
                                        </p:cTn>
                                        <p:tgtEl>
                                          <p:spTgt spid="132"/>
                                        </p:tgtEl>
                                        <p:attrNameLst>
                                          <p:attrName>style.visibility</p:attrName>
                                        </p:attrNameLst>
                                      </p:cBhvr>
                                      <p:to>
                                        <p:strVal val="visible"/>
                                      </p:to>
                                    </p:set>
                                    <p:anim calcmode="lin" valueType="num">
                                      <p:cBhvr>
                                        <p:cTn id="117" dur="1000" fill="hold"/>
                                        <p:tgtEl>
                                          <p:spTgt spid="132"/>
                                        </p:tgtEl>
                                        <p:attrNameLst>
                                          <p:attrName>ppt_w</p:attrName>
                                        </p:attrNameLst>
                                      </p:cBhvr>
                                      <p:tavLst>
                                        <p:tav tm="0">
                                          <p:val>
                                            <p:strVal val="#ppt_w*0.70"/>
                                          </p:val>
                                        </p:tav>
                                        <p:tav tm="100000">
                                          <p:val>
                                            <p:strVal val="#ppt_w"/>
                                          </p:val>
                                        </p:tav>
                                      </p:tavLst>
                                    </p:anim>
                                    <p:anim calcmode="lin" valueType="num">
                                      <p:cBhvr>
                                        <p:cTn id="118" dur="1000" fill="hold"/>
                                        <p:tgtEl>
                                          <p:spTgt spid="132"/>
                                        </p:tgtEl>
                                        <p:attrNameLst>
                                          <p:attrName>ppt_h</p:attrName>
                                        </p:attrNameLst>
                                      </p:cBhvr>
                                      <p:tavLst>
                                        <p:tav tm="0">
                                          <p:val>
                                            <p:strVal val="#ppt_h"/>
                                          </p:val>
                                        </p:tav>
                                        <p:tav tm="100000">
                                          <p:val>
                                            <p:strVal val="#ppt_h"/>
                                          </p:val>
                                        </p:tav>
                                      </p:tavLst>
                                    </p:anim>
                                    <p:animEffect transition="in" filter="fade">
                                      <p:cBhvr>
                                        <p:cTn id="119" dur="1000"/>
                                        <p:tgtEl>
                                          <p:spTgt spid="132"/>
                                        </p:tgtEl>
                                      </p:cBhvr>
                                    </p:animEffect>
                                  </p:childTnLst>
                                </p:cTn>
                              </p:par>
                              <p:par>
                                <p:cTn id="120" presetID="55" presetClass="entr" presetSubtype="0" fill="hold" grpId="0" nodeType="withEffect">
                                  <p:stCondLst>
                                    <p:cond delay="0"/>
                                  </p:stCondLst>
                                  <p:childTnLst>
                                    <p:set>
                                      <p:cBhvr>
                                        <p:cTn id="121" dur="1" fill="hold">
                                          <p:stCondLst>
                                            <p:cond delay="0"/>
                                          </p:stCondLst>
                                        </p:cTn>
                                        <p:tgtEl>
                                          <p:spTgt spid="133"/>
                                        </p:tgtEl>
                                        <p:attrNameLst>
                                          <p:attrName>style.visibility</p:attrName>
                                        </p:attrNameLst>
                                      </p:cBhvr>
                                      <p:to>
                                        <p:strVal val="visible"/>
                                      </p:to>
                                    </p:set>
                                    <p:anim calcmode="lin" valueType="num">
                                      <p:cBhvr>
                                        <p:cTn id="122" dur="1000" fill="hold"/>
                                        <p:tgtEl>
                                          <p:spTgt spid="133"/>
                                        </p:tgtEl>
                                        <p:attrNameLst>
                                          <p:attrName>ppt_w</p:attrName>
                                        </p:attrNameLst>
                                      </p:cBhvr>
                                      <p:tavLst>
                                        <p:tav tm="0">
                                          <p:val>
                                            <p:strVal val="#ppt_w*0.70"/>
                                          </p:val>
                                        </p:tav>
                                        <p:tav tm="100000">
                                          <p:val>
                                            <p:strVal val="#ppt_w"/>
                                          </p:val>
                                        </p:tav>
                                      </p:tavLst>
                                    </p:anim>
                                    <p:anim calcmode="lin" valueType="num">
                                      <p:cBhvr>
                                        <p:cTn id="123" dur="1000" fill="hold"/>
                                        <p:tgtEl>
                                          <p:spTgt spid="133"/>
                                        </p:tgtEl>
                                        <p:attrNameLst>
                                          <p:attrName>ppt_h</p:attrName>
                                        </p:attrNameLst>
                                      </p:cBhvr>
                                      <p:tavLst>
                                        <p:tav tm="0">
                                          <p:val>
                                            <p:strVal val="#ppt_h"/>
                                          </p:val>
                                        </p:tav>
                                        <p:tav tm="100000">
                                          <p:val>
                                            <p:strVal val="#ppt_h"/>
                                          </p:val>
                                        </p:tav>
                                      </p:tavLst>
                                    </p:anim>
                                    <p:animEffect transition="in" filter="fade">
                                      <p:cBhvr>
                                        <p:cTn id="124" dur="1000"/>
                                        <p:tgtEl>
                                          <p:spTgt spid="133"/>
                                        </p:tgtEl>
                                      </p:cBhvr>
                                    </p:animEffect>
                                  </p:childTnLst>
                                </p:cTn>
                              </p:par>
                              <p:par>
                                <p:cTn id="125" presetID="55" presetClass="entr" presetSubtype="0" fill="hold" grpId="0" nodeType="withEffect">
                                  <p:stCondLst>
                                    <p:cond delay="0"/>
                                  </p:stCondLst>
                                  <p:childTnLst>
                                    <p:set>
                                      <p:cBhvr>
                                        <p:cTn id="126" dur="1" fill="hold">
                                          <p:stCondLst>
                                            <p:cond delay="0"/>
                                          </p:stCondLst>
                                        </p:cTn>
                                        <p:tgtEl>
                                          <p:spTgt spid="134"/>
                                        </p:tgtEl>
                                        <p:attrNameLst>
                                          <p:attrName>style.visibility</p:attrName>
                                        </p:attrNameLst>
                                      </p:cBhvr>
                                      <p:to>
                                        <p:strVal val="visible"/>
                                      </p:to>
                                    </p:set>
                                    <p:anim calcmode="lin" valueType="num">
                                      <p:cBhvr>
                                        <p:cTn id="127" dur="1000" fill="hold"/>
                                        <p:tgtEl>
                                          <p:spTgt spid="134"/>
                                        </p:tgtEl>
                                        <p:attrNameLst>
                                          <p:attrName>ppt_w</p:attrName>
                                        </p:attrNameLst>
                                      </p:cBhvr>
                                      <p:tavLst>
                                        <p:tav tm="0">
                                          <p:val>
                                            <p:strVal val="#ppt_w*0.70"/>
                                          </p:val>
                                        </p:tav>
                                        <p:tav tm="100000">
                                          <p:val>
                                            <p:strVal val="#ppt_w"/>
                                          </p:val>
                                        </p:tav>
                                      </p:tavLst>
                                    </p:anim>
                                    <p:anim calcmode="lin" valueType="num">
                                      <p:cBhvr>
                                        <p:cTn id="128" dur="1000" fill="hold"/>
                                        <p:tgtEl>
                                          <p:spTgt spid="134"/>
                                        </p:tgtEl>
                                        <p:attrNameLst>
                                          <p:attrName>ppt_h</p:attrName>
                                        </p:attrNameLst>
                                      </p:cBhvr>
                                      <p:tavLst>
                                        <p:tav tm="0">
                                          <p:val>
                                            <p:strVal val="#ppt_h"/>
                                          </p:val>
                                        </p:tav>
                                        <p:tav tm="100000">
                                          <p:val>
                                            <p:strVal val="#ppt_h"/>
                                          </p:val>
                                        </p:tav>
                                      </p:tavLst>
                                    </p:anim>
                                    <p:animEffect transition="in" filter="fade">
                                      <p:cBhvr>
                                        <p:cTn id="129" dur="1000"/>
                                        <p:tgtEl>
                                          <p:spTgt spid="134"/>
                                        </p:tgtEl>
                                      </p:cBhvr>
                                    </p:animEffect>
                                  </p:childTnLst>
                                </p:cTn>
                              </p:par>
                              <p:par>
                                <p:cTn id="130" presetID="55" presetClass="entr" presetSubtype="0" fill="hold" grpId="0" nodeType="withEffect">
                                  <p:stCondLst>
                                    <p:cond delay="0"/>
                                  </p:stCondLst>
                                  <p:childTnLst>
                                    <p:set>
                                      <p:cBhvr>
                                        <p:cTn id="131" dur="1" fill="hold">
                                          <p:stCondLst>
                                            <p:cond delay="0"/>
                                          </p:stCondLst>
                                        </p:cTn>
                                        <p:tgtEl>
                                          <p:spTgt spid="135"/>
                                        </p:tgtEl>
                                        <p:attrNameLst>
                                          <p:attrName>style.visibility</p:attrName>
                                        </p:attrNameLst>
                                      </p:cBhvr>
                                      <p:to>
                                        <p:strVal val="visible"/>
                                      </p:to>
                                    </p:set>
                                    <p:anim calcmode="lin" valueType="num">
                                      <p:cBhvr>
                                        <p:cTn id="132" dur="1000" fill="hold"/>
                                        <p:tgtEl>
                                          <p:spTgt spid="135"/>
                                        </p:tgtEl>
                                        <p:attrNameLst>
                                          <p:attrName>ppt_w</p:attrName>
                                        </p:attrNameLst>
                                      </p:cBhvr>
                                      <p:tavLst>
                                        <p:tav tm="0">
                                          <p:val>
                                            <p:strVal val="#ppt_w*0.70"/>
                                          </p:val>
                                        </p:tav>
                                        <p:tav tm="100000">
                                          <p:val>
                                            <p:strVal val="#ppt_w"/>
                                          </p:val>
                                        </p:tav>
                                      </p:tavLst>
                                    </p:anim>
                                    <p:anim calcmode="lin" valueType="num">
                                      <p:cBhvr>
                                        <p:cTn id="133" dur="1000" fill="hold"/>
                                        <p:tgtEl>
                                          <p:spTgt spid="135"/>
                                        </p:tgtEl>
                                        <p:attrNameLst>
                                          <p:attrName>ppt_h</p:attrName>
                                        </p:attrNameLst>
                                      </p:cBhvr>
                                      <p:tavLst>
                                        <p:tav tm="0">
                                          <p:val>
                                            <p:strVal val="#ppt_h"/>
                                          </p:val>
                                        </p:tav>
                                        <p:tav tm="100000">
                                          <p:val>
                                            <p:strVal val="#ppt_h"/>
                                          </p:val>
                                        </p:tav>
                                      </p:tavLst>
                                    </p:anim>
                                    <p:animEffect transition="in" filter="fade">
                                      <p:cBhvr>
                                        <p:cTn id="134" dur="1000"/>
                                        <p:tgtEl>
                                          <p:spTgt spid="135"/>
                                        </p:tgtEl>
                                      </p:cBhvr>
                                    </p:animEffect>
                                  </p:childTnLst>
                                </p:cTn>
                              </p:par>
                              <p:par>
                                <p:cTn id="135" presetID="55" presetClass="entr" presetSubtype="0" fill="hold" grpId="0" nodeType="withEffect">
                                  <p:stCondLst>
                                    <p:cond delay="0"/>
                                  </p:stCondLst>
                                  <p:childTnLst>
                                    <p:set>
                                      <p:cBhvr>
                                        <p:cTn id="136" dur="1" fill="hold">
                                          <p:stCondLst>
                                            <p:cond delay="0"/>
                                          </p:stCondLst>
                                        </p:cTn>
                                        <p:tgtEl>
                                          <p:spTgt spid="136"/>
                                        </p:tgtEl>
                                        <p:attrNameLst>
                                          <p:attrName>style.visibility</p:attrName>
                                        </p:attrNameLst>
                                      </p:cBhvr>
                                      <p:to>
                                        <p:strVal val="visible"/>
                                      </p:to>
                                    </p:set>
                                    <p:anim calcmode="lin" valueType="num">
                                      <p:cBhvr>
                                        <p:cTn id="137" dur="1000" fill="hold"/>
                                        <p:tgtEl>
                                          <p:spTgt spid="136"/>
                                        </p:tgtEl>
                                        <p:attrNameLst>
                                          <p:attrName>ppt_w</p:attrName>
                                        </p:attrNameLst>
                                      </p:cBhvr>
                                      <p:tavLst>
                                        <p:tav tm="0">
                                          <p:val>
                                            <p:strVal val="#ppt_w*0.70"/>
                                          </p:val>
                                        </p:tav>
                                        <p:tav tm="100000">
                                          <p:val>
                                            <p:strVal val="#ppt_w"/>
                                          </p:val>
                                        </p:tav>
                                      </p:tavLst>
                                    </p:anim>
                                    <p:anim calcmode="lin" valueType="num">
                                      <p:cBhvr>
                                        <p:cTn id="138" dur="1000" fill="hold"/>
                                        <p:tgtEl>
                                          <p:spTgt spid="136"/>
                                        </p:tgtEl>
                                        <p:attrNameLst>
                                          <p:attrName>ppt_h</p:attrName>
                                        </p:attrNameLst>
                                      </p:cBhvr>
                                      <p:tavLst>
                                        <p:tav tm="0">
                                          <p:val>
                                            <p:strVal val="#ppt_h"/>
                                          </p:val>
                                        </p:tav>
                                        <p:tav tm="100000">
                                          <p:val>
                                            <p:strVal val="#ppt_h"/>
                                          </p:val>
                                        </p:tav>
                                      </p:tavLst>
                                    </p:anim>
                                    <p:animEffect transition="in" filter="fade">
                                      <p:cBhvr>
                                        <p:cTn id="139" dur="1000"/>
                                        <p:tgtEl>
                                          <p:spTgt spid="136"/>
                                        </p:tgtEl>
                                      </p:cBhvr>
                                    </p:animEffect>
                                  </p:childTnLst>
                                </p:cTn>
                              </p:par>
                              <p:par>
                                <p:cTn id="140" presetID="55" presetClass="entr" presetSubtype="0" fill="hold" grpId="0" nodeType="withEffect">
                                  <p:stCondLst>
                                    <p:cond delay="0"/>
                                  </p:stCondLst>
                                  <p:childTnLst>
                                    <p:set>
                                      <p:cBhvr>
                                        <p:cTn id="141" dur="1" fill="hold">
                                          <p:stCondLst>
                                            <p:cond delay="0"/>
                                          </p:stCondLst>
                                        </p:cTn>
                                        <p:tgtEl>
                                          <p:spTgt spid="137"/>
                                        </p:tgtEl>
                                        <p:attrNameLst>
                                          <p:attrName>style.visibility</p:attrName>
                                        </p:attrNameLst>
                                      </p:cBhvr>
                                      <p:to>
                                        <p:strVal val="visible"/>
                                      </p:to>
                                    </p:set>
                                    <p:anim calcmode="lin" valueType="num">
                                      <p:cBhvr>
                                        <p:cTn id="142" dur="1000" fill="hold"/>
                                        <p:tgtEl>
                                          <p:spTgt spid="137"/>
                                        </p:tgtEl>
                                        <p:attrNameLst>
                                          <p:attrName>ppt_w</p:attrName>
                                        </p:attrNameLst>
                                      </p:cBhvr>
                                      <p:tavLst>
                                        <p:tav tm="0">
                                          <p:val>
                                            <p:strVal val="#ppt_w*0.70"/>
                                          </p:val>
                                        </p:tav>
                                        <p:tav tm="100000">
                                          <p:val>
                                            <p:strVal val="#ppt_w"/>
                                          </p:val>
                                        </p:tav>
                                      </p:tavLst>
                                    </p:anim>
                                    <p:anim calcmode="lin" valueType="num">
                                      <p:cBhvr>
                                        <p:cTn id="143" dur="1000" fill="hold"/>
                                        <p:tgtEl>
                                          <p:spTgt spid="137"/>
                                        </p:tgtEl>
                                        <p:attrNameLst>
                                          <p:attrName>ppt_h</p:attrName>
                                        </p:attrNameLst>
                                      </p:cBhvr>
                                      <p:tavLst>
                                        <p:tav tm="0">
                                          <p:val>
                                            <p:strVal val="#ppt_h"/>
                                          </p:val>
                                        </p:tav>
                                        <p:tav tm="100000">
                                          <p:val>
                                            <p:strVal val="#ppt_h"/>
                                          </p:val>
                                        </p:tav>
                                      </p:tavLst>
                                    </p:anim>
                                    <p:animEffect transition="in" filter="fade">
                                      <p:cBhvr>
                                        <p:cTn id="144" dur="1000"/>
                                        <p:tgtEl>
                                          <p:spTgt spid="137"/>
                                        </p:tgtEl>
                                      </p:cBhvr>
                                    </p:animEffect>
                                  </p:childTnLst>
                                </p:cTn>
                              </p:par>
                              <p:par>
                                <p:cTn id="145" presetID="55" presetClass="entr" presetSubtype="0" fill="hold" grpId="0" nodeType="withEffect">
                                  <p:stCondLst>
                                    <p:cond delay="0"/>
                                  </p:stCondLst>
                                  <p:childTnLst>
                                    <p:set>
                                      <p:cBhvr>
                                        <p:cTn id="146" dur="1" fill="hold">
                                          <p:stCondLst>
                                            <p:cond delay="0"/>
                                          </p:stCondLst>
                                        </p:cTn>
                                        <p:tgtEl>
                                          <p:spTgt spid="138"/>
                                        </p:tgtEl>
                                        <p:attrNameLst>
                                          <p:attrName>style.visibility</p:attrName>
                                        </p:attrNameLst>
                                      </p:cBhvr>
                                      <p:to>
                                        <p:strVal val="visible"/>
                                      </p:to>
                                    </p:set>
                                    <p:anim calcmode="lin" valueType="num">
                                      <p:cBhvr>
                                        <p:cTn id="147" dur="1000" fill="hold"/>
                                        <p:tgtEl>
                                          <p:spTgt spid="138"/>
                                        </p:tgtEl>
                                        <p:attrNameLst>
                                          <p:attrName>ppt_w</p:attrName>
                                        </p:attrNameLst>
                                      </p:cBhvr>
                                      <p:tavLst>
                                        <p:tav tm="0">
                                          <p:val>
                                            <p:strVal val="#ppt_w*0.70"/>
                                          </p:val>
                                        </p:tav>
                                        <p:tav tm="100000">
                                          <p:val>
                                            <p:strVal val="#ppt_w"/>
                                          </p:val>
                                        </p:tav>
                                      </p:tavLst>
                                    </p:anim>
                                    <p:anim calcmode="lin" valueType="num">
                                      <p:cBhvr>
                                        <p:cTn id="148" dur="1000" fill="hold"/>
                                        <p:tgtEl>
                                          <p:spTgt spid="138"/>
                                        </p:tgtEl>
                                        <p:attrNameLst>
                                          <p:attrName>ppt_h</p:attrName>
                                        </p:attrNameLst>
                                      </p:cBhvr>
                                      <p:tavLst>
                                        <p:tav tm="0">
                                          <p:val>
                                            <p:strVal val="#ppt_h"/>
                                          </p:val>
                                        </p:tav>
                                        <p:tav tm="100000">
                                          <p:val>
                                            <p:strVal val="#ppt_h"/>
                                          </p:val>
                                        </p:tav>
                                      </p:tavLst>
                                    </p:anim>
                                    <p:animEffect transition="in" filter="fade">
                                      <p:cBhvr>
                                        <p:cTn id="149" dur="1000"/>
                                        <p:tgtEl>
                                          <p:spTgt spid="138"/>
                                        </p:tgtEl>
                                      </p:cBhvr>
                                    </p:animEffect>
                                  </p:childTnLst>
                                </p:cTn>
                              </p:par>
                              <p:par>
                                <p:cTn id="150" presetID="55" presetClass="entr" presetSubtype="0" fill="hold" grpId="0" nodeType="withEffect">
                                  <p:stCondLst>
                                    <p:cond delay="0"/>
                                  </p:stCondLst>
                                  <p:childTnLst>
                                    <p:set>
                                      <p:cBhvr>
                                        <p:cTn id="151" dur="1" fill="hold">
                                          <p:stCondLst>
                                            <p:cond delay="0"/>
                                          </p:stCondLst>
                                        </p:cTn>
                                        <p:tgtEl>
                                          <p:spTgt spid="139"/>
                                        </p:tgtEl>
                                        <p:attrNameLst>
                                          <p:attrName>style.visibility</p:attrName>
                                        </p:attrNameLst>
                                      </p:cBhvr>
                                      <p:to>
                                        <p:strVal val="visible"/>
                                      </p:to>
                                    </p:set>
                                    <p:anim calcmode="lin" valueType="num">
                                      <p:cBhvr>
                                        <p:cTn id="152" dur="1000" fill="hold"/>
                                        <p:tgtEl>
                                          <p:spTgt spid="139"/>
                                        </p:tgtEl>
                                        <p:attrNameLst>
                                          <p:attrName>ppt_w</p:attrName>
                                        </p:attrNameLst>
                                      </p:cBhvr>
                                      <p:tavLst>
                                        <p:tav tm="0">
                                          <p:val>
                                            <p:strVal val="#ppt_w*0.70"/>
                                          </p:val>
                                        </p:tav>
                                        <p:tav tm="100000">
                                          <p:val>
                                            <p:strVal val="#ppt_w"/>
                                          </p:val>
                                        </p:tav>
                                      </p:tavLst>
                                    </p:anim>
                                    <p:anim calcmode="lin" valueType="num">
                                      <p:cBhvr>
                                        <p:cTn id="153" dur="1000" fill="hold"/>
                                        <p:tgtEl>
                                          <p:spTgt spid="139"/>
                                        </p:tgtEl>
                                        <p:attrNameLst>
                                          <p:attrName>ppt_h</p:attrName>
                                        </p:attrNameLst>
                                      </p:cBhvr>
                                      <p:tavLst>
                                        <p:tav tm="0">
                                          <p:val>
                                            <p:strVal val="#ppt_h"/>
                                          </p:val>
                                        </p:tav>
                                        <p:tav tm="100000">
                                          <p:val>
                                            <p:strVal val="#ppt_h"/>
                                          </p:val>
                                        </p:tav>
                                      </p:tavLst>
                                    </p:anim>
                                    <p:animEffect transition="in" filter="fade">
                                      <p:cBhvr>
                                        <p:cTn id="154" dur="1000"/>
                                        <p:tgtEl>
                                          <p:spTgt spid="139"/>
                                        </p:tgtEl>
                                      </p:cBhvr>
                                    </p:animEffect>
                                  </p:childTnLst>
                                </p:cTn>
                              </p:par>
                              <p:par>
                                <p:cTn id="155" presetID="55" presetClass="entr" presetSubtype="0" fill="hold" grpId="0" nodeType="withEffect">
                                  <p:stCondLst>
                                    <p:cond delay="0"/>
                                  </p:stCondLst>
                                  <p:childTnLst>
                                    <p:set>
                                      <p:cBhvr>
                                        <p:cTn id="156" dur="1" fill="hold">
                                          <p:stCondLst>
                                            <p:cond delay="0"/>
                                          </p:stCondLst>
                                        </p:cTn>
                                        <p:tgtEl>
                                          <p:spTgt spid="140"/>
                                        </p:tgtEl>
                                        <p:attrNameLst>
                                          <p:attrName>style.visibility</p:attrName>
                                        </p:attrNameLst>
                                      </p:cBhvr>
                                      <p:to>
                                        <p:strVal val="visible"/>
                                      </p:to>
                                    </p:set>
                                    <p:anim calcmode="lin" valueType="num">
                                      <p:cBhvr>
                                        <p:cTn id="157" dur="1000" fill="hold"/>
                                        <p:tgtEl>
                                          <p:spTgt spid="140"/>
                                        </p:tgtEl>
                                        <p:attrNameLst>
                                          <p:attrName>ppt_w</p:attrName>
                                        </p:attrNameLst>
                                      </p:cBhvr>
                                      <p:tavLst>
                                        <p:tav tm="0">
                                          <p:val>
                                            <p:strVal val="#ppt_w*0.70"/>
                                          </p:val>
                                        </p:tav>
                                        <p:tav tm="100000">
                                          <p:val>
                                            <p:strVal val="#ppt_w"/>
                                          </p:val>
                                        </p:tav>
                                      </p:tavLst>
                                    </p:anim>
                                    <p:anim calcmode="lin" valueType="num">
                                      <p:cBhvr>
                                        <p:cTn id="158" dur="1000" fill="hold"/>
                                        <p:tgtEl>
                                          <p:spTgt spid="140"/>
                                        </p:tgtEl>
                                        <p:attrNameLst>
                                          <p:attrName>ppt_h</p:attrName>
                                        </p:attrNameLst>
                                      </p:cBhvr>
                                      <p:tavLst>
                                        <p:tav tm="0">
                                          <p:val>
                                            <p:strVal val="#ppt_h"/>
                                          </p:val>
                                        </p:tav>
                                        <p:tav tm="100000">
                                          <p:val>
                                            <p:strVal val="#ppt_h"/>
                                          </p:val>
                                        </p:tav>
                                      </p:tavLst>
                                    </p:anim>
                                    <p:animEffect transition="in" filter="fade">
                                      <p:cBhvr>
                                        <p:cTn id="159" dur="1000"/>
                                        <p:tgtEl>
                                          <p:spTgt spid="140"/>
                                        </p:tgtEl>
                                      </p:cBhvr>
                                    </p:animEffect>
                                  </p:childTnLst>
                                </p:cTn>
                              </p:par>
                              <p:par>
                                <p:cTn id="160" presetID="55" presetClass="entr" presetSubtype="0" fill="hold" grpId="0" nodeType="withEffect">
                                  <p:stCondLst>
                                    <p:cond delay="0"/>
                                  </p:stCondLst>
                                  <p:childTnLst>
                                    <p:set>
                                      <p:cBhvr>
                                        <p:cTn id="161" dur="1" fill="hold">
                                          <p:stCondLst>
                                            <p:cond delay="0"/>
                                          </p:stCondLst>
                                        </p:cTn>
                                        <p:tgtEl>
                                          <p:spTgt spid="141"/>
                                        </p:tgtEl>
                                        <p:attrNameLst>
                                          <p:attrName>style.visibility</p:attrName>
                                        </p:attrNameLst>
                                      </p:cBhvr>
                                      <p:to>
                                        <p:strVal val="visible"/>
                                      </p:to>
                                    </p:set>
                                    <p:anim calcmode="lin" valueType="num">
                                      <p:cBhvr>
                                        <p:cTn id="162" dur="1000" fill="hold"/>
                                        <p:tgtEl>
                                          <p:spTgt spid="141"/>
                                        </p:tgtEl>
                                        <p:attrNameLst>
                                          <p:attrName>ppt_w</p:attrName>
                                        </p:attrNameLst>
                                      </p:cBhvr>
                                      <p:tavLst>
                                        <p:tav tm="0">
                                          <p:val>
                                            <p:strVal val="#ppt_w*0.70"/>
                                          </p:val>
                                        </p:tav>
                                        <p:tav tm="100000">
                                          <p:val>
                                            <p:strVal val="#ppt_w"/>
                                          </p:val>
                                        </p:tav>
                                      </p:tavLst>
                                    </p:anim>
                                    <p:anim calcmode="lin" valueType="num">
                                      <p:cBhvr>
                                        <p:cTn id="163" dur="1000" fill="hold"/>
                                        <p:tgtEl>
                                          <p:spTgt spid="141"/>
                                        </p:tgtEl>
                                        <p:attrNameLst>
                                          <p:attrName>ppt_h</p:attrName>
                                        </p:attrNameLst>
                                      </p:cBhvr>
                                      <p:tavLst>
                                        <p:tav tm="0">
                                          <p:val>
                                            <p:strVal val="#ppt_h"/>
                                          </p:val>
                                        </p:tav>
                                        <p:tav tm="100000">
                                          <p:val>
                                            <p:strVal val="#ppt_h"/>
                                          </p:val>
                                        </p:tav>
                                      </p:tavLst>
                                    </p:anim>
                                    <p:animEffect transition="in" filter="fade">
                                      <p:cBhvr>
                                        <p:cTn id="164" dur="1000"/>
                                        <p:tgtEl>
                                          <p:spTgt spid="141"/>
                                        </p:tgtEl>
                                      </p:cBhvr>
                                    </p:animEffect>
                                  </p:childTnLst>
                                </p:cTn>
                              </p:par>
                              <p:par>
                                <p:cTn id="165" presetID="55" presetClass="entr" presetSubtype="0" fill="hold" grpId="0" nodeType="withEffect">
                                  <p:stCondLst>
                                    <p:cond delay="0"/>
                                  </p:stCondLst>
                                  <p:childTnLst>
                                    <p:set>
                                      <p:cBhvr>
                                        <p:cTn id="166" dur="1" fill="hold">
                                          <p:stCondLst>
                                            <p:cond delay="0"/>
                                          </p:stCondLst>
                                        </p:cTn>
                                        <p:tgtEl>
                                          <p:spTgt spid="142"/>
                                        </p:tgtEl>
                                        <p:attrNameLst>
                                          <p:attrName>style.visibility</p:attrName>
                                        </p:attrNameLst>
                                      </p:cBhvr>
                                      <p:to>
                                        <p:strVal val="visible"/>
                                      </p:to>
                                    </p:set>
                                    <p:anim calcmode="lin" valueType="num">
                                      <p:cBhvr>
                                        <p:cTn id="167" dur="1000" fill="hold"/>
                                        <p:tgtEl>
                                          <p:spTgt spid="142"/>
                                        </p:tgtEl>
                                        <p:attrNameLst>
                                          <p:attrName>ppt_w</p:attrName>
                                        </p:attrNameLst>
                                      </p:cBhvr>
                                      <p:tavLst>
                                        <p:tav tm="0">
                                          <p:val>
                                            <p:strVal val="#ppt_w*0.70"/>
                                          </p:val>
                                        </p:tav>
                                        <p:tav tm="100000">
                                          <p:val>
                                            <p:strVal val="#ppt_w"/>
                                          </p:val>
                                        </p:tav>
                                      </p:tavLst>
                                    </p:anim>
                                    <p:anim calcmode="lin" valueType="num">
                                      <p:cBhvr>
                                        <p:cTn id="168" dur="1000" fill="hold"/>
                                        <p:tgtEl>
                                          <p:spTgt spid="142"/>
                                        </p:tgtEl>
                                        <p:attrNameLst>
                                          <p:attrName>ppt_h</p:attrName>
                                        </p:attrNameLst>
                                      </p:cBhvr>
                                      <p:tavLst>
                                        <p:tav tm="0">
                                          <p:val>
                                            <p:strVal val="#ppt_h"/>
                                          </p:val>
                                        </p:tav>
                                        <p:tav tm="100000">
                                          <p:val>
                                            <p:strVal val="#ppt_h"/>
                                          </p:val>
                                        </p:tav>
                                      </p:tavLst>
                                    </p:anim>
                                    <p:animEffect transition="in" filter="fade">
                                      <p:cBhvr>
                                        <p:cTn id="169" dur="1000"/>
                                        <p:tgtEl>
                                          <p:spTgt spid="142"/>
                                        </p:tgtEl>
                                      </p:cBhvr>
                                    </p:animEffect>
                                  </p:childTnLst>
                                </p:cTn>
                              </p:par>
                              <p:par>
                                <p:cTn id="170" presetID="55" presetClass="entr" presetSubtype="0" fill="hold" grpId="0" nodeType="withEffect">
                                  <p:stCondLst>
                                    <p:cond delay="0"/>
                                  </p:stCondLst>
                                  <p:childTnLst>
                                    <p:set>
                                      <p:cBhvr>
                                        <p:cTn id="171" dur="1" fill="hold">
                                          <p:stCondLst>
                                            <p:cond delay="0"/>
                                          </p:stCondLst>
                                        </p:cTn>
                                        <p:tgtEl>
                                          <p:spTgt spid="143"/>
                                        </p:tgtEl>
                                        <p:attrNameLst>
                                          <p:attrName>style.visibility</p:attrName>
                                        </p:attrNameLst>
                                      </p:cBhvr>
                                      <p:to>
                                        <p:strVal val="visible"/>
                                      </p:to>
                                    </p:set>
                                    <p:anim calcmode="lin" valueType="num">
                                      <p:cBhvr>
                                        <p:cTn id="172" dur="1000" fill="hold"/>
                                        <p:tgtEl>
                                          <p:spTgt spid="143"/>
                                        </p:tgtEl>
                                        <p:attrNameLst>
                                          <p:attrName>ppt_w</p:attrName>
                                        </p:attrNameLst>
                                      </p:cBhvr>
                                      <p:tavLst>
                                        <p:tav tm="0">
                                          <p:val>
                                            <p:strVal val="#ppt_w*0.70"/>
                                          </p:val>
                                        </p:tav>
                                        <p:tav tm="100000">
                                          <p:val>
                                            <p:strVal val="#ppt_w"/>
                                          </p:val>
                                        </p:tav>
                                      </p:tavLst>
                                    </p:anim>
                                    <p:anim calcmode="lin" valueType="num">
                                      <p:cBhvr>
                                        <p:cTn id="173" dur="1000" fill="hold"/>
                                        <p:tgtEl>
                                          <p:spTgt spid="143"/>
                                        </p:tgtEl>
                                        <p:attrNameLst>
                                          <p:attrName>ppt_h</p:attrName>
                                        </p:attrNameLst>
                                      </p:cBhvr>
                                      <p:tavLst>
                                        <p:tav tm="0">
                                          <p:val>
                                            <p:strVal val="#ppt_h"/>
                                          </p:val>
                                        </p:tav>
                                        <p:tav tm="100000">
                                          <p:val>
                                            <p:strVal val="#ppt_h"/>
                                          </p:val>
                                        </p:tav>
                                      </p:tavLst>
                                    </p:anim>
                                    <p:animEffect transition="in" filter="fade">
                                      <p:cBhvr>
                                        <p:cTn id="174" dur="1000"/>
                                        <p:tgtEl>
                                          <p:spTgt spid="143"/>
                                        </p:tgtEl>
                                      </p:cBhvr>
                                    </p:animEffect>
                                  </p:childTnLst>
                                </p:cTn>
                              </p:par>
                              <p:par>
                                <p:cTn id="175" presetID="55" presetClass="entr" presetSubtype="0" fill="hold" grpId="0" nodeType="withEffect">
                                  <p:stCondLst>
                                    <p:cond delay="0"/>
                                  </p:stCondLst>
                                  <p:childTnLst>
                                    <p:set>
                                      <p:cBhvr>
                                        <p:cTn id="176" dur="1" fill="hold">
                                          <p:stCondLst>
                                            <p:cond delay="0"/>
                                          </p:stCondLst>
                                        </p:cTn>
                                        <p:tgtEl>
                                          <p:spTgt spid="144"/>
                                        </p:tgtEl>
                                        <p:attrNameLst>
                                          <p:attrName>style.visibility</p:attrName>
                                        </p:attrNameLst>
                                      </p:cBhvr>
                                      <p:to>
                                        <p:strVal val="visible"/>
                                      </p:to>
                                    </p:set>
                                    <p:anim calcmode="lin" valueType="num">
                                      <p:cBhvr>
                                        <p:cTn id="177" dur="1000" fill="hold"/>
                                        <p:tgtEl>
                                          <p:spTgt spid="144"/>
                                        </p:tgtEl>
                                        <p:attrNameLst>
                                          <p:attrName>ppt_w</p:attrName>
                                        </p:attrNameLst>
                                      </p:cBhvr>
                                      <p:tavLst>
                                        <p:tav tm="0">
                                          <p:val>
                                            <p:strVal val="#ppt_w*0.70"/>
                                          </p:val>
                                        </p:tav>
                                        <p:tav tm="100000">
                                          <p:val>
                                            <p:strVal val="#ppt_w"/>
                                          </p:val>
                                        </p:tav>
                                      </p:tavLst>
                                    </p:anim>
                                    <p:anim calcmode="lin" valueType="num">
                                      <p:cBhvr>
                                        <p:cTn id="178" dur="1000" fill="hold"/>
                                        <p:tgtEl>
                                          <p:spTgt spid="144"/>
                                        </p:tgtEl>
                                        <p:attrNameLst>
                                          <p:attrName>ppt_h</p:attrName>
                                        </p:attrNameLst>
                                      </p:cBhvr>
                                      <p:tavLst>
                                        <p:tav tm="0">
                                          <p:val>
                                            <p:strVal val="#ppt_h"/>
                                          </p:val>
                                        </p:tav>
                                        <p:tav tm="100000">
                                          <p:val>
                                            <p:strVal val="#ppt_h"/>
                                          </p:val>
                                        </p:tav>
                                      </p:tavLst>
                                    </p:anim>
                                    <p:animEffect transition="in" filter="fade">
                                      <p:cBhvr>
                                        <p:cTn id="179" dur="1000"/>
                                        <p:tgtEl>
                                          <p:spTgt spid="144"/>
                                        </p:tgtEl>
                                      </p:cBhvr>
                                    </p:animEffect>
                                  </p:childTnLst>
                                </p:cTn>
                              </p:par>
                              <p:par>
                                <p:cTn id="180" presetID="55" presetClass="entr" presetSubtype="0" fill="hold" grpId="0" nodeType="withEffect">
                                  <p:stCondLst>
                                    <p:cond delay="0"/>
                                  </p:stCondLst>
                                  <p:childTnLst>
                                    <p:set>
                                      <p:cBhvr>
                                        <p:cTn id="181" dur="1" fill="hold">
                                          <p:stCondLst>
                                            <p:cond delay="0"/>
                                          </p:stCondLst>
                                        </p:cTn>
                                        <p:tgtEl>
                                          <p:spTgt spid="145"/>
                                        </p:tgtEl>
                                        <p:attrNameLst>
                                          <p:attrName>style.visibility</p:attrName>
                                        </p:attrNameLst>
                                      </p:cBhvr>
                                      <p:to>
                                        <p:strVal val="visible"/>
                                      </p:to>
                                    </p:set>
                                    <p:anim calcmode="lin" valueType="num">
                                      <p:cBhvr>
                                        <p:cTn id="182" dur="1000" fill="hold"/>
                                        <p:tgtEl>
                                          <p:spTgt spid="145"/>
                                        </p:tgtEl>
                                        <p:attrNameLst>
                                          <p:attrName>ppt_w</p:attrName>
                                        </p:attrNameLst>
                                      </p:cBhvr>
                                      <p:tavLst>
                                        <p:tav tm="0">
                                          <p:val>
                                            <p:strVal val="#ppt_w*0.70"/>
                                          </p:val>
                                        </p:tav>
                                        <p:tav tm="100000">
                                          <p:val>
                                            <p:strVal val="#ppt_w"/>
                                          </p:val>
                                        </p:tav>
                                      </p:tavLst>
                                    </p:anim>
                                    <p:anim calcmode="lin" valueType="num">
                                      <p:cBhvr>
                                        <p:cTn id="183" dur="1000" fill="hold"/>
                                        <p:tgtEl>
                                          <p:spTgt spid="145"/>
                                        </p:tgtEl>
                                        <p:attrNameLst>
                                          <p:attrName>ppt_h</p:attrName>
                                        </p:attrNameLst>
                                      </p:cBhvr>
                                      <p:tavLst>
                                        <p:tav tm="0">
                                          <p:val>
                                            <p:strVal val="#ppt_h"/>
                                          </p:val>
                                        </p:tav>
                                        <p:tav tm="100000">
                                          <p:val>
                                            <p:strVal val="#ppt_h"/>
                                          </p:val>
                                        </p:tav>
                                      </p:tavLst>
                                    </p:anim>
                                    <p:animEffect transition="in" filter="fade">
                                      <p:cBhvr>
                                        <p:cTn id="184" dur="1000"/>
                                        <p:tgtEl>
                                          <p:spTgt spid="145"/>
                                        </p:tgtEl>
                                      </p:cBhvr>
                                    </p:animEffect>
                                  </p:childTnLst>
                                </p:cTn>
                              </p:par>
                              <p:par>
                                <p:cTn id="185" presetID="55" presetClass="entr" presetSubtype="0" fill="hold" grpId="0" nodeType="withEffect">
                                  <p:stCondLst>
                                    <p:cond delay="0"/>
                                  </p:stCondLst>
                                  <p:childTnLst>
                                    <p:set>
                                      <p:cBhvr>
                                        <p:cTn id="186" dur="1" fill="hold">
                                          <p:stCondLst>
                                            <p:cond delay="0"/>
                                          </p:stCondLst>
                                        </p:cTn>
                                        <p:tgtEl>
                                          <p:spTgt spid="146"/>
                                        </p:tgtEl>
                                        <p:attrNameLst>
                                          <p:attrName>style.visibility</p:attrName>
                                        </p:attrNameLst>
                                      </p:cBhvr>
                                      <p:to>
                                        <p:strVal val="visible"/>
                                      </p:to>
                                    </p:set>
                                    <p:anim calcmode="lin" valueType="num">
                                      <p:cBhvr>
                                        <p:cTn id="187" dur="1000" fill="hold"/>
                                        <p:tgtEl>
                                          <p:spTgt spid="146"/>
                                        </p:tgtEl>
                                        <p:attrNameLst>
                                          <p:attrName>ppt_w</p:attrName>
                                        </p:attrNameLst>
                                      </p:cBhvr>
                                      <p:tavLst>
                                        <p:tav tm="0">
                                          <p:val>
                                            <p:strVal val="#ppt_w*0.70"/>
                                          </p:val>
                                        </p:tav>
                                        <p:tav tm="100000">
                                          <p:val>
                                            <p:strVal val="#ppt_w"/>
                                          </p:val>
                                        </p:tav>
                                      </p:tavLst>
                                    </p:anim>
                                    <p:anim calcmode="lin" valueType="num">
                                      <p:cBhvr>
                                        <p:cTn id="188" dur="1000" fill="hold"/>
                                        <p:tgtEl>
                                          <p:spTgt spid="146"/>
                                        </p:tgtEl>
                                        <p:attrNameLst>
                                          <p:attrName>ppt_h</p:attrName>
                                        </p:attrNameLst>
                                      </p:cBhvr>
                                      <p:tavLst>
                                        <p:tav tm="0">
                                          <p:val>
                                            <p:strVal val="#ppt_h"/>
                                          </p:val>
                                        </p:tav>
                                        <p:tav tm="100000">
                                          <p:val>
                                            <p:strVal val="#ppt_h"/>
                                          </p:val>
                                        </p:tav>
                                      </p:tavLst>
                                    </p:anim>
                                    <p:animEffect transition="in" filter="fade">
                                      <p:cBhvr>
                                        <p:cTn id="189" dur="1000"/>
                                        <p:tgtEl>
                                          <p:spTgt spid="146"/>
                                        </p:tgtEl>
                                      </p:cBhvr>
                                    </p:animEffect>
                                  </p:childTnLst>
                                </p:cTn>
                              </p:par>
                              <p:par>
                                <p:cTn id="190" presetID="55" presetClass="entr" presetSubtype="0" fill="hold" grpId="0" nodeType="withEffect">
                                  <p:stCondLst>
                                    <p:cond delay="0"/>
                                  </p:stCondLst>
                                  <p:childTnLst>
                                    <p:set>
                                      <p:cBhvr>
                                        <p:cTn id="191" dur="1" fill="hold">
                                          <p:stCondLst>
                                            <p:cond delay="0"/>
                                          </p:stCondLst>
                                        </p:cTn>
                                        <p:tgtEl>
                                          <p:spTgt spid="147"/>
                                        </p:tgtEl>
                                        <p:attrNameLst>
                                          <p:attrName>style.visibility</p:attrName>
                                        </p:attrNameLst>
                                      </p:cBhvr>
                                      <p:to>
                                        <p:strVal val="visible"/>
                                      </p:to>
                                    </p:set>
                                    <p:anim calcmode="lin" valueType="num">
                                      <p:cBhvr>
                                        <p:cTn id="192" dur="1000" fill="hold"/>
                                        <p:tgtEl>
                                          <p:spTgt spid="147"/>
                                        </p:tgtEl>
                                        <p:attrNameLst>
                                          <p:attrName>ppt_w</p:attrName>
                                        </p:attrNameLst>
                                      </p:cBhvr>
                                      <p:tavLst>
                                        <p:tav tm="0">
                                          <p:val>
                                            <p:strVal val="#ppt_w*0.70"/>
                                          </p:val>
                                        </p:tav>
                                        <p:tav tm="100000">
                                          <p:val>
                                            <p:strVal val="#ppt_w"/>
                                          </p:val>
                                        </p:tav>
                                      </p:tavLst>
                                    </p:anim>
                                    <p:anim calcmode="lin" valueType="num">
                                      <p:cBhvr>
                                        <p:cTn id="193" dur="1000" fill="hold"/>
                                        <p:tgtEl>
                                          <p:spTgt spid="147"/>
                                        </p:tgtEl>
                                        <p:attrNameLst>
                                          <p:attrName>ppt_h</p:attrName>
                                        </p:attrNameLst>
                                      </p:cBhvr>
                                      <p:tavLst>
                                        <p:tav tm="0">
                                          <p:val>
                                            <p:strVal val="#ppt_h"/>
                                          </p:val>
                                        </p:tav>
                                        <p:tav tm="100000">
                                          <p:val>
                                            <p:strVal val="#ppt_h"/>
                                          </p:val>
                                        </p:tav>
                                      </p:tavLst>
                                    </p:anim>
                                    <p:animEffect transition="in" filter="fade">
                                      <p:cBhvr>
                                        <p:cTn id="194" dur="1000"/>
                                        <p:tgtEl>
                                          <p:spTgt spid="147"/>
                                        </p:tgtEl>
                                      </p:cBhvr>
                                    </p:animEffect>
                                  </p:childTnLst>
                                </p:cTn>
                              </p:par>
                              <p:par>
                                <p:cTn id="195" presetID="55" presetClass="entr" presetSubtype="0" fill="hold" grpId="0" nodeType="withEffect">
                                  <p:stCondLst>
                                    <p:cond delay="0"/>
                                  </p:stCondLst>
                                  <p:childTnLst>
                                    <p:set>
                                      <p:cBhvr>
                                        <p:cTn id="196" dur="1" fill="hold">
                                          <p:stCondLst>
                                            <p:cond delay="0"/>
                                          </p:stCondLst>
                                        </p:cTn>
                                        <p:tgtEl>
                                          <p:spTgt spid="148"/>
                                        </p:tgtEl>
                                        <p:attrNameLst>
                                          <p:attrName>style.visibility</p:attrName>
                                        </p:attrNameLst>
                                      </p:cBhvr>
                                      <p:to>
                                        <p:strVal val="visible"/>
                                      </p:to>
                                    </p:set>
                                    <p:anim calcmode="lin" valueType="num">
                                      <p:cBhvr>
                                        <p:cTn id="197" dur="1000" fill="hold"/>
                                        <p:tgtEl>
                                          <p:spTgt spid="148"/>
                                        </p:tgtEl>
                                        <p:attrNameLst>
                                          <p:attrName>ppt_w</p:attrName>
                                        </p:attrNameLst>
                                      </p:cBhvr>
                                      <p:tavLst>
                                        <p:tav tm="0">
                                          <p:val>
                                            <p:strVal val="#ppt_w*0.70"/>
                                          </p:val>
                                        </p:tav>
                                        <p:tav tm="100000">
                                          <p:val>
                                            <p:strVal val="#ppt_w"/>
                                          </p:val>
                                        </p:tav>
                                      </p:tavLst>
                                    </p:anim>
                                    <p:anim calcmode="lin" valueType="num">
                                      <p:cBhvr>
                                        <p:cTn id="198" dur="1000" fill="hold"/>
                                        <p:tgtEl>
                                          <p:spTgt spid="148"/>
                                        </p:tgtEl>
                                        <p:attrNameLst>
                                          <p:attrName>ppt_h</p:attrName>
                                        </p:attrNameLst>
                                      </p:cBhvr>
                                      <p:tavLst>
                                        <p:tav tm="0">
                                          <p:val>
                                            <p:strVal val="#ppt_h"/>
                                          </p:val>
                                        </p:tav>
                                        <p:tav tm="100000">
                                          <p:val>
                                            <p:strVal val="#ppt_h"/>
                                          </p:val>
                                        </p:tav>
                                      </p:tavLst>
                                    </p:anim>
                                    <p:animEffect transition="in" filter="fade">
                                      <p:cBhvr>
                                        <p:cTn id="199" dur="1000"/>
                                        <p:tgtEl>
                                          <p:spTgt spid="148"/>
                                        </p:tgtEl>
                                      </p:cBhvr>
                                    </p:animEffect>
                                  </p:childTnLst>
                                </p:cTn>
                              </p:par>
                              <p:par>
                                <p:cTn id="200" presetID="55" presetClass="entr" presetSubtype="0" fill="hold" grpId="0" nodeType="withEffect">
                                  <p:stCondLst>
                                    <p:cond delay="0"/>
                                  </p:stCondLst>
                                  <p:childTnLst>
                                    <p:set>
                                      <p:cBhvr>
                                        <p:cTn id="201" dur="1" fill="hold">
                                          <p:stCondLst>
                                            <p:cond delay="0"/>
                                          </p:stCondLst>
                                        </p:cTn>
                                        <p:tgtEl>
                                          <p:spTgt spid="149"/>
                                        </p:tgtEl>
                                        <p:attrNameLst>
                                          <p:attrName>style.visibility</p:attrName>
                                        </p:attrNameLst>
                                      </p:cBhvr>
                                      <p:to>
                                        <p:strVal val="visible"/>
                                      </p:to>
                                    </p:set>
                                    <p:anim calcmode="lin" valueType="num">
                                      <p:cBhvr>
                                        <p:cTn id="202" dur="1000" fill="hold"/>
                                        <p:tgtEl>
                                          <p:spTgt spid="149"/>
                                        </p:tgtEl>
                                        <p:attrNameLst>
                                          <p:attrName>ppt_w</p:attrName>
                                        </p:attrNameLst>
                                      </p:cBhvr>
                                      <p:tavLst>
                                        <p:tav tm="0">
                                          <p:val>
                                            <p:strVal val="#ppt_w*0.70"/>
                                          </p:val>
                                        </p:tav>
                                        <p:tav tm="100000">
                                          <p:val>
                                            <p:strVal val="#ppt_w"/>
                                          </p:val>
                                        </p:tav>
                                      </p:tavLst>
                                    </p:anim>
                                    <p:anim calcmode="lin" valueType="num">
                                      <p:cBhvr>
                                        <p:cTn id="203" dur="1000" fill="hold"/>
                                        <p:tgtEl>
                                          <p:spTgt spid="149"/>
                                        </p:tgtEl>
                                        <p:attrNameLst>
                                          <p:attrName>ppt_h</p:attrName>
                                        </p:attrNameLst>
                                      </p:cBhvr>
                                      <p:tavLst>
                                        <p:tav tm="0">
                                          <p:val>
                                            <p:strVal val="#ppt_h"/>
                                          </p:val>
                                        </p:tav>
                                        <p:tav tm="100000">
                                          <p:val>
                                            <p:strVal val="#ppt_h"/>
                                          </p:val>
                                        </p:tav>
                                      </p:tavLst>
                                    </p:anim>
                                    <p:animEffect transition="in" filter="fade">
                                      <p:cBhvr>
                                        <p:cTn id="204" dur="1000"/>
                                        <p:tgtEl>
                                          <p:spTgt spid="149"/>
                                        </p:tgtEl>
                                      </p:cBhvr>
                                    </p:animEffect>
                                  </p:childTnLst>
                                </p:cTn>
                              </p:par>
                              <p:par>
                                <p:cTn id="205" presetID="55" presetClass="entr" presetSubtype="0" fill="hold" grpId="0" nodeType="withEffect">
                                  <p:stCondLst>
                                    <p:cond delay="0"/>
                                  </p:stCondLst>
                                  <p:childTnLst>
                                    <p:set>
                                      <p:cBhvr>
                                        <p:cTn id="206" dur="1" fill="hold">
                                          <p:stCondLst>
                                            <p:cond delay="0"/>
                                          </p:stCondLst>
                                        </p:cTn>
                                        <p:tgtEl>
                                          <p:spTgt spid="150"/>
                                        </p:tgtEl>
                                        <p:attrNameLst>
                                          <p:attrName>style.visibility</p:attrName>
                                        </p:attrNameLst>
                                      </p:cBhvr>
                                      <p:to>
                                        <p:strVal val="visible"/>
                                      </p:to>
                                    </p:set>
                                    <p:anim calcmode="lin" valueType="num">
                                      <p:cBhvr>
                                        <p:cTn id="207" dur="1000" fill="hold"/>
                                        <p:tgtEl>
                                          <p:spTgt spid="150"/>
                                        </p:tgtEl>
                                        <p:attrNameLst>
                                          <p:attrName>ppt_w</p:attrName>
                                        </p:attrNameLst>
                                      </p:cBhvr>
                                      <p:tavLst>
                                        <p:tav tm="0">
                                          <p:val>
                                            <p:strVal val="#ppt_w*0.70"/>
                                          </p:val>
                                        </p:tav>
                                        <p:tav tm="100000">
                                          <p:val>
                                            <p:strVal val="#ppt_w"/>
                                          </p:val>
                                        </p:tav>
                                      </p:tavLst>
                                    </p:anim>
                                    <p:anim calcmode="lin" valueType="num">
                                      <p:cBhvr>
                                        <p:cTn id="208" dur="1000" fill="hold"/>
                                        <p:tgtEl>
                                          <p:spTgt spid="150"/>
                                        </p:tgtEl>
                                        <p:attrNameLst>
                                          <p:attrName>ppt_h</p:attrName>
                                        </p:attrNameLst>
                                      </p:cBhvr>
                                      <p:tavLst>
                                        <p:tav tm="0">
                                          <p:val>
                                            <p:strVal val="#ppt_h"/>
                                          </p:val>
                                        </p:tav>
                                        <p:tav tm="100000">
                                          <p:val>
                                            <p:strVal val="#ppt_h"/>
                                          </p:val>
                                        </p:tav>
                                      </p:tavLst>
                                    </p:anim>
                                    <p:animEffect transition="in" filter="fade">
                                      <p:cBhvr>
                                        <p:cTn id="209" dur="1000"/>
                                        <p:tgtEl>
                                          <p:spTgt spid="150"/>
                                        </p:tgtEl>
                                      </p:cBhvr>
                                    </p:animEffect>
                                  </p:childTnLst>
                                </p:cTn>
                              </p:par>
                              <p:par>
                                <p:cTn id="210" presetID="55" presetClass="entr" presetSubtype="0" fill="hold" grpId="0" nodeType="withEffect">
                                  <p:stCondLst>
                                    <p:cond delay="0"/>
                                  </p:stCondLst>
                                  <p:childTnLst>
                                    <p:set>
                                      <p:cBhvr>
                                        <p:cTn id="211" dur="1" fill="hold">
                                          <p:stCondLst>
                                            <p:cond delay="0"/>
                                          </p:stCondLst>
                                        </p:cTn>
                                        <p:tgtEl>
                                          <p:spTgt spid="151"/>
                                        </p:tgtEl>
                                        <p:attrNameLst>
                                          <p:attrName>style.visibility</p:attrName>
                                        </p:attrNameLst>
                                      </p:cBhvr>
                                      <p:to>
                                        <p:strVal val="visible"/>
                                      </p:to>
                                    </p:set>
                                    <p:anim calcmode="lin" valueType="num">
                                      <p:cBhvr>
                                        <p:cTn id="212" dur="1000" fill="hold"/>
                                        <p:tgtEl>
                                          <p:spTgt spid="151"/>
                                        </p:tgtEl>
                                        <p:attrNameLst>
                                          <p:attrName>ppt_w</p:attrName>
                                        </p:attrNameLst>
                                      </p:cBhvr>
                                      <p:tavLst>
                                        <p:tav tm="0">
                                          <p:val>
                                            <p:strVal val="#ppt_w*0.70"/>
                                          </p:val>
                                        </p:tav>
                                        <p:tav tm="100000">
                                          <p:val>
                                            <p:strVal val="#ppt_w"/>
                                          </p:val>
                                        </p:tav>
                                      </p:tavLst>
                                    </p:anim>
                                    <p:anim calcmode="lin" valueType="num">
                                      <p:cBhvr>
                                        <p:cTn id="213" dur="1000" fill="hold"/>
                                        <p:tgtEl>
                                          <p:spTgt spid="151"/>
                                        </p:tgtEl>
                                        <p:attrNameLst>
                                          <p:attrName>ppt_h</p:attrName>
                                        </p:attrNameLst>
                                      </p:cBhvr>
                                      <p:tavLst>
                                        <p:tav tm="0">
                                          <p:val>
                                            <p:strVal val="#ppt_h"/>
                                          </p:val>
                                        </p:tav>
                                        <p:tav tm="100000">
                                          <p:val>
                                            <p:strVal val="#ppt_h"/>
                                          </p:val>
                                        </p:tav>
                                      </p:tavLst>
                                    </p:anim>
                                    <p:animEffect transition="in" filter="fade">
                                      <p:cBhvr>
                                        <p:cTn id="214" dur="1000"/>
                                        <p:tgtEl>
                                          <p:spTgt spid="151"/>
                                        </p:tgtEl>
                                      </p:cBhvr>
                                    </p:animEffect>
                                  </p:childTnLst>
                                </p:cTn>
                              </p:par>
                              <p:par>
                                <p:cTn id="215" presetID="55" presetClass="entr" presetSubtype="0" fill="hold" grpId="0" nodeType="withEffect">
                                  <p:stCondLst>
                                    <p:cond delay="0"/>
                                  </p:stCondLst>
                                  <p:childTnLst>
                                    <p:set>
                                      <p:cBhvr>
                                        <p:cTn id="216" dur="1" fill="hold">
                                          <p:stCondLst>
                                            <p:cond delay="0"/>
                                          </p:stCondLst>
                                        </p:cTn>
                                        <p:tgtEl>
                                          <p:spTgt spid="153"/>
                                        </p:tgtEl>
                                        <p:attrNameLst>
                                          <p:attrName>style.visibility</p:attrName>
                                        </p:attrNameLst>
                                      </p:cBhvr>
                                      <p:to>
                                        <p:strVal val="visible"/>
                                      </p:to>
                                    </p:set>
                                    <p:anim calcmode="lin" valueType="num">
                                      <p:cBhvr>
                                        <p:cTn id="217" dur="1000" fill="hold"/>
                                        <p:tgtEl>
                                          <p:spTgt spid="153"/>
                                        </p:tgtEl>
                                        <p:attrNameLst>
                                          <p:attrName>ppt_w</p:attrName>
                                        </p:attrNameLst>
                                      </p:cBhvr>
                                      <p:tavLst>
                                        <p:tav tm="0">
                                          <p:val>
                                            <p:strVal val="#ppt_w*0.70"/>
                                          </p:val>
                                        </p:tav>
                                        <p:tav tm="100000">
                                          <p:val>
                                            <p:strVal val="#ppt_w"/>
                                          </p:val>
                                        </p:tav>
                                      </p:tavLst>
                                    </p:anim>
                                    <p:anim calcmode="lin" valueType="num">
                                      <p:cBhvr>
                                        <p:cTn id="218" dur="1000" fill="hold"/>
                                        <p:tgtEl>
                                          <p:spTgt spid="153"/>
                                        </p:tgtEl>
                                        <p:attrNameLst>
                                          <p:attrName>ppt_h</p:attrName>
                                        </p:attrNameLst>
                                      </p:cBhvr>
                                      <p:tavLst>
                                        <p:tav tm="0">
                                          <p:val>
                                            <p:strVal val="#ppt_h"/>
                                          </p:val>
                                        </p:tav>
                                        <p:tav tm="100000">
                                          <p:val>
                                            <p:strVal val="#ppt_h"/>
                                          </p:val>
                                        </p:tav>
                                      </p:tavLst>
                                    </p:anim>
                                    <p:animEffect transition="in" filter="fade">
                                      <p:cBhvr>
                                        <p:cTn id="219" dur="1000"/>
                                        <p:tgtEl>
                                          <p:spTgt spid="153"/>
                                        </p:tgtEl>
                                      </p:cBhvr>
                                    </p:animEffect>
                                  </p:childTnLst>
                                </p:cTn>
                              </p:par>
                              <p:par>
                                <p:cTn id="220" presetID="1" presetClass="entr" presetSubtype="0" fill="hold" grpId="0" nodeType="withEffect">
                                  <p:stCondLst>
                                    <p:cond delay="0"/>
                                  </p:stCondLst>
                                  <p:childTnLst>
                                    <p:set>
                                      <p:cBhvr>
                                        <p:cTn id="221" dur="1" fill="hold">
                                          <p:stCondLst>
                                            <p:cond delay="0"/>
                                          </p:stCondLst>
                                        </p:cTn>
                                        <p:tgtEl>
                                          <p:spTgt spid="154"/>
                                        </p:tgtEl>
                                        <p:attrNameLst>
                                          <p:attrName>style.visibility</p:attrName>
                                        </p:attrNameLst>
                                      </p:cBhvr>
                                      <p:to>
                                        <p:strVal val="visible"/>
                                      </p:to>
                                    </p:set>
                                  </p:childTnLst>
                                </p:cTn>
                              </p:par>
                              <p:par>
                                <p:cTn id="222" presetID="1" presetClass="entr" presetSubtype="0" fill="hold" grpId="0" nodeType="withEffect">
                                  <p:stCondLst>
                                    <p:cond delay="0"/>
                                  </p:stCondLst>
                                  <p:childTnLst>
                                    <p:set>
                                      <p:cBhvr>
                                        <p:cTn id="223"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animBg="1"/>
      <p:bldP spid="133" grpId="0" animBg="1"/>
      <p:bldP spid="134" grpId="0" animBg="1"/>
      <p:bldP spid="135" grpId="0" animBg="1"/>
      <p:bldP spid="136" grpId="0"/>
      <p:bldP spid="137" grpId="0"/>
      <p:bldP spid="138" grpId="0"/>
      <p:bldP spid="139" grpId="0"/>
      <p:bldP spid="140" grpId="0"/>
      <p:bldP spid="141" grpId="0"/>
      <p:bldP spid="142" grpId="0"/>
      <p:bldP spid="143" grpId="0"/>
      <p:bldP spid="144" grpId="0"/>
      <p:bldP spid="145" grpId="0"/>
      <p:bldP spid="146" grpId="0" animBg="1"/>
      <p:bldP spid="147" grpId="0" animBg="1"/>
      <p:bldP spid="148" grpId="0" animBg="1"/>
      <p:bldP spid="149" grpId="0" animBg="1"/>
      <p:bldP spid="150" grpId="0" animBg="1"/>
      <p:bldP spid="151" grpId="0" animBg="1"/>
      <p:bldP spid="152" grpId="0" animBg="1"/>
      <p:bldP spid="153" grpId="0"/>
      <p:bldP spid="154" grpId="0"/>
      <p:bldP spid="15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168186" y="714468"/>
            <a:ext cx="9806397" cy="6183137"/>
            <a:chOff x="-355815" y="783707"/>
            <a:chExt cx="9806397" cy="6183137"/>
          </a:xfrm>
        </p:grpSpPr>
        <p:grpSp>
          <p:nvGrpSpPr>
            <p:cNvPr id="13" name="Group 12"/>
            <p:cNvGrpSpPr/>
            <p:nvPr/>
          </p:nvGrpSpPr>
          <p:grpSpPr>
            <a:xfrm>
              <a:off x="-355815" y="783707"/>
              <a:ext cx="9806397" cy="6183137"/>
              <a:chOff x="-355815" y="783707"/>
              <a:chExt cx="9806397" cy="6183137"/>
            </a:xfrm>
          </p:grpSpPr>
          <p:sp>
            <p:nvSpPr>
              <p:cNvPr id="21" name="Rounded Rectangle 20"/>
              <p:cNvSpPr/>
              <p:nvPr/>
            </p:nvSpPr>
            <p:spPr bwMode="auto">
              <a:xfrm>
                <a:off x="-355815" y="783707"/>
                <a:ext cx="9526246" cy="6017362"/>
              </a:xfrm>
              <a:prstGeom prst="round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p:grpSp>
            <p:nvGrpSpPr>
              <p:cNvPr id="12" name="Group 11"/>
              <p:cNvGrpSpPr/>
              <p:nvPr/>
            </p:nvGrpSpPr>
            <p:grpSpPr>
              <a:xfrm>
                <a:off x="9960" y="952260"/>
                <a:ext cx="9440622" cy="6014584"/>
                <a:chOff x="9960" y="952260"/>
                <a:chExt cx="9440622" cy="6014584"/>
              </a:xfrm>
            </p:grpSpPr>
            <p:sp>
              <p:nvSpPr>
                <p:cNvPr id="108" name="TextBox 107"/>
                <p:cNvSpPr txBox="1"/>
                <p:nvPr/>
              </p:nvSpPr>
              <p:spPr>
                <a:xfrm>
                  <a:off x="2604365" y="952260"/>
                  <a:ext cx="494473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rPr>
                    <a:t>n atoms: up to one e</a:t>
                  </a:r>
                </a:p>
              </p:txBody>
            </p:sp>
            <p:grpSp>
              <p:nvGrpSpPr>
                <p:cNvPr id="10" name="Group 9"/>
                <p:cNvGrpSpPr/>
                <p:nvPr/>
              </p:nvGrpSpPr>
              <p:grpSpPr>
                <a:xfrm>
                  <a:off x="9960" y="1415686"/>
                  <a:ext cx="9440622" cy="5551158"/>
                  <a:chOff x="9960" y="1415686"/>
                  <a:chExt cx="9440622" cy="5551158"/>
                </a:xfrm>
              </p:grpSpPr>
              <p:grpSp>
                <p:nvGrpSpPr>
                  <p:cNvPr id="9" name="Group 8"/>
                  <p:cNvGrpSpPr/>
                  <p:nvPr/>
                </p:nvGrpSpPr>
                <p:grpSpPr>
                  <a:xfrm>
                    <a:off x="4414563" y="1415686"/>
                    <a:ext cx="314027" cy="4948371"/>
                    <a:chOff x="4000315" y="1375145"/>
                    <a:chExt cx="314027" cy="4948371"/>
                  </a:xfrm>
                </p:grpSpPr>
                <p:sp>
                  <p:nvSpPr>
                    <p:cNvPr id="109" name="Line 8"/>
                    <p:cNvSpPr>
                      <a:spLocks noChangeShapeType="1"/>
                    </p:cNvSpPr>
                    <p:nvPr/>
                  </p:nvSpPr>
                  <p:spPr bwMode="auto">
                    <a:xfrm>
                      <a:off x="4000315" y="2328767"/>
                      <a:ext cx="290441" cy="0"/>
                    </a:xfrm>
                    <a:prstGeom prst="line">
                      <a:avLst/>
                    </a:prstGeom>
                    <a:noFill/>
                    <a:ln w="28575">
                      <a:solidFill>
                        <a:schemeClr val="tx1"/>
                      </a:solidFill>
                      <a:round/>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110" name="Line 18"/>
                    <p:cNvSpPr>
                      <a:spLocks noChangeShapeType="1"/>
                    </p:cNvSpPr>
                    <p:nvPr/>
                  </p:nvSpPr>
                  <p:spPr bwMode="auto">
                    <a:xfrm>
                      <a:off x="4037095" y="5416353"/>
                      <a:ext cx="274320" cy="0"/>
                    </a:xfrm>
                    <a:prstGeom prst="line">
                      <a:avLst/>
                    </a:prstGeom>
                    <a:noFill/>
                    <a:ln w="28575">
                      <a:solidFill>
                        <a:schemeClr val="tx1"/>
                      </a:solidFill>
                      <a:round/>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111" name="Line 18"/>
                    <p:cNvSpPr>
                      <a:spLocks noChangeShapeType="1"/>
                    </p:cNvSpPr>
                    <p:nvPr/>
                  </p:nvSpPr>
                  <p:spPr bwMode="auto">
                    <a:xfrm>
                      <a:off x="4034169" y="3925319"/>
                      <a:ext cx="280173" cy="0"/>
                    </a:xfrm>
                    <a:prstGeom prst="line">
                      <a:avLst/>
                    </a:prstGeom>
                    <a:noFill/>
                    <a:ln w="28575">
                      <a:solidFill>
                        <a:schemeClr val="tx1"/>
                      </a:solidFill>
                      <a:round/>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sp>
                  <p:nvSpPr>
                    <p:cNvPr id="99" name="Line 31"/>
                    <p:cNvSpPr>
                      <a:spLocks noChangeShapeType="1"/>
                    </p:cNvSpPr>
                    <p:nvPr/>
                  </p:nvSpPr>
                  <p:spPr bwMode="auto">
                    <a:xfrm flipH="1" flipV="1">
                      <a:off x="4169125" y="1375145"/>
                      <a:ext cx="32331" cy="4948371"/>
                    </a:xfrm>
                    <a:prstGeom prst="line">
                      <a:avLst/>
                    </a:prstGeom>
                    <a:noFill/>
                    <a:ln w="38100">
                      <a:solidFill>
                        <a:schemeClr val="tx1"/>
                      </a:solidFill>
                      <a:round/>
                      <a:headEnd/>
                      <a:tailEnd type="triangle" w="med" len="me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p:grpSp>
              <mc:AlternateContent xmlns:mc="http://schemas.openxmlformats.org/markup-compatibility/2006" xmlns:a14="http://schemas.microsoft.com/office/drawing/2010/main">
                <mc:Choice Requires="a14">
                  <p:sp>
                    <p:nvSpPr>
                      <p:cNvPr id="112" name="Text Box 16"/>
                      <p:cNvSpPr txBox="1">
                        <a:spLocks noChangeArrowheads="1"/>
                      </p:cNvSpPr>
                      <p:nvPr/>
                    </p:nvSpPr>
                    <p:spPr bwMode="auto">
                      <a:xfrm>
                        <a:off x="1674534" y="3639491"/>
                        <a:ext cx="1897772" cy="619465"/>
                      </a:xfrm>
                      <a:prstGeom prst="rect">
                        <a:avLst/>
                      </a:prstGeom>
                      <a:noFill/>
                      <a:ln w="9525" algn="ctr">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box>
                                <m:boxPr>
                                  <m:ctrlPr>
                                    <a:rPr kumimoji="0" lang="en-US" sz="2800" b="0" i="1" u="none" strike="noStrike" kern="1200" cap="none" spc="0" normalizeH="0" baseline="0" noProof="0">
                                      <a:ln>
                                        <a:noFill/>
                                      </a:ln>
                                      <a:solidFill>
                                        <a:srgbClr val="000000"/>
                                      </a:solidFill>
                                      <a:effectLst/>
                                      <a:uLnTx/>
                                      <a:uFillTx/>
                                      <a:latin typeface="Cambria Math"/>
                                      <a:ea typeface="+mn-ea"/>
                                      <a:cs typeface="+mn-cs"/>
                                    </a:rPr>
                                  </m:ctrlPr>
                                </m:boxPr>
                                <m:e>
                                  <m:argPr>
                                    <m:argSz m:val="-1"/>
                                  </m:argPr>
                                  <m:sSubSup>
                                    <m:sSubSupPr>
                                      <m:ctrlPr>
                                        <a:rPr kumimoji="0" lang="en-US" sz="2800" b="0" i="1" u="none" strike="noStrike" kern="1200" cap="none" spc="0" normalizeH="0" baseline="0" noProof="0">
                                          <a:ln>
                                            <a:noFill/>
                                          </a:ln>
                                          <a:solidFill>
                                            <a:srgbClr val="000000"/>
                                          </a:solidFill>
                                          <a:effectLst/>
                                          <a:uLnTx/>
                                          <a:uFillTx/>
                                          <a:latin typeface="Cambria Math"/>
                                          <a:ea typeface="+mn-ea"/>
                                          <a:cs typeface="+mn-cs"/>
                                        </a:rPr>
                                      </m:ctrlPr>
                                    </m:sSubSupPr>
                                    <m:e>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𝑈</m:t>
                                      </m:r>
                                    </m:e>
                                    <m: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𝑔𝑔</m:t>
                                      </m:r>
                                    </m:sub>
                                    <m:sup>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p>
                                  </m:sSubSup>
                                  <m:f>
                                    <m:fPr>
                                      <m:ctrlPr>
                                        <a:rPr kumimoji="0" lang="en-US" sz="2800" b="0" i="1" u="none" strike="noStrike" kern="1200" cap="none" spc="0" normalizeH="0" baseline="0" noProof="0">
                                          <a:ln>
                                            <a:noFill/>
                                          </a:ln>
                                          <a:solidFill>
                                            <a:srgbClr val="000000"/>
                                          </a:solidFill>
                                          <a:effectLst/>
                                          <a:uLnTx/>
                                          <a:uFillTx/>
                                          <a:latin typeface="Cambria Math"/>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den>
                                  </m:f>
                                </m:e>
                              </m:box>
                            </m:oMath>
                          </m:oMathPara>
                        </a14:m>
                        <a:endParaRPr kumimoji="0" lang="en-US" sz="2800" b="0" i="0" u="none" strike="noStrike" kern="1200" cap="none" spc="0" normalizeH="0" baseline="0" noProof="0" dirty="0">
                          <a:ln>
                            <a:noFill/>
                          </a:ln>
                          <a:solidFill>
                            <a:srgbClr val="000000"/>
                          </a:solidFill>
                          <a:effectLst/>
                          <a:uLnTx/>
                          <a:uFillTx/>
                          <a:latin typeface="Berlin Sans FB" pitchFamily="34" charset="0"/>
                          <a:ea typeface="+mn-ea"/>
                          <a:cs typeface="+mn-cs"/>
                        </a:endParaRPr>
                      </a:p>
                    </p:txBody>
                  </p:sp>
                </mc:Choice>
                <mc:Fallback xmlns="">
                  <p:sp>
                    <p:nvSpPr>
                      <p:cNvPr id="112" name="Text Box 16"/>
                      <p:cNvSpPr txBox="1">
                        <a:spLocks noRot="1" noChangeAspect="1" noMove="1" noResize="1" noEditPoints="1" noAdjustHandles="1" noChangeArrowheads="1" noChangeShapeType="1" noTextEdit="1"/>
                      </p:cNvSpPr>
                      <p:nvPr/>
                    </p:nvSpPr>
                    <p:spPr bwMode="auto">
                      <a:xfrm>
                        <a:off x="1674534" y="3639491"/>
                        <a:ext cx="1897772" cy="619465"/>
                      </a:xfrm>
                      <a:prstGeom prst="rect">
                        <a:avLst/>
                      </a:prstGeom>
                      <a:blipFill>
                        <a:blip r:embed="rId3"/>
                        <a:stretch>
                          <a:fillRect/>
                        </a:stretch>
                      </a:blipFill>
                      <a:ln w="9525"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5227351" y="3634371"/>
                        <a:ext cx="18262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e>
                              </m:d>
                              <m:box>
                                <m:boxPr>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boxPr>
                                <m:e>
                                  <m:argPr>
                                    <m:argSz m:val="-1"/>
                                  </m:argP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box>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w="25400">
                                            <a:gradFill>
                                              <a:gsLst>
                                                <a:gs pos="15000">
                                                  <a:srgbClr val="7030A0"/>
                                                </a:gs>
                                                <a:gs pos="30000">
                                                  <a:srgbClr val="92D050"/>
                                                </a:gs>
                                                <a:gs pos="91000">
                                                  <a:srgbClr val="FF339A"/>
                                                </a:gs>
                                                <a:gs pos="80000">
                                                  <a:srgbClr val="0070C0"/>
                                                </a:gs>
                                                <a:gs pos="66000">
                                                  <a:srgbClr val="FFC000"/>
                                                </a:gs>
                                                <a:gs pos="55000">
                                                  <a:srgbClr val="00823B"/>
                                                </a:gs>
                                              </a:gsLst>
                                              <a:lin ang="5400000" scaled="1"/>
                                            </a:gradFill>
                                          </a:ln>
                                          <a:gradFill>
                                            <a:gsLst>
                                              <a:gs pos="0">
                                                <a:srgbClr val="7030A0">
                                                  <a:alpha val="59000"/>
                                                  <a:lumMod val="93000"/>
                                                </a:srgbClr>
                                              </a:gs>
                                              <a:gs pos="52000">
                                                <a:srgbClr val="ED458D">
                                                  <a:lumMod val="65000"/>
                                                  <a:lumOff val="35000"/>
                                                  <a:alpha val="29000"/>
                                                </a:srgbClr>
                                              </a:gs>
                                            </a:gsLst>
                                            <a:path path="circle">
                                              <a:fillToRect l="100000" t="100000"/>
                                            </a:path>
                                          </a:gradFill>
                                          <a:effectLst>
                                            <a:glow>
                                              <a:srgbClr val="3399FF">
                                                <a:alpha val="40000"/>
                                              </a:srgbClr>
                                            </a:glow>
                                          </a:effectLst>
                                          <a:uLnTx/>
                                          <a:uFillTx/>
                                          <a:latin typeface="Cambria Math" panose="02040503050406030204" pitchFamily="18" charset="0"/>
                                          <a:ea typeface="Cambria Math" panose="02040503050406030204" pitchFamily="18" charset="0"/>
                                          <a:cs typeface="+mn-cs"/>
                                        </a:rPr>
                                        <m:t>𝑠</m:t>
                                      </m:r>
                                    </m:e>
                                  </m:d>
                                </m:e>
                              </m:d>
                            </m:oMath>
                          </m:oMathPara>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5227351" y="3634371"/>
                        <a:ext cx="1826200" cy="461665"/>
                      </a:xfrm>
                      <a:prstGeom prst="rect">
                        <a:avLst/>
                      </a:prstGeom>
                      <a:blipFill>
                        <a:blip r:embed="rId4"/>
                        <a:stretch>
                          <a:fillRect l="-25084" t="-127632" r="-34783" b="-1973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Box 127"/>
                      <p:cNvSpPr txBox="1"/>
                      <p:nvPr/>
                    </p:nvSpPr>
                    <p:spPr>
                      <a:xfrm>
                        <a:off x="4816862" y="2091448"/>
                        <a:ext cx="4633720" cy="50917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ADCAFF">
                                <a:lumMod val="50000"/>
                              </a:srgbClr>
                            </a:solidFill>
                            <a:effectLst/>
                            <a:uLnTx/>
                            <a:uFillTx/>
                            <a:latin typeface="Lucida Sans" pitchFamily="34" charset="0"/>
                            <a:ea typeface="+mn-ea"/>
                            <a:cs typeface="+mn-cs"/>
                          </a:rPr>
                          <a:t>(</a:t>
                        </a:r>
                        <a14:m>
                          <m:oMath xmlns:m="http://schemas.openxmlformats.org/officeDocument/2006/math">
                            <m:d>
                              <m:dPr>
                                <m:begChr m:val="|"/>
                                <m:endChr m:val=""/>
                                <m:ctrlPr>
                                  <a:rPr kumimoji="0" lang="en-US" sz="2400" b="1" i="1" u="none" strike="noStrike" kern="1200" cap="none" spc="0" normalizeH="0" baseline="0" noProof="0">
                                    <a:ln>
                                      <a:noFill/>
                                    </a:ln>
                                    <a:solidFill>
                                      <a:srgbClr val="ADCAFF">
                                        <a:lumMod val="50000"/>
                                      </a:srgbClr>
                                    </a:solidFill>
                                    <a:effectLst/>
                                    <a:uLnTx/>
                                    <a:uFillTx/>
                                    <a:latin typeface="Cambria Math"/>
                                    <a:ea typeface="+mn-ea"/>
                                    <a:cs typeface="+mn-cs"/>
                                  </a:rPr>
                                </m:ctrlPr>
                              </m:dPr>
                              <m:e>
                                <m:d>
                                  <m:dPr>
                                    <m:begChr m:val=""/>
                                    <m:endChr m:val="⟩"/>
                                    <m:ctrlPr>
                                      <a:rPr kumimoji="0" lang="en-US" sz="2400" b="1" i="1" u="none" strike="noStrike" kern="1200" cap="none" spc="0" normalizeH="0" baseline="0" noProof="0">
                                        <a:ln>
                                          <a:noFill/>
                                        </a:ln>
                                        <a:solidFill>
                                          <a:srgbClr val="ADCAFF">
                                            <a:lumMod val="50000"/>
                                          </a:srgbClr>
                                        </a:solidFill>
                                        <a:effectLst/>
                                        <a:uLnTx/>
                                        <a:uFillTx/>
                                        <a:latin typeface="Cambria Math"/>
                                        <a:ea typeface="Cambria Math" panose="02040503050406030204" pitchFamily="18" charset="0"/>
                                        <a:cs typeface="+mn-cs"/>
                                      </a:rPr>
                                    </m:ctrlPr>
                                  </m:dPr>
                                  <m:e>
                                    <m:r>
                                      <a:rPr kumimoji="0" lang="en-US" sz="2400" b="1" i="1" u="none" strike="noStrike" kern="1200" cap="none" spc="0" normalizeH="0" baseline="0" noProof="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smtClean="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e>
                                </m:d>
                                <m:r>
                                  <a:rPr kumimoji="0" lang="en-US" sz="2400" b="1" i="1" u="none" strike="noStrike" kern="1200" cap="none" spc="0" normalizeH="0" baseline="0" noProof="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400" b="1" i="1" u="none" strike="noStrike" kern="1200" cap="none" spc="0" normalizeH="0" baseline="0" noProof="0">
                                        <a:ln>
                                          <a:noFill/>
                                        </a:ln>
                                        <a:solidFill>
                                          <a:srgbClr val="ADCAFF">
                                            <a:lumMod val="50000"/>
                                          </a:srgbClr>
                                        </a:solidFill>
                                        <a:effectLst/>
                                        <a:uLnTx/>
                                        <a:uFillTx/>
                                        <a:latin typeface="Cambria Math"/>
                                        <a:ea typeface="+mn-ea"/>
                                        <a:cs typeface="+mn-cs"/>
                                      </a:rPr>
                                    </m:ctrlPr>
                                  </m:dPr>
                                  <m:e>
                                    <m:d>
                                      <m:dPr>
                                        <m:begChr m:val=""/>
                                        <m:endChr m:val="⟩"/>
                                        <m:ctrlPr>
                                          <a:rPr kumimoji="0" lang="en-US" sz="2400" b="1" i="1" u="none" strike="noStrike" kern="1200" cap="none" spc="0" normalizeH="0" baseline="0" noProof="0">
                                            <a:ln>
                                              <a:noFill/>
                                            </a:ln>
                                            <a:solidFill>
                                              <a:srgbClr val="ADCAFF">
                                                <a:lumMod val="50000"/>
                                              </a:srgbClr>
                                            </a:solidFill>
                                            <a:effectLst/>
                                            <a:uLnTx/>
                                            <a:uFillTx/>
                                            <a:latin typeface="Cambria Math"/>
                                            <a:ea typeface="Cambria Math" panose="02040503050406030204" pitchFamily="18" charset="0"/>
                                            <a:cs typeface="+mn-cs"/>
                                          </a:rPr>
                                        </m:ctrlPr>
                                      </m:dPr>
                                      <m:e>
                                        <m:r>
                                          <a:rPr kumimoji="0" lang="en-US" sz="2400" b="1" i="1" u="none" strike="noStrike" kern="1200" cap="none" spc="0" normalizeH="0" baseline="0" noProof="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smtClean="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smtClean="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e>
                                    </m:d>
                                  </m:e>
                                </m:d>
                              </m:e>
                            </m:d>
                            <m:r>
                              <m:rPr>
                                <m:nor/>
                              </m:rPr>
                              <a:rPr kumimoji="0" lang="en-US" sz="2400" b="1" i="0" u="none" strike="noStrike" kern="1200" cap="none" spc="0" normalizeH="0" baseline="0" noProof="0" dirty="0">
                                <a:ln>
                                  <a:noFill/>
                                </a:ln>
                                <a:solidFill>
                                  <a:srgbClr val="ADCAFF">
                                    <a:lumMod val="50000"/>
                                  </a:srgbClr>
                                </a:solidFill>
                                <a:effectLst/>
                                <a:uLnTx/>
                                <a:uFillTx/>
                                <a:latin typeface="Lucida Sans" pitchFamily="34" charset="0"/>
                                <a:ea typeface="+mn-ea"/>
                                <a:cs typeface="+mn-cs"/>
                              </a:rPr>
                              <m:t>+</m:t>
                            </m:r>
                            <m:r>
                              <a:rPr kumimoji="0" lang="en-US" sz="2400" b="1" i="1" u="none" strike="noStrike" kern="1200" cap="none" spc="0" normalizeH="0" baseline="0" noProof="0" dirty="0" smtClean="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400" b="1" i="1" u="none" strike="noStrike" kern="1200" cap="none" spc="0" normalizeH="0" baseline="0" noProof="0">
                                    <a:ln>
                                      <a:noFill/>
                                    </a:ln>
                                    <a:solidFill>
                                      <a:srgbClr val="ADCAFF">
                                        <a:lumMod val="50000"/>
                                      </a:srgbClr>
                                    </a:solidFill>
                                    <a:effectLst/>
                                    <a:uLnTx/>
                                    <a:uFillTx/>
                                    <a:latin typeface="Cambria Math"/>
                                    <a:ea typeface="+mn-ea"/>
                                    <a:cs typeface="+mn-cs"/>
                                  </a:rPr>
                                </m:ctrlPr>
                              </m:dPr>
                              <m:e>
                                <m:d>
                                  <m:dPr>
                                    <m:begChr m:val=""/>
                                    <m:endChr m:val="⟩"/>
                                    <m:ctrlPr>
                                      <a:rPr kumimoji="0" lang="en-US" sz="2400" b="1" i="1" u="none" strike="noStrike" kern="1200" cap="none" spc="0" normalizeH="0" baseline="0" noProof="0">
                                        <a:ln>
                                          <a:noFill/>
                                        </a:ln>
                                        <a:solidFill>
                                          <a:srgbClr val="ADCAFF">
                                            <a:lumMod val="50000"/>
                                          </a:srgbClr>
                                        </a:solidFill>
                                        <a:effectLst/>
                                        <a:uLnTx/>
                                        <a:uFillTx/>
                                        <a:latin typeface="Cambria Math"/>
                                        <a:ea typeface="Cambria Math" panose="02040503050406030204" pitchFamily="18" charset="0"/>
                                        <a:cs typeface="+mn-cs"/>
                                      </a:rPr>
                                    </m:ctrlPr>
                                  </m:dPr>
                                  <m:e>
                                    <m:r>
                                      <a:rPr kumimoji="0" lang="en-US" sz="2400" b="1" i="1" u="none" strike="noStrike" kern="1200" cap="none" spc="0" normalizeH="0" baseline="0" noProof="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smtClean="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e>
                                </m:d>
                                <m:r>
                                  <a:rPr kumimoji="0" lang="en-US" sz="2400" b="1" i="1" u="none" strike="noStrike" kern="1200" cap="none" spc="0" normalizeH="0" baseline="0" noProof="0" smtClean="0">
                                    <a:ln>
                                      <a:noFill/>
                                    </a:ln>
                                    <a:solidFill>
                                      <a:srgbClr val="ADCAFF">
                                        <a:lumMod val="50000"/>
                                      </a:srgbClr>
                                    </a:solidFill>
                                    <a:effectLst/>
                                    <a:uLnTx/>
                                    <a:uFillTx/>
                                    <a:latin typeface="Cambria Math" panose="02040503050406030204" pitchFamily="18" charset="0"/>
                                    <a:ea typeface="Cambria Math" panose="02040503050406030204" pitchFamily="18" charset="0"/>
                                    <a:cs typeface="+mn-cs"/>
                                  </a:rPr>
                                  <m:t>)</m:t>
                                </m:r>
                              </m:e>
                            </m:d>
                            <m:box>
                              <m:boxPr>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boxPr>
                              <m:e>
                                <m:argPr>
                                  <m:argSz m:val="-1"/>
                                </m:argP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box>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w="25400">
                                          <a:gradFill>
                                            <a:gsLst>
                                              <a:gs pos="15000">
                                                <a:srgbClr val="7030A0"/>
                                              </a:gs>
                                              <a:gs pos="30000">
                                                <a:srgbClr val="92D050"/>
                                              </a:gs>
                                              <a:gs pos="91000">
                                                <a:srgbClr val="FF339A"/>
                                              </a:gs>
                                              <a:gs pos="80000">
                                                <a:srgbClr val="0070C0"/>
                                              </a:gs>
                                              <a:gs pos="66000">
                                                <a:srgbClr val="FFC000"/>
                                              </a:gs>
                                              <a:gs pos="55000">
                                                <a:srgbClr val="00823B"/>
                                              </a:gs>
                                            </a:gsLst>
                                            <a:lin ang="5400000" scaled="1"/>
                                          </a:gradFill>
                                        </a:ln>
                                        <a:gradFill>
                                          <a:gsLst>
                                            <a:gs pos="0">
                                              <a:srgbClr val="7030A0">
                                                <a:alpha val="59000"/>
                                                <a:lumMod val="93000"/>
                                              </a:srgbClr>
                                            </a:gs>
                                            <a:gs pos="52000">
                                              <a:srgbClr val="ED458D">
                                                <a:lumMod val="65000"/>
                                                <a:lumOff val="35000"/>
                                                <a:alpha val="29000"/>
                                              </a:srgbClr>
                                            </a:gs>
                                          </a:gsLst>
                                          <a:path path="circle">
                                            <a:fillToRect l="100000" t="100000"/>
                                          </a:path>
                                        </a:gradFill>
                                        <a:effectLst>
                                          <a:glow>
                                            <a:srgbClr val="3399FF">
                                              <a:alpha val="40000"/>
                                            </a:srgbClr>
                                          </a:glow>
                                        </a:effectLst>
                                        <a:uLnTx/>
                                        <a:uFillTx/>
                                        <a:latin typeface="Cambria Math" panose="02040503050406030204" pitchFamily="18" charset="0"/>
                                        <a:ea typeface="Cambria Math" panose="02040503050406030204" pitchFamily="18" charset="0"/>
                                        <a:cs typeface="+mn-cs"/>
                                      </a:rPr>
                                      <m:t>𝑠</m:t>
                                    </m:r>
                                  </m:e>
                                </m:d>
                              </m:e>
                            </m:d>
                          </m:oMath>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128" name="TextBox 127"/>
                      <p:cNvSpPr txBox="1">
                        <a:spLocks noRot="1" noChangeAspect="1" noMove="1" noResize="1" noEditPoints="1" noAdjustHandles="1" noChangeArrowheads="1" noChangeShapeType="1" noTextEdit="1"/>
                      </p:cNvSpPr>
                      <p:nvPr/>
                    </p:nvSpPr>
                    <p:spPr>
                      <a:xfrm>
                        <a:off x="4816862" y="2091448"/>
                        <a:ext cx="4633720" cy="509178"/>
                      </a:xfrm>
                      <a:prstGeom prst="rect">
                        <a:avLst/>
                      </a:prstGeom>
                      <a:blipFill>
                        <a:blip r:embed="rId5"/>
                        <a:stretch>
                          <a:fillRect l="-1974" t="-6024" b="-216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 Box 16"/>
                      <p:cNvSpPr txBox="1">
                        <a:spLocks noChangeArrowheads="1"/>
                      </p:cNvSpPr>
                      <p:nvPr/>
                    </p:nvSpPr>
                    <p:spPr bwMode="auto">
                      <a:xfrm>
                        <a:off x="9960" y="5251529"/>
                        <a:ext cx="4540647" cy="544316"/>
                      </a:xfrm>
                      <a:prstGeom prst="rect">
                        <a:avLst/>
                      </a:prstGeom>
                      <a:noFill/>
                      <a:ln w="9525" algn="ctr">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2400" b="0" i="1" u="none" strike="noStrike" kern="1200" cap="none" spc="0" normalizeH="0" baseline="0" noProof="0" smtClean="0">
                                      <a:ln>
                                        <a:noFill/>
                                      </a:ln>
                                      <a:solidFill>
                                        <a:srgbClr val="000000"/>
                                      </a:solidFill>
                                      <a:effectLst/>
                                      <a:uLnTx/>
                                      <a:uFillTx/>
                                      <a:latin typeface="Cambria Math"/>
                                      <a:ea typeface="+mn-ea"/>
                                      <a:cs typeface="+mn-cs"/>
                                    </a:rPr>
                                  </m:ctrlPr>
                                </m:d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e>
                              </m:d>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𝑉</m:t>
                              </m:r>
                              <m:r>
                                <a:rPr kumimoji="0" lang="en-US" sz="24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𝑒</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sub>
                              </m:sSub>
                              <m:r>
                                <a:rPr kumimoji="0" lang="en-US" sz="24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Sup>
                                <m:sSubSupPr>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sSubSup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𝑔𝑔</m:t>
                                  </m:r>
                                </m:sub>
                                <m:sup>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p>
                              </m:sSubSup>
                              <m:box>
                                <m:boxPr>
                                  <m:ctrlPr>
                                    <a:rPr kumimoji="0" lang="en-US" sz="2400" b="0" i="1" u="none" strike="noStrike" kern="1200" cap="none" spc="0" normalizeH="0" baseline="0" noProof="0" smtClean="0">
                                      <a:ln>
                                        <a:noFill/>
                                      </a:ln>
                                      <a:solidFill>
                                        <a:srgbClr val="000000"/>
                                      </a:solidFill>
                                      <a:effectLst/>
                                      <a:uLnTx/>
                                      <a:uFillTx/>
                                      <a:latin typeface="Cambria Math"/>
                                      <a:ea typeface="+mn-ea"/>
                                      <a:cs typeface="+mn-cs"/>
                                    </a:rPr>
                                  </m:ctrlPr>
                                </m:boxPr>
                                <m:e>
                                  <m:argPr>
                                    <m:argSz m:val="-1"/>
                                  </m:argPr>
                                  <m:f>
                                    <m:fPr>
                                      <m:ctrlPr>
                                        <a:rPr kumimoji="0" lang="en-US" sz="2400" b="0" i="1" u="none" strike="noStrike" kern="1200" cap="none" spc="0" normalizeH="0" baseline="0" noProof="0" smtClean="0">
                                          <a:ln>
                                            <a:noFill/>
                                          </a:ln>
                                          <a:solidFill>
                                            <a:srgbClr val="000000"/>
                                          </a:solidFill>
                                          <a:effectLst/>
                                          <a:uLnTx/>
                                          <a:uFillTx/>
                                          <a:latin typeface="Cambria Math"/>
                                          <a:ea typeface="+mn-ea"/>
                                          <a:cs typeface="+mn-cs"/>
                                        </a:rPr>
                                      </m:ctrlPr>
                                    </m:fPr>
                                    <m:num>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e>
                              </m:box>
                            </m:oMath>
                          </m:oMathPara>
                        </a14:m>
                        <a:endParaRPr kumimoji="0" lang="en-US" sz="2400" b="0" i="0" u="none" strike="noStrike" kern="1200" cap="none" spc="0" normalizeH="0" baseline="0" noProof="0" dirty="0">
                          <a:ln>
                            <a:noFill/>
                          </a:ln>
                          <a:solidFill>
                            <a:srgbClr val="000000"/>
                          </a:solidFill>
                          <a:effectLst/>
                          <a:uLnTx/>
                          <a:uFillTx/>
                          <a:latin typeface="Berlin Sans FB" pitchFamily="34" charset="0"/>
                          <a:ea typeface="+mn-ea"/>
                          <a:cs typeface="+mn-cs"/>
                        </a:endParaRPr>
                      </a:p>
                    </p:txBody>
                  </p:sp>
                </mc:Choice>
                <mc:Fallback xmlns="">
                  <p:sp>
                    <p:nvSpPr>
                      <p:cNvPr id="83" name="Text Box 16"/>
                      <p:cNvSpPr txBox="1">
                        <a:spLocks noRot="1" noChangeAspect="1" noMove="1" noResize="1" noEditPoints="1" noAdjustHandles="1" noChangeArrowheads="1" noChangeShapeType="1" noTextEdit="1"/>
                      </p:cNvSpPr>
                      <p:nvPr/>
                    </p:nvSpPr>
                    <p:spPr bwMode="auto">
                      <a:xfrm>
                        <a:off x="9960" y="5251529"/>
                        <a:ext cx="4540647" cy="544316"/>
                      </a:xfrm>
                      <a:prstGeom prst="rect">
                        <a:avLst/>
                      </a:prstGeom>
                      <a:blipFill>
                        <a:blip r:embed="rId6"/>
                        <a:stretch>
                          <a:fillRect/>
                        </a:stretch>
                      </a:blipFill>
                      <a:ln w="9525" algn="ctr">
                        <a:noFill/>
                        <a:miter lim="800000"/>
                        <a:headEnd/>
                        <a:tailEnd/>
                      </a:ln>
                    </p:spPr>
                    <p:txBody>
                      <a:bodyPr/>
                      <a:lstStyle/>
                      <a:p>
                        <a:r>
                          <a:rPr lang="en-US">
                            <a:noFill/>
                          </a:rPr>
                          <a:t> </a:t>
                        </a:r>
                      </a:p>
                    </p:txBody>
                  </p:sp>
                </mc:Fallback>
              </mc:AlternateContent>
              <p:grpSp>
                <p:nvGrpSpPr>
                  <p:cNvPr id="11" name="Group 10"/>
                  <p:cNvGrpSpPr/>
                  <p:nvPr/>
                </p:nvGrpSpPr>
                <p:grpSpPr>
                  <a:xfrm>
                    <a:off x="5700926" y="4411320"/>
                    <a:ext cx="3609580" cy="1995392"/>
                    <a:chOff x="5101995" y="3533755"/>
                    <a:chExt cx="4932850" cy="1995392"/>
                  </a:xfrm>
                </p:grpSpPr>
                <mc:AlternateContent xmlns:mc="http://schemas.openxmlformats.org/markup-compatibility/2006" xmlns:a14="http://schemas.microsoft.com/office/drawing/2010/main">
                  <mc:Choice Requires="a14">
                    <p:sp>
                      <p:nvSpPr>
                        <p:cNvPr id="136" name="TextBox 135"/>
                        <p:cNvSpPr txBox="1"/>
                        <p:nvPr/>
                      </p:nvSpPr>
                      <p:spPr>
                        <a:xfrm>
                          <a:off x="5162307" y="5019969"/>
                          <a:ext cx="4872538" cy="509178"/>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gradFill>
                                  <a:gsLst>
                                    <a:gs pos="29500">
                                      <a:srgbClr val="92D050"/>
                                    </a:gs>
                                    <a:gs pos="13000">
                                      <a:srgbClr val="7030A0"/>
                                    </a:gs>
                                    <a:gs pos="46000">
                                      <a:srgbClr val="00823B"/>
                                    </a:gs>
                                    <a:gs pos="79000">
                                      <a:srgbClr val="FFC000"/>
                                    </a:gs>
                                    <a:gs pos="63000">
                                      <a:srgbClr val="0070C0"/>
                                    </a:gs>
                                    <a:gs pos="100000">
                                      <a:srgbClr val="FF339A"/>
                                    </a:gs>
                                  </a:gsLst>
                                  <a:lin ang="5400000" scaled="1"/>
                                </a:gradFill>
                              </a:ln>
                              <a:solidFill>
                                <a:srgbClr val="000000"/>
                              </a:solidFill>
                              <a:effectLst/>
                              <a:uLnTx/>
                              <a:uFillTx/>
                              <a:latin typeface="Lucida Sans" pitchFamily="34" charset="0"/>
                              <a:ea typeface="+mn-ea"/>
                              <a:cs typeface="+mn-cs"/>
                            </a:rPr>
                            <a:t>[</a:t>
                          </a:r>
                          <a14:m>
                            <m:oMath xmlns:m="http://schemas.openxmlformats.org/officeDocument/2006/math">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smtClean="0">
                                          <a:ln>
                                            <a:noFill/>
                                          </a:ln>
                                          <a:solidFill>
                                            <a:srgbClr val="000000"/>
                                          </a:solidFill>
                                          <a:effectLst/>
                                          <a:uLnTx/>
                                          <a:uFillTx/>
                                          <a:latin typeface="Cambria Math"/>
                                          <a:ea typeface="Cambria Math" panose="02040503050406030204" pitchFamily="18" charset="0"/>
                                          <a:cs typeface="+mn-cs"/>
                                        </a:rPr>
                                      </m:ctrlPr>
                                    </m:dPr>
                                    <m:e>
                                      <m:r>
                                        <a:rPr kumimoji="0" lang="en-US" sz="2400" b="1" i="1" u="none" strike="noStrike" kern="1200" cap="none" spc="0" normalizeH="0" baseline="0" noProof="0">
                                          <a:ln w="12700">
                                            <a:solidFill>
                                              <a:srgbClr val="000000"/>
                                            </a:solid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1" i="1" u="none" strike="noStrike" kern="1200" cap="none" spc="0" normalizeH="0" baseline="0" noProof="0">
                                              <a:ln w="12700">
                                                <a:solidFill>
                                                  <a:srgbClr val="000000"/>
                                                </a:solid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e>
                                  </m:d>
                                </m:e>
                              </m:d>
                              <m:r>
                                <m:rPr>
                                  <m:nor/>
                                </m:rPr>
                                <a:rPr kumimoji="0" lang="en-US" sz="2400" b="0" i="0" u="none" strike="noStrike" kern="1200" cap="none" spc="0" normalizeH="0" baseline="0" noProof="0" dirty="0">
                                  <a:ln>
                                    <a:gradFill>
                                      <a:gsLst>
                                        <a:gs pos="29500">
                                          <a:srgbClr val="92D050"/>
                                        </a:gs>
                                        <a:gs pos="13000">
                                          <a:srgbClr val="7030A0"/>
                                        </a:gs>
                                        <a:gs pos="46000">
                                          <a:srgbClr val="00823B"/>
                                        </a:gs>
                                        <a:gs pos="79000">
                                          <a:srgbClr val="FFC000"/>
                                        </a:gs>
                                        <a:gs pos="63000">
                                          <a:srgbClr val="0070C0"/>
                                        </a:gs>
                                        <a:gs pos="100000">
                                          <a:srgbClr val="FF339A"/>
                                        </a:gs>
                                      </a:gsLst>
                                      <a:lin ang="5400000" scaled="1"/>
                                    </a:gradFill>
                                  </a:ln>
                                  <a:solidFill>
                                    <a:srgbClr val="000000"/>
                                  </a:solidFill>
                                  <a:effectLst/>
                                  <a:uLnTx/>
                                  <a:uFillTx/>
                                  <a:latin typeface="Lucida Sans" pitchFamily="34" charset="0"/>
                                  <a:ea typeface="+mn-ea"/>
                                  <a:cs typeface="+mn-cs"/>
                                </a:rPr>
                                <m:t>]</m:t>
                              </m:r>
                            </m:oMath>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136" name="TextBox 135"/>
                        <p:cNvSpPr txBox="1">
                          <a:spLocks noRot="1" noChangeAspect="1" noMove="1" noResize="1" noEditPoints="1" noAdjustHandles="1" noChangeArrowheads="1" noChangeShapeType="1" noTextEdit="1"/>
                        </p:cNvSpPr>
                        <p:nvPr/>
                      </p:nvSpPr>
                      <p:spPr>
                        <a:xfrm>
                          <a:off x="5162307" y="5019969"/>
                          <a:ext cx="4872538" cy="509178"/>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TextBox 137"/>
                        <p:cNvSpPr txBox="1"/>
                        <p:nvPr/>
                      </p:nvSpPr>
                      <p:spPr>
                        <a:xfrm>
                          <a:off x="5120620" y="3533755"/>
                          <a:ext cx="4872538" cy="1063176"/>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gradFill>
                                  <a:gsLst>
                                    <a:gs pos="29500">
                                      <a:srgbClr val="92D050"/>
                                    </a:gs>
                                    <a:gs pos="13000">
                                      <a:srgbClr val="7030A0"/>
                                    </a:gs>
                                    <a:gs pos="46000">
                                      <a:srgbClr val="00823B"/>
                                    </a:gs>
                                    <a:gs pos="79000">
                                      <a:srgbClr val="FFC000"/>
                                    </a:gs>
                                    <a:gs pos="63000">
                                      <a:srgbClr val="0070C0"/>
                                    </a:gs>
                                    <a:gs pos="100000">
                                      <a:srgbClr val="FF339A"/>
                                    </a:gs>
                                  </a:gsLst>
                                  <a:lin ang="5400000" scaled="1"/>
                                </a:gradFill>
                              </a:ln>
                              <a:solidFill>
                                <a:srgbClr val="000000"/>
                              </a:solidFill>
                              <a:effectLst/>
                              <a:uLnTx/>
                              <a:uFillTx/>
                              <a:latin typeface="Lucida Sans" pitchFamily="34" charset="0"/>
                              <a:ea typeface="+mn-ea"/>
                              <a:cs typeface="+mn-cs"/>
                            </a:rPr>
                            <a:t>[</a:t>
                          </a:r>
                          <a14:m>
                            <m:oMath xmlns:m="http://schemas.openxmlformats.org/officeDocument/2006/math">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smtClean="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smtClean="0">
                                          <a:ln w="12700">
                                            <a:solidFill>
                                              <a:srgbClr val="000000"/>
                                            </a:solid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e>
                                  </m:d>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a:ln w="12700">
                                                <a:solidFill>
                                                  <a:srgbClr val="000000"/>
                                                </a:solid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e>
                                      </m:d>
                                    </m:e>
                                  </m:d>
                                </m:e>
                              </m:d>
                              <m:r>
                                <m:rPr>
                                  <m:nor/>
                                </m:rPr>
                                <a:rPr kumimoji="0" lang="en-US" sz="2400" b="0" i="0" u="none" strike="noStrike" kern="1200" cap="none" spc="0" normalizeH="0" baseline="0" noProof="0" dirty="0" smtClean="0">
                                  <a:ln>
                                    <a:gradFill>
                                      <a:gsLst>
                                        <a:gs pos="29500">
                                          <a:srgbClr val="92D050"/>
                                        </a:gs>
                                        <a:gs pos="13000">
                                          <a:srgbClr val="7030A0"/>
                                        </a:gs>
                                        <a:gs pos="46000">
                                          <a:srgbClr val="00823B"/>
                                        </a:gs>
                                        <a:gs pos="79000">
                                          <a:srgbClr val="FFC000"/>
                                        </a:gs>
                                        <a:gs pos="63000">
                                          <a:srgbClr val="0070C0"/>
                                        </a:gs>
                                        <a:gs pos="100000">
                                          <a:srgbClr val="FF339A"/>
                                        </a:gs>
                                      </a:gsLst>
                                      <a:lin ang="5400000" scaled="1"/>
                                    </a:gradFill>
                                  </a:ln>
                                  <a:solidFill>
                                    <a:srgbClr val="000000"/>
                                  </a:solidFill>
                                  <a:effectLst/>
                                  <a:uLnTx/>
                                  <a:uFillTx/>
                                  <a:latin typeface="Lucida Sans" pitchFamily="34" charset="0"/>
                                  <a:ea typeface="+mn-ea"/>
                                  <a:cs typeface="+mn-cs"/>
                                </a:rPr>
                                <m:t>]</m:t>
                              </m:r>
                            </m:oMath>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138" name="TextBox 137"/>
                        <p:cNvSpPr txBox="1">
                          <a:spLocks noRot="1" noChangeAspect="1" noMove="1" noResize="1" noEditPoints="1" noAdjustHandles="1" noChangeArrowheads="1" noChangeShapeType="1" noTextEdit="1"/>
                        </p:cNvSpPr>
                        <p:nvPr/>
                      </p:nvSpPr>
                      <p:spPr>
                        <a:xfrm>
                          <a:off x="5120620" y="3533755"/>
                          <a:ext cx="4872538" cy="1063176"/>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5101995" y="3922940"/>
                          <a:ext cx="4872538" cy="509178"/>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gradFill>
                                  <a:gsLst>
                                    <a:gs pos="29500">
                                      <a:srgbClr val="92D050"/>
                                    </a:gs>
                                    <a:gs pos="13000">
                                      <a:srgbClr val="7030A0"/>
                                    </a:gs>
                                    <a:gs pos="46000">
                                      <a:srgbClr val="00823B"/>
                                    </a:gs>
                                    <a:gs pos="79000">
                                      <a:srgbClr val="FFC000"/>
                                    </a:gs>
                                    <a:gs pos="63000">
                                      <a:srgbClr val="0070C0"/>
                                    </a:gs>
                                    <a:gs pos="100000">
                                      <a:srgbClr val="FF339A"/>
                                    </a:gs>
                                  </a:gsLst>
                                  <a:lin ang="5400000" scaled="1"/>
                                </a:gradFill>
                              </a:ln>
                              <a:solidFill>
                                <a:srgbClr val="000000"/>
                              </a:solidFill>
                              <a:effectLst/>
                              <a:uLnTx/>
                              <a:uFillTx/>
                              <a:latin typeface="Lucida Sans" pitchFamily="34" charset="0"/>
                              <a:ea typeface="+mn-ea"/>
                              <a:cs typeface="+mn-cs"/>
                            </a:rPr>
                            <a:t>[</a:t>
                          </a:r>
                          <a14:m>
                            <m:oMath xmlns:m="http://schemas.openxmlformats.org/officeDocument/2006/math">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smtClean="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a:ln w="12700">
                                            <a:solidFill>
                                              <a:srgbClr val="000000"/>
                                            </a:solid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dPr>
                                    <m:e>
                                      <m:d>
                                        <m:dPr>
                                          <m:begChr m:val=""/>
                                          <m:endChr m:val="⟩"/>
                                          <m:ctrlP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a:ln w="12700">
                                                <a:solidFill>
                                                  <a:srgbClr val="000000"/>
                                                </a:solid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e>
                                  </m:d>
                                </m:e>
                              </m:d>
                              <m:r>
                                <m:rPr>
                                  <m:nor/>
                                </m:rPr>
                                <a:rPr kumimoji="0" lang="en-US" sz="2400" b="0" i="0" u="none" strike="noStrike" kern="1200" cap="none" spc="0" normalizeH="0" baseline="0" noProof="0" dirty="0">
                                  <a:ln>
                                    <a:gradFill>
                                      <a:gsLst>
                                        <a:gs pos="29500">
                                          <a:srgbClr val="92D050"/>
                                        </a:gs>
                                        <a:gs pos="13000">
                                          <a:srgbClr val="7030A0"/>
                                        </a:gs>
                                        <a:gs pos="46000">
                                          <a:srgbClr val="00823B"/>
                                        </a:gs>
                                        <a:gs pos="79000">
                                          <a:srgbClr val="FFC000"/>
                                        </a:gs>
                                        <a:gs pos="63000">
                                          <a:srgbClr val="0070C0"/>
                                        </a:gs>
                                        <a:gs pos="100000">
                                          <a:srgbClr val="FF339A"/>
                                        </a:gs>
                                      </a:gsLst>
                                      <a:lin ang="5400000" scaled="1"/>
                                    </a:gradFill>
                                  </a:ln>
                                  <a:solidFill>
                                    <a:srgbClr val="000000"/>
                                  </a:solidFill>
                                  <a:effectLst/>
                                  <a:uLnTx/>
                                  <a:uFillTx/>
                                  <a:latin typeface="Lucida Sans" pitchFamily="34" charset="0"/>
                                  <a:ea typeface="+mn-ea"/>
                                  <a:cs typeface="+mn-cs"/>
                                </a:rPr>
                                <m:t>]</m:t>
                              </m:r>
                            </m:oMath>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87" name="TextBox 86"/>
                        <p:cNvSpPr txBox="1">
                          <a:spLocks noRot="1" noChangeAspect="1" noMove="1" noResize="1" noEditPoints="1" noAdjustHandles="1" noChangeArrowheads="1" noChangeShapeType="1" noTextEdit="1"/>
                        </p:cNvSpPr>
                        <p:nvPr/>
                      </p:nvSpPr>
                      <p:spPr>
                        <a:xfrm>
                          <a:off x="5101995" y="3922940"/>
                          <a:ext cx="4872538" cy="509178"/>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584953" y="4313098"/>
                          <a:ext cx="172874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584953" y="4313098"/>
                          <a:ext cx="1728743"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5584953" y="4527251"/>
                          <a:ext cx="172874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5584953" y="4527251"/>
                          <a:ext cx="1728743" cy="46166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5584953" y="4735062"/>
                          <a:ext cx="172874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95" name="TextBox 94"/>
                        <p:cNvSpPr txBox="1">
                          <a:spLocks noRot="1" noChangeAspect="1" noMove="1" noResize="1" noEditPoints="1" noAdjustHandles="1" noChangeArrowheads="1" noChangeShapeType="1" noTextEdit="1"/>
                        </p:cNvSpPr>
                        <p:nvPr/>
                      </p:nvSpPr>
                      <p:spPr>
                        <a:xfrm>
                          <a:off x="5584953" y="4735062"/>
                          <a:ext cx="1728743" cy="461665"/>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8" name="Text Box 16"/>
                      <p:cNvSpPr txBox="1">
                        <a:spLocks noChangeArrowheads="1"/>
                      </p:cNvSpPr>
                      <p:nvPr/>
                    </p:nvSpPr>
                    <p:spPr bwMode="auto">
                      <a:xfrm>
                        <a:off x="9960" y="2027409"/>
                        <a:ext cx="4671946" cy="544316"/>
                      </a:xfrm>
                      <a:prstGeom prst="rect">
                        <a:avLst/>
                      </a:prstGeom>
                      <a:noFill/>
                      <a:ln w="9525" algn="ctr">
                        <a:noFill/>
                        <a:miter lim="800000"/>
                        <a:headEnd/>
                        <a:tailEnd/>
                      </a:ln>
                    </p:spPr>
                    <p:txBody>
                      <a:bodyPr wrap="square">
                        <a:spAutoFit/>
                      </a:bodyPr>
                      <a:lstStyle/>
                      <a:p>
                        <a:pPr lvl="0" eaLnBrk="0" hangingPunct="0">
                          <a:spcBef>
                            <a:spcPct val="50000"/>
                          </a:spcBef>
                          <a:defRPr/>
                        </a:pPr>
                        <a14:m>
                          <m:oMathPara xmlns:m="http://schemas.openxmlformats.org/officeDocument/2006/math">
                            <m:oMathParaPr>
                              <m:jc m:val="centerGroup"/>
                            </m:oMathParaPr>
                            <m:oMath xmlns:m="http://schemas.openxmlformats.org/officeDocument/2006/math">
                              <m:d>
                                <m:dPr>
                                  <m:ctrlPr>
                                    <a:rPr kumimoji="0" lang="en-US" sz="2400" b="0" i="1" u="none" strike="noStrike" kern="1200" cap="none" spc="0" normalizeH="0" baseline="0" noProof="0" smtClean="0">
                                      <a:ln>
                                        <a:noFill/>
                                      </a:ln>
                                      <a:solidFill>
                                        <a:srgbClr val="000000"/>
                                      </a:solidFill>
                                      <a:effectLst/>
                                      <a:uLnTx/>
                                      <a:uFillTx/>
                                      <a:latin typeface="Cambria Math"/>
                                      <a:ea typeface="+mn-ea"/>
                                      <a:cs typeface="+mn-cs"/>
                                    </a:rPr>
                                  </m:ctrlPr>
                                </m:d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e>
                              </m:d>
                              <m:sSubSup>
                                <m:sSubSupPr>
                                  <m:ctrlPr>
                                    <a:rPr lang="en-US" sz="2400" i="1">
                                      <a:solidFill>
                                        <a:srgbClr val="000000"/>
                                      </a:solidFill>
                                      <a:latin typeface="Cambria Math"/>
                                    </a:rPr>
                                  </m:ctrlPr>
                                </m:sSubSupPr>
                                <m:e>
                                  <m:r>
                                    <a:rPr lang="en-US" sz="2400" i="1">
                                      <a:solidFill>
                                        <a:srgbClr val="000000"/>
                                      </a:solidFill>
                                      <a:latin typeface="Cambria Math" panose="02040503050406030204" pitchFamily="18" charset="0"/>
                                    </a:rPr>
                                    <m:t>𝑈</m:t>
                                  </m:r>
                                </m:e>
                                <m:sub>
                                  <m:r>
                                    <a:rPr lang="en-US" sz="2400" i="1">
                                      <a:solidFill>
                                        <a:srgbClr val="000000"/>
                                      </a:solidFill>
                                      <a:latin typeface="Cambria Math" panose="02040503050406030204" pitchFamily="18" charset="0"/>
                                    </a:rPr>
                                    <m:t>𝑒𝑔</m:t>
                                  </m:r>
                                </m:sub>
                                <m:sup>
                                  <m:r>
                                    <a:rPr lang="en-US" sz="2400" i="1">
                                      <a:solidFill>
                                        <a:srgbClr val="000000"/>
                                      </a:solidFill>
                                      <a:latin typeface="Cambria Math" panose="02040503050406030204" pitchFamily="18" charset="0"/>
                                    </a:rPr>
                                    <m:t>+</m:t>
                                  </m:r>
                                </m:sup>
                              </m:sSubSup>
                              <m:r>
                                <a:rPr kumimoji="0" lang="en-US" sz="24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Sup>
                                <m:sSubSupPr>
                                  <m:ctrlPr>
                                    <a:rPr kumimoji="0" lang="en-US" sz="2400" b="0" i="1" u="none" strike="noStrike" kern="1200" cap="none" spc="0" normalizeH="0" baseline="0" noProof="0">
                                      <a:ln>
                                        <a:noFill/>
                                      </a:ln>
                                      <a:solidFill>
                                        <a:srgbClr val="000000"/>
                                      </a:solidFill>
                                      <a:effectLst/>
                                      <a:uLnTx/>
                                      <a:uFillTx/>
                                      <a:latin typeface="Cambria Math"/>
                                      <a:ea typeface="+mn-ea"/>
                                      <a:cs typeface="+mn-cs"/>
                                    </a:rPr>
                                  </m:ctrlPr>
                                </m:sSubSup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𝑔𝑔</m:t>
                                  </m:r>
                                </m:sub>
                                <m:sup>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p>
                              </m:sSubSup>
                              <m:box>
                                <m:boxPr>
                                  <m:ctrlPr>
                                    <a:rPr kumimoji="0" lang="en-US" sz="2400" b="0" i="1" u="none" strike="noStrike" kern="1200" cap="none" spc="0" normalizeH="0" baseline="0" noProof="0" smtClean="0">
                                      <a:ln>
                                        <a:noFill/>
                                      </a:ln>
                                      <a:solidFill>
                                        <a:srgbClr val="000000"/>
                                      </a:solidFill>
                                      <a:effectLst/>
                                      <a:uLnTx/>
                                      <a:uFillTx/>
                                      <a:latin typeface="Cambria Math"/>
                                      <a:ea typeface="+mn-ea"/>
                                      <a:cs typeface="+mn-cs"/>
                                    </a:rPr>
                                  </m:ctrlPr>
                                </m:boxPr>
                                <m:e>
                                  <m:argPr>
                                    <m:argSz m:val="-1"/>
                                  </m:argPr>
                                  <m:f>
                                    <m:fPr>
                                      <m:ctrlPr>
                                        <a:rPr kumimoji="0" lang="en-US" sz="2400" b="0" i="1" u="none" strike="noStrike" kern="1200" cap="none" spc="0" normalizeH="0" baseline="0" noProof="0" smtClean="0">
                                          <a:ln>
                                            <a:noFill/>
                                          </a:ln>
                                          <a:solidFill>
                                            <a:srgbClr val="000000"/>
                                          </a:solidFill>
                                          <a:effectLst/>
                                          <a:uLnTx/>
                                          <a:uFillTx/>
                                          <a:latin typeface="Cambria Math"/>
                                          <a:ea typeface="+mn-ea"/>
                                          <a:cs typeface="+mn-cs"/>
                                        </a:rPr>
                                      </m:ctrlPr>
                                    </m:fPr>
                                    <m:num>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e>
                              </m:box>
                            </m:oMath>
                          </m:oMathPara>
                        </a14:m>
                        <a:endParaRPr kumimoji="0" lang="en-US" sz="2400" b="0" i="0" u="none" strike="noStrike" kern="1200" cap="none" spc="0" normalizeH="0" baseline="0" noProof="0" dirty="0">
                          <a:ln>
                            <a:noFill/>
                          </a:ln>
                          <a:solidFill>
                            <a:srgbClr val="000000"/>
                          </a:solidFill>
                          <a:effectLst/>
                          <a:uLnTx/>
                          <a:uFillTx/>
                          <a:latin typeface="Berlin Sans FB" pitchFamily="34" charset="0"/>
                          <a:ea typeface="+mn-ea"/>
                          <a:cs typeface="+mn-cs"/>
                        </a:endParaRPr>
                      </a:p>
                    </p:txBody>
                  </p:sp>
                </mc:Choice>
                <mc:Fallback xmlns="">
                  <p:sp>
                    <p:nvSpPr>
                      <p:cNvPr id="98" name="Text Box 16"/>
                      <p:cNvSpPr txBox="1">
                        <a:spLocks noRot="1" noChangeAspect="1" noMove="1" noResize="1" noEditPoints="1" noAdjustHandles="1" noChangeArrowheads="1" noChangeShapeType="1" noTextEdit="1"/>
                      </p:cNvSpPr>
                      <p:nvPr/>
                    </p:nvSpPr>
                    <p:spPr bwMode="auto">
                      <a:xfrm>
                        <a:off x="9960" y="2027409"/>
                        <a:ext cx="4671946" cy="544316"/>
                      </a:xfrm>
                      <a:prstGeom prst="rect">
                        <a:avLst/>
                      </a:prstGeom>
                      <a:blipFill>
                        <a:blip r:embed="rId13"/>
                        <a:stretch>
                          <a:fillRect/>
                        </a:stretch>
                      </a:blipFill>
                      <a:ln w="9525"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4784514" y="4407682"/>
                        <a:ext cx="1758086" cy="255916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1200" cap="none" spc="0" normalizeH="0" baseline="0" noProof="0" smtClean="0">
                                      <a:ln>
                                        <a:noFill/>
                                      </a:ln>
                                      <a:solidFill>
                                        <a:srgbClr val="000000"/>
                                      </a:solidFill>
                                      <a:effectLst/>
                                      <a:uLnTx/>
                                      <a:uFillTx/>
                                      <a:latin typeface="Cambria Math"/>
                                      <a:ea typeface="Cambria Math" panose="02040503050406030204" pitchFamily="18" charset="0"/>
                                      <a:cs typeface="+mn-cs"/>
                                    </a:rPr>
                                  </m:ctrlPr>
                                </m:dPr>
                                <m:e>
                                  <m:eqArr>
                                    <m:eqArrPr>
                                      <m:ctrlPr>
                                        <a:rPr kumimoji="0" lang="en-US" sz="2400" b="0" i="1" u="none" strike="noStrike" kern="1200" cap="none" spc="0" normalizeH="0" baseline="0" noProof="0" smtClean="0">
                                          <a:ln>
                                            <a:noFill/>
                                          </a:ln>
                                          <a:solidFill>
                                            <a:srgbClr val="000000"/>
                                          </a:solidFill>
                                          <a:effectLst/>
                                          <a:uLnTx/>
                                          <a:uFillTx/>
                                          <a:latin typeface="Cambria Math"/>
                                          <a:ea typeface="Cambria Math" panose="02040503050406030204" pitchFamily="18" charset="0"/>
                                          <a:cs typeface="+mn-cs"/>
                                        </a:rPr>
                                      </m:ctrlPr>
                                    </m:eqArr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e>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e>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e>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e>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e>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e>
                                  </m:eqArr>
                                </m:e>
                              </m:d>
                            </m:oMath>
                          </m:oMathPara>
                        </a14:m>
                        <a:endParaRPr kumimoji="0" lang="en-US" sz="2400" b="0" i="0" u="none" strike="noStrike" kern="1200" cap="none" spc="0" normalizeH="0" baseline="0" noProof="0" dirty="0">
                          <a:ln>
                            <a:noFill/>
                          </a:ln>
                          <a:solidFill>
                            <a:srgbClr val="000000"/>
                          </a:solidFill>
                          <a:effectLst/>
                          <a:uLnTx/>
                          <a:uFillTx/>
                          <a:latin typeface="Lucida Sans" pitchFamily="34" charset="0"/>
                          <a:ea typeface="Cambria Math" panose="02040503050406030204" pitchFamily="18"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784514" y="4407682"/>
                        <a:ext cx="1758086" cy="2559162"/>
                      </a:xfrm>
                      <a:prstGeom prst="rect">
                        <a:avLst/>
                      </a:prstGeom>
                      <a:blipFill>
                        <a:blip r:embed="rId14"/>
                        <a:stretch>
                          <a:fillRect/>
                        </a:stretch>
                      </a:blipFill>
                    </p:spPr>
                    <p:txBody>
                      <a:bodyPr/>
                      <a:lstStyle/>
                      <a:p>
                        <a:r>
                          <a:rPr lang="en-US">
                            <a:noFill/>
                          </a:rPr>
                          <a:t> </a:t>
                        </a:r>
                      </a:p>
                    </p:txBody>
                  </p:sp>
                </mc:Fallback>
              </mc:AlternateContent>
            </p:grpSp>
          </p:grpSp>
        </p:grpSp>
        <p:sp>
          <p:nvSpPr>
            <p:cNvPr id="4" name="TextBox 3"/>
            <p:cNvSpPr txBox="1"/>
            <p:nvPr/>
          </p:nvSpPr>
          <p:spPr>
            <a:xfrm>
              <a:off x="4794769" y="5107742"/>
              <a:ext cx="124349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ucida Sans" pitchFamily="34" charset="0"/>
                  <a:ea typeface="+mn-ea"/>
                  <a:cs typeface="+mn-cs"/>
                </a:rPr>
                <a:t>n-1</a:t>
              </a:r>
            </a:p>
          </p:txBody>
        </p:sp>
        <p:sp>
          <p:nvSpPr>
            <p:cNvPr id="100" name="Text Box 32"/>
            <p:cNvSpPr txBox="1">
              <a:spLocks noChangeArrowheads="1"/>
            </p:cNvSpPr>
            <p:nvPr/>
          </p:nvSpPr>
          <p:spPr bwMode="auto">
            <a:xfrm rot="16200000">
              <a:off x="-600570" y="3107841"/>
              <a:ext cx="1938731" cy="461665"/>
            </a:xfrm>
            <a:prstGeom prst="rect">
              <a:avLst/>
            </a:prstGeom>
            <a:noFill/>
            <a:ln w="9525" algn="ctr">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Berlin Sans FB" pitchFamily="34" charset="0"/>
                  <a:ea typeface="+mn-ea"/>
                  <a:cs typeface="+mn-cs"/>
                </a:rPr>
                <a:t>Energy</a:t>
              </a:r>
            </a:p>
          </p:txBody>
        </p:sp>
      </p:grpSp>
      <p:sp>
        <p:nvSpPr>
          <p:cNvPr id="29" name="Rectangle 28"/>
          <p:cNvSpPr/>
          <p:nvPr/>
        </p:nvSpPr>
        <p:spPr>
          <a:xfrm>
            <a:off x="1672488" y="-125082"/>
            <a:ext cx="8995513"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Onsite Spectrum: n-atoms </a:t>
            </a:r>
            <a:endParaRPr kumimoji="0" lang="en-US" sz="36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endParaRPr>
          </a:p>
        </p:txBody>
      </p:sp>
      <p:sp>
        <p:nvSpPr>
          <p:cNvPr id="28" name="TextBox 27"/>
          <p:cNvSpPr txBox="1"/>
          <p:nvPr/>
        </p:nvSpPr>
        <p:spPr>
          <a:xfrm>
            <a:off x="8561102" y="3582887"/>
            <a:ext cx="239496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SU(n) singlet</a:t>
            </a:r>
          </a:p>
        </p:txBody>
      </p:sp>
      <p:cxnSp>
        <p:nvCxnSpPr>
          <p:cNvPr id="31" name="Straight Arrow Connector 30"/>
          <p:cNvCxnSpPr/>
          <p:nvPr/>
        </p:nvCxnSpPr>
        <p:spPr bwMode="auto">
          <a:xfrm flipH="1">
            <a:off x="10132674" y="2491103"/>
            <a:ext cx="247080" cy="2441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00" name="TextBox 199"/>
          <p:cNvSpPr txBox="1"/>
          <p:nvPr/>
        </p:nvSpPr>
        <p:spPr>
          <a:xfrm>
            <a:off x="6812319" y="1315008"/>
            <a:ext cx="307144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ADCAFF">
                    <a:lumMod val="50000"/>
                  </a:srgbClr>
                </a:solidFill>
                <a:effectLst/>
                <a:uLnTx/>
                <a:uFillTx/>
                <a:latin typeface="Lucida Sans" pitchFamily="34" charset="0"/>
                <a:ea typeface="+mn-ea"/>
                <a:cs typeface="+mn-cs"/>
              </a:rPr>
              <a:t>n-qubit W state</a:t>
            </a:r>
          </a:p>
        </p:txBody>
      </p:sp>
      <p:cxnSp>
        <p:nvCxnSpPr>
          <p:cNvPr id="201" name="Straight Arrow Connector 200"/>
          <p:cNvCxnSpPr/>
          <p:nvPr/>
        </p:nvCxnSpPr>
        <p:spPr bwMode="auto">
          <a:xfrm flipH="1">
            <a:off x="8146822" y="1752506"/>
            <a:ext cx="224299" cy="360693"/>
          </a:xfrm>
          <a:prstGeom prst="straightConnector1">
            <a:avLst/>
          </a:prstGeom>
          <a:solidFill>
            <a:schemeClr val="accent1"/>
          </a:solidFill>
          <a:ln w="28575" cap="flat" cmpd="sng" algn="ctr">
            <a:solidFill>
              <a:schemeClr val="accent5">
                <a:lumMod val="50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01" name="Rectangle 100"/>
              <p:cNvSpPr/>
              <p:nvPr/>
            </p:nvSpPr>
            <p:spPr>
              <a:xfrm>
                <a:off x="6534340" y="2491103"/>
                <a:ext cx="3283656" cy="595228"/>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800" b="0" i="1" u="none" strike="noStrike" kern="1200" cap="none" spc="0" normalizeH="0" baseline="0" noProof="0" smtClean="0">
                              <a:ln>
                                <a:noFill/>
                              </a:ln>
                              <a:solidFill>
                                <a:srgbClr val="000000"/>
                              </a:solidFill>
                              <a:effectLst/>
                              <a:uLnTx/>
                              <a:uFillTx/>
                              <a:latin typeface="Cambria Math"/>
                              <a:ea typeface="+mn-ea"/>
                              <a:cs typeface="+mn-cs"/>
                            </a:rPr>
                          </m:ctrlPr>
                        </m:dPr>
                        <m:e>
                          <m:d>
                            <m:dPr>
                              <m:begChr m:val=""/>
                              <m:endChr m:val="⟩"/>
                              <m:ctrlPr>
                                <a:rPr kumimoji="0" lang="en-US" sz="2800" b="0" i="1" u="none" strike="noStrike" kern="1200" cap="none" spc="0" normalizeH="0" baseline="0" noProof="0" smtClean="0">
                                  <a:ln>
                                    <a:noFill/>
                                  </a:ln>
                                  <a:solidFill>
                                    <a:srgbClr val="000000"/>
                                  </a:solidFill>
                                  <a:effectLst/>
                                  <a:uLnTx/>
                                  <a:uFillTx/>
                                  <a:latin typeface="Cambria Math"/>
                                  <a:ea typeface="Cambria Math" panose="02040503050406030204" pitchFamily="18" charset="0"/>
                                  <a:cs typeface="+mn-cs"/>
                                </a:rPr>
                              </m:ctrlPr>
                            </m:dPr>
                            <m:e>
                              <m:r>
                                <a:rPr kumimoji="0" lang="en-US" sz="2800" b="0" i="1" u="none" strike="noStrike" kern="1200" cap="none" spc="0" normalizeH="0" baseline="0" noProof="0" smtClean="0">
                                  <a:ln w="25400">
                                    <a:gradFill>
                                      <a:gsLst>
                                        <a:gs pos="15000">
                                          <a:srgbClr val="7030A0"/>
                                        </a:gs>
                                        <a:gs pos="30000">
                                          <a:srgbClr val="92D050"/>
                                        </a:gs>
                                        <a:gs pos="91000">
                                          <a:srgbClr val="FF339A"/>
                                        </a:gs>
                                        <a:gs pos="80000">
                                          <a:srgbClr val="0070C0"/>
                                        </a:gs>
                                        <a:gs pos="66000">
                                          <a:srgbClr val="FFC000"/>
                                        </a:gs>
                                        <a:gs pos="55000">
                                          <a:srgbClr val="00823B"/>
                                        </a:gs>
                                      </a:gsLst>
                                      <a:lin ang="5400000" scaled="1"/>
                                    </a:gradFill>
                                  </a:ln>
                                  <a:gradFill>
                                    <a:gsLst>
                                      <a:gs pos="0">
                                        <a:srgbClr val="7030A0">
                                          <a:alpha val="59000"/>
                                          <a:lumMod val="93000"/>
                                        </a:srgbClr>
                                      </a:gs>
                                      <a:gs pos="52000">
                                        <a:srgbClr val="ED458D">
                                          <a:lumMod val="65000"/>
                                          <a:lumOff val="35000"/>
                                          <a:alpha val="29000"/>
                                        </a:srgbClr>
                                      </a:gs>
                                    </a:gsLst>
                                    <a:path path="circle">
                                      <a:fillToRect l="100000" t="100000"/>
                                    </a:path>
                                  </a:gradFill>
                                  <a:effectLst>
                                    <a:glow>
                                      <a:srgbClr val="3399FF">
                                        <a:alpha val="40000"/>
                                      </a:srgbClr>
                                    </a:glow>
                                  </a:effectLst>
                                  <a:uLnTx/>
                                  <a:uFillTx/>
                                  <a:latin typeface="Cambria Math" panose="02040503050406030204" pitchFamily="18" charset="0"/>
                                  <a:ea typeface="Cambria Math" panose="02040503050406030204" pitchFamily="18" charset="0"/>
                                  <a:cs typeface="+mn-cs"/>
                                </a:rPr>
                                <m:t>𝑠</m:t>
                              </m:r>
                            </m:e>
                          </m:d>
                          <m:r>
                            <a:rPr kumimoji="0" lang="en-US" sz="2800" b="0" i="1" u="none" strike="noStrike" kern="1200" cap="none" spc="0" normalizeH="0" baseline="0" noProof="0" smtClean="0">
                              <a:ln w="3175">
                                <a:solidFill>
                                  <a:srgbClr val="000000"/>
                                </a:solidFill>
                              </a:ln>
                              <a:solidFill>
                                <a:srgbClr val="000000"/>
                              </a:solidFill>
                              <a:effectLst>
                                <a:glow>
                                  <a:srgbClr val="3399FF">
                                    <a:alpha val="40000"/>
                                  </a:srgbClr>
                                </a:glow>
                              </a:effectLst>
                              <a:uLnTx/>
                              <a:uFillTx/>
                              <a:latin typeface="Cambria Math" panose="02040503050406030204" pitchFamily="18" charset="0"/>
                              <a:ea typeface="Cambria Math" panose="02040503050406030204" pitchFamily="18" charset="0"/>
                              <a:cs typeface="+mn-cs"/>
                            </a:rPr>
                            <m:t>=</m:t>
                          </m:r>
                        </m:e>
                      </m:d>
                      <m:sSubSup>
                        <m:sSubSupPr>
                          <m:ctrlPr>
                            <a:rPr kumimoji="0" lang="en-US" sz="2800" b="0" i="1" u="none" strike="noStrike" kern="1200" cap="none" spc="0" normalizeH="0" baseline="0" noProof="0" smtClean="0">
                              <a:ln>
                                <a:noFill/>
                              </a:ln>
                              <a:solidFill>
                                <a:srgbClr val="9A2EA2"/>
                              </a:solidFill>
                              <a:effectLst/>
                              <a:uLnTx/>
                              <a:uFillTx/>
                              <a:latin typeface="Cambria Math"/>
                              <a:ea typeface="+mn-ea"/>
                              <a:cs typeface="+mn-cs"/>
                            </a:rPr>
                          </m:ctrlPr>
                        </m:sSubSupPr>
                        <m:e>
                          <m:acc>
                            <m:accPr>
                              <m:chr m:val="̂"/>
                              <m:ctrlPr>
                                <a:rPr kumimoji="0" lang="en-US" sz="2800" b="0" i="1" u="none" strike="noStrike" kern="1200" cap="none" spc="0" normalizeH="0" baseline="0" noProof="0">
                                  <a:ln>
                                    <a:noFill/>
                                  </a:ln>
                                  <a:solidFill>
                                    <a:srgbClr val="9A2EA2"/>
                                  </a:solidFill>
                                  <a:effectLst/>
                                  <a:uLnTx/>
                                  <a:uFillTx/>
                                  <a:latin typeface="Cambria Math"/>
                                  <a:ea typeface="+mn-ea"/>
                                  <a:cs typeface="+mn-cs"/>
                                </a:rPr>
                              </m:ctrlPr>
                            </m:accPr>
                            <m:e>
                              <m:r>
                                <a:rPr kumimoji="0" lang="en-US" sz="2800" b="0" i="1" u="none" strike="noStrike" kern="1200" cap="none" spc="0" normalizeH="0" baseline="0" noProof="0">
                                  <a:ln>
                                    <a:noFill/>
                                  </a:ln>
                                  <a:solidFill>
                                    <a:srgbClr val="9A2EA2"/>
                                  </a:solidFill>
                                  <a:effectLst/>
                                  <a:uLnTx/>
                                  <a:uFillTx/>
                                  <a:latin typeface="Cambria Math" panose="02040503050406030204" pitchFamily="18" charset="0"/>
                                  <a:ea typeface="+mn-ea"/>
                                  <a:cs typeface="+mn-cs"/>
                                </a:rPr>
                                <m:t>𝑐</m:t>
                              </m:r>
                            </m:e>
                          </m:acc>
                        </m:e>
                        <m:sub>
                          <m:r>
                            <a:rPr kumimoji="0" lang="en-US" sz="2800" b="0" i="1" u="none" strike="noStrike" kern="1200" cap="none" spc="0" normalizeH="0" baseline="0" noProof="0">
                              <a:ln>
                                <a:noFill/>
                              </a:ln>
                              <a:solidFill>
                                <a:srgbClr val="9A2EA2"/>
                              </a:solidFill>
                              <a:effectLst/>
                              <a:uLnTx/>
                              <a:uFillTx/>
                              <a:latin typeface="Cambria Math" panose="02040503050406030204" pitchFamily="18" charset="0"/>
                              <a:ea typeface="+mn-ea"/>
                              <a:cs typeface="+mn-cs"/>
                            </a:rPr>
                            <m:t>1</m:t>
                          </m:r>
                        </m:sub>
                        <m:sup>
                          <m:r>
                            <a:rPr kumimoji="0" lang="en-US" sz="2800" b="0" i="1" u="none" strike="noStrike" kern="1200" cap="none" spc="0" normalizeH="0" baseline="0" noProof="0">
                              <a:ln>
                                <a:noFill/>
                              </a:ln>
                              <a:solidFill>
                                <a:srgbClr val="9A2EA2"/>
                              </a:solidFill>
                              <a:effectLst/>
                              <a:uLnTx/>
                              <a:uFillTx/>
                              <a:latin typeface="Cambria Math" panose="02040503050406030204" pitchFamily="18" charset="0"/>
                              <a:ea typeface="Cambria Math" panose="02040503050406030204" pitchFamily="18" charset="0"/>
                              <a:cs typeface="+mn-cs"/>
                            </a:rPr>
                            <m:t>†</m:t>
                          </m:r>
                        </m:sup>
                      </m:sSubSup>
                      <m:sSubSup>
                        <m:sSubSupPr>
                          <m:ctrlPr>
                            <a:rPr kumimoji="0" lang="en-US" sz="2800" b="0" i="1" u="none" strike="noStrike" kern="1200" cap="none" spc="0" normalizeH="0" baseline="0" noProof="0">
                              <a:ln>
                                <a:noFill/>
                              </a:ln>
                              <a:solidFill>
                                <a:srgbClr val="FF339A"/>
                              </a:solidFill>
                              <a:effectLst/>
                              <a:uLnTx/>
                              <a:uFillTx/>
                              <a:latin typeface="Cambria Math"/>
                              <a:ea typeface="+mn-ea"/>
                              <a:cs typeface="+mn-cs"/>
                            </a:rPr>
                          </m:ctrlPr>
                        </m:sSubSupPr>
                        <m:e>
                          <m:acc>
                            <m:accPr>
                              <m:chr m:val="̂"/>
                              <m:ctrlPr>
                                <a:rPr kumimoji="0" lang="en-US" sz="2800" b="0" i="1" u="none" strike="noStrike" kern="1200" cap="none" spc="0" normalizeH="0" baseline="0" noProof="0">
                                  <a:ln>
                                    <a:noFill/>
                                  </a:ln>
                                  <a:solidFill>
                                    <a:srgbClr val="FF339A"/>
                                  </a:solidFill>
                                  <a:effectLst/>
                                  <a:uLnTx/>
                                  <a:uFillTx/>
                                  <a:latin typeface="Cambria Math"/>
                                  <a:ea typeface="+mn-ea"/>
                                  <a:cs typeface="+mn-cs"/>
                                </a:rPr>
                              </m:ctrlPr>
                            </m:accPr>
                            <m:e>
                              <m:r>
                                <a:rPr kumimoji="0" lang="en-US" sz="2800" b="0" i="1" u="none" strike="noStrike" kern="1200" cap="none" spc="0" normalizeH="0" baseline="0" noProof="0">
                                  <a:ln>
                                    <a:noFill/>
                                  </a:ln>
                                  <a:solidFill>
                                    <a:srgbClr val="FF339A"/>
                                  </a:solidFill>
                                  <a:effectLst/>
                                  <a:uLnTx/>
                                  <a:uFillTx/>
                                  <a:latin typeface="Cambria Math" panose="02040503050406030204" pitchFamily="18" charset="0"/>
                                  <a:ea typeface="+mn-ea"/>
                                  <a:cs typeface="+mn-cs"/>
                                </a:rPr>
                                <m:t>𝑐</m:t>
                              </m:r>
                            </m:e>
                          </m:acc>
                        </m:e>
                        <m:sub>
                          <m:r>
                            <a:rPr kumimoji="0" lang="en-US" sz="2800" b="0" i="1" u="none" strike="noStrike" kern="1200" cap="none" spc="0" normalizeH="0" baseline="0" noProof="0">
                              <a:ln>
                                <a:noFill/>
                              </a:ln>
                              <a:solidFill>
                                <a:srgbClr val="FF339A"/>
                              </a:solidFill>
                              <a:effectLst/>
                              <a:uLnTx/>
                              <a:uFillTx/>
                              <a:latin typeface="Cambria Math" panose="02040503050406030204" pitchFamily="18" charset="0"/>
                              <a:ea typeface="+mn-ea"/>
                              <a:cs typeface="+mn-cs"/>
                            </a:rPr>
                            <m:t>2</m:t>
                          </m:r>
                        </m:sub>
                        <m:sup>
                          <m:r>
                            <a:rPr kumimoji="0" lang="en-US" sz="2800" b="0" i="1" u="none" strike="noStrike" kern="1200" cap="none" spc="0" normalizeH="0" baseline="0" noProof="0">
                              <a:ln>
                                <a:noFill/>
                              </a:ln>
                              <a:solidFill>
                                <a:srgbClr val="FF339A"/>
                              </a:solidFill>
                              <a:effectLst/>
                              <a:uLnTx/>
                              <a:uFillTx/>
                              <a:latin typeface="Cambria Math" panose="02040503050406030204" pitchFamily="18" charset="0"/>
                              <a:ea typeface="Cambria Math" panose="02040503050406030204" pitchFamily="18" charset="0"/>
                              <a:cs typeface="+mn-cs"/>
                            </a:rPr>
                            <m:t>†</m:t>
                          </m:r>
                        </m:sup>
                      </m:sSubSup>
                      <m:sSubSup>
                        <m:sSubSupPr>
                          <m:ctrlPr>
                            <a:rPr kumimoji="0" lang="en-US" sz="2800" b="0" i="1" u="none" strike="noStrike" kern="1200" cap="none" spc="0" normalizeH="0" baseline="0" noProof="0">
                              <a:ln>
                                <a:noFill/>
                              </a:ln>
                              <a:solidFill>
                                <a:srgbClr val="FFC000"/>
                              </a:solidFill>
                              <a:effectLst/>
                              <a:uLnTx/>
                              <a:uFillTx/>
                              <a:latin typeface="Cambria Math"/>
                              <a:ea typeface="+mn-ea"/>
                              <a:cs typeface="+mn-cs"/>
                            </a:rPr>
                          </m:ctrlPr>
                        </m:sSubSupPr>
                        <m:e>
                          <m:sSubSup>
                            <m:sSubSupPr>
                              <m:ctrlPr>
                                <a:rPr kumimoji="0" lang="en-US" sz="2800" b="0" i="1" u="none" strike="noStrike" kern="1200" cap="none" spc="0" normalizeH="0" baseline="0" noProof="0" smtClean="0">
                                  <a:ln>
                                    <a:noFill/>
                                  </a:ln>
                                  <a:solidFill>
                                    <a:srgbClr val="00B050"/>
                                  </a:solidFill>
                                  <a:effectLst/>
                                  <a:uLnTx/>
                                  <a:uFillTx/>
                                  <a:latin typeface="Cambria Math"/>
                                  <a:ea typeface="+mn-ea"/>
                                  <a:cs typeface="+mn-cs"/>
                                </a:rPr>
                              </m:ctrlPr>
                            </m:sSubSupPr>
                            <m:e>
                              <m:acc>
                                <m:accPr>
                                  <m:chr m:val="̂"/>
                                  <m:ctrlPr>
                                    <a:rPr kumimoji="0" lang="en-US" sz="2800" b="0" i="1" u="none" strike="noStrike" kern="1200" cap="none" spc="0" normalizeH="0" baseline="0" noProof="0">
                                      <a:ln>
                                        <a:noFill/>
                                      </a:ln>
                                      <a:solidFill>
                                        <a:srgbClr val="00B050"/>
                                      </a:solidFill>
                                      <a:effectLst/>
                                      <a:uLnTx/>
                                      <a:uFillTx/>
                                      <a:latin typeface="Cambria Math"/>
                                      <a:ea typeface="+mn-ea"/>
                                      <a:cs typeface="+mn-cs"/>
                                    </a:rPr>
                                  </m:ctrlPr>
                                </m:accPr>
                                <m:e>
                                  <m:r>
                                    <a:rPr kumimoji="0" lang="en-US" sz="28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𝑐</m:t>
                                  </m:r>
                                </m:e>
                              </m:acc>
                            </m:e>
                            <m:sub>
                              <m:r>
                                <a:rPr kumimoji="0" lang="en-US" sz="28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2</m:t>
                              </m:r>
                            </m:sub>
                            <m:sup>
                              <m:r>
                                <a:rPr kumimoji="0" lang="en-US" sz="28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sup>
                          </m:sSubSup>
                          <m:r>
                            <a:rPr kumimoji="0" lang="en-US" sz="2800" b="0" i="1" u="none" strike="noStrike" kern="1200" cap="none" spc="0" normalizeH="0" baseline="0" noProof="0" smtClean="0">
                              <a:ln>
                                <a:noFill/>
                              </a:ln>
                              <a:solidFill>
                                <a:srgbClr val="00823B"/>
                              </a:solidFill>
                              <a:effectLst/>
                              <a:uLnTx/>
                              <a:uFillTx/>
                              <a:latin typeface="Cambria Math" panose="02040503050406030204" pitchFamily="18" charset="0"/>
                              <a:ea typeface="Cambria Math" panose="02040503050406030204" pitchFamily="18" charset="0"/>
                              <a:cs typeface="+mn-cs"/>
                            </a:rPr>
                            <m:t>⋅⋅</m:t>
                          </m:r>
                          <m:acc>
                            <m:accPr>
                              <m:chr m:val="̂"/>
                              <m:ctrlPr>
                                <a:rPr kumimoji="0" lang="en-US" sz="2800" b="0" i="1" u="none" strike="noStrike" kern="1200" cap="none" spc="0" normalizeH="0" baseline="0" noProof="0">
                                  <a:ln>
                                    <a:noFill/>
                                  </a:ln>
                                  <a:solidFill>
                                    <a:srgbClr val="FFC000"/>
                                  </a:solidFill>
                                  <a:effectLst/>
                                  <a:uLnTx/>
                                  <a:uFillTx/>
                                  <a:latin typeface="Cambria Math"/>
                                  <a:ea typeface="+mn-ea"/>
                                  <a:cs typeface="+mn-cs"/>
                                </a:rPr>
                              </m:ctrlPr>
                            </m:accPr>
                            <m:e>
                              <m:r>
                                <a:rPr kumimoji="0" lang="en-US" sz="2800" b="0"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t>𝑐</m:t>
                              </m:r>
                            </m:e>
                          </m:acc>
                        </m:e>
                        <m:sub>
                          <m:r>
                            <a:rPr kumimoji="0" lang="en-US" sz="2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𝑛</m:t>
                          </m:r>
                        </m:sub>
                        <m:sup>
                          <m:r>
                            <a:rPr kumimoji="0" lang="en-US" sz="2800" b="0" i="1" u="none" strike="noStrike" kern="1200" cap="none" spc="0" normalizeH="0" baseline="0" noProof="0">
                              <a:ln>
                                <a:noFill/>
                              </a:ln>
                              <a:solidFill>
                                <a:srgbClr val="FFC000"/>
                              </a:solidFill>
                              <a:effectLst/>
                              <a:uLnTx/>
                              <a:uFillTx/>
                              <a:latin typeface="Cambria Math" panose="02040503050406030204" pitchFamily="18" charset="0"/>
                              <a:ea typeface="Cambria Math" panose="02040503050406030204" pitchFamily="18" charset="0"/>
                              <a:cs typeface="+mn-cs"/>
                            </a:rPr>
                            <m:t>†</m:t>
                          </m:r>
                        </m:sup>
                      </m:sSubSup>
                      <m:d>
                        <m:dPr>
                          <m:begChr m:val=""/>
                          <m:endChr m:val="⟩"/>
                          <m:ctrlPr>
                            <a:rPr kumimoji="0" lang="en-US" sz="28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ctrlPr>
                        </m:dPr>
                        <m:e>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e>
                      </m:d>
                    </m:oMath>
                  </m:oMathPara>
                </a14:m>
                <a:endParaRPr kumimoji="0" lang="en-US" sz="28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101" name="Rectangle 100"/>
              <p:cNvSpPr>
                <a:spLocks noRot="1" noChangeAspect="1" noMove="1" noResize="1" noEditPoints="1" noAdjustHandles="1" noChangeArrowheads="1" noChangeShapeType="1" noTextEdit="1"/>
              </p:cNvSpPr>
              <p:nvPr/>
            </p:nvSpPr>
            <p:spPr>
              <a:xfrm>
                <a:off x="6534340" y="2491103"/>
                <a:ext cx="3283656" cy="595228"/>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5884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00" grpId="0"/>
      <p:bldP spid="10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152"/>
          <p:cNvPicPr>
            <a:picLocks noChangeAspect="1"/>
          </p:cNvPicPr>
          <p:nvPr/>
        </p:nvPicPr>
        <p:blipFill>
          <a:blip r:embed="rId3">
            <a:clrChange>
              <a:clrFrom>
                <a:srgbClr val="FFFFFF"/>
              </a:clrFrom>
              <a:clrTo>
                <a:srgbClr val="FFFFFF">
                  <a:alpha val="0"/>
                </a:srgbClr>
              </a:clrTo>
            </a:clrChange>
          </a:blip>
          <a:stretch>
            <a:fillRect/>
          </a:stretch>
        </p:blipFill>
        <p:spPr>
          <a:xfrm>
            <a:off x="2073826" y="3913264"/>
            <a:ext cx="7591425" cy="3133725"/>
          </a:xfrm>
          <a:prstGeom prst="rect">
            <a:avLst/>
          </a:prstGeom>
        </p:spPr>
      </p:pic>
      <p:pic>
        <p:nvPicPr>
          <p:cNvPr id="3" name="Picture 2"/>
          <p:cNvPicPr>
            <a:picLocks noChangeAspect="1"/>
          </p:cNvPicPr>
          <p:nvPr/>
        </p:nvPicPr>
        <p:blipFill rotWithShape="1">
          <a:blip r:embed="rId4">
            <a:clrChange>
              <a:clrFrom>
                <a:srgbClr val="FFFFFF"/>
              </a:clrFrom>
              <a:clrTo>
                <a:srgbClr val="FFFFFF">
                  <a:alpha val="0"/>
                </a:srgbClr>
              </a:clrTo>
            </a:clrChange>
          </a:blip>
          <a:srcRect r="16947"/>
          <a:stretch/>
        </p:blipFill>
        <p:spPr>
          <a:xfrm>
            <a:off x="1806563" y="-8860"/>
            <a:ext cx="8156435" cy="4035189"/>
          </a:xfrm>
          <a:prstGeom prst="rect">
            <a:avLst/>
          </a:prstGeom>
        </p:spPr>
      </p:pic>
      <p:sp>
        <p:nvSpPr>
          <p:cNvPr id="2" name="Rectangle 1"/>
          <p:cNvSpPr/>
          <p:nvPr/>
        </p:nvSpPr>
        <p:spPr>
          <a:xfrm>
            <a:off x="1672488" y="-125082"/>
            <a:ext cx="8995513"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Measuring the interaction parameters</a:t>
            </a:r>
            <a:endParaRPr kumimoji="0" lang="en-US" sz="36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endParaRPr>
          </a:p>
        </p:txBody>
      </p:sp>
      <p:pic>
        <p:nvPicPr>
          <p:cNvPr id="154" name="Picture 153"/>
          <p:cNvPicPr>
            <a:picLocks noChangeAspect="1"/>
          </p:cNvPicPr>
          <p:nvPr/>
        </p:nvPicPr>
        <p:blipFill>
          <a:blip r:embed="rId5"/>
          <a:stretch>
            <a:fillRect/>
          </a:stretch>
        </p:blipFill>
        <p:spPr>
          <a:xfrm>
            <a:off x="3816537" y="4306856"/>
            <a:ext cx="828675" cy="2019300"/>
          </a:xfrm>
          <a:prstGeom prst="rect">
            <a:avLst/>
          </a:prstGeom>
        </p:spPr>
      </p:pic>
      <p:pic>
        <p:nvPicPr>
          <p:cNvPr id="155" name="Picture 154"/>
          <p:cNvPicPr>
            <a:picLocks noChangeAspect="1"/>
          </p:cNvPicPr>
          <p:nvPr/>
        </p:nvPicPr>
        <p:blipFill>
          <a:blip r:embed="rId6"/>
          <a:stretch>
            <a:fillRect/>
          </a:stretch>
        </p:blipFill>
        <p:spPr>
          <a:xfrm>
            <a:off x="5343751" y="4687856"/>
            <a:ext cx="409575" cy="1638300"/>
          </a:xfrm>
          <a:prstGeom prst="rect">
            <a:avLst/>
          </a:prstGeom>
        </p:spPr>
      </p:pic>
      <p:pic>
        <p:nvPicPr>
          <p:cNvPr id="157" name="Picture 156"/>
          <p:cNvPicPr>
            <a:picLocks noChangeAspect="1"/>
          </p:cNvPicPr>
          <p:nvPr/>
        </p:nvPicPr>
        <p:blipFill>
          <a:blip r:embed="rId7"/>
          <a:stretch>
            <a:fillRect/>
          </a:stretch>
        </p:blipFill>
        <p:spPr>
          <a:xfrm>
            <a:off x="3302081" y="4702144"/>
            <a:ext cx="295275" cy="1609725"/>
          </a:xfrm>
          <a:prstGeom prst="rect">
            <a:avLst/>
          </a:prstGeom>
        </p:spPr>
      </p:pic>
      <p:pic>
        <p:nvPicPr>
          <p:cNvPr id="158" name="Picture 157"/>
          <p:cNvPicPr>
            <a:picLocks noChangeAspect="1"/>
          </p:cNvPicPr>
          <p:nvPr/>
        </p:nvPicPr>
        <p:blipFill>
          <a:blip r:embed="rId8"/>
          <a:stretch>
            <a:fillRect/>
          </a:stretch>
        </p:blipFill>
        <p:spPr>
          <a:xfrm>
            <a:off x="3640324" y="4987894"/>
            <a:ext cx="352425" cy="1323975"/>
          </a:xfrm>
          <a:prstGeom prst="rect">
            <a:avLst/>
          </a:prstGeom>
        </p:spPr>
      </p:pic>
      <p:pic>
        <p:nvPicPr>
          <p:cNvPr id="159" name="Picture 158"/>
          <p:cNvPicPr>
            <a:picLocks noChangeAspect="1"/>
          </p:cNvPicPr>
          <p:nvPr/>
        </p:nvPicPr>
        <p:blipFill>
          <a:blip r:embed="rId9"/>
          <a:stretch>
            <a:fillRect/>
          </a:stretch>
        </p:blipFill>
        <p:spPr>
          <a:xfrm>
            <a:off x="6719743" y="5046902"/>
            <a:ext cx="447675" cy="1304925"/>
          </a:xfrm>
          <a:prstGeom prst="rect">
            <a:avLst/>
          </a:prstGeom>
        </p:spPr>
      </p:pic>
      <p:pic>
        <p:nvPicPr>
          <p:cNvPr id="160" name="Picture 159"/>
          <p:cNvPicPr>
            <a:picLocks noChangeAspect="1"/>
          </p:cNvPicPr>
          <p:nvPr/>
        </p:nvPicPr>
        <p:blipFill>
          <a:blip r:embed="rId10"/>
          <a:stretch>
            <a:fillRect/>
          </a:stretch>
        </p:blipFill>
        <p:spPr>
          <a:xfrm>
            <a:off x="4182180" y="5392867"/>
            <a:ext cx="295275" cy="942975"/>
          </a:xfrm>
          <a:prstGeom prst="rect">
            <a:avLst/>
          </a:prstGeom>
        </p:spPr>
      </p:pic>
      <p:pic>
        <p:nvPicPr>
          <p:cNvPr id="161" name="Picture 160"/>
          <p:cNvPicPr>
            <a:picLocks noChangeAspect="1"/>
          </p:cNvPicPr>
          <p:nvPr/>
        </p:nvPicPr>
        <p:blipFill>
          <a:blip r:embed="rId11"/>
          <a:stretch>
            <a:fillRect/>
          </a:stretch>
        </p:blipFill>
        <p:spPr>
          <a:xfrm>
            <a:off x="4480130" y="5787994"/>
            <a:ext cx="514350" cy="523875"/>
          </a:xfrm>
          <a:prstGeom prst="rect">
            <a:avLst/>
          </a:prstGeom>
        </p:spPr>
      </p:pic>
      <p:pic>
        <p:nvPicPr>
          <p:cNvPr id="162" name="Picture 161"/>
          <p:cNvPicPr>
            <a:picLocks noChangeAspect="1"/>
          </p:cNvPicPr>
          <p:nvPr/>
        </p:nvPicPr>
        <p:blipFill>
          <a:blip r:embed="rId12"/>
          <a:stretch>
            <a:fillRect/>
          </a:stretch>
        </p:blipFill>
        <p:spPr>
          <a:xfrm>
            <a:off x="7713022" y="5416518"/>
            <a:ext cx="504825" cy="895350"/>
          </a:xfrm>
          <a:prstGeom prst="rect">
            <a:avLst/>
          </a:prstGeom>
        </p:spPr>
      </p:pic>
      <p:pic>
        <p:nvPicPr>
          <p:cNvPr id="163" name="Picture 162"/>
          <p:cNvPicPr>
            <a:picLocks noChangeAspect="1"/>
          </p:cNvPicPr>
          <p:nvPr/>
        </p:nvPicPr>
        <p:blipFill>
          <a:blip r:embed="rId13"/>
          <a:stretch>
            <a:fillRect/>
          </a:stretch>
        </p:blipFill>
        <p:spPr>
          <a:xfrm>
            <a:off x="8765058" y="5669091"/>
            <a:ext cx="571500" cy="666750"/>
          </a:xfrm>
          <a:prstGeom prst="rect">
            <a:avLst/>
          </a:prstGeom>
        </p:spPr>
      </p:pic>
      <p:pic>
        <p:nvPicPr>
          <p:cNvPr id="4" name="Picture 3"/>
          <p:cNvPicPr>
            <a:picLocks noChangeAspect="1"/>
          </p:cNvPicPr>
          <p:nvPr/>
        </p:nvPicPr>
        <p:blipFill>
          <a:blip r:embed="rId14"/>
          <a:stretch>
            <a:fillRect/>
          </a:stretch>
        </p:blipFill>
        <p:spPr>
          <a:xfrm>
            <a:off x="3767695" y="1441759"/>
            <a:ext cx="827676" cy="791735"/>
          </a:xfrm>
          <a:prstGeom prst="rect">
            <a:avLst/>
          </a:prstGeom>
        </p:spPr>
      </p:pic>
      <p:pic>
        <p:nvPicPr>
          <p:cNvPr id="5" name="Picture 4"/>
          <p:cNvPicPr>
            <a:picLocks noChangeAspect="1"/>
          </p:cNvPicPr>
          <p:nvPr/>
        </p:nvPicPr>
        <p:blipFill>
          <a:blip r:embed="rId15"/>
          <a:stretch>
            <a:fillRect/>
          </a:stretch>
        </p:blipFill>
        <p:spPr>
          <a:xfrm>
            <a:off x="5094752" y="1366409"/>
            <a:ext cx="784405" cy="784405"/>
          </a:xfrm>
          <a:prstGeom prst="rect">
            <a:avLst/>
          </a:prstGeom>
        </p:spPr>
      </p:pic>
      <p:pic>
        <p:nvPicPr>
          <p:cNvPr id="6" name="Picture 5"/>
          <p:cNvPicPr>
            <a:picLocks noChangeAspect="1"/>
          </p:cNvPicPr>
          <p:nvPr/>
        </p:nvPicPr>
        <p:blipFill>
          <a:blip r:embed="rId16"/>
          <a:stretch>
            <a:fillRect/>
          </a:stretch>
        </p:blipFill>
        <p:spPr>
          <a:xfrm>
            <a:off x="6336898" y="1252373"/>
            <a:ext cx="953405" cy="795279"/>
          </a:xfrm>
          <a:prstGeom prst="rect">
            <a:avLst/>
          </a:prstGeom>
        </p:spPr>
      </p:pic>
      <p:pic>
        <p:nvPicPr>
          <p:cNvPr id="7" name="Picture 6"/>
          <p:cNvPicPr>
            <a:picLocks noChangeAspect="1"/>
          </p:cNvPicPr>
          <p:nvPr/>
        </p:nvPicPr>
        <p:blipFill>
          <a:blip r:embed="rId17"/>
          <a:stretch>
            <a:fillRect/>
          </a:stretch>
        </p:blipFill>
        <p:spPr>
          <a:xfrm>
            <a:off x="7639752" y="1137465"/>
            <a:ext cx="1001272" cy="1001272"/>
          </a:xfrm>
          <a:prstGeom prst="rect">
            <a:avLst/>
          </a:prstGeom>
        </p:spPr>
      </p:pic>
      <p:pic>
        <p:nvPicPr>
          <p:cNvPr id="8" name="Picture 7"/>
          <p:cNvPicPr>
            <a:picLocks noChangeAspect="1"/>
          </p:cNvPicPr>
          <p:nvPr/>
        </p:nvPicPr>
        <p:blipFill>
          <a:blip r:embed="rId18"/>
          <a:stretch>
            <a:fillRect/>
          </a:stretch>
        </p:blipFill>
        <p:spPr>
          <a:xfrm>
            <a:off x="7909696" y="3028805"/>
            <a:ext cx="551913" cy="425762"/>
          </a:xfrm>
          <a:prstGeom prst="rect">
            <a:avLst/>
          </a:prstGeom>
        </p:spPr>
      </p:pic>
      <p:pic>
        <p:nvPicPr>
          <p:cNvPr id="9" name="Picture 8"/>
          <p:cNvPicPr>
            <a:picLocks noChangeAspect="1"/>
          </p:cNvPicPr>
          <p:nvPr/>
        </p:nvPicPr>
        <p:blipFill>
          <a:blip r:embed="rId19"/>
          <a:stretch>
            <a:fillRect/>
          </a:stretch>
        </p:blipFill>
        <p:spPr>
          <a:xfrm>
            <a:off x="5316654" y="3186476"/>
            <a:ext cx="387683" cy="422594"/>
          </a:xfrm>
          <a:prstGeom prst="rect">
            <a:avLst/>
          </a:prstGeom>
        </p:spPr>
      </p:pic>
      <p:pic>
        <p:nvPicPr>
          <p:cNvPr id="10" name="Picture 9"/>
          <p:cNvPicPr>
            <a:picLocks noChangeAspect="1"/>
          </p:cNvPicPr>
          <p:nvPr/>
        </p:nvPicPr>
        <p:blipFill>
          <a:blip r:embed="rId20"/>
          <a:stretch>
            <a:fillRect/>
          </a:stretch>
        </p:blipFill>
        <p:spPr>
          <a:xfrm>
            <a:off x="2703689" y="3305974"/>
            <a:ext cx="192869" cy="410465"/>
          </a:xfrm>
          <a:prstGeom prst="rect">
            <a:avLst/>
          </a:prstGeom>
        </p:spPr>
      </p:pic>
      <p:pic>
        <p:nvPicPr>
          <p:cNvPr id="11" name="Picture 10"/>
          <p:cNvPicPr>
            <a:picLocks noChangeAspect="1"/>
          </p:cNvPicPr>
          <p:nvPr/>
        </p:nvPicPr>
        <p:blipFill>
          <a:blip r:embed="rId21"/>
          <a:stretch>
            <a:fillRect/>
          </a:stretch>
        </p:blipFill>
        <p:spPr>
          <a:xfrm>
            <a:off x="2700000" y="1498443"/>
            <a:ext cx="242785" cy="526035"/>
          </a:xfrm>
          <a:prstGeom prst="rect">
            <a:avLst/>
          </a:prstGeom>
        </p:spPr>
      </p:pic>
      <p:pic>
        <p:nvPicPr>
          <p:cNvPr id="218" name="Picture 217"/>
          <p:cNvPicPr>
            <a:picLocks noChangeAspect="1"/>
          </p:cNvPicPr>
          <p:nvPr/>
        </p:nvPicPr>
        <p:blipFill>
          <a:blip r:embed="rId18"/>
          <a:stretch>
            <a:fillRect/>
          </a:stretch>
        </p:blipFill>
        <p:spPr>
          <a:xfrm>
            <a:off x="6566393" y="3040201"/>
            <a:ext cx="551913" cy="425762"/>
          </a:xfrm>
          <a:prstGeom prst="rect">
            <a:avLst/>
          </a:prstGeom>
        </p:spPr>
      </p:pic>
      <p:pic>
        <p:nvPicPr>
          <p:cNvPr id="219" name="Picture 218"/>
          <p:cNvPicPr>
            <a:picLocks noChangeAspect="1"/>
          </p:cNvPicPr>
          <p:nvPr/>
        </p:nvPicPr>
        <p:blipFill>
          <a:blip r:embed="rId19"/>
          <a:stretch>
            <a:fillRect/>
          </a:stretch>
        </p:blipFill>
        <p:spPr>
          <a:xfrm>
            <a:off x="3976116" y="3185852"/>
            <a:ext cx="387683" cy="422594"/>
          </a:xfrm>
          <a:prstGeom prst="rect">
            <a:avLst/>
          </a:prstGeom>
        </p:spPr>
      </p:pic>
      <p:pic>
        <p:nvPicPr>
          <p:cNvPr id="26" name="Picture 25"/>
          <p:cNvPicPr>
            <a:picLocks noChangeAspect="1"/>
          </p:cNvPicPr>
          <p:nvPr/>
        </p:nvPicPr>
        <p:blipFill>
          <a:blip r:embed="rId22"/>
          <a:stretch>
            <a:fillRect/>
          </a:stretch>
        </p:blipFill>
        <p:spPr>
          <a:xfrm>
            <a:off x="9263865" y="1558680"/>
            <a:ext cx="625979" cy="1111114"/>
          </a:xfrm>
          <a:prstGeom prst="rect">
            <a:avLst/>
          </a:prstGeom>
        </p:spPr>
      </p:pic>
      <p:pic>
        <p:nvPicPr>
          <p:cNvPr id="29" name="Picture 28"/>
          <p:cNvPicPr>
            <a:picLocks noChangeAspect="1"/>
          </p:cNvPicPr>
          <p:nvPr/>
        </p:nvPicPr>
        <p:blipFill>
          <a:blip r:embed="rId23"/>
          <a:stretch>
            <a:fillRect/>
          </a:stretch>
        </p:blipFill>
        <p:spPr>
          <a:xfrm>
            <a:off x="9353002" y="3305973"/>
            <a:ext cx="560888" cy="720356"/>
          </a:xfrm>
          <a:prstGeom prst="rect">
            <a:avLst/>
          </a:prstGeom>
        </p:spPr>
      </p:pic>
      <p:sp>
        <p:nvSpPr>
          <p:cNvPr id="12" name="Rectangle 11"/>
          <p:cNvSpPr/>
          <p:nvPr/>
        </p:nvSpPr>
        <p:spPr bwMode="auto">
          <a:xfrm>
            <a:off x="3535590" y="579389"/>
            <a:ext cx="2609421" cy="336637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34" charset="0"/>
            </a:endParaRPr>
          </a:p>
        </p:txBody>
      </p:sp>
      <p:sp>
        <p:nvSpPr>
          <p:cNvPr id="13" name="Rounded Rectangle 12"/>
          <p:cNvSpPr/>
          <p:nvPr/>
        </p:nvSpPr>
        <p:spPr bwMode="auto">
          <a:xfrm>
            <a:off x="3150096" y="1733659"/>
            <a:ext cx="980454" cy="516011"/>
          </a:xfrm>
          <a:prstGeom prst="round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34" charset="0"/>
            </a:endParaRPr>
          </a:p>
        </p:txBody>
      </p:sp>
      <p:sp>
        <p:nvSpPr>
          <p:cNvPr id="28" name="Rounded Rectangle 27"/>
          <p:cNvSpPr/>
          <p:nvPr/>
        </p:nvSpPr>
        <p:spPr bwMode="auto">
          <a:xfrm>
            <a:off x="3191216" y="3077674"/>
            <a:ext cx="980454" cy="638765"/>
          </a:xfrm>
          <a:prstGeom prst="round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34" charset="0"/>
            </a:endParaRPr>
          </a:p>
        </p:txBody>
      </p:sp>
      <p:sp>
        <p:nvSpPr>
          <p:cNvPr id="30" name="Rectangle 29"/>
          <p:cNvSpPr/>
          <p:nvPr/>
        </p:nvSpPr>
        <p:spPr bwMode="auto">
          <a:xfrm>
            <a:off x="6097107" y="700244"/>
            <a:ext cx="3913794" cy="336637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34" charset="0"/>
            </a:endParaRPr>
          </a:p>
        </p:txBody>
      </p:sp>
    </p:spTree>
    <p:extLst>
      <p:ext uri="{BB962C8B-B14F-4D97-AF65-F5344CB8AC3E}">
        <p14:creationId xmlns:p14="http://schemas.microsoft.com/office/powerpoint/2010/main" val="54083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58"/>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15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6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8" grpId="0" animBg="1"/>
      <p:bldP spid="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2488" y="-125082"/>
            <a:ext cx="8995513"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Experimental Measurements</a:t>
            </a:r>
            <a:endParaRPr kumimoji="0" lang="en-US" sz="36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1742521" y="1098763"/>
            <a:ext cx="3593592" cy="3094103"/>
          </a:xfrm>
          <a:prstGeom prst="rect">
            <a:avLst/>
          </a:prstGeom>
        </p:spPr>
      </p:pic>
      <p:sp>
        <p:nvSpPr>
          <p:cNvPr id="4" name="TextBox 3"/>
          <p:cNvSpPr txBox="1"/>
          <p:nvPr/>
        </p:nvSpPr>
        <p:spPr>
          <a:xfrm>
            <a:off x="2292096" y="654930"/>
            <a:ext cx="753465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Use two-body sites to determine scattering lengths</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8832481" y="462579"/>
            <a:ext cx="1771511" cy="1724892"/>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5250458" y="925557"/>
            <a:ext cx="3917926" cy="3180249"/>
          </a:xfrm>
          <a:prstGeom prst="rect">
            <a:avLst/>
          </a:prstGeom>
        </p:spPr>
      </p:pic>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nvGraphicFramePr>
            <p:xfrm>
              <a:off x="2736480" y="4849284"/>
              <a:ext cx="6096000" cy="1409833"/>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xmlns="" val="1422313443"/>
                        </a:ext>
                      </a:extLst>
                    </a:gridCol>
                    <a:gridCol w="2032000">
                      <a:extLst>
                        <a:ext uri="{9D8B030D-6E8A-4147-A177-3AD203B41FA5}">
                          <a16:colId xmlns:a16="http://schemas.microsoft.com/office/drawing/2014/main" xmlns="" val="1717024333"/>
                        </a:ext>
                      </a:extLst>
                    </a:gridCol>
                    <a:gridCol w="2032000">
                      <a:extLst>
                        <a:ext uri="{9D8B030D-6E8A-4147-A177-3AD203B41FA5}">
                          <a16:colId xmlns:a16="http://schemas.microsoft.com/office/drawing/2014/main" xmlns="" val="3835629701"/>
                        </a:ext>
                      </a:extLst>
                    </a:gridCol>
                  </a:tblGrid>
                  <a:tr h="633609">
                    <a:tc>
                      <a:txBody>
                        <a:bodyPr/>
                        <a:lstStyle/>
                        <a:p>
                          <a:pPr algn="ctr"/>
                          <a:r>
                            <a:rPr lang="en-US" dirty="0"/>
                            <a:t>Chanel</a:t>
                          </a:r>
                        </a:p>
                      </a:txBody>
                      <a:tcPr/>
                    </a:tc>
                    <a:tc>
                      <a:txBody>
                        <a:bodyPr/>
                        <a:lstStyle/>
                        <a:p>
                          <a:pPr algn="ctr"/>
                          <a:r>
                            <a:rPr lang="en-US" i="1" dirty="0"/>
                            <a:t>s</a:t>
                          </a:r>
                          <a:r>
                            <a:rPr lang="en-US" dirty="0"/>
                            <a:t>-wave(a</a:t>
                          </a:r>
                          <a:r>
                            <a:rPr lang="en-US" baseline="-25000" dirty="0"/>
                            <a:t>0</a:t>
                          </a:r>
                          <a:r>
                            <a:rPr lang="en-US" dirty="0"/>
                            <a:t>):</a:t>
                          </a:r>
                          <a:r>
                            <a:rPr lang="en-US" baseline="0" dirty="0"/>
                            <a:t> 1D</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a:t>s</a:t>
                          </a:r>
                          <a:r>
                            <a:rPr lang="en-US" dirty="0"/>
                            <a:t>-wave(a</a:t>
                          </a:r>
                          <a:r>
                            <a:rPr lang="en-US" baseline="-25000" dirty="0"/>
                            <a:t>0</a:t>
                          </a:r>
                          <a:r>
                            <a:rPr lang="en-US" dirty="0"/>
                            <a:t>):</a:t>
                          </a:r>
                          <a:r>
                            <a:rPr lang="en-US" baseline="0" dirty="0"/>
                            <a:t> 3D</a:t>
                          </a:r>
                          <a:endParaRPr lang="en-US" dirty="0"/>
                        </a:p>
                      </a:txBody>
                      <a:tcPr/>
                    </a:tc>
                    <a:extLst>
                      <a:ext uri="{0D108BD9-81ED-4DB2-BD59-A6C34878D82A}">
                        <a16:rowId xmlns:a16="http://schemas.microsoft.com/office/drawing/2014/main" xmlns="" val="1605412115"/>
                      </a:ext>
                    </a:extLst>
                  </a:tr>
                  <a:tr h="370840">
                    <a:tc>
                      <a:txBody>
                        <a:bodyPr/>
                        <a:lstStyle/>
                        <a:p>
                          <a:pPr algn="ctr"/>
                          <a14:m>
                            <m:oMathPara xmlns:m="http://schemas.openxmlformats.org/officeDocument/2006/math">
                              <m:oMathParaPr>
                                <m:jc m:val="centerGroup"/>
                              </m:oMathParaPr>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𝑎</m:t>
                                    </m:r>
                                  </m:e>
                                  <m:sub>
                                    <m:r>
                                      <a:rPr lang="en-US" b="0" i="1" smtClean="0">
                                        <a:latin typeface="Cambria Math" panose="02040503050406030204" pitchFamily="18" charset="0"/>
                                      </a:rPr>
                                      <m:t>𝑒𝑔</m:t>
                                    </m:r>
                                  </m:sub>
                                  <m:sup>
                                    <m:r>
                                      <a:rPr lang="en-US" b="0" i="1" smtClean="0">
                                        <a:latin typeface="Cambria Math" panose="02040503050406030204" pitchFamily="18" charset="0"/>
                                      </a:rPr>
                                      <m:t>+</m:t>
                                    </m:r>
                                  </m:sup>
                                </m:sSubSup>
                              </m:oMath>
                            </m:oMathPara>
                          </a14:m>
                          <a:endParaRPr lang="en-US" dirty="0"/>
                        </a:p>
                      </a:txBody>
                      <a:tcPr/>
                    </a:tc>
                    <a:tc>
                      <a:txBody>
                        <a:bodyPr/>
                        <a:lstStyle/>
                        <a:p>
                          <a:pPr algn="ctr"/>
                          <a:r>
                            <a:rPr lang="en-US" dirty="0"/>
                            <a:t>169(8)</a:t>
                          </a:r>
                        </a:p>
                      </a:txBody>
                      <a:tcPr/>
                    </a:tc>
                    <a:tc>
                      <a:txBody>
                        <a:bodyPr/>
                        <a:lstStyle/>
                        <a:p>
                          <a:pPr algn="ctr"/>
                          <a:r>
                            <a:rPr lang="en-US" dirty="0"/>
                            <a:t>165.0(0.6)</a:t>
                          </a:r>
                        </a:p>
                      </a:txBody>
                      <a:tcPr/>
                    </a:tc>
                    <a:extLst>
                      <a:ext uri="{0D108BD9-81ED-4DB2-BD59-A6C34878D82A}">
                        <a16:rowId xmlns:a16="http://schemas.microsoft.com/office/drawing/2014/main" xmlns="" val="3156188111"/>
                      </a:ext>
                    </a:extLst>
                  </a:tr>
                  <a:tr h="370840">
                    <a:tc>
                      <a:txBody>
                        <a:bodyPr/>
                        <a:lstStyle/>
                        <a:p>
                          <a:pPr algn="ctr"/>
                          <a14:m>
                            <m:oMathPara xmlns:m="http://schemas.openxmlformats.org/officeDocument/2006/math">
                              <m:oMathParaPr>
                                <m:jc m:val="centerGroup"/>
                              </m:oMathParaPr>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𝑎</m:t>
                                    </m:r>
                                  </m:e>
                                  <m:sub>
                                    <m:r>
                                      <a:rPr lang="en-US" b="0" i="1" smtClean="0">
                                        <a:latin typeface="Cambria Math" panose="02040503050406030204" pitchFamily="18" charset="0"/>
                                      </a:rPr>
                                      <m:t>𝑒𝑔</m:t>
                                    </m:r>
                                  </m:sub>
                                  <m:sup>
                                    <m:r>
                                      <a:rPr lang="en-US" b="0" i="1" smtClean="0">
                                        <a:latin typeface="Cambria Math" panose="02040503050406030204" pitchFamily="18" charset="0"/>
                                      </a:rPr>
                                      <m:t>−</m:t>
                                    </m:r>
                                  </m:sup>
                                </m:sSubSup>
                              </m:oMath>
                            </m:oMathPara>
                          </a14:m>
                          <a:endParaRPr lang="en-US" dirty="0"/>
                        </a:p>
                      </a:txBody>
                      <a:tcPr/>
                    </a:tc>
                    <a:tc>
                      <a:txBody>
                        <a:bodyPr/>
                        <a:lstStyle/>
                        <a:p>
                          <a:pPr algn="ctr"/>
                          <a:r>
                            <a:rPr lang="en-US" dirty="0"/>
                            <a:t>68(22)</a:t>
                          </a:r>
                        </a:p>
                      </a:txBody>
                      <a:tcPr/>
                    </a:tc>
                    <a:tc>
                      <a:txBody>
                        <a:bodyPr/>
                        <a:lstStyle/>
                        <a:p>
                          <a:pPr algn="ctr"/>
                          <a:r>
                            <a:rPr lang="en-US" dirty="0"/>
                            <a:t>68.6(0.2)</a:t>
                          </a:r>
                        </a:p>
                      </a:txBody>
                      <a:tcPr/>
                    </a:tc>
                    <a:extLst>
                      <a:ext uri="{0D108BD9-81ED-4DB2-BD59-A6C34878D82A}">
                        <a16:rowId xmlns:a16="http://schemas.microsoft.com/office/drawing/2014/main" xmlns="" val="2283742115"/>
                      </a:ext>
                    </a:extLst>
                  </a:tr>
                </a:tbl>
              </a:graphicData>
            </a:graphic>
          </p:graphicFrame>
        </mc:Choice>
        <mc:Fallback xmlns="">
          <p:graphicFrame>
            <p:nvGraphicFramePr>
              <p:cNvPr id="11" name="Table 10"/>
              <p:cNvGraphicFramePr>
                <a:graphicFrameLocks noGrp="1"/>
              </p:cNvGraphicFramePr>
              <p:nvPr/>
            </p:nvGraphicFramePr>
            <p:xfrm>
              <a:off x="2736480" y="4849284"/>
              <a:ext cx="6096000" cy="1409833"/>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1422313443"/>
                        </a:ext>
                      </a:extLst>
                    </a:gridCol>
                    <a:gridCol w="2032000">
                      <a:extLst>
                        <a:ext uri="{9D8B030D-6E8A-4147-A177-3AD203B41FA5}">
                          <a16:colId xmlns:a16="http://schemas.microsoft.com/office/drawing/2014/main" val="1717024333"/>
                        </a:ext>
                      </a:extLst>
                    </a:gridCol>
                    <a:gridCol w="2032000">
                      <a:extLst>
                        <a:ext uri="{9D8B030D-6E8A-4147-A177-3AD203B41FA5}">
                          <a16:colId xmlns:a16="http://schemas.microsoft.com/office/drawing/2014/main" val="3835629701"/>
                        </a:ext>
                      </a:extLst>
                    </a:gridCol>
                  </a:tblGrid>
                  <a:tr h="633609">
                    <a:tc>
                      <a:txBody>
                        <a:bodyPr/>
                        <a:lstStyle/>
                        <a:p>
                          <a:pPr algn="ctr"/>
                          <a:r>
                            <a:rPr lang="en-US" dirty="0"/>
                            <a:t>Chanel</a:t>
                          </a:r>
                        </a:p>
                      </a:txBody>
                      <a:tcPr/>
                    </a:tc>
                    <a:tc>
                      <a:txBody>
                        <a:bodyPr/>
                        <a:lstStyle/>
                        <a:p>
                          <a:pPr algn="ctr"/>
                          <a:r>
                            <a:rPr lang="en-US" i="1" dirty="0"/>
                            <a:t>s</a:t>
                          </a:r>
                          <a:r>
                            <a:rPr lang="en-US" dirty="0"/>
                            <a:t>-wave(a</a:t>
                          </a:r>
                          <a:r>
                            <a:rPr lang="en-US" baseline="-25000" dirty="0"/>
                            <a:t>0</a:t>
                          </a:r>
                          <a:r>
                            <a:rPr lang="en-US" dirty="0"/>
                            <a:t>):</a:t>
                          </a:r>
                          <a:r>
                            <a:rPr lang="en-US" baseline="0" dirty="0"/>
                            <a:t> 1D</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a:t>s</a:t>
                          </a:r>
                          <a:r>
                            <a:rPr lang="en-US" dirty="0"/>
                            <a:t>-wave(a</a:t>
                          </a:r>
                          <a:r>
                            <a:rPr lang="en-US" baseline="-25000" dirty="0"/>
                            <a:t>0</a:t>
                          </a:r>
                          <a:r>
                            <a:rPr lang="en-US" dirty="0"/>
                            <a:t>):</a:t>
                          </a:r>
                          <a:r>
                            <a:rPr lang="en-US" baseline="0" dirty="0"/>
                            <a:t> 3D</a:t>
                          </a:r>
                          <a:endParaRPr lang="en-US" dirty="0"/>
                        </a:p>
                      </a:txBody>
                      <a:tcPr/>
                    </a:tc>
                    <a:extLst>
                      <a:ext uri="{0D108BD9-81ED-4DB2-BD59-A6C34878D82A}">
                        <a16:rowId xmlns:a16="http://schemas.microsoft.com/office/drawing/2014/main" val="1605412115"/>
                      </a:ext>
                    </a:extLst>
                  </a:tr>
                  <a:tr h="388112">
                    <a:tc>
                      <a:txBody>
                        <a:bodyPr/>
                        <a:lstStyle/>
                        <a:p>
                          <a:endParaRPr lang="en-US"/>
                        </a:p>
                      </a:txBody>
                      <a:tcPr>
                        <a:blipFill>
                          <a:blip r:embed="rId5"/>
                          <a:stretch>
                            <a:fillRect l="-299" t="-170313" r="-200299" b="-118750"/>
                          </a:stretch>
                        </a:blipFill>
                      </a:tcPr>
                    </a:tc>
                    <a:tc>
                      <a:txBody>
                        <a:bodyPr/>
                        <a:lstStyle/>
                        <a:p>
                          <a:pPr algn="ctr"/>
                          <a:r>
                            <a:rPr lang="en-US" dirty="0"/>
                            <a:t>169(8)</a:t>
                          </a:r>
                        </a:p>
                      </a:txBody>
                      <a:tcPr/>
                    </a:tc>
                    <a:tc>
                      <a:txBody>
                        <a:bodyPr/>
                        <a:lstStyle/>
                        <a:p>
                          <a:pPr algn="ctr"/>
                          <a:r>
                            <a:rPr lang="en-US" dirty="0"/>
                            <a:t>165.0(0.6)</a:t>
                          </a:r>
                        </a:p>
                      </a:txBody>
                      <a:tcPr/>
                    </a:tc>
                    <a:extLst>
                      <a:ext uri="{0D108BD9-81ED-4DB2-BD59-A6C34878D82A}">
                        <a16:rowId xmlns:a16="http://schemas.microsoft.com/office/drawing/2014/main" val="3156188111"/>
                      </a:ext>
                    </a:extLst>
                  </a:tr>
                  <a:tr h="388112">
                    <a:tc>
                      <a:txBody>
                        <a:bodyPr/>
                        <a:lstStyle/>
                        <a:p>
                          <a:endParaRPr lang="en-US"/>
                        </a:p>
                      </a:txBody>
                      <a:tcPr>
                        <a:blipFill>
                          <a:blip r:embed="rId5"/>
                          <a:stretch>
                            <a:fillRect l="-299" t="-270313" r="-200299" b="-18750"/>
                          </a:stretch>
                        </a:blipFill>
                      </a:tcPr>
                    </a:tc>
                    <a:tc>
                      <a:txBody>
                        <a:bodyPr/>
                        <a:lstStyle/>
                        <a:p>
                          <a:pPr algn="ctr"/>
                          <a:r>
                            <a:rPr lang="en-US" dirty="0"/>
                            <a:t>68(22)</a:t>
                          </a:r>
                        </a:p>
                      </a:txBody>
                      <a:tcPr/>
                    </a:tc>
                    <a:tc>
                      <a:txBody>
                        <a:bodyPr/>
                        <a:lstStyle/>
                        <a:p>
                          <a:pPr algn="ctr"/>
                          <a:r>
                            <a:rPr lang="en-US" dirty="0"/>
                            <a:t>68.6(0.2)</a:t>
                          </a:r>
                        </a:p>
                      </a:txBody>
                      <a:tcPr/>
                    </a:tc>
                    <a:extLst>
                      <a:ext uri="{0D108BD9-81ED-4DB2-BD59-A6C34878D82A}">
                        <a16:rowId xmlns:a16="http://schemas.microsoft.com/office/drawing/2014/main" val="2283742115"/>
                      </a:ext>
                    </a:extLst>
                  </a:tr>
                </a:tbl>
              </a:graphicData>
            </a:graphic>
          </p:graphicFrame>
        </mc:Fallback>
      </mc:AlternateContent>
      <p:pic>
        <p:nvPicPr>
          <p:cNvPr id="12" name="Picture 48" descr="Image result for Happy fa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6522" y="5020008"/>
            <a:ext cx="1239837"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Box 9"/>
              <p:cNvSpPr txBox="1"/>
              <p:nvPr/>
            </p:nvSpPr>
            <p:spPr>
              <a:xfrm>
                <a:off x="2583717" y="4071239"/>
                <a:ext cx="4006409" cy="899670"/>
              </a:xfrm>
              <a:prstGeom prst="rect">
                <a:avLst/>
              </a:prstGeom>
              <a:noFill/>
              <a:scene3d>
                <a:camera prst="orthographicFront"/>
                <a:lightRig rig="threePt" dir="t"/>
              </a:scene3d>
              <a:sp3d>
                <a:bevelT/>
              </a:sp3d>
            </p:spPr>
            <p:txBody>
              <a:bodyPr wrap="square">
                <a:spAutoFit/>
              </a:bodyPr>
              <a:lstStyle/>
              <a:p>
                <a:pPr lvl="0" eaLnBrk="0" fontAlgn="base" hangingPunct="0">
                  <a:spcBef>
                    <a:spcPct val="50000"/>
                  </a:spcBef>
                  <a:spcAft>
                    <a:spcPct val="0"/>
                  </a:spcAft>
                  <a:defRPr/>
                </a:pPr>
                <a14:m>
                  <m:oMathPara xmlns:m="http://schemas.openxmlformats.org/officeDocument/2006/math">
                    <m:oMathParaPr>
                      <m:jc m:val="centerGroup"/>
                    </m:oMathParaPr>
                    <m:oMath xmlns:m="http://schemas.openxmlformats.org/officeDocument/2006/math">
                      <m:sSubSup>
                        <m:sSubSupPr>
                          <m:ctrlPr>
                            <a:rPr lang="en-US" sz="2000" i="1" smtClean="0">
                              <a:latin typeface="Cambria Math"/>
                            </a:rPr>
                          </m:ctrlPr>
                        </m:sSubSupPr>
                        <m:e>
                          <m:r>
                            <a:rPr lang="en-US" sz="2000" b="0" i="1" smtClean="0">
                              <a:latin typeface="Cambria Math" panose="02040503050406030204" pitchFamily="18" charset="0"/>
                            </a:rPr>
                            <m:t>𝑈</m:t>
                          </m:r>
                        </m:e>
                        <m:sub>
                          <m:r>
                            <a:rPr lang="en-US" sz="2000" b="0" i="1" smtClean="0">
                              <a:latin typeface="Cambria Math" panose="02040503050406030204" pitchFamily="18" charset="0"/>
                            </a:rPr>
                            <m:t>𝑋</m:t>
                          </m:r>
                        </m:sub>
                        <m:sup>
                          <m:r>
                            <a:rPr lang="en-US" sz="2000" b="0" i="1" smtClean="0">
                              <a:latin typeface="Cambria Math" panose="02040503050406030204" pitchFamily="18" charset="0"/>
                            </a:rPr>
                            <m:t> </m:t>
                          </m:r>
                        </m:sup>
                      </m:sSubSup>
                      <m:r>
                        <a:rPr kumimoji="0" lang="en-US" sz="2000" b="0" i="1" u="none" strike="noStrike" kern="1200" cap="none" spc="0" normalizeH="0" baseline="0" noProof="0" smtClean="0">
                          <a:ln>
                            <a:noFill/>
                          </a:ln>
                          <a:solidFill>
                            <a:schemeClr val="tx1"/>
                          </a:solidFill>
                          <a:effectLst/>
                          <a:uLnTx/>
                          <a:uFillTx/>
                          <a:latin typeface="Cambria Math" panose="02040503050406030204" pitchFamily="18" charset="0"/>
                        </a:rPr>
                        <m:t>=</m:t>
                      </m:r>
                      <m:box>
                        <m:boxPr>
                          <m:ctrlPr>
                            <a:rPr kumimoji="0" lang="en-US" sz="2000" b="0" i="1" u="none" strike="noStrike" kern="1200" cap="none" spc="0" normalizeH="0" baseline="0" noProof="0" smtClean="0">
                              <a:ln>
                                <a:noFill/>
                              </a:ln>
                              <a:solidFill>
                                <a:schemeClr val="tx1"/>
                              </a:solidFill>
                              <a:effectLst/>
                              <a:uLnTx/>
                              <a:uFillTx/>
                              <a:latin typeface="Cambria Math"/>
                            </a:rPr>
                          </m:ctrlPr>
                        </m:boxPr>
                        <m:e>
                          <m:argPr>
                            <m:argSz m:val="-1"/>
                          </m:argPr>
                          <m:sSubSup>
                            <m:sSubSupPr>
                              <m:ctrlPr>
                                <a:rPr lang="en-US" sz="2000" i="1">
                                  <a:latin typeface="Cambria Math"/>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𝐺</m:t>
                              </m:r>
                            </m:e>
                            <m:sub>
                              <m:r>
                                <a:rPr lang="en-US" sz="2000" i="1">
                                  <a:latin typeface="Cambria Math" panose="02040503050406030204" pitchFamily="18" charset="0"/>
                                  <a:ea typeface="Cambria Math" panose="02040503050406030204" pitchFamily="18" charset="0"/>
                                </a:rPr>
                                <m:t>𝑋</m:t>
                              </m:r>
                            </m:sub>
                            <m:sup>
                              <m:r>
                                <a:rPr lang="en-US" sz="2000" i="1">
                                  <a:latin typeface="Cambria Math" panose="02040503050406030204" pitchFamily="18" charset="0"/>
                                  <a:ea typeface="Cambria Math" panose="02040503050406030204" pitchFamily="18" charset="0"/>
                                </a:rPr>
                                <m:t> </m:t>
                              </m:r>
                            </m:sup>
                          </m:sSubSup>
                        </m:e>
                      </m:box>
                      <m:nary>
                        <m:naryPr>
                          <m:limLoc m:val="undOvr"/>
                          <m:subHide m:val="on"/>
                          <m:supHide m:val="on"/>
                          <m:ctrlPr>
                            <a:rPr kumimoji="0" lang="en-US" sz="2000" b="0" i="1" u="none" strike="noStrike" kern="1200" cap="none" spc="0" normalizeH="0" baseline="0" noProof="0" smtClean="0">
                              <a:ln>
                                <a:noFill/>
                              </a:ln>
                              <a:solidFill>
                                <a:schemeClr val="tx1"/>
                              </a:solidFill>
                              <a:effectLst/>
                              <a:uLnTx/>
                              <a:uFillTx/>
                              <a:latin typeface="Cambria Math"/>
                            </a:rPr>
                          </m:ctrlPr>
                        </m:naryPr>
                        <m:sub/>
                        <m:sup/>
                        <m:e>
                          <m:sSup>
                            <m:sSupPr>
                              <m:ctrlPr>
                                <a:rPr kumimoji="0" lang="en-US" sz="2000" b="0" i="1" u="none" strike="noStrike" kern="1200" cap="none" spc="0" normalizeH="0" baseline="0" noProof="0" smtClean="0">
                                  <a:ln>
                                    <a:noFill/>
                                  </a:ln>
                                  <a:solidFill>
                                    <a:schemeClr val="tx1"/>
                                  </a:solidFill>
                                  <a:effectLst/>
                                  <a:uLnTx/>
                                  <a:uFillTx/>
                                  <a:latin typeface="Cambria Math"/>
                                </a:rPr>
                              </m:ctrlPr>
                            </m:sSupPr>
                            <m:e>
                              <m:r>
                                <a:rPr kumimoji="0" lang="en-US" sz="2000" b="0" i="1" u="none" strike="noStrike" kern="1200" cap="none" spc="0" normalizeH="0" baseline="0" noProof="0" smtClean="0">
                                  <a:ln>
                                    <a:noFill/>
                                  </a:ln>
                                  <a:solidFill>
                                    <a:schemeClr val="tx1"/>
                                  </a:solidFill>
                                  <a:effectLst/>
                                  <a:uLnTx/>
                                  <a:uFillTx/>
                                  <a:latin typeface="Cambria Math" panose="02040503050406030204" pitchFamily="18" charset="0"/>
                                </a:rPr>
                                <m:t>𝑑</m:t>
                              </m:r>
                              <m:r>
                                <a:rPr kumimoji="0" lang="en-US" sz="2000" b="1" i="1" u="none" strike="noStrike" kern="1200" cap="none" spc="0" normalizeH="0" baseline="0" noProof="0" smtClean="0">
                                  <a:ln>
                                    <a:noFill/>
                                  </a:ln>
                                  <a:solidFill>
                                    <a:schemeClr val="tx1"/>
                                  </a:solidFill>
                                  <a:effectLst/>
                                  <a:uLnTx/>
                                  <a:uFillTx/>
                                  <a:latin typeface="Cambria Math" panose="02040503050406030204" pitchFamily="18" charset="0"/>
                                </a:rPr>
                                <m:t>𝒓</m:t>
                              </m:r>
                            </m:e>
                            <m:sup>
                              <m:r>
                                <a:rPr kumimoji="0" lang="en-US" sz="2000" b="0" i="1" u="none" strike="noStrike" kern="1200" cap="none" spc="0" normalizeH="0" baseline="0" noProof="0" smtClean="0">
                                  <a:ln>
                                    <a:noFill/>
                                  </a:ln>
                                  <a:solidFill>
                                    <a:schemeClr val="tx1"/>
                                  </a:solidFill>
                                  <a:effectLst/>
                                  <a:uLnTx/>
                                  <a:uFillTx/>
                                  <a:latin typeface="Cambria Math" panose="02040503050406030204" pitchFamily="18" charset="0"/>
                                </a:rPr>
                                <m:t>3</m:t>
                              </m:r>
                            </m:sup>
                          </m:sSup>
                          <m:r>
                            <a:rPr kumimoji="0" lang="en-US" sz="2000" b="0" i="1" u="none" strike="noStrike" kern="1200" cap="none" spc="0" normalizeH="0" baseline="0" noProof="0" smtClean="0">
                              <a:ln>
                                <a:noFill/>
                              </a:ln>
                              <a:solidFill>
                                <a:schemeClr val="tx1"/>
                              </a:solidFill>
                              <a:effectLst/>
                              <a:uLnTx/>
                              <a:uFillTx/>
                              <a:latin typeface="Cambria Math" panose="02040503050406030204" pitchFamily="18" charset="0"/>
                            </a:rPr>
                            <m:t>|</m:t>
                          </m:r>
                          <m:sSub>
                            <m:sSubPr>
                              <m:ctrlPr>
                                <a:rPr kumimoji="0" lang="en-US" sz="2000" b="0" i="1" u="none" strike="noStrike" kern="1200" cap="none" spc="0" normalizeH="0" baseline="0" noProof="0" smtClean="0">
                                  <a:ln>
                                    <a:noFill/>
                                  </a:ln>
                                  <a:solidFill>
                                    <a:schemeClr val="tx1"/>
                                  </a:solidFill>
                                  <a:effectLst/>
                                  <a:uLnTx/>
                                  <a:uFillTx/>
                                  <a:latin typeface="Cambria Math"/>
                                </a:rPr>
                              </m:ctrlPr>
                            </m:sSubPr>
                            <m:e>
                              <m:r>
                                <a:rPr kumimoji="0" lang="en-US" sz="2000" b="0" i="1" u="none" strike="noStrike" kern="1200" cap="none" spc="0" normalizeH="0" baseline="0" noProof="0" smtClean="0">
                                  <a:ln>
                                    <a:noFill/>
                                  </a:ln>
                                  <a:solidFill>
                                    <a:schemeClr val="tx1"/>
                                  </a:solidFill>
                                  <a:effectLst/>
                                  <a:uLnTx/>
                                  <a:uFillTx/>
                                  <a:latin typeface="Cambria Math" panose="02040503050406030204" pitchFamily="18" charset="0"/>
                                </a:rPr>
                                <m:t>𝑊</m:t>
                              </m:r>
                            </m:e>
                            <m:sub>
                              <m:r>
                                <a:rPr kumimoji="0" lang="en-US" sz="2000" b="0" i="1" u="none" strike="noStrike" kern="1200" cap="none" spc="0" normalizeH="0" baseline="0" noProof="0" smtClean="0">
                                  <a:ln>
                                    <a:noFill/>
                                  </a:ln>
                                  <a:solidFill>
                                    <a:schemeClr val="tx1"/>
                                  </a:solidFill>
                                  <a:effectLst/>
                                  <a:uLnTx/>
                                  <a:uFillTx/>
                                  <a:latin typeface="Cambria Math" panose="02040503050406030204" pitchFamily="18" charset="0"/>
                                </a:rPr>
                                <m:t>0</m:t>
                              </m:r>
                            </m:sub>
                          </m:sSub>
                          <m:d>
                            <m:dPr>
                              <m:ctrlPr>
                                <a:rPr kumimoji="0" lang="en-US" sz="2000" b="0" i="1" u="none" strike="noStrike" kern="1200" cap="none" spc="0" normalizeH="0" baseline="0" noProof="0" smtClean="0">
                                  <a:ln>
                                    <a:noFill/>
                                  </a:ln>
                                  <a:solidFill>
                                    <a:schemeClr val="tx1"/>
                                  </a:solidFill>
                                  <a:effectLst/>
                                  <a:uLnTx/>
                                  <a:uFillTx/>
                                  <a:latin typeface="Cambria Math"/>
                                </a:rPr>
                              </m:ctrlPr>
                            </m:dPr>
                            <m:e>
                              <m:r>
                                <a:rPr lang="en-US" sz="2000" b="1" i="1">
                                  <a:latin typeface="Cambria Math" panose="02040503050406030204" pitchFamily="18" charset="0"/>
                                </a:rPr>
                                <m:t>𝒓</m:t>
                              </m:r>
                            </m:e>
                          </m:d>
                          <m:sSup>
                            <m:sSupPr>
                              <m:ctrlPr>
                                <a:rPr lang="en-US" sz="2000" b="0" i="1" smtClean="0">
                                  <a:latin typeface="Cambria Math"/>
                                </a:rPr>
                              </m:ctrlPr>
                            </m:sSupPr>
                            <m:e>
                              <m:r>
                                <a:rPr lang="en-US" sz="2000" b="0" i="1" smtClean="0">
                                  <a:latin typeface="Cambria Math" panose="02040503050406030204" pitchFamily="18" charset="0"/>
                                </a:rPr>
                                <m:t>|</m:t>
                              </m:r>
                            </m:e>
                            <m:sup>
                              <m:r>
                                <a:rPr lang="en-US" sz="2000" b="0" i="1" smtClean="0">
                                  <a:latin typeface="Cambria Math" panose="02040503050406030204" pitchFamily="18" charset="0"/>
                                </a:rPr>
                                <m:t>4</m:t>
                              </m:r>
                            </m:sup>
                          </m:sSup>
                        </m:e>
                      </m:nary>
                    </m:oMath>
                  </m:oMathPara>
                </a14:m>
                <a:endParaRPr kumimoji="0" lang="en-US" sz="2000" i="0" u="none" strike="noStrike" kern="1200" cap="none" spc="0" normalizeH="0" baseline="0" noProof="0" dirty="0">
                  <a:ln>
                    <a:noFill/>
                  </a:ln>
                  <a:solidFill>
                    <a:srgbClr val="9A2EA2"/>
                  </a:solidFill>
                  <a:effectLst/>
                  <a:uLnTx/>
                  <a:uFillTx/>
                  <a:latin typeface="Times New Roman"/>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583717" y="4071239"/>
                <a:ext cx="4006409" cy="89967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020094" y="4157609"/>
                <a:ext cx="1558375" cy="6481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800" i="1" smtClean="0">
                              <a:latin typeface="Cambria Math"/>
                              <a:ea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𝐺</m:t>
                          </m:r>
                        </m:e>
                        <m:sub>
                          <m:r>
                            <a:rPr lang="en-US" sz="1800" i="1">
                              <a:latin typeface="Cambria Math" panose="02040503050406030204" pitchFamily="18" charset="0"/>
                              <a:ea typeface="Cambria Math" panose="02040503050406030204" pitchFamily="18" charset="0"/>
                            </a:rPr>
                            <m:t>𝑋</m:t>
                          </m:r>
                        </m:sub>
                        <m:sup>
                          <m:r>
                            <a:rPr lang="en-US" sz="1800" i="1">
                              <a:latin typeface="Cambria Math" panose="02040503050406030204" pitchFamily="18" charset="0"/>
                              <a:ea typeface="Cambria Math" panose="02040503050406030204" pitchFamily="18" charset="0"/>
                            </a:rPr>
                            <m:t> </m:t>
                          </m:r>
                        </m:sup>
                      </m:sSubSup>
                      <m:r>
                        <a:rPr lang="en-US" sz="1800" b="0" i="1" smtClean="0">
                          <a:latin typeface="Cambria Math" panose="02040503050406030204" pitchFamily="18" charset="0"/>
                          <a:ea typeface="Cambria Math" panose="02040503050406030204" pitchFamily="18" charset="0"/>
                        </a:rPr>
                        <m:t>=</m:t>
                      </m:r>
                      <m:f>
                        <m:fPr>
                          <m:ctrlPr>
                            <a:rPr lang="en-US" sz="1800" i="1">
                              <a:latin typeface="Cambria Math"/>
                            </a:rPr>
                          </m:ctrlPr>
                        </m:fPr>
                        <m:num>
                          <m:r>
                            <a:rPr lang="en-US" sz="1800" i="1">
                              <a:latin typeface="Cambria Math" panose="02040503050406030204" pitchFamily="18" charset="0"/>
                            </a:rPr>
                            <m:t>4</m:t>
                          </m:r>
                          <m:r>
                            <a:rPr lang="en-US" sz="1800" i="1">
                              <a:latin typeface="Cambria Math" panose="02040503050406030204" pitchFamily="18" charset="0"/>
                              <a:ea typeface="Cambria Math" panose="02040503050406030204" pitchFamily="18" charset="0"/>
                            </a:rPr>
                            <m:t>𝜋</m:t>
                          </m:r>
                          <m:sSup>
                            <m:sSupPr>
                              <m:ctrlPr>
                                <a:rPr lang="en-US" sz="1800" i="1">
                                  <a:latin typeface="Cambria Math"/>
                                  <a:ea typeface="Cambria Math" panose="02040503050406030204" pitchFamily="18" charset="0"/>
                                </a:rPr>
                              </m:ctrlPr>
                            </m:sSupPr>
                            <m:e>
                              <m:sSubSup>
                                <m:sSubSupPr>
                                  <m:ctrlPr>
                                    <a:rPr lang="en-US" sz="1800" i="1">
                                      <a:latin typeface="Cambria Math"/>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𝑎</m:t>
                                  </m:r>
                                </m:e>
                                <m:sub>
                                  <m:r>
                                    <a:rPr lang="en-US" sz="1800" i="1">
                                      <a:latin typeface="Cambria Math" panose="02040503050406030204" pitchFamily="18" charset="0"/>
                                      <a:ea typeface="Cambria Math" panose="02040503050406030204" pitchFamily="18" charset="0"/>
                                    </a:rPr>
                                    <m:t>𝑋</m:t>
                                  </m:r>
                                </m:sub>
                                <m:sup>
                                  <m:r>
                                    <a:rPr lang="en-US" sz="1800" i="1">
                                      <a:latin typeface="Cambria Math" panose="02040503050406030204" pitchFamily="18" charset="0"/>
                                      <a:ea typeface="Cambria Math" panose="02040503050406030204" pitchFamily="18" charset="0"/>
                                    </a:rPr>
                                    <m:t> </m:t>
                                  </m:r>
                                </m:sup>
                              </m:sSubSup>
                              <m:r>
                                <a:rPr lang="en-US" sz="1800" i="1">
                                  <a:latin typeface="Cambria Math" panose="02040503050406030204" pitchFamily="18" charset="0"/>
                                  <a:ea typeface="Cambria Math" panose="02040503050406030204" pitchFamily="18" charset="0"/>
                                </a:rPr>
                                <m:t>h</m:t>
                              </m:r>
                            </m:e>
                            <m:sup>
                              <m:r>
                                <a:rPr lang="en-US" sz="1800" i="1">
                                  <a:latin typeface="Cambria Math" panose="02040503050406030204" pitchFamily="18" charset="0"/>
                                  <a:ea typeface="Cambria Math" panose="02040503050406030204" pitchFamily="18" charset="0"/>
                                </a:rPr>
                                <m:t>2</m:t>
                              </m:r>
                            </m:sup>
                          </m:sSup>
                        </m:num>
                        <m:den>
                          <m:r>
                            <a:rPr lang="en-US" sz="1800" i="1">
                              <a:latin typeface="Cambria Math" panose="02040503050406030204" pitchFamily="18" charset="0"/>
                            </a:rPr>
                            <m:t>𝑚</m:t>
                          </m:r>
                        </m:den>
                      </m:f>
                    </m:oMath>
                  </m:oMathPara>
                </a14:m>
                <a:endParaRPr lang="en-US" sz="1800" dirty="0"/>
              </a:p>
            </p:txBody>
          </p:sp>
        </mc:Choice>
        <mc:Fallback xmlns="">
          <p:sp>
            <p:nvSpPr>
              <p:cNvPr id="14" name="Rectangle 13"/>
              <p:cNvSpPr>
                <a:spLocks noRot="1" noChangeAspect="1" noMove="1" noResize="1" noEditPoints="1" noAdjustHandles="1" noChangeArrowheads="1" noChangeShapeType="1" noTextEdit="1"/>
              </p:cNvSpPr>
              <p:nvPr/>
            </p:nvSpPr>
            <p:spPr>
              <a:xfrm>
                <a:off x="6020094" y="4157609"/>
                <a:ext cx="1558375" cy="648126"/>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bwMode="auto">
          <a:xfrm>
            <a:off x="6827521" y="5502304"/>
            <a:ext cx="1960817" cy="69971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34" charset="0"/>
            </a:endParaRPr>
          </a:p>
        </p:txBody>
      </p:sp>
    </p:spTree>
    <p:extLst>
      <p:ext uri="{BB962C8B-B14F-4D97-AF65-F5344CB8AC3E}">
        <p14:creationId xmlns:p14="http://schemas.microsoft.com/office/powerpoint/2010/main" val="359465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2488" y="-125082"/>
            <a:ext cx="8995513"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Experimental Measurements</a:t>
            </a:r>
            <a:endParaRPr kumimoji="0" lang="en-US" sz="36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endParaRPr>
          </a:p>
        </p:txBody>
      </p:sp>
      <p:sp>
        <p:nvSpPr>
          <p:cNvPr id="13" name="Rectangle 12">
            <a:extLst>
              <a:ext uri="{FF2B5EF4-FFF2-40B4-BE49-F238E27FC236}">
                <a16:creationId xmlns:a16="http://schemas.microsoft.com/office/drawing/2014/main" xmlns="" id="{DD673EF5-F58F-4AA8-8ADE-50C9F5991AFA}"/>
              </a:ext>
            </a:extLst>
          </p:cNvPr>
          <p:cNvSpPr/>
          <p:nvPr/>
        </p:nvSpPr>
        <p:spPr>
          <a:xfrm>
            <a:off x="604085" y="507106"/>
            <a:ext cx="12673650" cy="461665"/>
          </a:xfrm>
          <a:prstGeom prst="rect">
            <a:avLst/>
          </a:prstGeom>
        </p:spPr>
        <p:txBody>
          <a:bodyPr wrap="square">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chemeClr val="tx2"/>
                </a:solidFill>
                <a:effectLst/>
                <a:uLnTx/>
                <a:uFillTx/>
                <a:latin typeface="Calibri"/>
                <a:ea typeface="+mn-ea"/>
                <a:cs typeface="+mn-cs"/>
              </a:rPr>
              <a:t>Emergence of multi-body interactions in few-atom sites of a fermionic lattice clock:</a:t>
            </a:r>
          </a:p>
        </p:txBody>
      </p:sp>
      <p:pic>
        <p:nvPicPr>
          <p:cNvPr id="15" name="Picture 14">
            <a:extLst>
              <a:ext uri="{FF2B5EF4-FFF2-40B4-BE49-F238E27FC236}">
                <a16:creationId xmlns:a16="http://schemas.microsoft.com/office/drawing/2014/main" xmlns="" id="{ECB5A950-506D-47F4-A30A-110FD2FDD4F1}"/>
              </a:ext>
            </a:extLst>
          </p:cNvPr>
          <p:cNvPicPr>
            <a:picLocks noChangeAspect="1"/>
          </p:cNvPicPr>
          <p:nvPr/>
        </p:nvPicPr>
        <p:blipFill>
          <a:blip r:embed="rId2"/>
          <a:stretch>
            <a:fillRect/>
          </a:stretch>
        </p:blipFill>
        <p:spPr>
          <a:xfrm>
            <a:off x="1715020" y="1808418"/>
            <a:ext cx="7447276" cy="4445134"/>
          </a:xfrm>
          <a:prstGeom prst="rect">
            <a:avLst/>
          </a:prstGeom>
        </p:spPr>
      </p:pic>
      <p:pic>
        <p:nvPicPr>
          <p:cNvPr id="16" name="Picture 15">
            <a:extLst>
              <a:ext uri="{FF2B5EF4-FFF2-40B4-BE49-F238E27FC236}">
                <a16:creationId xmlns:a16="http://schemas.microsoft.com/office/drawing/2014/main" xmlns="" id="{9B8BB0AE-FDC3-443D-B945-8143283A8CE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72488" y="1698785"/>
            <a:ext cx="8164126" cy="4664400"/>
          </a:xfrm>
          <a:prstGeom prst="rect">
            <a:avLst/>
          </a:prstGeom>
        </p:spPr>
      </p:pic>
      <p:pic>
        <p:nvPicPr>
          <p:cNvPr id="17" name="Picture 16">
            <a:extLst>
              <a:ext uri="{FF2B5EF4-FFF2-40B4-BE49-F238E27FC236}">
                <a16:creationId xmlns:a16="http://schemas.microsoft.com/office/drawing/2014/main" xmlns="" id="{D863DADA-E755-443B-9B64-86E2925C6085}"/>
              </a:ext>
            </a:extLst>
          </p:cNvPr>
          <p:cNvPicPr>
            <a:picLocks noChangeAspect="1"/>
          </p:cNvPicPr>
          <p:nvPr/>
        </p:nvPicPr>
        <p:blipFill>
          <a:blip r:embed="rId4"/>
          <a:stretch>
            <a:fillRect/>
          </a:stretch>
        </p:blipFill>
        <p:spPr>
          <a:xfrm>
            <a:off x="3424788" y="6123985"/>
            <a:ext cx="4659526" cy="478400"/>
          </a:xfrm>
          <a:prstGeom prst="rect">
            <a:avLst/>
          </a:prstGeom>
        </p:spPr>
      </p:pic>
      <p:pic>
        <p:nvPicPr>
          <p:cNvPr id="18" name="Picture 11">
            <a:extLst>
              <a:ext uri="{FF2B5EF4-FFF2-40B4-BE49-F238E27FC236}">
                <a16:creationId xmlns:a16="http://schemas.microsoft.com/office/drawing/2014/main" xmlns="" id="{E782289D-01FB-4BB4-AA8F-31539CA345F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8955" y="3694530"/>
            <a:ext cx="8509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xmlns="" id="{64E2AA09-B8F2-4EB6-81EC-226E7B01477A}"/>
              </a:ext>
            </a:extLst>
          </p:cNvPr>
          <p:cNvSpPr txBox="1"/>
          <p:nvPr/>
        </p:nvSpPr>
        <p:spPr>
          <a:xfrm>
            <a:off x="922592" y="1083838"/>
            <a:ext cx="10588513" cy="400110"/>
          </a:xfrm>
          <a:prstGeom prst="rect">
            <a:avLst/>
          </a:prstGeom>
          <a:noFill/>
        </p:spPr>
        <p:txBody>
          <a:bodyPr wrap="square" rtlCol="0">
            <a:spAutoFit/>
          </a:bodyPr>
          <a:lstStyle/>
          <a:p>
            <a:pPr algn="ctr" defTabSz="342900">
              <a:defRPr/>
            </a:pPr>
            <a:r>
              <a:rPr lang="en-US" sz="2000" dirty="0">
                <a:latin typeface="Calibri"/>
                <a:cs typeface="Arial"/>
              </a:rPr>
              <a:t>A. </a:t>
            </a:r>
            <a:r>
              <a:rPr lang="en-US" sz="2000" dirty="0" err="1">
                <a:latin typeface="Calibri"/>
                <a:cs typeface="Arial"/>
              </a:rPr>
              <a:t>Goban</a:t>
            </a:r>
            <a:r>
              <a:rPr lang="en-US" sz="2000" dirty="0">
                <a:latin typeface="Calibri"/>
                <a:cs typeface="Arial"/>
              </a:rPr>
              <a:t> </a:t>
            </a:r>
            <a:r>
              <a:rPr lang="en-US" sz="2000" i="1" dirty="0">
                <a:latin typeface="Calibri"/>
                <a:cs typeface="Arial"/>
              </a:rPr>
              <a:t>et al </a:t>
            </a:r>
            <a:r>
              <a:rPr lang="en-US" sz="2000" dirty="0">
                <a:latin typeface="Calibri"/>
                <a:cs typeface="Arial"/>
              </a:rPr>
              <a:t>Nature </a:t>
            </a:r>
            <a:r>
              <a:rPr lang="en-US" sz="2000" b="1" dirty="0">
                <a:latin typeface="Calibri"/>
                <a:cs typeface="Arial"/>
              </a:rPr>
              <a:t>563</a:t>
            </a:r>
            <a:r>
              <a:rPr lang="en-US" sz="2000" dirty="0">
                <a:latin typeface="Calibri"/>
                <a:cs typeface="Arial"/>
              </a:rPr>
              <a:t>, 369 (2018) and M. Perlin and A.M. Rey </a:t>
            </a:r>
            <a:r>
              <a:rPr lang="en-US" sz="2000" i="1" dirty="0">
                <a:solidFill>
                  <a:srgbClr val="000000"/>
                </a:solidFill>
                <a:latin typeface="Times New Roman" panose="02020603050405020304" pitchFamily="18" charset="0"/>
                <a:cs typeface="Times New Roman" panose="02020603050405020304" pitchFamily="18" charset="0"/>
              </a:rPr>
              <a:t>NJP</a:t>
            </a:r>
            <a:r>
              <a:rPr lang="en-US" sz="2000" dirty="0">
                <a:solidFill>
                  <a:srgbClr val="000000"/>
                </a:solidFill>
                <a:latin typeface="Times New Roman" panose="02020603050405020304" pitchFamily="18" charset="0"/>
                <a:cs typeface="Times New Roman" panose="02020603050405020304" pitchFamily="18" charset="0"/>
              </a:rPr>
              <a:t>, 21, 043039 (2019)</a:t>
            </a:r>
            <a:r>
              <a:rPr lang="en-US" sz="2000" dirty="0">
                <a:latin typeface="Calibri"/>
                <a:cs typeface="Arial"/>
              </a:rPr>
              <a:t>   </a:t>
            </a:r>
          </a:p>
        </p:txBody>
      </p:sp>
    </p:spTree>
    <p:extLst>
      <p:ext uri="{BB962C8B-B14F-4D97-AF65-F5344CB8AC3E}">
        <p14:creationId xmlns:p14="http://schemas.microsoft.com/office/powerpoint/2010/main" val="106544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7664" y="-100"/>
            <a:ext cx="8995513"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Multi-body Interaction Corrections</a:t>
            </a:r>
            <a:endParaRPr kumimoji="0" lang="en-US" sz="36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endParaRPr>
          </a:p>
        </p:txBody>
      </p:sp>
      <p:grpSp>
        <p:nvGrpSpPr>
          <p:cNvPr id="7" name="Group 6"/>
          <p:cNvGrpSpPr/>
          <p:nvPr/>
        </p:nvGrpSpPr>
        <p:grpSpPr>
          <a:xfrm>
            <a:off x="2210825" y="8659707"/>
            <a:ext cx="5719477" cy="2047240"/>
            <a:chOff x="959802" y="1717040"/>
            <a:chExt cx="5719477" cy="2047240"/>
          </a:xfrm>
        </p:grpSpPr>
        <p:pic>
          <p:nvPicPr>
            <p:cNvPr id="3" name="Picture 2"/>
            <p:cNvPicPr>
              <a:picLocks noChangeAspect="1"/>
            </p:cNvPicPr>
            <p:nvPr/>
          </p:nvPicPr>
          <p:blipFill>
            <a:blip r:embed="rId2"/>
            <a:stretch>
              <a:fillRect/>
            </a:stretch>
          </p:blipFill>
          <p:spPr>
            <a:xfrm>
              <a:off x="959802" y="1717040"/>
              <a:ext cx="5719477" cy="2047240"/>
            </a:xfrm>
            <a:prstGeom prst="rect">
              <a:avLst/>
            </a:prstGeom>
          </p:spPr>
        </p:pic>
        <p:sp>
          <p:nvSpPr>
            <p:cNvPr id="26" name="Oval 16"/>
            <p:cNvSpPr/>
            <p:nvPr/>
          </p:nvSpPr>
          <p:spPr bwMode="auto">
            <a:xfrm>
              <a:off x="1473200" y="338544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7" name="Oval 16"/>
            <p:cNvSpPr/>
            <p:nvPr/>
          </p:nvSpPr>
          <p:spPr bwMode="auto">
            <a:xfrm>
              <a:off x="1637792" y="3385442"/>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8" name="Oval 16"/>
            <p:cNvSpPr/>
            <p:nvPr/>
          </p:nvSpPr>
          <p:spPr bwMode="auto">
            <a:xfrm>
              <a:off x="3692144" y="3385442"/>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9" name="Oval 16"/>
            <p:cNvSpPr/>
            <p:nvPr/>
          </p:nvSpPr>
          <p:spPr bwMode="auto">
            <a:xfrm>
              <a:off x="3362960" y="338544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0" name="Oval 16"/>
            <p:cNvSpPr/>
            <p:nvPr/>
          </p:nvSpPr>
          <p:spPr bwMode="auto">
            <a:xfrm>
              <a:off x="3527552" y="3385442"/>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6" name="Group 5"/>
            <p:cNvGrpSpPr/>
            <p:nvPr/>
          </p:nvGrpSpPr>
          <p:grpSpPr>
            <a:xfrm>
              <a:off x="5232400" y="3385442"/>
              <a:ext cx="493776" cy="164592"/>
              <a:chOff x="3515360" y="3537842"/>
              <a:chExt cx="493776" cy="164592"/>
            </a:xfrm>
          </p:grpSpPr>
          <p:sp>
            <p:nvSpPr>
              <p:cNvPr id="31" name="Oval 16"/>
              <p:cNvSpPr/>
              <p:nvPr/>
            </p:nvSpPr>
            <p:spPr bwMode="auto">
              <a:xfrm>
                <a:off x="3844544" y="3537842"/>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2" name="Oval 16"/>
              <p:cNvSpPr/>
              <p:nvPr/>
            </p:nvSpPr>
            <p:spPr bwMode="auto">
              <a:xfrm>
                <a:off x="3515360" y="353784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3" name="Oval 16"/>
              <p:cNvSpPr/>
              <p:nvPr/>
            </p:nvSpPr>
            <p:spPr bwMode="auto">
              <a:xfrm>
                <a:off x="3679952" y="3537842"/>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34" name="Oval 16"/>
            <p:cNvSpPr/>
            <p:nvPr/>
          </p:nvSpPr>
          <p:spPr bwMode="auto">
            <a:xfrm>
              <a:off x="5726176" y="3379476"/>
              <a:ext cx="164592" cy="164592"/>
            </a:xfrm>
            <a:prstGeom prst="ellipse">
              <a:avLst/>
            </a:prstGeom>
            <a:solidFill>
              <a:srgbClr val="00B050"/>
            </a:solidFill>
            <a:ln>
              <a:solidFill>
                <a:srgbClr val="00B05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grpSp>
        <p:nvGrpSpPr>
          <p:cNvPr id="18" name="Group 17"/>
          <p:cNvGrpSpPr/>
          <p:nvPr/>
        </p:nvGrpSpPr>
        <p:grpSpPr>
          <a:xfrm>
            <a:off x="883424" y="12146187"/>
            <a:ext cx="1932678" cy="1832927"/>
            <a:chOff x="1689249" y="6786775"/>
            <a:chExt cx="1932678" cy="1832927"/>
          </a:xfrm>
        </p:grpSpPr>
        <p:pic>
          <p:nvPicPr>
            <p:cNvPr id="71" name="Picture 70"/>
            <p:cNvPicPr>
              <a:picLocks noChangeAspect="1"/>
            </p:cNvPicPr>
            <p:nvPr/>
          </p:nvPicPr>
          <p:blipFill>
            <a:blip r:embed="rId3"/>
            <a:stretch>
              <a:fillRect/>
            </a:stretch>
          </p:blipFill>
          <p:spPr>
            <a:xfrm>
              <a:off x="1689249" y="6786775"/>
              <a:ext cx="1932678" cy="1832927"/>
            </a:xfrm>
            <a:prstGeom prst="rect">
              <a:avLst/>
            </a:prstGeom>
          </p:spPr>
        </p:pic>
        <p:grpSp>
          <p:nvGrpSpPr>
            <p:cNvPr id="72" name="Group 71"/>
            <p:cNvGrpSpPr/>
            <p:nvPr/>
          </p:nvGrpSpPr>
          <p:grpSpPr>
            <a:xfrm>
              <a:off x="2360440" y="7996878"/>
              <a:ext cx="493776" cy="164592"/>
              <a:chOff x="1391920" y="5559682"/>
              <a:chExt cx="493776" cy="164592"/>
            </a:xfrm>
          </p:grpSpPr>
          <p:sp>
            <p:nvSpPr>
              <p:cNvPr id="87" name="Oval 16"/>
              <p:cNvSpPr/>
              <p:nvPr/>
            </p:nvSpPr>
            <p:spPr bwMode="auto">
              <a:xfrm>
                <a:off x="1721104" y="5559682"/>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8" name="Oval 16"/>
              <p:cNvSpPr/>
              <p:nvPr/>
            </p:nvSpPr>
            <p:spPr bwMode="auto">
              <a:xfrm>
                <a:off x="1391920" y="555968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9" name="Oval 16"/>
              <p:cNvSpPr/>
              <p:nvPr/>
            </p:nvSpPr>
            <p:spPr bwMode="auto">
              <a:xfrm>
                <a:off x="1556512" y="5559682"/>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cxnSp>
          <p:nvCxnSpPr>
            <p:cNvPr id="73" name="Straight Connector 72"/>
            <p:cNvCxnSpPr/>
            <p:nvPr/>
          </p:nvCxnSpPr>
          <p:spPr bwMode="auto">
            <a:xfrm>
              <a:off x="2164860" y="7703238"/>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pic>
        <p:nvPicPr>
          <p:cNvPr id="19" name="Picture 18"/>
          <p:cNvPicPr>
            <a:picLocks noChangeAspect="1"/>
          </p:cNvPicPr>
          <p:nvPr/>
        </p:nvPicPr>
        <p:blipFill>
          <a:blip r:embed="rId4"/>
          <a:stretch>
            <a:fillRect/>
          </a:stretch>
        </p:blipFill>
        <p:spPr>
          <a:xfrm>
            <a:off x="-1988936" y="7672064"/>
            <a:ext cx="1932599" cy="1835055"/>
          </a:xfrm>
          <a:prstGeom prst="rect">
            <a:avLst/>
          </a:prstGeom>
        </p:spPr>
      </p:pic>
      <p:grpSp>
        <p:nvGrpSpPr>
          <p:cNvPr id="51" name="Group 50"/>
          <p:cNvGrpSpPr/>
          <p:nvPr/>
        </p:nvGrpSpPr>
        <p:grpSpPr>
          <a:xfrm>
            <a:off x="2283243" y="7767307"/>
            <a:ext cx="8696151" cy="2381325"/>
            <a:chOff x="1750622" y="6238378"/>
            <a:chExt cx="8696151" cy="2381325"/>
          </a:xfrm>
        </p:grpSpPr>
        <p:sp>
          <p:nvSpPr>
            <p:cNvPr id="75" name="Oval 16"/>
            <p:cNvSpPr/>
            <p:nvPr/>
          </p:nvSpPr>
          <p:spPr bwMode="auto">
            <a:xfrm>
              <a:off x="4465255" y="6641970"/>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6" name="Oval 16"/>
            <p:cNvSpPr/>
            <p:nvPr/>
          </p:nvSpPr>
          <p:spPr bwMode="auto">
            <a:xfrm>
              <a:off x="4300663" y="735507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7" name="Oval 16"/>
            <p:cNvSpPr/>
            <p:nvPr/>
          </p:nvSpPr>
          <p:spPr bwMode="auto">
            <a:xfrm>
              <a:off x="4453621" y="6981123"/>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78" name="Straight Connector 77"/>
            <p:cNvCxnSpPr/>
            <p:nvPr/>
          </p:nvCxnSpPr>
          <p:spPr bwMode="auto">
            <a:xfrm>
              <a:off x="4105083" y="7061432"/>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79" name="Picture 78"/>
            <p:cNvPicPr>
              <a:picLocks noChangeAspect="1"/>
            </p:cNvPicPr>
            <p:nvPr/>
          </p:nvPicPr>
          <p:blipFill>
            <a:blip r:embed="rId3"/>
            <a:stretch>
              <a:fillRect/>
            </a:stretch>
          </p:blipFill>
          <p:spPr>
            <a:xfrm>
              <a:off x="8514095" y="6786776"/>
              <a:ext cx="1932678" cy="1832927"/>
            </a:xfrm>
            <a:prstGeom prst="rect">
              <a:avLst/>
            </a:prstGeom>
          </p:spPr>
        </p:pic>
        <p:grpSp>
          <p:nvGrpSpPr>
            <p:cNvPr id="80" name="Group 79"/>
            <p:cNvGrpSpPr/>
            <p:nvPr/>
          </p:nvGrpSpPr>
          <p:grpSpPr>
            <a:xfrm>
              <a:off x="9185286" y="7996879"/>
              <a:ext cx="493776" cy="164592"/>
              <a:chOff x="1391920" y="5559682"/>
              <a:chExt cx="493776" cy="164592"/>
            </a:xfrm>
          </p:grpSpPr>
          <p:sp>
            <p:nvSpPr>
              <p:cNvPr id="84" name="Oval 16"/>
              <p:cNvSpPr/>
              <p:nvPr/>
            </p:nvSpPr>
            <p:spPr bwMode="auto">
              <a:xfrm>
                <a:off x="1721104" y="5559682"/>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5" name="Oval 16"/>
              <p:cNvSpPr/>
              <p:nvPr/>
            </p:nvSpPr>
            <p:spPr bwMode="auto">
              <a:xfrm>
                <a:off x="1391920" y="555968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6" name="Oval 16"/>
              <p:cNvSpPr/>
              <p:nvPr/>
            </p:nvSpPr>
            <p:spPr bwMode="auto">
              <a:xfrm>
                <a:off x="1556512" y="5559682"/>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cxnSp>
          <p:nvCxnSpPr>
            <p:cNvPr id="81" name="Straight Connector 80"/>
            <p:cNvCxnSpPr/>
            <p:nvPr/>
          </p:nvCxnSpPr>
          <p:spPr bwMode="auto">
            <a:xfrm>
              <a:off x="8989706" y="7703239"/>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54" name="Oval 16"/>
            <p:cNvSpPr/>
            <p:nvPr/>
          </p:nvSpPr>
          <p:spPr bwMode="auto">
            <a:xfrm>
              <a:off x="4617655" y="6794370"/>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5" name="Oval 16"/>
            <p:cNvSpPr/>
            <p:nvPr/>
          </p:nvSpPr>
          <p:spPr bwMode="auto">
            <a:xfrm>
              <a:off x="4620172" y="7601563"/>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0" name="Oval 16"/>
            <p:cNvSpPr/>
            <p:nvPr/>
          </p:nvSpPr>
          <p:spPr bwMode="auto">
            <a:xfrm>
              <a:off x="6605734" y="6598668"/>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1" name="Oval 16"/>
            <p:cNvSpPr/>
            <p:nvPr/>
          </p:nvSpPr>
          <p:spPr bwMode="auto">
            <a:xfrm>
              <a:off x="6441142" y="7311770"/>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2" name="Oval 16"/>
            <p:cNvSpPr/>
            <p:nvPr/>
          </p:nvSpPr>
          <p:spPr bwMode="auto">
            <a:xfrm>
              <a:off x="6594100" y="6937821"/>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63" name="Straight Connector 62"/>
            <p:cNvCxnSpPr/>
            <p:nvPr/>
          </p:nvCxnSpPr>
          <p:spPr bwMode="auto">
            <a:xfrm>
              <a:off x="6245562" y="7018130"/>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4" name="Straight Arrow Connector 63"/>
            <p:cNvCxnSpPr/>
            <p:nvPr/>
          </p:nvCxnSpPr>
          <p:spPr bwMode="auto">
            <a:xfrm>
              <a:off x="7155582" y="6797866"/>
              <a:ext cx="916047" cy="102509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65" name="Picture 64"/>
            <p:cNvPicPr>
              <a:picLocks noChangeAspect="1"/>
            </p:cNvPicPr>
            <p:nvPr/>
          </p:nvPicPr>
          <p:blipFill>
            <a:blip r:embed="rId3"/>
            <a:stretch>
              <a:fillRect/>
            </a:stretch>
          </p:blipFill>
          <p:spPr>
            <a:xfrm>
              <a:off x="5947364" y="6238378"/>
              <a:ext cx="1932678" cy="1832927"/>
            </a:xfrm>
            <a:prstGeom prst="rect">
              <a:avLst/>
            </a:prstGeom>
          </p:spPr>
        </p:pic>
        <p:sp>
          <p:nvSpPr>
            <p:cNvPr id="66" name="Oval 16"/>
            <p:cNvSpPr/>
            <p:nvPr/>
          </p:nvSpPr>
          <p:spPr bwMode="auto">
            <a:xfrm>
              <a:off x="6758134" y="6751068"/>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69" name="Straight Connector 68"/>
            <p:cNvCxnSpPr/>
            <p:nvPr/>
          </p:nvCxnSpPr>
          <p:spPr bwMode="auto">
            <a:xfrm>
              <a:off x="6397962" y="7170530"/>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a:off x="4257483" y="7213832"/>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58" name="Oval 16"/>
            <p:cNvSpPr/>
            <p:nvPr/>
          </p:nvSpPr>
          <p:spPr bwMode="auto">
            <a:xfrm>
              <a:off x="4606021" y="7133523"/>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8" name="Oval 16"/>
            <p:cNvSpPr/>
            <p:nvPr/>
          </p:nvSpPr>
          <p:spPr bwMode="auto">
            <a:xfrm>
              <a:off x="6783189" y="7548827"/>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7" name="Oval 16"/>
            <p:cNvSpPr/>
            <p:nvPr/>
          </p:nvSpPr>
          <p:spPr bwMode="auto">
            <a:xfrm>
              <a:off x="6760222" y="7098440"/>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4" name="Oval 16"/>
            <p:cNvSpPr/>
            <p:nvPr/>
          </p:nvSpPr>
          <p:spPr bwMode="auto">
            <a:xfrm>
              <a:off x="2408992" y="6614356"/>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5" name="Oval 16"/>
            <p:cNvSpPr/>
            <p:nvPr/>
          </p:nvSpPr>
          <p:spPr bwMode="auto">
            <a:xfrm>
              <a:off x="2244400" y="7327458"/>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6" name="Oval 16"/>
            <p:cNvSpPr/>
            <p:nvPr/>
          </p:nvSpPr>
          <p:spPr bwMode="auto">
            <a:xfrm>
              <a:off x="2397358" y="6953509"/>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107" name="Straight Connector 106"/>
            <p:cNvCxnSpPr/>
            <p:nvPr/>
          </p:nvCxnSpPr>
          <p:spPr bwMode="auto">
            <a:xfrm>
              <a:off x="2048820" y="7033818"/>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108" name="Picture 107"/>
            <p:cNvPicPr>
              <a:picLocks noChangeAspect="1"/>
            </p:cNvPicPr>
            <p:nvPr/>
          </p:nvPicPr>
          <p:blipFill>
            <a:blip r:embed="rId3"/>
            <a:stretch>
              <a:fillRect/>
            </a:stretch>
          </p:blipFill>
          <p:spPr>
            <a:xfrm>
              <a:off x="1750622" y="6254066"/>
              <a:ext cx="1932678" cy="1832927"/>
            </a:xfrm>
            <a:prstGeom prst="rect">
              <a:avLst/>
            </a:prstGeom>
          </p:spPr>
        </p:pic>
        <p:sp>
          <p:nvSpPr>
            <p:cNvPr id="109" name="Oval 16"/>
            <p:cNvSpPr/>
            <p:nvPr/>
          </p:nvSpPr>
          <p:spPr bwMode="auto">
            <a:xfrm>
              <a:off x="2561392" y="6766756"/>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10" name="Oval 16"/>
            <p:cNvSpPr/>
            <p:nvPr/>
          </p:nvSpPr>
          <p:spPr bwMode="auto">
            <a:xfrm>
              <a:off x="2531444" y="7561755"/>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111" name="Straight Connector 110"/>
            <p:cNvCxnSpPr/>
            <p:nvPr/>
          </p:nvCxnSpPr>
          <p:spPr bwMode="auto">
            <a:xfrm>
              <a:off x="2201220" y="7186218"/>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12" name="Oval 16"/>
            <p:cNvSpPr/>
            <p:nvPr/>
          </p:nvSpPr>
          <p:spPr bwMode="auto">
            <a:xfrm>
              <a:off x="2723031" y="7568638"/>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24" name="Oval 16"/>
            <p:cNvSpPr/>
            <p:nvPr/>
          </p:nvSpPr>
          <p:spPr bwMode="auto">
            <a:xfrm>
              <a:off x="2561392" y="6766756"/>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25" name="Oval 16"/>
            <p:cNvSpPr/>
            <p:nvPr/>
          </p:nvSpPr>
          <p:spPr bwMode="auto">
            <a:xfrm>
              <a:off x="2396800" y="7479858"/>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26" name="Oval 16"/>
            <p:cNvSpPr/>
            <p:nvPr/>
          </p:nvSpPr>
          <p:spPr bwMode="auto">
            <a:xfrm>
              <a:off x="2549758" y="7105909"/>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127" name="Straight Connector 126"/>
            <p:cNvCxnSpPr/>
            <p:nvPr/>
          </p:nvCxnSpPr>
          <p:spPr bwMode="auto">
            <a:xfrm>
              <a:off x="2201220" y="7186218"/>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128" name="Picture 127"/>
            <p:cNvPicPr>
              <a:picLocks noChangeAspect="1"/>
            </p:cNvPicPr>
            <p:nvPr/>
          </p:nvPicPr>
          <p:blipFill>
            <a:blip r:embed="rId3"/>
            <a:stretch>
              <a:fillRect/>
            </a:stretch>
          </p:blipFill>
          <p:spPr>
            <a:xfrm>
              <a:off x="1903022" y="6406466"/>
              <a:ext cx="1932678" cy="1832927"/>
            </a:xfrm>
            <a:prstGeom prst="rect">
              <a:avLst/>
            </a:prstGeom>
          </p:spPr>
        </p:pic>
        <p:sp>
          <p:nvSpPr>
            <p:cNvPr id="129" name="Oval 16"/>
            <p:cNvSpPr/>
            <p:nvPr/>
          </p:nvSpPr>
          <p:spPr bwMode="auto">
            <a:xfrm>
              <a:off x="2713792" y="6919156"/>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30" name="Oval 16"/>
            <p:cNvSpPr/>
            <p:nvPr/>
          </p:nvSpPr>
          <p:spPr bwMode="auto">
            <a:xfrm>
              <a:off x="2683844" y="7714155"/>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131" name="Straight Connector 130"/>
            <p:cNvCxnSpPr/>
            <p:nvPr/>
          </p:nvCxnSpPr>
          <p:spPr bwMode="auto">
            <a:xfrm>
              <a:off x="2353620" y="7338618"/>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32" name="Oval 16"/>
            <p:cNvSpPr/>
            <p:nvPr/>
          </p:nvSpPr>
          <p:spPr bwMode="auto">
            <a:xfrm>
              <a:off x="2875431" y="7721038"/>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6" name="Oval 16"/>
            <p:cNvSpPr/>
            <p:nvPr/>
          </p:nvSpPr>
          <p:spPr bwMode="auto">
            <a:xfrm>
              <a:off x="4617655" y="6794370"/>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7" name="Oval 16"/>
            <p:cNvSpPr/>
            <p:nvPr/>
          </p:nvSpPr>
          <p:spPr bwMode="auto">
            <a:xfrm>
              <a:off x="4453063" y="750747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8" name="Oval 16"/>
            <p:cNvSpPr/>
            <p:nvPr/>
          </p:nvSpPr>
          <p:spPr bwMode="auto">
            <a:xfrm>
              <a:off x="4606021" y="7133523"/>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169" name="Straight Connector 168"/>
            <p:cNvCxnSpPr/>
            <p:nvPr/>
          </p:nvCxnSpPr>
          <p:spPr bwMode="auto">
            <a:xfrm>
              <a:off x="4257483" y="7213832"/>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171" name="Picture 170"/>
            <p:cNvPicPr>
              <a:picLocks noChangeAspect="1"/>
            </p:cNvPicPr>
            <p:nvPr/>
          </p:nvPicPr>
          <p:blipFill>
            <a:blip r:embed="rId3"/>
            <a:stretch>
              <a:fillRect/>
            </a:stretch>
          </p:blipFill>
          <p:spPr>
            <a:xfrm>
              <a:off x="3959285" y="6434080"/>
              <a:ext cx="1932678" cy="1832927"/>
            </a:xfrm>
            <a:prstGeom prst="rect">
              <a:avLst/>
            </a:prstGeom>
          </p:spPr>
        </p:pic>
        <p:sp>
          <p:nvSpPr>
            <p:cNvPr id="172" name="Oval 16"/>
            <p:cNvSpPr/>
            <p:nvPr/>
          </p:nvSpPr>
          <p:spPr bwMode="auto">
            <a:xfrm>
              <a:off x="4770055" y="6946770"/>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3" name="Oval 16"/>
            <p:cNvSpPr/>
            <p:nvPr/>
          </p:nvSpPr>
          <p:spPr bwMode="auto">
            <a:xfrm>
              <a:off x="4772572" y="7753963"/>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174" name="Straight Connector 173"/>
            <p:cNvCxnSpPr/>
            <p:nvPr/>
          </p:nvCxnSpPr>
          <p:spPr bwMode="auto">
            <a:xfrm>
              <a:off x="4409883" y="7366232"/>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75" name="Oval 16"/>
            <p:cNvSpPr/>
            <p:nvPr/>
          </p:nvSpPr>
          <p:spPr bwMode="auto">
            <a:xfrm>
              <a:off x="4758421" y="7285923"/>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pic>
        <p:nvPicPr>
          <p:cNvPr id="9" name="Picture 8">
            <a:extLst>
              <a:ext uri="{FF2B5EF4-FFF2-40B4-BE49-F238E27FC236}">
                <a16:creationId xmlns:a16="http://schemas.microsoft.com/office/drawing/2014/main" xmlns="" id="{BB8EC301-9EA6-4D56-BE0C-BAB1BAE59FAD}"/>
              </a:ext>
            </a:extLst>
          </p:cNvPr>
          <p:cNvPicPr>
            <a:picLocks noChangeAspect="1"/>
          </p:cNvPicPr>
          <p:nvPr/>
        </p:nvPicPr>
        <p:blipFill>
          <a:blip r:embed="rId5"/>
          <a:stretch>
            <a:fillRect/>
          </a:stretch>
        </p:blipFill>
        <p:spPr>
          <a:xfrm>
            <a:off x="335250" y="1534370"/>
            <a:ext cx="11744326" cy="2594087"/>
          </a:xfrm>
          <a:prstGeom prst="rect">
            <a:avLst/>
          </a:prstGeom>
        </p:spPr>
      </p:pic>
      <p:sp>
        <p:nvSpPr>
          <p:cNvPr id="113" name="TextBox 112">
            <a:extLst>
              <a:ext uri="{FF2B5EF4-FFF2-40B4-BE49-F238E27FC236}">
                <a16:creationId xmlns:a16="http://schemas.microsoft.com/office/drawing/2014/main" xmlns="" id="{1ACBB3EC-6674-43F5-A998-17BBE6E0FDFD}"/>
              </a:ext>
            </a:extLst>
          </p:cNvPr>
          <p:cNvSpPr txBox="1"/>
          <p:nvPr/>
        </p:nvSpPr>
        <p:spPr>
          <a:xfrm>
            <a:off x="-301219" y="755979"/>
            <a:ext cx="1248162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Higher bands are virtually populated: Broaden single particle </a:t>
            </a: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Wannier</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orbitals due to interactions</a:t>
            </a:r>
          </a:p>
        </p:txBody>
      </p:sp>
    </p:spTree>
    <p:extLst>
      <p:ext uri="{BB962C8B-B14F-4D97-AF65-F5344CB8AC3E}">
        <p14:creationId xmlns:p14="http://schemas.microsoft.com/office/powerpoint/2010/main" val="3418009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3D36669-0132-4544-8BD2-E6FE0353BD6F}"/>
              </a:ext>
            </a:extLst>
          </p:cNvPr>
          <p:cNvPicPr>
            <a:picLocks noChangeAspect="1"/>
          </p:cNvPicPr>
          <p:nvPr/>
        </p:nvPicPr>
        <p:blipFill>
          <a:blip r:embed="rId3"/>
          <a:stretch>
            <a:fillRect/>
          </a:stretch>
        </p:blipFill>
        <p:spPr>
          <a:xfrm>
            <a:off x="665816" y="663840"/>
            <a:ext cx="5430184" cy="5821065"/>
          </a:xfrm>
          <a:prstGeom prst="rect">
            <a:avLst/>
          </a:prstGeom>
        </p:spPr>
      </p:pic>
      <p:pic>
        <p:nvPicPr>
          <p:cNvPr id="7" name="Picture 6">
            <a:extLst>
              <a:ext uri="{FF2B5EF4-FFF2-40B4-BE49-F238E27FC236}">
                <a16:creationId xmlns:a16="http://schemas.microsoft.com/office/drawing/2014/main" xmlns="" id="{97050DCB-A4D4-4478-BC0C-11D1DD5727FA}"/>
              </a:ext>
            </a:extLst>
          </p:cNvPr>
          <p:cNvPicPr>
            <a:picLocks noChangeAspect="1"/>
          </p:cNvPicPr>
          <p:nvPr/>
        </p:nvPicPr>
        <p:blipFill>
          <a:blip r:embed="rId4"/>
          <a:stretch>
            <a:fillRect/>
          </a:stretch>
        </p:blipFill>
        <p:spPr>
          <a:xfrm>
            <a:off x="6902505" y="1508750"/>
            <a:ext cx="4772025" cy="876300"/>
          </a:xfrm>
          <a:prstGeom prst="rect">
            <a:avLst/>
          </a:prstGeom>
        </p:spPr>
      </p:pic>
      <p:sp>
        <p:nvSpPr>
          <p:cNvPr id="8" name="Rectangle 7">
            <a:extLst>
              <a:ext uri="{FF2B5EF4-FFF2-40B4-BE49-F238E27FC236}">
                <a16:creationId xmlns:a16="http://schemas.microsoft.com/office/drawing/2014/main" xmlns="" id="{8966AF8C-B48B-4632-80CF-2931C7816C96}"/>
              </a:ext>
            </a:extLst>
          </p:cNvPr>
          <p:cNvSpPr/>
          <p:nvPr/>
        </p:nvSpPr>
        <p:spPr>
          <a:xfrm>
            <a:off x="668775" y="-177715"/>
            <a:ext cx="10753400"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Multi-body Interaction Corrections in BEC</a:t>
            </a:r>
            <a:endParaRPr kumimoji="0" lang="en-US" sz="36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endParaRPr>
          </a:p>
        </p:txBody>
      </p:sp>
      <p:pic>
        <p:nvPicPr>
          <p:cNvPr id="10" name="Picture 9">
            <a:extLst>
              <a:ext uri="{FF2B5EF4-FFF2-40B4-BE49-F238E27FC236}">
                <a16:creationId xmlns:a16="http://schemas.microsoft.com/office/drawing/2014/main" xmlns="" id="{4757F5C3-F8C3-4620-B6A9-64F23F740DA0}"/>
              </a:ext>
            </a:extLst>
          </p:cNvPr>
          <p:cNvPicPr>
            <a:picLocks noChangeAspect="1"/>
          </p:cNvPicPr>
          <p:nvPr/>
        </p:nvPicPr>
        <p:blipFill>
          <a:blip r:embed="rId5"/>
          <a:stretch>
            <a:fillRect/>
          </a:stretch>
        </p:blipFill>
        <p:spPr>
          <a:xfrm>
            <a:off x="7874054" y="2652389"/>
            <a:ext cx="2828925" cy="914400"/>
          </a:xfrm>
          <a:prstGeom prst="rect">
            <a:avLst/>
          </a:prstGeom>
        </p:spPr>
      </p:pic>
      <p:pic>
        <p:nvPicPr>
          <p:cNvPr id="12" name="Picture 11">
            <a:extLst>
              <a:ext uri="{FF2B5EF4-FFF2-40B4-BE49-F238E27FC236}">
                <a16:creationId xmlns:a16="http://schemas.microsoft.com/office/drawing/2014/main" xmlns="" id="{328270AB-C4FD-4492-9E70-F37CA154E9C3}"/>
              </a:ext>
            </a:extLst>
          </p:cNvPr>
          <p:cNvPicPr>
            <a:picLocks noChangeAspect="1"/>
          </p:cNvPicPr>
          <p:nvPr/>
        </p:nvPicPr>
        <p:blipFill>
          <a:blip r:embed="rId6"/>
          <a:stretch>
            <a:fillRect/>
          </a:stretch>
        </p:blipFill>
        <p:spPr>
          <a:xfrm>
            <a:off x="6326430" y="5769268"/>
            <a:ext cx="5810250" cy="714375"/>
          </a:xfrm>
          <a:prstGeom prst="rect">
            <a:avLst/>
          </a:prstGeom>
        </p:spPr>
      </p:pic>
      <p:pic>
        <p:nvPicPr>
          <p:cNvPr id="3" name="Picture 2">
            <a:extLst>
              <a:ext uri="{FF2B5EF4-FFF2-40B4-BE49-F238E27FC236}">
                <a16:creationId xmlns:a16="http://schemas.microsoft.com/office/drawing/2014/main" xmlns="" id="{C4C59F2F-E7E3-482C-B36D-8BA1EED61156}"/>
              </a:ext>
            </a:extLst>
          </p:cNvPr>
          <p:cNvPicPr>
            <a:picLocks noChangeAspect="1"/>
          </p:cNvPicPr>
          <p:nvPr/>
        </p:nvPicPr>
        <p:blipFill>
          <a:blip r:embed="rId7"/>
          <a:stretch>
            <a:fillRect/>
          </a:stretch>
        </p:blipFill>
        <p:spPr>
          <a:xfrm>
            <a:off x="7171543" y="3736240"/>
            <a:ext cx="3531436" cy="612183"/>
          </a:xfrm>
          <a:prstGeom prst="rect">
            <a:avLst/>
          </a:prstGeom>
        </p:spPr>
      </p:pic>
      <p:pic>
        <p:nvPicPr>
          <p:cNvPr id="6" name="Picture 5">
            <a:extLst>
              <a:ext uri="{FF2B5EF4-FFF2-40B4-BE49-F238E27FC236}">
                <a16:creationId xmlns:a16="http://schemas.microsoft.com/office/drawing/2014/main" xmlns="" id="{B72640E7-A991-49BF-B40A-D38121732E9F}"/>
              </a:ext>
            </a:extLst>
          </p:cNvPr>
          <p:cNvPicPr>
            <a:picLocks noChangeAspect="1"/>
          </p:cNvPicPr>
          <p:nvPr/>
        </p:nvPicPr>
        <p:blipFill>
          <a:blip r:embed="rId8"/>
          <a:stretch>
            <a:fillRect/>
          </a:stretch>
        </p:blipFill>
        <p:spPr>
          <a:xfrm>
            <a:off x="7555390" y="4573007"/>
            <a:ext cx="2035465" cy="823166"/>
          </a:xfrm>
          <a:prstGeom prst="rect">
            <a:avLst/>
          </a:prstGeom>
        </p:spPr>
      </p:pic>
    </p:spTree>
    <p:extLst>
      <p:ext uri="{BB962C8B-B14F-4D97-AF65-F5344CB8AC3E}">
        <p14:creationId xmlns:p14="http://schemas.microsoft.com/office/powerpoint/2010/main" val="23534915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7664" y="-100"/>
            <a:ext cx="8995513"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Multi-body Interaction Corrections</a:t>
            </a:r>
            <a:endParaRPr kumimoji="0" lang="en-US" sz="36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endParaRPr>
          </a:p>
        </p:txBody>
      </p:sp>
      <p:grpSp>
        <p:nvGrpSpPr>
          <p:cNvPr id="7" name="Group 6"/>
          <p:cNvGrpSpPr/>
          <p:nvPr/>
        </p:nvGrpSpPr>
        <p:grpSpPr>
          <a:xfrm>
            <a:off x="2210825" y="8659707"/>
            <a:ext cx="5719477" cy="2047240"/>
            <a:chOff x="959802" y="1717040"/>
            <a:chExt cx="5719477" cy="2047240"/>
          </a:xfrm>
        </p:grpSpPr>
        <p:pic>
          <p:nvPicPr>
            <p:cNvPr id="3" name="Picture 2"/>
            <p:cNvPicPr>
              <a:picLocks noChangeAspect="1"/>
            </p:cNvPicPr>
            <p:nvPr/>
          </p:nvPicPr>
          <p:blipFill>
            <a:blip r:embed="rId2"/>
            <a:stretch>
              <a:fillRect/>
            </a:stretch>
          </p:blipFill>
          <p:spPr>
            <a:xfrm>
              <a:off x="959802" y="1717040"/>
              <a:ext cx="5719477" cy="2047240"/>
            </a:xfrm>
            <a:prstGeom prst="rect">
              <a:avLst/>
            </a:prstGeom>
          </p:spPr>
        </p:pic>
        <p:sp>
          <p:nvSpPr>
            <p:cNvPr id="26" name="Oval 16"/>
            <p:cNvSpPr/>
            <p:nvPr/>
          </p:nvSpPr>
          <p:spPr bwMode="auto">
            <a:xfrm>
              <a:off x="1473200" y="338544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7" name="Oval 16"/>
            <p:cNvSpPr/>
            <p:nvPr/>
          </p:nvSpPr>
          <p:spPr bwMode="auto">
            <a:xfrm>
              <a:off x="1637792" y="3385442"/>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8" name="Oval 16"/>
            <p:cNvSpPr/>
            <p:nvPr/>
          </p:nvSpPr>
          <p:spPr bwMode="auto">
            <a:xfrm>
              <a:off x="3692144" y="3385442"/>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9" name="Oval 16"/>
            <p:cNvSpPr/>
            <p:nvPr/>
          </p:nvSpPr>
          <p:spPr bwMode="auto">
            <a:xfrm>
              <a:off x="3362960" y="338544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0" name="Oval 16"/>
            <p:cNvSpPr/>
            <p:nvPr/>
          </p:nvSpPr>
          <p:spPr bwMode="auto">
            <a:xfrm>
              <a:off x="3527552" y="3385442"/>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6" name="Group 5"/>
            <p:cNvGrpSpPr/>
            <p:nvPr/>
          </p:nvGrpSpPr>
          <p:grpSpPr>
            <a:xfrm>
              <a:off x="5232400" y="3385442"/>
              <a:ext cx="493776" cy="164592"/>
              <a:chOff x="3515360" y="3537842"/>
              <a:chExt cx="493776" cy="164592"/>
            </a:xfrm>
          </p:grpSpPr>
          <p:sp>
            <p:nvSpPr>
              <p:cNvPr id="31" name="Oval 16"/>
              <p:cNvSpPr/>
              <p:nvPr/>
            </p:nvSpPr>
            <p:spPr bwMode="auto">
              <a:xfrm>
                <a:off x="3844544" y="3537842"/>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2" name="Oval 16"/>
              <p:cNvSpPr/>
              <p:nvPr/>
            </p:nvSpPr>
            <p:spPr bwMode="auto">
              <a:xfrm>
                <a:off x="3515360" y="353784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3" name="Oval 16"/>
              <p:cNvSpPr/>
              <p:nvPr/>
            </p:nvSpPr>
            <p:spPr bwMode="auto">
              <a:xfrm>
                <a:off x="3679952" y="3537842"/>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34" name="Oval 16"/>
            <p:cNvSpPr/>
            <p:nvPr/>
          </p:nvSpPr>
          <p:spPr bwMode="auto">
            <a:xfrm>
              <a:off x="5726176" y="3379476"/>
              <a:ext cx="164592" cy="164592"/>
            </a:xfrm>
            <a:prstGeom prst="ellipse">
              <a:avLst/>
            </a:prstGeom>
            <a:solidFill>
              <a:srgbClr val="00B050"/>
            </a:solidFill>
            <a:ln>
              <a:solidFill>
                <a:srgbClr val="00B05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grpSp>
        <p:nvGrpSpPr>
          <p:cNvPr id="18" name="Group 17"/>
          <p:cNvGrpSpPr/>
          <p:nvPr/>
        </p:nvGrpSpPr>
        <p:grpSpPr>
          <a:xfrm>
            <a:off x="883424" y="12146187"/>
            <a:ext cx="1932678" cy="1832927"/>
            <a:chOff x="1689249" y="6786775"/>
            <a:chExt cx="1932678" cy="1832927"/>
          </a:xfrm>
        </p:grpSpPr>
        <p:pic>
          <p:nvPicPr>
            <p:cNvPr id="71" name="Picture 70"/>
            <p:cNvPicPr>
              <a:picLocks noChangeAspect="1"/>
            </p:cNvPicPr>
            <p:nvPr/>
          </p:nvPicPr>
          <p:blipFill>
            <a:blip r:embed="rId3"/>
            <a:stretch>
              <a:fillRect/>
            </a:stretch>
          </p:blipFill>
          <p:spPr>
            <a:xfrm>
              <a:off x="1689249" y="6786775"/>
              <a:ext cx="1932678" cy="1832927"/>
            </a:xfrm>
            <a:prstGeom prst="rect">
              <a:avLst/>
            </a:prstGeom>
          </p:spPr>
        </p:pic>
        <p:grpSp>
          <p:nvGrpSpPr>
            <p:cNvPr id="72" name="Group 71"/>
            <p:cNvGrpSpPr/>
            <p:nvPr/>
          </p:nvGrpSpPr>
          <p:grpSpPr>
            <a:xfrm>
              <a:off x="2360440" y="7996878"/>
              <a:ext cx="493776" cy="164592"/>
              <a:chOff x="1391920" y="5559682"/>
              <a:chExt cx="493776" cy="164592"/>
            </a:xfrm>
          </p:grpSpPr>
          <p:sp>
            <p:nvSpPr>
              <p:cNvPr id="87" name="Oval 16"/>
              <p:cNvSpPr/>
              <p:nvPr/>
            </p:nvSpPr>
            <p:spPr bwMode="auto">
              <a:xfrm>
                <a:off x="1721104" y="5559682"/>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8" name="Oval 16"/>
              <p:cNvSpPr/>
              <p:nvPr/>
            </p:nvSpPr>
            <p:spPr bwMode="auto">
              <a:xfrm>
                <a:off x="1391920" y="555968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9" name="Oval 16"/>
              <p:cNvSpPr/>
              <p:nvPr/>
            </p:nvSpPr>
            <p:spPr bwMode="auto">
              <a:xfrm>
                <a:off x="1556512" y="5559682"/>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cxnSp>
          <p:nvCxnSpPr>
            <p:cNvPr id="73" name="Straight Connector 72"/>
            <p:cNvCxnSpPr/>
            <p:nvPr/>
          </p:nvCxnSpPr>
          <p:spPr bwMode="auto">
            <a:xfrm>
              <a:off x="2164860" y="7703238"/>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nvGrpSpPr>
          <p:cNvPr id="35" name="Group 34">
            <a:extLst>
              <a:ext uri="{FF2B5EF4-FFF2-40B4-BE49-F238E27FC236}">
                <a16:creationId xmlns:a16="http://schemas.microsoft.com/office/drawing/2014/main" xmlns="" id="{A0DA1645-30EF-4A6A-BDE8-27FB468B9260}"/>
              </a:ext>
            </a:extLst>
          </p:cNvPr>
          <p:cNvGrpSpPr/>
          <p:nvPr/>
        </p:nvGrpSpPr>
        <p:grpSpPr>
          <a:xfrm>
            <a:off x="-296139" y="635063"/>
            <a:ext cx="12481624" cy="2572155"/>
            <a:chOff x="-240825" y="651605"/>
            <a:chExt cx="12481624" cy="2572155"/>
          </a:xfrm>
        </p:grpSpPr>
        <p:sp>
          <p:nvSpPr>
            <p:cNvPr id="4" name="TextBox 3"/>
            <p:cNvSpPr txBox="1"/>
            <p:nvPr/>
          </p:nvSpPr>
          <p:spPr>
            <a:xfrm>
              <a:off x="-240825" y="651605"/>
              <a:ext cx="1248162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Higher bands are virtually populated: Broaden single particle </a:t>
              </a: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Wannier</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orbitals due to interactions</a:t>
              </a:r>
            </a:p>
          </p:txBody>
        </p:sp>
        <p:sp>
          <p:nvSpPr>
            <p:cNvPr id="5" name="TextBox 4"/>
            <p:cNvSpPr txBox="1"/>
            <p:nvPr/>
          </p:nvSpPr>
          <p:spPr>
            <a:xfrm>
              <a:off x="265648" y="2762095"/>
              <a:ext cx="953455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This broadening can be understood in terms of perturbation theory</a:t>
              </a:r>
            </a:p>
          </p:txBody>
        </p:sp>
        <p:pic>
          <p:nvPicPr>
            <p:cNvPr id="16" name="Picture 15"/>
            <p:cNvPicPr>
              <a:picLocks noChangeAspect="1"/>
            </p:cNvPicPr>
            <p:nvPr/>
          </p:nvPicPr>
          <p:blipFill>
            <a:blip r:embed="rId4">
              <a:clrChange>
                <a:clrFrom>
                  <a:srgbClr val="FFFFFF"/>
                </a:clrFrom>
                <a:clrTo>
                  <a:srgbClr val="FFFFFF">
                    <a:alpha val="0"/>
                  </a:srgbClr>
                </a:clrTo>
              </a:clrChange>
            </a:blip>
            <a:stretch>
              <a:fillRect/>
            </a:stretch>
          </p:blipFill>
          <p:spPr>
            <a:xfrm>
              <a:off x="2806519" y="1150121"/>
              <a:ext cx="4819029" cy="1721082"/>
            </a:xfrm>
            <a:prstGeom prst="rect">
              <a:avLst/>
            </a:prstGeom>
          </p:spPr>
        </p:pic>
        <p:sp>
          <p:nvSpPr>
            <p:cNvPr id="14" name="TextBox 13"/>
            <p:cNvSpPr txBox="1"/>
            <p:nvPr/>
          </p:nvSpPr>
          <p:spPr>
            <a:xfrm>
              <a:off x="3789803" y="1636163"/>
              <a:ext cx="547352" cy="369332"/>
            </a:xfrm>
            <a:prstGeom prst="rect">
              <a:avLst/>
            </a:prstGeom>
            <a:noFill/>
          </p:spPr>
          <p:txBody>
            <a:bodyPr wrap="square" rtlCol="0">
              <a:spAutoFit/>
            </a:bodyPr>
            <a:lstStyle/>
            <a:p>
              <a:r>
                <a:rPr lang="en-US" sz="1800" b="1" dirty="0">
                  <a:solidFill>
                    <a:schemeClr val="bg1">
                      <a:lumMod val="65000"/>
                    </a:schemeClr>
                  </a:solidFill>
                </a:rPr>
                <a:t>W</a:t>
              </a:r>
              <a:r>
                <a:rPr lang="en-US" sz="1800" b="1" baseline="-25000" dirty="0">
                  <a:solidFill>
                    <a:schemeClr val="bg1">
                      <a:lumMod val="65000"/>
                    </a:schemeClr>
                  </a:solidFill>
                </a:rPr>
                <a:t>0</a:t>
              </a:r>
            </a:p>
          </p:txBody>
        </p:sp>
      </p:grpSp>
      <p:pic>
        <p:nvPicPr>
          <p:cNvPr id="19" name="Picture 18"/>
          <p:cNvPicPr>
            <a:picLocks noChangeAspect="1"/>
          </p:cNvPicPr>
          <p:nvPr/>
        </p:nvPicPr>
        <p:blipFill>
          <a:blip r:embed="rId5"/>
          <a:stretch>
            <a:fillRect/>
          </a:stretch>
        </p:blipFill>
        <p:spPr>
          <a:xfrm>
            <a:off x="-1988936" y="7672064"/>
            <a:ext cx="1932599" cy="1835055"/>
          </a:xfrm>
          <a:prstGeom prst="rect">
            <a:avLst/>
          </a:prstGeom>
        </p:spPr>
      </p:pic>
      <p:grpSp>
        <p:nvGrpSpPr>
          <p:cNvPr id="51" name="Group 50"/>
          <p:cNvGrpSpPr/>
          <p:nvPr/>
        </p:nvGrpSpPr>
        <p:grpSpPr>
          <a:xfrm>
            <a:off x="2283243" y="7767307"/>
            <a:ext cx="8696151" cy="2381325"/>
            <a:chOff x="1750622" y="6238378"/>
            <a:chExt cx="8696151" cy="2381325"/>
          </a:xfrm>
        </p:grpSpPr>
        <p:sp>
          <p:nvSpPr>
            <p:cNvPr id="75" name="Oval 16"/>
            <p:cNvSpPr/>
            <p:nvPr/>
          </p:nvSpPr>
          <p:spPr bwMode="auto">
            <a:xfrm>
              <a:off x="4465255" y="6641970"/>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6" name="Oval 16"/>
            <p:cNvSpPr/>
            <p:nvPr/>
          </p:nvSpPr>
          <p:spPr bwMode="auto">
            <a:xfrm>
              <a:off x="4300663" y="735507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7" name="Oval 16"/>
            <p:cNvSpPr/>
            <p:nvPr/>
          </p:nvSpPr>
          <p:spPr bwMode="auto">
            <a:xfrm>
              <a:off x="4453621" y="6981123"/>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78" name="Straight Connector 77"/>
            <p:cNvCxnSpPr/>
            <p:nvPr/>
          </p:nvCxnSpPr>
          <p:spPr bwMode="auto">
            <a:xfrm>
              <a:off x="4105083" y="7061432"/>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79" name="Picture 78"/>
            <p:cNvPicPr>
              <a:picLocks noChangeAspect="1"/>
            </p:cNvPicPr>
            <p:nvPr/>
          </p:nvPicPr>
          <p:blipFill>
            <a:blip r:embed="rId3"/>
            <a:stretch>
              <a:fillRect/>
            </a:stretch>
          </p:blipFill>
          <p:spPr>
            <a:xfrm>
              <a:off x="8514095" y="6786776"/>
              <a:ext cx="1932678" cy="1832927"/>
            </a:xfrm>
            <a:prstGeom prst="rect">
              <a:avLst/>
            </a:prstGeom>
          </p:spPr>
        </p:pic>
        <p:grpSp>
          <p:nvGrpSpPr>
            <p:cNvPr id="80" name="Group 79"/>
            <p:cNvGrpSpPr/>
            <p:nvPr/>
          </p:nvGrpSpPr>
          <p:grpSpPr>
            <a:xfrm>
              <a:off x="9185286" y="7996879"/>
              <a:ext cx="493776" cy="164592"/>
              <a:chOff x="1391920" y="5559682"/>
              <a:chExt cx="493776" cy="164592"/>
            </a:xfrm>
          </p:grpSpPr>
          <p:sp>
            <p:nvSpPr>
              <p:cNvPr id="84" name="Oval 16"/>
              <p:cNvSpPr/>
              <p:nvPr/>
            </p:nvSpPr>
            <p:spPr bwMode="auto">
              <a:xfrm>
                <a:off x="1721104" y="5559682"/>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5" name="Oval 16"/>
              <p:cNvSpPr/>
              <p:nvPr/>
            </p:nvSpPr>
            <p:spPr bwMode="auto">
              <a:xfrm>
                <a:off x="1391920" y="555968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6" name="Oval 16"/>
              <p:cNvSpPr/>
              <p:nvPr/>
            </p:nvSpPr>
            <p:spPr bwMode="auto">
              <a:xfrm>
                <a:off x="1556512" y="5559682"/>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cxnSp>
          <p:nvCxnSpPr>
            <p:cNvPr id="81" name="Straight Connector 80"/>
            <p:cNvCxnSpPr/>
            <p:nvPr/>
          </p:nvCxnSpPr>
          <p:spPr bwMode="auto">
            <a:xfrm>
              <a:off x="8989706" y="7703239"/>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54" name="Oval 16"/>
            <p:cNvSpPr/>
            <p:nvPr/>
          </p:nvSpPr>
          <p:spPr bwMode="auto">
            <a:xfrm>
              <a:off x="4617655" y="6794370"/>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5" name="Oval 16"/>
            <p:cNvSpPr/>
            <p:nvPr/>
          </p:nvSpPr>
          <p:spPr bwMode="auto">
            <a:xfrm>
              <a:off x="4620172" y="7601563"/>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0" name="Oval 16"/>
            <p:cNvSpPr/>
            <p:nvPr/>
          </p:nvSpPr>
          <p:spPr bwMode="auto">
            <a:xfrm>
              <a:off x="6605734" y="6598668"/>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1" name="Oval 16"/>
            <p:cNvSpPr/>
            <p:nvPr/>
          </p:nvSpPr>
          <p:spPr bwMode="auto">
            <a:xfrm>
              <a:off x="6441142" y="7311770"/>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2" name="Oval 16"/>
            <p:cNvSpPr/>
            <p:nvPr/>
          </p:nvSpPr>
          <p:spPr bwMode="auto">
            <a:xfrm>
              <a:off x="6594100" y="6937821"/>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63" name="Straight Connector 62"/>
            <p:cNvCxnSpPr/>
            <p:nvPr/>
          </p:nvCxnSpPr>
          <p:spPr bwMode="auto">
            <a:xfrm>
              <a:off x="6245562" y="7018130"/>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4" name="Straight Arrow Connector 63"/>
            <p:cNvCxnSpPr/>
            <p:nvPr/>
          </p:nvCxnSpPr>
          <p:spPr bwMode="auto">
            <a:xfrm>
              <a:off x="7155582" y="6797866"/>
              <a:ext cx="916047" cy="102509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65" name="Picture 64"/>
            <p:cNvPicPr>
              <a:picLocks noChangeAspect="1"/>
            </p:cNvPicPr>
            <p:nvPr/>
          </p:nvPicPr>
          <p:blipFill>
            <a:blip r:embed="rId3"/>
            <a:stretch>
              <a:fillRect/>
            </a:stretch>
          </p:blipFill>
          <p:spPr>
            <a:xfrm>
              <a:off x="5947364" y="6238378"/>
              <a:ext cx="1932678" cy="1832927"/>
            </a:xfrm>
            <a:prstGeom prst="rect">
              <a:avLst/>
            </a:prstGeom>
          </p:spPr>
        </p:pic>
        <p:sp>
          <p:nvSpPr>
            <p:cNvPr id="66" name="Oval 16"/>
            <p:cNvSpPr/>
            <p:nvPr/>
          </p:nvSpPr>
          <p:spPr bwMode="auto">
            <a:xfrm>
              <a:off x="6758134" y="6751068"/>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69" name="Straight Connector 68"/>
            <p:cNvCxnSpPr/>
            <p:nvPr/>
          </p:nvCxnSpPr>
          <p:spPr bwMode="auto">
            <a:xfrm>
              <a:off x="6397962" y="7170530"/>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a:off x="4257483" y="7213832"/>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58" name="Oval 16"/>
            <p:cNvSpPr/>
            <p:nvPr/>
          </p:nvSpPr>
          <p:spPr bwMode="auto">
            <a:xfrm>
              <a:off x="4606021" y="7133523"/>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8" name="Oval 16"/>
            <p:cNvSpPr/>
            <p:nvPr/>
          </p:nvSpPr>
          <p:spPr bwMode="auto">
            <a:xfrm>
              <a:off x="6783189" y="7548827"/>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7" name="Oval 16"/>
            <p:cNvSpPr/>
            <p:nvPr/>
          </p:nvSpPr>
          <p:spPr bwMode="auto">
            <a:xfrm>
              <a:off x="6760222" y="7098440"/>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4" name="Oval 16"/>
            <p:cNvSpPr/>
            <p:nvPr/>
          </p:nvSpPr>
          <p:spPr bwMode="auto">
            <a:xfrm>
              <a:off x="2408992" y="6614356"/>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5" name="Oval 16"/>
            <p:cNvSpPr/>
            <p:nvPr/>
          </p:nvSpPr>
          <p:spPr bwMode="auto">
            <a:xfrm>
              <a:off x="2244400" y="7327458"/>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6" name="Oval 16"/>
            <p:cNvSpPr/>
            <p:nvPr/>
          </p:nvSpPr>
          <p:spPr bwMode="auto">
            <a:xfrm>
              <a:off x="2397358" y="6953509"/>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107" name="Straight Connector 106"/>
            <p:cNvCxnSpPr/>
            <p:nvPr/>
          </p:nvCxnSpPr>
          <p:spPr bwMode="auto">
            <a:xfrm>
              <a:off x="2048820" y="7033818"/>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108" name="Picture 107"/>
            <p:cNvPicPr>
              <a:picLocks noChangeAspect="1"/>
            </p:cNvPicPr>
            <p:nvPr/>
          </p:nvPicPr>
          <p:blipFill>
            <a:blip r:embed="rId3"/>
            <a:stretch>
              <a:fillRect/>
            </a:stretch>
          </p:blipFill>
          <p:spPr>
            <a:xfrm>
              <a:off x="1750622" y="6254066"/>
              <a:ext cx="1932678" cy="1832927"/>
            </a:xfrm>
            <a:prstGeom prst="rect">
              <a:avLst/>
            </a:prstGeom>
          </p:spPr>
        </p:pic>
        <p:sp>
          <p:nvSpPr>
            <p:cNvPr id="109" name="Oval 16"/>
            <p:cNvSpPr/>
            <p:nvPr/>
          </p:nvSpPr>
          <p:spPr bwMode="auto">
            <a:xfrm>
              <a:off x="2561392" y="6766756"/>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10" name="Oval 16"/>
            <p:cNvSpPr/>
            <p:nvPr/>
          </p:nvSpPr>
          <p:spPr bwMode="auto">
            <a:xfrm>
              <a:off x="2531444" y="7561755"/>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111" name="Straight Connector 110"/>
            <p:cNvCxnSpPr/>
            <p:nvPr/>
          </p:nvCxnSpPr>
          <p:spPr bwMode="auto">
            <a:xfrm>
              <a:off x="2201220" y="7186218"/>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12" name="Oval 16"/>
            <p:cNvSpPr/>
            <p:nvPr/>
          </p:nvSpPr>
          <p:spPr bwMode="auto">
            <a:xfrm>
              <a:off x="2723031" y="7568638"/>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24" name="Oval 16"/>
            <p:cNvSpPr/>
            <p:nvPr/>
          </p:nvSpPr>
          <p:spPr bwMode="auto">
            <a:xfrm>
              <a:off x="2561392" y="6766756"/>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25" name="Oval 16"/>
            <p:cNvSpPr/>
            <p:nvPr/>
          </p:nvSpPr>
          <p:spPr bwMode="auto">
            <a:xfrm>
              <a:off x="2396800" y="7479858"/>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26" name="Oval 16"/>
            <p:cNvSpPr/>
            <p:nvPr/>
          </p:nvSpPr>
          <p:spPr bwMode="auto">
            <a:xfrm>
              <a:off x="2549758" y="7105909"/>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127" name="Straight Connector 126"/>
            <p:cNvCxnSpPr/>
            <p:nvPr/>
          </p:nvCxnSpPr>
          <p:spPr bwMode="auto">
            <a:xfrm>
              <a:off x="2201220" y="7186218"/>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128" name="Picture 127"/>
            <p:cNvPicPr>
              <a:picLocks noChangeAspect="1"/>
            </p:cNvPicPr>
            <p:nvPr/>
          </p:nvPicPr>
          <p:blipFill>
            <a:blip r:embed="rId3"/>
            <a:stretch>
              <a:fillRect/>
            </a:stretch>
          </p:blipFill>
          <p:spPr>
            <a:xfrm>
              <a:off x="1903022" y="6406466"/>
              <a:ext cx="1932678" cy="1832927"/>
            </a:xfrm>
            <a:prstGeom prst="rect">
              <a:avLst/>
            </a:prstGeom>
          </p:spPr>
        </p:pic>
        <p:sp>
          <p:nvSpPr>
            <p:cNvPr id="129" name="Oval 16"/>
            <p:cNvSpPr/>
            <p:nvPr/>
          </p:nvSpPr>
          <p:spPr bwMode="auto">
            <a:xfrm>
              <a:off x="2713792" y="6919156"/>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30" name="Oval 16"/>
            <p:cNvSpPr/>
            <p:nvPr/>
          </p:nvSpPr>
          <p:spPr bwMode="auto">
            <a:xfrm>
              <a:off x="2683844" y="7714155"/>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131" name="Straight Connector 130"/>
            <p:cNvCxnSpPr/>
            <p:nvPr/>
          </p:nvCxnSpPr>
          <p:spPr bwMode="auto">
            <a:xfrm>
              <a:off x="2353620" y="7338618"/>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32" name="Oval 16"/>
            <p:cNvSpPr/>
            <p:nvPr/>
          </p:nvSpPr>
          <p:spPr bwMode="auto">
            <a:xfrm>
              <a:off x="2875431" y="7721038"/>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6" name="Oval 16"/>
            <p:cNvSpPr/>
            <p:nvPr/>
          </p:nvSpPr>
          <p:spPr bwMode="auto">
            <a:xfrm>
              <a:off x="4617655" y="6794370"/>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7" name="Oval 16"/>
            <p:cNvSpPr/>
            <p:nvPr/>
          </p:nvSpPr>
          <p:spPr bwMode="auto">
            <a:xfrm>
              <a:off x="4453063" y="7507472"/>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8" name="Oval 16"/>
            <p:cNvSpPr/>
            <p:nvPr/>
          </p:nvSpPr>
          <p:spPr bwMode="auto">
            <a:xfrm>
              <a:off x="4606021" y="7133523"/>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169" name="Straight Connector 168"/>
            <p:cNvCxnSpPr/>
            <p:nvPr/>
          </p:nvCxnSpPr>
          <p:spPr bwMode="auto">
            <a:xfrm>
              <a:off x="4257483" y="7213832"/>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171" name="Picture 170"/>
            <p:cNvPicPr>
              <a:picLocks noChangeAspect="1"/>
            </p:cNvPicPr>
            <p:nvPr/>
          </p:nvPicPr>
          <p:blipFill>
            <a:blip r:embed="rId3"/>
            <a:stretch>
              <a:fillRect/>
            </a:stretch>
          </p:blipFill>
          <p:spPr>
            <a:xfrm>
              <a:off x="3959285" y="6434080"/>
              <a:ext cx="1932678" cy="1832927"/>
            </a:xfrm>
            <a:prstGeom prst="rect">
              <a:avLst/>
            </a:prstGeom>
          </p:spPr>
        </p:pic>
        <p:sp>
          <p:nvSpPr>
            <p:cNvPr id="172" name="Oval 16"/>
            <p:cNvSpPr/>
            <p:nvPr/>
          </p:nvSpPr>
          <p:spPr bwMode="auto">
            <a:xfrm>
              <a:off x="4770055" y="6946770"/>
              <a:ext cx="164592" cy="164592"/>
            </a:xfrm>
            <a:prstGeom prst="ellipse">
              <a:avLst/>
            </a:prstGeom>
            <a:solidFill>
              <a:srgbClr val="FFC000"/>
            </a:solidFill>
            <a:ln>
              <a:solidFill>
                <a:srgbClr val="FFC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3" name="Oval 16"/>
            <p:cNvSpPr/>
            <p:nvPr/>
          </p:nvSpPr>
          <p:spPr bwMode="auto">
            <a:xfrm>
              <a:off x="4772572" y="7753963"/>
              <a:ext cx="164592" cy="164592"/>
            </a:xfrm>
            <a:prstGeom prst="ellipse">
              <a:avLst/>
            </a:prstGeom>
            <a:solidFill>
              <a:srgbClr val="9900FF"/>
            </a:solidFill>
            <a:ln>
              <a:solidFill>
                <a:srgbClr val="9A2EA2"/>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174" name="Straight Connector 173"/>
            <p:cNvCxnSpPr/>
            <p:nvPr/>
          </p:nvCxnSpPr>
          <p:spPr bwMode="auto">
            <a:xfrm>
              <a:off x="4409883" y="7366232"/>
              <a:ext cx="88493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75" name="Oval 16"/>
            <p:cNvSpPr/>
            <p:nvPr/>
          </p:nvSpPr>
          <p:spPr bwMode="auto">
            <a:xfrm>
              <a:off x="4758421" y="7285923"/>
              <a:ext cx="164592" cy="164592"/>
            </a:xfrm>
            <a:prstGeom prst="ellipse">
              <a:avLst/>
            </a:prstGeom>
            <a:solidFill>
              <a:srgbClr val="FF339A"/>
            </a:solidFill>
            <a:ln>
              <a:solidFill>
                <a:srgbClr val="FF339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a:ea typeface="+mn-ea"/>
                <a:cs typeface="+mn-cs"/>
              </a:endParaRPr>
            </a:p>
          </p:txBody>
        </p:sp>
      </p:grpSp>
      <p:grpSp>
        <p:nvGrpSpPr>
          <p:cNvPr id="239" name="Group 238"/>
          <p:cNvGrpSpPr/>
          <p:nvPr/>
        </p:nvGrpSpPr>
        <p:grpSpPr>
          <a:xfrm>
            <a:off x="5232572" y="4561345"/>
            <a:ext cx="2343562" cy="1074244"/>
            <a:chOff x="608373" y="5416536"/>
            <a:chExt cx="2415420" cy="1135353"/>
          </a:xfrm>
        </p:grpSpPr>
        <p:sp>
          <p:nvSpPr>
            <p:cNvPr id="15" name="TextBox 14"/>
            <p:cNvSpPr txBox="1"/>
            <p:nvPr/>
          </p:nvSpPr>
          <p:spPr>
            <a:xfrm>
              <a:off x="1186610" y="5616225"/>
              <a:ext cx="552202" cy="307777"/>
            </a:xfrm>
            <a:prstGeom prst="rect">
              <a:avLst/>
            </a:prstGeom>
            <a:noFill/>
          </p:spPr>
          <p:txBody>
            <a:bodyPr wrap="square" rtlCol="0">
              <a:spAutoFit/>
            </a:bodyPr>
            <a:lstStyle/>
            <a:p>
              <a:r>
                <a:rPr lang="en-US" sz="1400" dirty="0"/>
                <a:t>H</a:t>
              </a:r>
            </a:p>
          </p:txBody>
        </p:sp>
        <p:pic>
          <p:nvPicPr>
            <p:cNvPr id="21" name="Picture 20"/>
            <p:cNvPicPr>
              <a:picLocks noChangeAspect="1"/>
            </p:cNvPicPr>
            <p:nvPr/>
          </p:nvPicPr>
          <p:blipFill>
            <a:blip r:embed="rId6"/>
            <a:stretch>
              <a:fillRect/>
            </a:stretch>
          </p:blipFill>
          <p:spPr>
            <a:xfrm>
              <a:off x="608373" y="5845016"/>
              <a:ext cx="685436" cy="650840"/>
            </a:xfrm>
            <a:prstGeom prst="rect">
              <a:avLst/>
            </a:prstGeom>
          </p:spPr>
        </p:pic>
        <p:pic>
          <p:nvPicPr>
            <p:cNvPr id="37" name="Picture 36"/>
            <p:cNvPicPr>
              <a:picLocks noChangeAspect="1"/>
            </p:cNvPicPr>
            <p:nvPr/>
          </p:nvPicPr>
          <p:blipFill>
            <a:blip r:embed="rId7">
              <a:clrChange>
                <a:clrFrom>
                  <a:srgbClr val="FFFFFF"/>
                </a:clrFrom>
                <a:clrTo>
                  <a:srgbClr val="FFFFFF">
                    <a:alpha val="0"/>
                  </a:srgbClr>
                </a:clrTo>
              </a:clrChange>
            </a:blip>
            <a:stretch>
              <a:fillRect/>
            </a:stretch>
          </p:blipFill>
          <p:spPr>
            <a:xfrm>
              <a:off x="1505149" y="5416536"/>
              <a:ext cx="760654" cy="722262"/>
            </a:xfrm>
            <a:prstGeom prst="rect">
              <a:avLst/>
            </a:prstGeom>
          </p:spPr>
        </p:pic>
        <p:cxnSp>
          <p:nvCxnSpPr>
            <p:cNvPr id="82" name="Straight Arrow Connector 81"/>
            <p:cNvCxnSpPr/>
            <p:nvPr/>
          </p:nvCxnSpPr>
          <p:spPr bwMode="auto">
            <a:xfrm flipV="1">
              <a:off x="1290196" y="5743317"/>
              <a:ext cx="299641" cy="28434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43" name="Picture 142"/>
            <p:cNvPicPr>
              <a:picLocks noChangeAspect="1"/>
            </p:cNvPicPr>
            <p:nvPr/>
          </p:nvPicPr>
          <p:blipFill>
            <a:blip r:embed="rId6"/>
            <a:stretch>
              <a:fillRect/>
            </a:stretch>
          </p:blipFill>
          <p:spPr>
            <a:xfrm>
              <a:off x="2338357" y="5901049"/>
              <a:ext cx="685436" cy="650840"/>
            </a:xfrm>
            <a:prstGeom prst="rect">
              <a:avLst/>
            </a:prstGeom>
          </p:spPr>
        </p:pic>
        <p:grpSp>
          <p:nvGrpSpPr>
            <p:cNvPr id="47" name="Group 46"/>
            <p:cNvGrpSpPr/>
            <p:nvPr/>
          </p:nvGrpSpPr>
          <p:grpSpPr>
            <a:xfrm>
              <a:off x="2112111" y="5718081"/>
              <a:ext cx="583847" cy="407882"/>
              <a:chOff x="2112111" y="5718081"/>
              <a:chExt cx="583847" cy="407882"/>
            </a:xfrm>
          </p:grpSpPr>
          <p:sp>
            <p:nvSpPr>
              <p:cNvPr id="123" name="TextBox 122"/>
              <p:cNvSpPr txBox="1"/>
              <p:nvPr/>
            </p:nvSpPr>
            <p:spPr>
              <a:xfrm>
                <a:off x="2147137" y="5718081"/>
                <a:ext cx="548821" cy="307777"/>
              </a:xfrm>
              <a:prstGeom prst="rect">
                <a:avLst/>
              </a:prstGeom>
              <a:noFill/>
            </p:spPr>
            <p:txBody>
              <a:bodyPr wrap="square" rtlCol="0">
                <a:spAutoFit/>
              </a:bodyPr>
              <a:lstStyle/>
              <a:p>
                <a:r>
                  <a:rPr lang="en-US" sz="1400" dirty="0"/>
                  <a:t>H</a:t>
                </a:r>
              </a:p>
            </p:txBody>
          </p:sp>
          <p:cxnSp>
            <p:nvCxnSpPr>
              <p:cNvPr id="142" name="Straight Arrow Connector 141"/>
              <p:cNvCxnSpPr/>
              <p:nvPr/>
            </p:nvCxnSpPr>
            <p:spPr bwMode="auto">
              <a:xfrm>
                <a:off x="2112111" y="5822375"/>
                <a:ext cx="178218" cy="30358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grpSp>
        <p:nvGrpSpPr>
          <p:cNvPr id="240" name="Group 239"/>
          <p:cNvGrpSpPr/>
          <p:nvPr/>
        </p:nvGrpSpPr>
        <p:grpSpPr>
          <a:xfrm>
            <a:off x="8159490" y="4569206"/>
            <a:ext cx="3376514" cy="1077659"/>
            <a:chOff x="3797395" y="5452555"/>
            <a:chExt cx="3376514" cy="1077659"/>
          </a:xfrm>
        </p:grpSpPr>
        <p:pic>
          <p:nvPicPr>
            <p:cNvPr id="144" name="Picture 143"/>
            <p:cNvPicPr>
              <a:picLocks noChangeAspect="1"/>
            </p:cNvPicPr>
            <p:nvPr/>
          </p:nvPicPr>
          <p:blipFill>
            <a:blip r:embed="rId6"/>
            <a:stretch>
              <a:fillRect/>
            </a:stretch>
          </p:blipFill>
          <p:spPr>
            <a:xfrm>
              <a:off x="3797395" y="5879374"/>
              <a:ext cx="685436" cy="650840"/>
            </a:xfrm>
            <a:prstGeom prst="rect">
              <a:avLst/>
            </a:prstGeom>
          </p:spPr>
        </p:pic>
        <p:pic>
          <p:nvPicPr>
            <p:cNvPr id="45" name="Picture 44"/>
            <p:cNvPicPr>
              <a:picLocks noChangeAspect="1"/>
            </p:cNvPicPr>
            <p:nvPr/>
          </p:nvPicPr>
          <p:blipFill>
            <a:blip r:embed="rId8"/>
            <a:stretch>
              <a:fillRect/>
            </a:stretch>
          </p:blipFill>
          <p:spPr>
            <a:xfrm>
              <a:off x="4685895" y="5458228"/>
              <a:ext cx="701706" cy="664193"/>
            </a:xfrm>
            <a:prstGeom prst="rect">
              <a:avLst/>
            </a:prstGeom>
          </p:spPr>
        </p:pic>
        <p:pic>
          <p:nvPicPr>
            <p:cNvPr id="46" name="Picture 45"/>
            <p:cNvPicPr>
              <a:picLocks noChangeAspect="1"/>
            </p:cNvPicPr>
            <p:nvPr/>
          </p:nvPicPr>
          <p:blipFill>
            <a:blip r:embed="rId9"/>
            <a:stretch>
              <a:fillRect/>
            </a:stretch>
          </p:blipFill>
          <p:spPr>
            <a:xfrm>
              <a:off x="5677137" y="5496113"/>
              <a:ext cx="671969" cy="658459"/>
            </a:xfrm>
            <a:prstGeom prst="rect">
              <a:avLst/>
            </a:prstGeom>
          </p:spPr>
        </p:pic>
        <p:pic>
          <p:nvPicPr>
            <p:cNvPr id="231" name="Picture 230"/>
            <p:cNvPicPr>
              <a:picLocks noChangeAspect="1"/>
            </p:cNvPicPr>
            <p:nvPr/>
          </p:nvPicPr>
          <p:blipFill>
            <a:blip r:embed="rId6"/>
            <a:stretch>
              <a:fillRect/>
            </a:stretch>
          </p:blipFill>
          <p:spPr>
            <a:xfrm>
              <a:off x="6488473" y="5858408"/>
              <a:ext cx="685436" cy="650840"/>
            </a:xfrm>
            <a:prstGeom prst="rect">
              <a:avLst/>
            </a:prstGeom>
          </p:spPr>
        </p:pic>
        <p:grpSp>
          <p:nvGrpSpPr>
            <p:cNvPr id="232" name="Group 231"/>
            <p:cNvGrpSpPr/>
            <p:nvPr/>
          </p:nvGrpSpPr>
          <p:grpSpPr>
            <a:xfrm>
              <a:off x="6275229" y="5697108"/>
              <a:ext cx="583847" cy="407882"/>
              <a:chOff x="2112111" y="5718081"/>
              <a:chExt cx="583847" cy="407882"/>
            </a:xfrm>
          </p:grpSpPr>
          <p:sp>
            <p:nvSpPr>
              <p:cNvPr id="233" name="TextBox 232"/>
              <p:cNvSpPr txBox="1"/>
              <p:nvPr/>
            </p:nvSpPr>
            <p:spPr>
              <a:xfrm>
                <a:off x="2147137" y="5718081"/>
                <a:ext cx="548821" cy="307777"/>
              </a:xfrm>
              <a:prstGeom prst="rect">
                <a:avLst/>
              </a:prstGeom>
              <a:noFill/>
            </p:spPr>
            <p:txBody>
              <a:bodyPr wrap="square" rtlCol="0">
                <a:spAutoFit/>
              </a:bodyPr>
              <a:lstStyle/>
              <a:p>
                <a:r>
                  <a:rPr lang="en-US" sz="1400" dirty="0"/>
                  <a:t>H</a:t>
                </a:r>
              </a:p>
            </p:txBody>
          </p:sp>
          <p:cxnSp>
            <p:nvCxnSpPr>
              <p:cNvPr id="234" name="Straight Arrow Connector 233"/>
              <p:cNvCxnSpPr/>
              <p:nvPr/>
            </p:nvCxnSpPr>
            <p:spPr bwMode="auto">
              <a:xfrm>
                <a:off x="2112111" y="5822375"/>
                <a:ext cx="178218" cy="30358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pic>
          <p:nvPicPr>
            <p:cNvPr id="48" name="Picture 47"/>
            <p:cNvPicPr>
              <a:picLocks noChangeAspect="1"/>
            </p:cNvPicPr>
            <p:nvPr/>
          </p:nvPicPr>
          <p:blipFill>
            <a:blip r:embed="rId10"/>
            <a:stretch>
              <a:fillRect/>
            </a:stretch>
          </p:blipFill>
          <p:spPr>
            <a:xfrm>
              <a:off x="4338709" y="5671417"/>
              <a:ext cx="566977" cy="432854"/>
            </a:xfrm>
            <a:prstGeom prst="rect">
              <a:avLst/>
            </a:prstGeom>
          </p:spPr>
        </p:pic>
        <p:cxnSp>
          <p:nvCxnSpPr>
            <p:cNvPr id="237" name="Straight Arrow Connector 236"/>
            <p:cNvCxnSpPr>
              <a:stCxn id="45" idx="3"/>
            </p:cNvCxnSpPr>
            <p:nvPr/>
          </p:nvCxnSpPr>
          <p:spPr bwMode="auto">
            <a:xfrm flipV="1">
              <a:off x="5387601" y="5789319"/>
              <a:ext cx="324154" cy="100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238" name="TextBox 237"/>
            <p:cNvSpPr txBox="1"/>
            <p:nvPr/>
          </p:nvSpPr>
          <p:spPr>
            <a:xfrm>
              <a:off x="5344548" y="5452555"/>
              <a:ext cx="552202" cy="307777"/>
            </a:xfrm>
            <a:prstGeom prst="rect">
              <a:avLst/>
            </a:prstGeom>
            <a:noFill/>
          </p:spPr>
          <p:txBody>
            <a:bodyPr wrap="square" rtlCol="0">
              <a:spAutoFit/>
            </a:bodyPr>
            <a:lstStyle/>
            <a:p>
              <a:r>
                <a:rPr lang="en-US" sz="1400" dirty="0"/>
                <a:t>H</a:t>
              </a:r>
            </a:p>
          </p:txBody>
        </p:sp>
      </p:grpSp>
      <p:grpSp>
        <p:nvGrpSpPr>
          <p:cNvPr id="36" name="Group 35">
            <a:extLst>
              <a:ext uri="{FF2B5EF4-FFF2-40B4-BE49-F238E27FC236}">
                <a16:creationId xmlns:a16="http://schemas.microsoft.com/office/drawing/2014/main" xmlns="" id="{E3E7F902-6419-47D1-B7B8-FBDEF23D6E99}"/>
              </a:ext>
            </a:extLst>
          </p:cNvPr>
          <p:cNvGrpSpPr/>
          <p:nvPr/>
        </p:nvGrpSpPr>
        <p:grpSpPr>
          <a:xfrm>
            <a:off x="227680" y="3204255"/>
            <a:ext cx="11957805" cy="3523160"/>
            <a:chOff x="227680" y="3204255"/>
            <a:chExt cx="12209762" cy="3523160"/>
          </a:xfrm>
        </p:grpSpPr>
        <p:pic>
          <p:nvPicPr>
            <p:cNvPr id="25" name="Picture 24">
              <a:extLst>
                <a:ext uri="{FF2B5EF4-FFF2-40B4-BE49-F238E27FC236}">
                  <a16:creationId xmlns:a16="http://schemas.microsoft.com/office/drawing/2014/main" xmlns="" id="{E2E1A3BD-BAC9-47D8-9EEF-AD6872CD1916}"/>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45442" y="4017233"/>
              <a:ext cx="12192000" cy="2710182"/>
            </a:xfrm>
            <a:prstGeom prst="rect">
              <a:avLst/>
            </a:prstGeom>
          </p:spPr>
        </p:pic>
        <p:pic>
          <p:nvPicPr>
            <p:cNvPr id="22" name="Picture 21">
              <a:extLst>
                <a:ext uri="{FF2B5EF4-FFF2-40B4-BE49-F238E27FC236}">
                  <a16:creationId xmlns:a16="http://schemas.microsoft.com/office/drawing/2014/main" xmlns="" id="{8B2D4EBD-7886-4C13-ABA4-12F129697A60}"/>
                </a:ext>
              </a:extLst>
            </p:cNvPr>
            <p:cNvPicPr>
              <a:picLocks noChangeAspect="1"/>
            </p:cNvPicPr>
            <p:nvPr/>
          </p:nvPicPr>
          <p:blipFill>
            <a:blip r:embed="rId12"/>
            <a:stretch>
              <a:fillRect/>
            </a:stretch>
          </p:blipFill>
          <p:spPr>
            <a:xfrm>
              <a:off x="6424584" y="3204255"/>
              <a:ext cx="3794413" cy="854320"/>
            </a:xfrm>
            <a:prstGeom prst="rect">
              <a:avLst/>
            </a:prstGeom>
          </p:spPr>
        </p:pic>
        <p:pic>
          <p:nvPicPr>
            <p:cNvPr id="23" name="Picture 22">
              <a:extLst>
                <a:ext uri="{FF2B5EF4-FFF2-40B4-BE49-F238E27FC236}">
                  <a16:creationId xmlns:a16="http://schemas.microsoft.com/office/drawing/2014/main" xmlns="" id="{C7ECF5D6-66C3-49BD-AAF3-35E39C0DD94C}"/>
                </a:ext>
              </a:extLst>
            </p:cNvPr>
            <p:cNvPicPr>
              <a:picLocks noChangeAspect="1"/>
            </p:cNvPicPr>
            <p:nvPr/>
          </p:nvPicPr>
          <p:blipFill>
            <a:blip r:embed="rId13"/>
            <a:stretch>
              <a:fillRect/>
            </a:stretch>
          </p:blipFill>
          <p:spPr>
            <a:xfrm>
              <a:off x="227680" y="3233556"/>
              <a:ext cx="5322269" cy="646232"/>
            </a:xfrm>
            <a:prstGeom prst="rect">
              <a:avLst/>
            </a:prstGeom>
          </p:spPr>
        </p:pic>
      </p:grpSp>
      <p:sp>
        <p:nvSpPr>
          <p:cNvPr id="113" name="TextBox 112">
            <a:extLst>
              <a:ext uri="{FF2B5EF4-FFF2-40B4-BE49-F238E27FC236}">
                <a16:creationId xmlns:a16="http://schemas.microsoft.com/office/drawing/2014/main" xmlns="" id="{3E0B3564-6C2B-447E-AF09-00316DF98321}"/>
              </a:ext>
            </a:extLst>
          </p:cNvPr>
          <p:cNvSpPr txBox="1"/>
          <p:nvPr/>
        </p:nvSpPr>
        <p:spPr>
          <a:xfrm>
            <a:off x="671163" y="6463707"/>
            <a:ext cx="10588513" cy="400110"/>
          </a:xfrm>
          <a:prstGeom prst="rect">
            <a:avLst/>
          </a:prstGeom>
          <a:noFill/>
        </p:spPr>
        <p:txBody>
          <a:bodyPr wrap="square" rtlCol="0">
            <a:spAutoFit/>
          </a:bodyPr>
          <a:lstStyle/>
          <a:p>
            <a:pPr algn="ctr" defTabSz="342900">
              <a:defRPr/>
            </a:pPr>
            <a:r>
              <a:rPr lang="en-US" sz="2000" dirty="0">
                <a:latin typeface="Calibri"/>
                <a:cs typeface="Arial"/>
              </a:rPr>
              <a:t>A. </a:t>
            </a:r>
            <a:r>
              <a:rPr lang="en-US" sz="2000" dirty="0" err="1">
                <a:latin typeface="Calibri"/>
                <a:cs typeface="Arial"/>
              </a:rPr>
              <a:t>Goban</a:t>
            </a:r>
            <a:r>
              <a:rPr lang="en-US" sz="2000" dirty="0">
                <a:latin typeface="Calibri"/>
                <a:cs typeface="Arial"/>
              </a:rPr>
              <a:t> </a:t>
            </a:r>
            <a:r>
              <a:rPr lang="en-US" sz="2000" i="1" dirty="0">
                <a:latin typeface="Calibri"/>
                <a:cs typeface="Arial"/>
              </a:rPr>
              <a:t>et al </a:t>
            </a:r>
            <a:r>
              <a:rPr lang="en-US" sz="2000" dirty="0">
                <a:latin typeface="Calibri"/>
                <a:cs typeface="Arial"/>
              </a:rPr>
              <a:t>Nature </a:t>
            </a:r>
            <a:r>
              <a:rPr lang="en-US" sz="2000" b="1" dirty="0">
                <a:latin typeface="Calibri"/>
                <a:cs typeface="Arial"/>
              </a:rPr>
              <a:t>563</a:t>
            </a:r>
            <a:r>
              <a:rPr lang="en-US" sz="2000" dirty="0">
                <a:latin typeface="Calibri"/>
                <a:cs typeface="Arial"/>
              </a:rPr>
              <a:t>, 369 (2018) and M. Perlin and A.M. Rey </a:t>
            </a:r>
            <a:r>
              <a:rPr lang="en-US" sz="2000" i="1" dirty="0">
                <a:solidFill>
                  <a:srgbClr val="000000"/>
                </a:solidFill>
                <a:latin typeface="Times New Roman" panose="02020603050405020304" pitchFamily="18" charset="0"/>
                <a:cs typeface="Times New Roman" panose="02020603050405020304" pitchFamily="18" charset="0"/>
              </a:rPr>
              <a:t>NJP</a:t>
            </a:r>
            <a:r>
              <a:rPr lang="en-US" sz="2000" dirty="0">
                <a:solidFill>
                  <a:srgbClr val="000000"/>
                </a:solidFill>
                <a:latin typeface="Times New Roman" panose="02020603050405020304" pitchFamily="18" charset="0"/>
                <a:cs typeface="Times New Roman" panose="02020603050405020304" pitchFamily="18" charset="0"/>
              </a:rPr>
              <a:t>, 21, 043039 (2019)</a:t>
            </a:r>
            <a:r>
              <a:rPr lang="en-US" sz="2000" dirty="0">
                <a:latin typeface="Calibri"/>
                <a:cs typeface="Arial"/>
              </a:rPr>
              <a:t>   </a:t>
            </a:r>
          </a:p>
        </p:txBody>
      </p:sp>
    </p:spTree>
    <p:extLst>
      <p:ext uri="{BB962C8B-B14F-4D97-AF65-F5344CB8AC3E}">
        <p14:creationId xmlns:p14="http://schemas.microsoft.com/office/powerpoint/2010/main" val="299695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3350" y="-90224"/>
            <a:ext cx="8995513"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Multi-body Interaction Corrections</a:t>
            </a:r>
            <a:endParaRPr kumimoji="0" lang="en-US" sz="36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6625" y="143885"/>
            <a:ext cx="1177816" cy="1177816"/>
          </a:xfrm>
          <a:prstGeom prst="rect">
            <a:avLst/>
          </a:prstGeom>
        </p:spPr>
      </p:pic>
      <p:sp>
        <p:nvSpPr>
          <p:cNvPr id="4" name="TextBox 3"/>
          <p:cNvSpPr txBox="1"/>
          <p:nvPr/>
        </p:nvSpPr>
        <p:spPr>
          <a:xfrm>
            <a:off x="10336062" y="1476596"/>
            <a:ext cx="1879249" cy="369332"/>
          </a:xfrm>
          <a:prstGeom prst="rect">
            <a:avLst/>
          </a:prstGeom>
          <a:noFill/>
        </p:spPr>
        <p:txBody>
          <a:bodyPr wrap="square" rtlCol="0">
            <a:spAutoFit/>
          </a:bodyPr>
          <a:lstStyle/>
          <a:p>
            <a:r>
              <a:rPr lang="en-US" sz="1800" dirty="0"/>
              <a:t>Michael </a:t>
            </a:r>
            <a:r>
              <a:rPr lang="en-US" sz="1800" dirty="0" err="1"/>
              <a:t>Perlin</a:t>
            </a:r>
            <a:endParaRPr lang="en-US" sz="1800" dirty="0"/>
          </a:p>
        </p:txBody>
      </p:sp>
      <mc:AlternateContent xmlns:mc="http://schemas.openxmlformats.org/markup-compatibility/2006" xmlns:a14="http://schemas.microsoft.com/office/drawing/2010/main">
        <mc:Choice Requires="a14">
          <p:sp>
            <p:nvSpPr>
              <p:cNvPr id="5" name="TextBox 4"/>
              <p:cNvSpPr txBox="1"/>
              <p:nvPr/>
            </p:nvSpPr>
            <p:spPr>
              <a:xfrm>
                <a:off x="117559" y="756930"/>
                <a:ext cx="2187522" cy="810607"/>
              </a:xfrm>
              <a:prstGeom prst="rect">
                <a:avLst/>
              </a:prstGeom>
              <a:noFill/>
            </p:spPr>
            <p:txBody>
              <a:bodyPr wrap="square" lIns="0" tIns="0" rIns="0" bIns="0" rtlCol="0">
                <a:spAutoFit/>
              </a:bodyPr>
              <a:lstStyle/>
              <a:p>
                <a:pPr lvl="0" fontAlgn="base">
                  <a:spcBef>
                    <a:spcPct val="50000"/>
                  </a:spcBef>
                  <a:spcAft>
                    <a:spcPct val="0"/>
                  </a:spcAft>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a:ea typeface="+mn-ea"/>
                              <a:cs typeface="+mn-cs"/>
                            </a:rPr>
                          </m:ctrlPr>
                        </m:sSubPr>
                        <m:e>
                          <m:sSubSup>
                            <m:sSubSupPr>
                              <m:ctrlPr>
                                <a:rPr kumimoji="0" lang="en-US" sz="2000" b="0" i="1" u="none" strike="noStrike" kern="1200" cap="none" spc="0" normalizeH="0" baseline="0" noProof="0" smtClean="0">
                                  <a:ln>
                                    <a:noFill/>
                                  </a:ln>
                                  <a:solidFill>
                                    <a:srgbClr val="000000"/>
                                  </a:solidFill>
                                  <a:effectLst/>
                                  <a:uLnTx/>
                                  <a:uFillTx/>
                                  <a:latin typeface="Cambria Math"/>
                                  <a:ea typeface="+mn-ea"/>
                                  <a:cs typeface="+mn-cs"/>
                                </a:rPr>
                              </m:ctrlPr>
                            </m:sSub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m:t>
                              </m:r>
                            </m:e>
                            <m:sub>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i</m:t>
                              </m:r>
                            </m:sub>
                            <m:sup>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eff</m:t>
                              </m:r>
                            </m:sup>
                          </m:sSub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nary>
                            <m:naryPr>
                              <m:chr m:val="∑"/>
                              <m:ctrlPr>
                                <a:rPr kumimoji="0" lang="en-US" sz="2000" b="0" i="1" u="none" strike="noStrike" kern="1200" cap="none" spc="0" normalizeH="0" baseline="0" noProof="0" smtClean="0">
                                  <a:ln>
                                    <a:noFill/>
                                  </a:ln>
                                  <a:solidFill>
                                    <a:srgbClr val="000000"/>
                                  </a:solidFill>
                                  <a:effectLst/>
                                  <a:uLnTx/>
                                  <a:uFillTx/>
                                  <a:latin typeface="Cambria Math"/>
                                  <a:ea typeface="+mn-ea"/>
                                  <a:cs typeface="+mn-cs"/>
                                </a:rPr>
                              </m:ctrlPr>
                            </m:naryPr>
                            <m:sub>
                              <m:r>
                                <m:rPr>
                                  <m:brk m:alnAt="23"/>
                                </m:r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up>
                            <m:e>
                              <m:sSubSup>
                                <m:sSubSupPr>
                                  <m:ctrlPr>
                                    <a:rPr lang="en-US" sz="2000" i="1">
                                      <a:solidFill>
                                        <a:srgbClr val="000000"/>
                                      </a:solidFill>
                                      <a:latin typeface="Cambria Math"/>
                                    </a:rPr>
                                  </m:ctrlPr>
                                </m:sSubSupPr>
                                <m:e>
                                  <m:r>
                                    <a:rPr lang="en-US" sz="2000" i="1">
                                      <a:solidFill>
                                        <a:srgbClr val="000000"/>
                                      </a:solidFill>
                                      <a:latin typeface="Cambria Math" panose="02040503050406030204" pitchFamily="18" charset="0"/>
                                    </a:rPr>
                                    <m:t>𝐻</m:t>
                                  </m:r>
                                </m:e>
                                <m:sub>
                                  <m:r>
                                    <m:rPr>
                                      <m:sty m:val="p"/>
                                    </m:rPr>
                                    <a:rPr lang="en-US" sz="2000">
                                      <a:solidFill>
                                        <a:srgbClr val="000000"/>
                                      </a:solidFill>
                                      <a:latin typeface="Cambria Math" panose="02040503050406030204" pitchFamily="18" charset="0"/>
                                    </a:rPr>
                                    <m:t>i</m:t>
                                  </m:r>
                                </m:sub>
                                <m:sup>
                                  <m:r>
                                    <m:rPr>
                                      <m:sty m:val="p"/>
                                    </m:rPr>
                                    <a:rPr lang="en-US" sz="2000" b="0" i="0" smtClean="0">
                                      <a:solidFill>
                                        <a:srgbClr val="000000"/>
                                      </a:solidFill>
                                      <a:latin typeface="Cambria Math" panose="02040503050406030204" pitchFamily="18" charset="0"/>
                                    </a:rPr>
                                    <m:t>eff</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𝑛</m:t>
                                  </m:r>
                                  <m:r>
                                    <a:rPr lang="en-US" sz="2000" i="1">
                                      <a:solidFill>
                                        <a:srgbClr val="000000"/>
                                      </a:solidFill>
                                      <a:latin typeface="Cambria Math" panose="02040503050406030204" pitchFamily="18" charset="0"/>
                                    </a:rPr>
                                    <m:t>)</m:t>
                                  </m:r>
                                </m:sup>
                              </m:sSubSup>
                            </m:e>
                          </m:nary>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sub>
                      </m:sSub>
                    </m:oMath>
                  </m:oMathPara>
                </a14:m>
                <a:endParaRPr kumimoji="0" lang="en-US" sz="2000" b="0" i="0" u="none" strike="noStrike" kern="1200" cap="none" spc="0" normalizeH="0" baseline="0" noProof="0" dirty="0">
                  <a:ln>
                    <a:noFill/>
                  </a:ln>
                  <a:solidFill>
                    <a:srgbClr val="000000"/>
                  </a:solidFill>
                  <a:effectLst/>
                  <a:uLnTx/>
                  <a:uFillTx/>
                  <a:latin typeface="Lucida Sans" pitchFamily="34" charset="0"/>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17559" y="756930"/>
                <a:ext cx="2187522" cy="810607"/>
              </a:xfrm>
              <a:prstGeom prst="rect">
                <a:avLst/>
              </a:prstGeom>
              <a:blipFill>
                <a:blip r:embed="rId3"/>
                <a:stretch>
                  <a:fillRect/>
                </a:stretch>
              </a:blipFill>
            </p:spPr>
            <p:txBody>
              <a:bodyPr/>
              <a:lstStyle/>
              <a:p>
                <a:r>
                  <a:rPr lang="en-US">
                    <a:noFill/>
                  </a:rPr>
                  <a:t> </a:t>
                </a:r>
              </a:p>
            </p:txBody>
          </p:sp>
        </mc:Fallback>
      </mc:AlternateContent>
      <p:sp>
        <p:nvSpPr>
          <p:cNvPr id="6" name="TextBox 5"/>
          <p:cNvSpPr txBox="1"/>
          <p:nvPr/>
        </p:nvSpPr>
        <p:spPr>
          <a:xfrm>
            <a:off x="2570451" y="819263"/>
            <a:ext cx="3226020" cy="461665"/>
          </a:xfrm>
          <a:prstGeom prst="rect">
            <a:avLst/>
          </a:prstGeom>
          <a:noFill/>
        </p:spPr>
        <p:txBody>
          <a:bodyPr wrap="square" rtlCol="0">
            <a:spAutoFit/>
          </a:bodyPr>
          <a:lstStyle/>
          <a:p>
            <a:r>
              <a:rPr lang="en-US" sz="2400" dirty="0">
                <a:latin typeface="+mn-lt"/>
              </a:rPr>
              <a:t>n-body Hamiltonian</a:t>
            </a:r>
          </a:p>
        </p:txBody>
      </p:sp>
      <mc:AlternateContent xmlns:mc="http://schemas.openxmlformats.org/markup-compatibility/2006" xmlns:a14="http://schemas.microsoft.com/office/drawing/2010/main">
        <mc:Choice Requires="a14">
          <p:sp>
            <p:nvSpPr>
              <p:cNvPr id="7" name="TextBox 6"/>
              <p:cNvSpPr txBox="1"/>
              <p:nvPr/>
            </p:nvSpPr>
            <p:spPr>
              <a:xfrm>
                <a:off x="416424" y="1513135"/>
                <a:ext cx="9238593" cy="1079078"/>
              </a:xfrm>
              <a:prstGeom prst="rect">
                <a:avLst/>
              </a:prstGeom>
              <a:noFill/>
            </p:spPr>
            <p:txBody>
              <a:bodyPr wrap="square" lIns="0" tIns="0" rIns="0" bIns="0" rtlCol="0">
                <a:spAutoFit/>
              </a:bodyPr>
              <a:lstStyle/>
              <a:p>
                <a:pPr lvl="0" fontAlgn="base">
                  <a:spcBef>
                    <a:spcPct val="50000"/>
                  </a:spcBef>
                  <a:spcAft>
                    <a:spcPct val="0"/>
                  </a:spcAft>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 </m:t>
                      </m:r>
                      <m:sSubSup>
                        <m:sSubSupPr>
                          <m:ctrlPr>
                            <a:rPr lang="en-US" sz="2400" i="1">
                              <a:solidFill>
                                <a:srgbClr val="000000"/>
                              </a:solidFill>
                              <a:latin typeface="Cambria Math"/>
                            </a:rPr>
                          </m:ctrlPr>
                        </m:sSubSupPr>
                        <m:e>
                          <m:r>
                            <a:rPr lang="en-US" sz="2400" i="1">
                              <a:solidFill>
                                <a:srgbClr val="000000"/>
                              </a:solidFill>
                              <a:latin typeface="Cambria Math" panose="02040503050406030204" pitchFamily="18" charset="0"/>
                            </a:rPr>
                            <m:t>𝐻</m:t>
                          </m:r>
                        </m:e>
                        <m:sub>
                          <m:r>
                            <m:rPr>
                              <m:sty m:val="p"/>
                            </m:rPr>
                            <a:rPr lang="en-US" sz="2400">
                              <a:solidFill>
                                <a:srgbClr val="000000"/>
                              </a:solidFill>
                              <a:latin typeface="Cambria Math" panose="02040503050406030204" pitchFamily="18" charset="0"/>
                            </a:rPr>
                            <m:t>i</m:t>
                          </m:r>
                        </m:sub>
                        <m:sup>
                          <m:r>
                            <m:rPr>
                              <m:sty m:val="p"/>
                            </m:rPr>
                            <a:rPr lang="en-US" sz="2400">
                              <a:solidFill>
                                <a:srgbClr val="000000"/>
                              </a:solidFill>
                              <a:latin typeface="Cambria Math" panose="02040503050406030204" pitchFamily="18" charset="0"/>
                            </a:rPr>
                            <m:t>eff</m:t>
                          </m:r>
                          <m:r>
                            <a:rPr lang="en-US" sz="2400" i="1">
                              <a:solidFill>
                                <a:srgbClr val="000000"/>
                              </a:solidFill>
                              <a:latin typeface="Cambria Math" panose="02040503050406030204" pitchFamily="18" charset="0"/>
                            </a:rPr>
                            <m:t>(2)</m:t>
                          </m:r>
                        </m:sup>
                      </m:sSubSup>
                      <m:r>
                        <a:rPr lang="en-US" sz="2400" i="1">
                          <a:solidFill>
                            <a:srgbClr val="000000"/>
                          </a:solidFill>
                          <a:latin typeface="Cambria Math" panose="02040503050406030204" pitchFamily="18" charset="0"/>
                        </a:rPr>
                        <m:t>=</m:t>
                      </m:r>
                      <m:r>
                        <m:rPr>
                          <m:brk m:alnAt="23"/>
                        </m:rPr>
                        <a:rPr lang="en-US" sz="2400" i="1">
                          <a:solidFill>
                            <a:srgbClr val="000000"/>
                          </a:solidFill>
                          <a:latin typeface="Cambria Math" panose="02040503050406030204" pitchFamily="18" charset="0"/>
                        </a:rPr>
                        <m:t> </m:t>
                      </m:r>
                      <m:nary>
                        <m:naryPr>
                          <m:chr m:val="∑"/>
                          <m:ctrlPr>
                            <a:rPr lang="en-US" sz="2400" i="1">
                              <a:solidFill>
                                <a:srgbClr val="000000"/>
                              </a:solidFill>
                              <a:latin typeface="Cambria Math"/>
                            </a:rPr>
                          </m:ctrlPr>
                        </m:naryPr>
                        <m:sub>
                          <m:r>
                            <m:rPr>
                              <m:brk m:alnAt="23"/>
                            </m:rPr>
                            <a:rPr lang="en-US" sz="2400" i="1">
                              <a:solidFill>
                                <a:srgbClr val="000000"/>
                              </a:solidFill>
                              <a:latin typeface="Cambria Math" panose="02040503050406030204" pitchFamily="18" charset="0"/>
                            </a:rPr>
                            <m:t>𝑝</m:t>
                          </m:r>
                          <m:r>
                            <a:rPr lang="en-US" sz="2400" i="1">
                              <a:solidFill>
                                <a:srgbClr val="000000"/>
                              </a:solidFill>
                              <a:latin typeface="Cambria Math" panose="02040503050406030204" pitchFamily="18" charset="0"/>
                              <a:ea typeface="Cambria Math" panose="02040503050406030204" pitchFamily="18" charset="0"/>
                            </a:rPr>
                            <m:t>≠</m:t>
                          </m:r>
                          <m:r>
                            <a:rPr lang="en-US" sz="2400" i="1">
                              <a:solidFill>
                                <a:srgbClr val="000000"/>
                              </a:solidFill>
                              <a:latin typeface="Cambria Math" panose="02040503050406030204" pitchFamily="18" charset="0"/>
                              <a:ea typeface="Cambria Math" panose="02040503050406030204" pitchFamily="18" charset="0"/>
                            </a:rPr>
                            <m:t>𝑚</m:t>
                          </m:r>
                        </m:sub>
                        <m:sup>
                          <m:sSub>
                            <m:sSubPr>
                              <m:ctrlPr>
                                <a:rPr lang="en-US" sz="2400" i="1">
                                  <a:solidFill>
                                    <a:srgbClr val="000000"/>
                                  </a:solidFill>
                                  <a:latin typeface="Cambria Math"/>
                                </a:rPr>
                              </m:ctrlPr>
                            </m:sSubPr>
                            <m:e>
                              <m:r>
                                <a:rPr lang="en-US" sz="2400" i="1">
                                  <a:solidFill>
                                    <a:srgbClr val="000000"/>
                                  </a:solidFill>
                                  <a:latin typeface="Cambria Math" panose="02040503050406030204" pitchFamily="18" charset="0"/>
                                </a:rPr>
                                <m:t>𝑁</m:t>
                              </m:r>
                            </m:e>
                            <m:sub>
                              <m:r>
                                <a:rPr lang="en-US" sz="2400" i="1">
                                  <a:solidFill>
                                    <a:srgbClr val="000000"/>
                                  </a:solidFill>
                                  <a:latin typeface="Cambria Math" panose="02040503050406030204" pitchFamily="18" charset="0"/>
                                </a:rPr>
                                <m:t>𝑖</m:t>
                              </m:r>
                            </m:sub>
                          </m:sSub>
                        </m:sup>
                        <m:e>
                          <m:d>
                            <m:dPr>
                              <m:begChr m:val="["/>
                              <m:endChr m:val="]"/>
                              <m:ctrlPr>
                                <a:rPr lang="en-US" sz="2400" i="1">
                                  <a:solidFill>
                                    <a:srgbClr val="000000"/>
                                  </a:solidFill>
                                  <a:latin typeface="Cambria Math"/>
                                </a:rPr>
                              </m:ctrlPr>
                            </m:dPr>
                            <m:e>
                              <m:f>
                                <m:fPr>
                                  <m:ctrlPr>
                                    <a:rPr lang="en-US" sz="2400" i="1">
                                      <a:solidFill>
                                        <a:srgbClr val="000000"/>
                                      </a:solidFill>
                                      <a:latin typeface="Cambria Math"/>
                                    </a:rPr>
                                  </m:ctrlPr>
                                </m:fPr>
                                <m:num>
                                  <m:sSub>
                                    <m:sSubPr>
                                      <m:ctrlPr>
                                        <a:rPr lang="en-US" sz="2400" i="1">
                                          <a:solidFill>
                                            <a:srgbClr val="000000"/>
                                          </a:solidFill>
                                          <a:latin typeface="Cambria Math"/>
                                        </a:rPr>
                                      </m:ctrlPr>
                                    </m:sSubPr>
                                    <m:e>
                                      <m:r>
                                        <a:rPr lang="en-US" sz="2400" i="1">
                                          <a:solidFill>
                                            <a:srgbClr val="000000"/>
                                          </a:solidFill>
                                          <a:latin typeface="Cambria Math" panose="02040503050406030204" pitchFamily="18" charset="0"/>
                                        </a:rPr>
                                        <m:t>𝑈</m:t>
                                      </m:r>
                                    </m:e>
                                    <m:sub>
                                      <m:r>
                                        <a:rPr lang="en-US" sz="2400" i="1">
                                          <a:solidFill>
                                            <a:srgbClr val="000000"/>
                                          </a:solidFill>
                                          <a:latin typeface="Cambria Math" panose="02040503050406030204" pitchFamily="18" charset="0"/>
                                        </a:rPr>
                                        <m:t>𝑔𝑔</m:t>
                                      </m:r>
                                    </m:sub>
                                  </m:sSub>
                                </m:num>
                                <m:den>
                                  <m:r>
                                    <a:rPr lang="en-US" sz="2400" i="1">
                                      <a:solidFill>
                                        <a:srgbClr val="000000"/>
                                      </a:solidFill>
                                      <a:latin typeface="Cambria Math" panose="02040503050406030204" pitchFamily="18" charset="0"/>
                                    </a:rPr>
                                    <m:t>2!</m:t>
                                  </m:r>
                                </m:den>
                              </m:f>
                              <m:sSub>
                                <m:sSubPr>
                                  <m:ctrlPr>
                                    <a:rPr lang="en-US" sz="2400" i="1">
                                      <a:solidFill>
                                        <a:srgbClr val="000000"/>
                                      </a:solidFill>
                                      <a:latin typeface="Cambria Math"/>
                                    </a:rPr>
                                  </m:ctrlPr>
                                </m:sSubPr>
                                <m:e>
                                  <m:sSub>
                                    <m:sSubPr>
                                      <m:ctrlPr>
                                        <a:rPr lang="en-US" sz="2400" i="1">
                                          <a:solidFill>
                                            <a:srgbClr val="000000"/>
                                          </a:solidFill>
                                          <a:latin typeface="Cambria Math"/>
                                        </a:rPr>
                                      </m:ctrlPr>
                                    </m:sSubPr>
                                    <m:e>
                                      <m:sSub>
                                        <m:sSubPr>
                                          <m:ctrlPr>
                                            <a:rPr lang="en-US" sz="2400" i="1">
                                              <a:solidFill>
                                                <a:srgbClr val="000000"/>
                                              </a:solidFill>
                                              <a:latin typeface="Cambria Math"/>
                                            </a:rPr>
                                          </m:ctrlPr>
                                        </m:sSub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𝑛</m:t>
                                              </m:r>
                                            </m:e>
                                          </m:acc>
                                        </m:e>
                                        <m:sub>
                                          <m:r>
                                            <a:rPr lang="en-US" sz="2400" i="1">
                                              <a:solidFill>
                                                <a:srgbClr val="000000"/>
                                              </a:solidFill>
                                              <a:latin typeface="Cambria Math" panose="02040503050406030204" pitchFamily="18" charset="0"/>
                                            </a:rPr>
                                            <m:t>𝑖𝑔𝑚</m:t>
                                          </m:r>
                                        </m:sub>
                                      </m:sSub>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𝑛</m:t>
                                          </m:r>
                                        </m:e>
                                      </m:acc>
                                    </m:e>
                                    <m:sub>
                                      <m:r>
                                        <a:rPr lang="en-US" sz="2400" i="1">
                                          <a:solidFill>
                                            <a:srgbClr val="000000"/>
                                          </a:solidFill>
                                          <a:latin typeface="Cambria Math" panose="02040503050406030204" pitchFamily="18" charset="0"/>
                                        </a:rPr>
                                        <m:t>𝑖𝑔𝑝</m:t>
                                      </m:r>
                                    </m:sub>
                                  </m:sSub>
                                  <m:r>
                                    <a:rPr lang="en-US" sz="2400" i="1">
                                      <a:solidFill>
                                        <a:srgbClr val="000000"/>
                                      </a:solidFill>
                                      <a:latin typeface="Cambria Math" panose="02040503050406030204" pitchFamily="18" charset="0"/>
                                    </a:rPr>
                                    <m:t>+ </m:t>
                                  </m:r>
                                </m:e>
                                <m:sub>
                                  <m:r>
                                    <a:rPr lang="en-US" sz="2400" i="1">
                                      <a:solidFill>
                                        <a:srgbClr val="000000"/>
                                      </a:solidFill>
                                      <a:latin typeface="Cambria Math" panose="02040503050406030204" pitchFamily="18" charset="0"/>
                                    </a:rPr>
                                    <m:t> </m:t>
                                  </m:r>
                                </m:sub>
                              </m:sSub>
                              <m:box>
                                <m:boxPr>
                                  <m:ctrlPr>
                                    <a:rPr lang="en-US" sz="2400" i="1">
                                      <a:solidFill>
                                        <a:srgbClr val="000000"/>
                                      </a:solidFill>
                                      <a:latin typeface="Cambria Math"/>
                                    </a:rPr>
                                  </m:ctrlPr>
                                </m:boxPr>
                                <m:e>
                                  <m:argPr>
                                    <m:argSz m:val="-1"/>
                                  </m:argPr>
                                  <m:r>
                                    <m:rPr>
                                      <m:brk m:alnAt="63"/>
                                    </m:rPr>
                                    <a:rPr lang="en-US" sz="2400" i="1">
                                      <a:solidFill>
                                        <a:srgbClr val="000000"/>
                                      </a:solidFill>
                                      <a:latin typeface="Cambria Math" panose="02040503050406030204" pitchFamily="18" charset="0"/>
                                    </a:rPr>
                                    <m:t> </m:t>
                                  </m:r>
                                </m:e>
                              </m:box>
                              <m:f>
                                <m:fPr>
                                  <m:ctrlPr>
                                    <a:rPr lang="en-US" sz="2400" i="1">
                                      <a:solidFill>
                                        <a:srgbClr val="000000"/>
                                      </a:solidFill>
                                      <a:latin typeface="Cambria Math"/>
                                    </a:rPr>
                                  </m:ctrlPr>
                                </m:fPr>
                                <m:num>
                                  <m:sSub>
                                    <m:sSubPr>
                                      <m:ctrlPr>
                                        <a:rPr lang="en-US" sz="2400" i="1">
                                          <a:solidFill>
                                            <a:srgbClr val="000000"/>
                                          </a:solidFill>
                                          <a:latin typeface="Cambria Math"/>
                                        </a:rPr>
                                      </m:ctrlPr>
                                    </m:sSubPr>
                                    <m:e>
                                      <m:r>
                                        <a:rPr lang="en-US" sz="2400" i="1">
                                          <a:solidFill>
                                            <a:srgbClr val="000000"/>
                                          </a:solidFill>
                                          <a:latin typeface="Cambria Math" panose="02040503050406030204" pitchFamily="18" charset="0"/>
                                        </a:rPr>
                                        <m:t>𝑉</m:t>
                                      </m:r>
                                    </m:e>
                                    <m:sub>
                                      <m:r>
                                        <a:rPr lang="en-US" sz="2400" i="1">
                                          <a:solidFill>
                                            <a:srgbClr val="000000"/>
                                          </a:solidFill>
                                          <a:latin typeface="Cambria Math" panose="02040503050406030204" pitchFamily="18" charset="0"/>
                                        </a:rPr>
                                        <m:t>𝑒𝑔</m:t>
                                      </m:r>
                                    </m:sub>
                                  </m:sSub>
                                </m:num>
                                <m:den>
                                  <m:r>
                                    <a:rPr lang="en-US" sz="2400" i="1">
                                      <a:solidFill>
                                        <a:srgbClr val="000000"/>
                                      </a:solidFill>
                                      <a:latin typeface="Cambria Math" panose="02040503050406030204" pitchFamily="18" charset="0"/>
                                    </a:rPr>
                                    <m:t>2!</m:t>
                                  </m:r>
                                </m:den>
                              </m:f>
                              <m:sSub>
                                <m:sSubPr>
                                  <m:ctrlPr>
                                    <a:rPr lang="en-US" sz="2400" i="1">
                                      <a:solidFill>
                                        <a:srgbClr val="000000"/>
                                      </a:solidFill>
                                      <a:latin typeface="Cambria Math"/>
                                    </a:rPr>
                                  </m:ctrlPr>
                                </m:sSubPr>
                                <m:e>
                                  <m:sSub>
                                    <m:sSubPr>
                                      <m:ctrlPr>
                                        <a:rPr lang="en-US" sz="2400" i="1">
                                          <a:solidFill>
                                            <a:srgbClr val="000000"/>
                                          </a:solidFill>
                                          <a:latin typeface="Cambria Math"/>
                                        </a:rPr>
                                      </m:ctrlPr>
                                    </m:sSub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𝑛</m:t>
                                          </m:r>
                                        </m:e>
                                      </m:acc>
                                    </m:e>
                                    <m:sub>
                                      <m:r>
                                        <a:rPr lang="en-US" sz="2400" i="1">
                                          <a:solidFill>
                                            <a:srgbClr val="000000"/>
                                          </a:solidFill>
                                          <a:latin typeface="Cambria Math" panose="02040503050406030204" pitchFamily="18" charset="0"/>
                                        </a:rPr>
                                        <m:t>𝑖𝑒𝑚</m:t>
                                      </m:r>
                                    </m:sub>
                                  </m:sSub>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𝑛</m:t>
                                      </m:r>
                                    </m:e>
                                  </m:acc>
                                </m:e>
                                <m:sub>
                                  <m:r>
                                    <a:rPr lang="en-US" sz="2400" i="1">
                                      <a:solidFill>
                                        <a:srgbClr val="000000"/>
                                      </a:solidFill>
                                      <a:latin typeface="Cambria Math" panose="02040503050406030204" pitchFamily="18" charset="0"/>
                                    </a:rPr>
                                    <m:t>𝑖𝑔𝑝</m:t>
                                  </m:r>
                                </m:sub>
                              </m:sSub>
                              <m:r>
                                <a:rPr lang="en-US" sz="2400" i="1">
                                  <a:solidFill>
                                    <a:srgbClr val="000000"/>
                                  </a:solidFill>
                                  <a:latin typeface="Cambria Math" panose="02040503050406030204" pitchFamily="18" charset="0"/>
                                </a:rPr>
                                <m:t>+</m:t>
                              </m:r>
                              <m:f>
                                <m:fPr>
                                  <m:ctrlPr>
                                    <a:rPr lang="en-US" sz="2400" i="1">
                                      <a:solidFill>
                                        <a:srgbClr val="000000"/>
                                      </a:solidFill>
                                      <a:latin typeface="Cambria Math"/>
                                    </a:rPr>
                                  </m:ctrlPr>
                                </m:fPr>
                                <m:num>
                                  <m:sSubSup>
                                    <m:sSubSupPr>
                                      <m:ctrlPr>
                                        <a:rPr lang="en-US" sz="2400" i="1">
                                          <a:solidFill>
                                            <a:srgbClr val="000000"/>
                                          </a:solidFill>
                                          <a:latin typeface="Cambria Math"/>
                                        </a:rPr>
                                      </m:ctrlPr>
                                    </m:sSubSupPr>
                                    <m:e>
                                      <m:r>
                                        <a:rPr lang="en-US" sz="2400" i="1">
                                          <a:solidFill>
                                            <a:srgbClr val="000000"/>
                                          </a:solidFill>
                                          <a:latin typeface="Cambria Math" panose="02040503050406030204" pitchFamily="18" charset="0"/>
                                        </a:rPr>
                                        <m:t>𝑉</m:t>
                                      </m:r>
                                    </m:e>
                                    <m:sub>
                                      <m:r>
                                        <a:rPr lang="en-US" sz="2400" i="1">
                                          <a:solidFill>
                                            <a:srgbClr val="000000"/>
                                          </a:solidFill>
                                          <a:latin typeface="Cambria Math" panose="02040503050406030204" pitchFamily="18" charset="0"/>
                                        </a:rPr>
                                        <m:t>𝑒𝑔</m:t>
                                      </m:r>
                                    </m:sub>
                                    <m:sup>
                                      <m:r>
                                        <a:rPr lang="en-US" sz="2400" i="1">
                                          <a:solidFill>
                                            <a:srgbClr val="000000"/>
                                          </a:solidFill>
                                          <a:latin typeface="Cambria Math" panose="02040503050406030204" pitchFamily="18" charset="0"/>
                                        </a:rPr>
                                        <m:t>𝑒𝑥</m:t>
                                      </m:r>
                                    </m:sup>
                                  </m:sSubSup>
                                </m:num>
                                <m:den>
                                  <m:r>
                                    <a:rPr lang="en-US" sz="2400" i="1">
                                      <a:solidFill>
                                        <a:srgbClr val="000000"/>
                                      </a:solidFill>
                                      <a:latin typeface="Cambria Math" panose="02040503050406030204" pitchFamily="18" charset="0"/>
                                    </a:rPr>
                                    <m:t>2!</m:t>
                                  </m:r>
                                </m:den>
                              </m:f>
                              <m:sSubSup>
                                <m:sSubSupPr>
                                  <m:ctrlPr>
                                    <a:rPr lang="en-US" sz="2400" i="1">
                                      <a:solidFill>
                                        <a:srgbClr val="000000"/>
                                      </a:solidFill>
                                      <a:latin typeface="Cambria Math"/>
                                    </a:rPr>
                                  </m:ctrlPr>
                                </m:sSubSup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𝑐</m:t>
                                      </m:r>
                                    </m:e>
                                  </m:acc>
                                </m:e>
                                <m:sub>
                                  <m:r>
                                    <a:rPr lang="en-US" sz="2400" i="1">
                                      <a:solidFill>
                                        <a:srgbClr val="000000"/>
                                      </a:solidFill>
                                      <a:latin typeface="Cambria Math" panose="02040503050406030204" pitchFamily="18" charset="0"/>
                                    </a:rPr>
                                    <m:t>𝑖𝑔𝑚</m:t>
                                  </m:r>
                                </m:sub>
                                <m:sup>
                                  <m:r>
                                    <a:rPr lang="en-US" sz="2400" i="1">
                                      <a:solidFill>
                                        <a:srgbClr val="000000"/>
                                      </a:solidFill>
                                      <a:latin typeface="Cambria Math" panose="02040503050406030204" pitchFamily="18" charset="0"/>
                                      <a:ea typeface="Cambria Math" panose="02040503050406030204" pitchFamily="18" charset="0"/>
                                    </a:rPr>
                                    <m:t>†</m:t>
                                  </m:r>
                                </m:sup>
                              </m:sSubSup>
                              <m:sSub>
                                <m:sSubPr>
                                  <m:ctrlPr>
                                    <a:rPr lang="en-US" sz="2400" i="1">
                                      <a:solidFill>
                                        <a:srgbClr val="000000"/>
                                      </a:solidFill>
                                      <a:latin typeface="Cambria Math"/>
                                    </a:rPr>
                                  </m:ctrlPr>
                                </m:sSubPr>
                                <m:e>
                                  <m:sSubSup>
                                    <m:sSubSupPr>
                                      <m:ctrlPr>
                                        <a:rPr lang="en-US" sz="2400" i="1">
                                          <a:solidFill>
                                            <a:srgbClr val="000000"/>
                                          </a:solidFill>
                                          <a:latin typeface="Cambria Math"/>
                                        </a:rPr>
                                      </m:ctrlPr>
                                    </m:sSubSup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𝑐</m:t>
                                          </m:r>
                                        </m:e>
                                      </m:acc>
                                    </m:e>
                                    <m:sub>
                                      <m:r>
                                        <a:rPr lang="en-US" sz="2400" i="1">
                                          <a:solidFill>
                                            <a:srgbClr val="000000"/>
                                          </a:solidFill>
                                          <a:latin typeface="Cambria Math" panose="02040503050406030204" pitchFamily="18" charset="0"/>
                                        </a:rPr>
                                        <m:t>𝑖𝑒𝑝</m:t>
                                      </m:r>
                                    </m:sub>
                                    <m:sup>
                                      <m:r>
                                        <a:rPr lang="en-US" sz="2400" i="1">
                                          <a:solidFill>
                                            <a:srgbClr val="000000"/>
                                          </a:solidFill>
                                          <a:latin typeface="Cambria Math" panose="02040503050406030204" pitchFamily="18" charset="0"/>
                                          <a:ea typeface="Cambria Math" panose="02040503050406030204" pitchFamily="18" charset="0"/>
                                        </a:rPr>
                                        <m:t>†</m:t>
                                      </m:r>
                                    </m:sup>
                                  </m:sSubSup>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𝑐</m:t>
                                      </m:r>
                                    </m:e>
                                  </m:acc>
                                </m:e>
                                <m:sub>
                                  <m:r>
                                    <a:rPr lang="en-US" sz="2400" i="1">
                                      <a:solidFill>
                                        <a:srgbClr val="000000"/>
                                      </a:solidFill>
                                      <a:latin typeface="Cambria Math" panose="02040503050406030204" pitchFamily="18" charset="0"/>
                                    </a:rPr>
                                    <m:t>𝑖𝑔𝑝</m:t>
                                  </m:r>
                                </m:sub>
                              </m:sSub>
                              <m:sSub>
                                <m:sSubPr>
                                  <m:ctrlPr>
                                    <a:rPr lang="en-US" sz="2400" i="1">
                                      <a:solidFill>
                                        <a:srgbClr val="000000"/>
                                      </a:solidFill>
                                      <a:latin typeface="Cambria Math"/>
                                    </a:rPr>
                                  </m:ctrlPr>
                                </m:sSub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𝑐</m:t>
                                      </m:r>
                                    </m:e>
                                  </m:acc>
                                </m:e>
                                <m:sub>
                                  <m:r>
                                    <a:rPr lang="en-US" sz="2400" i="1">
                                      <a:solidFill>
                                        <a:srgbClr val="000000"/>
                                      </a:solidFill>
                                      <a:latin typeface="Cambria Math" panose="02040503050406030204" pitchFamily="18" charset="0"/>
                                    </a:rPr>
                                    <m:t>𝑖𝑒𝑚</m:t>
                                  </m:r>
                                </m:sub>
                              </m:sSub>
                            </m:e>
                          </m:d>
                        </m:e>
                      </m:nary>
                    </m:oMath>
                  </m:oMathPara>
                </a14:m>
                <a:endParaRPr kumimoji="0" lang="en-US" sz="2400" b="0" i="0" u="none" strike="noStrike" kern="1200" cap="none" spc="0" normalizeH="0" baseline="0" noProof="0" dirty="0">
                  <a:ln>
                    <a:noFill/>
                  </a:ln>
                  <a:solidFill>
                    <a:srgbClr val="000000"/>
                  </a:solidFill>
                  <a:effectLst/>
                  <a:uLnTx/>
                  <a:uFillTx/>
                  <a:latin typeface="Lucida Sans"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16424" y="1513135"/>
                <a:ext cx="9238593" cy="107907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312" y="2702003"/>
                <a:ext cx="12070079" cy="1127296"/>
              </a:xfrm>
              <a:prstGeom prst="rect">
                <a:avLst/>
              </a:prstGeom>
              <a:noFill/>
            </p:spPr>
            <p:txBody>
              <a:bodyPr wrap="square" lIns="0" tIns="0" rIns="0" bIns="0" rtlCol="0">
                <a:spAutoFit/>
              </a:bodyPr>
              <a:lstStyle/>
              <a:p>
                <a:pPr lvl="0" fontAlgn="base">
                  <a:spcBef>
                    <a:spcPct val="50000"/>
                  </a:spcBef>
                  <a:spcAft>
                    <a:spcPct val="0"/>
                  </a:spcAft>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000000"/>
                              </a:solidFill>
                              <a:effectLst/>
                              <a:uLnTx/>
                              <a:uFillTx/>
                              <a:latin typeface="Cambria Math"/>
                            </a:rPr>
                          </m:ctrlPr>
                        </m:sSubPr>
                        <m:e>
                          <m:sSubSup>
                            <m:sSubSupPr>
                              <m:ctrlPr>
                                <a:rPr lang="en-US" sz="2400" i="1">
                                  <a:solidFill>
                                    <a:srgbClr val="000000"/>
                                  </a:solidFill>
                                  <a:latin typeface="Cambria Math"/>
                                </a:rPr>
                              </m:ctrlPr>
                            </m:sSubSupPr>
                            <m:e>
                              <m:r>
                                <a:rPr lang="en-US" sz="2400" i="1">
                                  <a:solidFill>
                                    <a:srgbClr val="000000"/>
                                  </a:solidFill>
                                  <a:latin typeface="Cambria Math" panose="02040503050406030204" pitchFamily="18" charset="0"/>
                                </a:rPr>
                                <m:t>𝐻</m:t>
                              </m:r>
                            </m:e>
                            <m:sub>
                              <m:r>
                                <m:rPr>
                                  <m:sty m:val="p"/>
                                </m:rPr>
                                <a:rPr lang="en-US" sz="2400">
                                  <a:solidFill>
                                    <a:srgbClr val="000000"/>
                                  </a:solidFill>
                                  <a:latin typeface="Cambria Math" panose="02040503050406030204" pitchFamily="18" charset="0"/>
                                </a:rPr>
                                <m:t>i</m:t>
                              </m:r>
                            </m:sub>
                            <m:sup>
                              <m:r>
                                <m:rPr>
                                  <m:sty m:val="p"/>
                                </m:rPr>
                                <a:rPr lang="en-US" sz="2400">
                                  <a:solidFill>
                                    <a:srgbClr val="000000"/>
                                  </a:solidFill>
                                  <a:latin typeface="Cambria Math" panose="02040503050406030204" pitchFamily="18" charset="0"/>
                                </a:rPr>
                                <m:t>eff</m:t>
                              </m:r>
                              <m:r>
                                <a:rPr lang="en-US" sz="2400" i="1">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3</m:t>
                              </m:r>
                              <m:r>
                                <a:rPr lang="en-US" sz="2400" i="1">
                                  <a:solidFill>
                                    <a:srgbClr val="000000"/>
                                  </a:solidFill>
                                  <a:latin typeface="Cambria Math" panose="02040503050406030204" pitchFamily="18" charset="0"/>
                                </a:rPr>
                                <m:t>)</m:t>
                              </m:r>
                            </m:sup>
                          </m:sSubSup>
                          <m:r>
                            <a:rPr lang="en-US" sz="2400" b="0" i="1" smtClean="0">
                              <a:solidFill>
                                <a:srgbClr val="000000"/>
                              </a:solidFill>
                              <a:latin typeface="Cambria Math" panose="02040503050406030204" pitchFamily="18" charset="0"/>
                            </a:rPr>
                            <m:t>=</m:t>
                          </m:r>
                          <m:r>
                            <m:rPr>
                              <m:brk m:alnAt="23"/>
                            </m:rPr>
                            <a:rPr lang="en-US" sz="2400" b="0" i="1" smtClean="0">
                              <a:solidFill>
                                <a:srgbClr val="000000"/>
                              </a:solidFill>
                              <a:latin typeface="Cambria Math" panose="02040503050406030204" pitchFamily="18" charset="0"/>
                            </a:rPr>
                            <m:t> </m:t>
                          </m:r>
                          <m:nary>
                            <m:naryPr>
                              <m:chr m:val="∑"/>
                              <m:ctrlPr>
                                <a:rPr lang="en-US" sz="2400" b="0" i="1" smtClean="0">
                                  <a:solidFill>
                                    <a:srgbClr val="000000"/>
                                  </a:solidFill>
                                  <a:latin typeface="Cambria Math"/>
                                </a:rPr>
                              </m:ctrlPr>
                            </m:naryPr>
                            <m:sub>
                              <m:r>
                                <m:rPr>
                                  <m:brk m:alnAt="23"/>
                                </m:rPr>
                                <a:rPr lang="en-US" sz="2400" b="0" i="1" smtClean="0">
                                  <a:solidFill>
                                    <a:srgbClr val="000000"/>
                                  </a:solidFill>
                                  <a:latin typeface="Cambria Math" panose="02040503050406030204" pitchFamily="18" charset="0"/>
                                </a:rPr>
                                <m:t>𝑚</m:t>
                              </m:r>
                              <m:r>
                                <a:rPr lang="en-US" sz="2400" i="1">
                                  <a:solidFill>
                                    <a:srgbClr val="000000"/>
                                  </a:solidFill>
                                  <a:latin typeface="Cambria Math" panose="02040503050406030204" pitchFamily="18" charset="0"/>
                                  <a:ea typeface="Cambria Math" panose="02040503050406030204" pitchFamily="18" charset="0"/>
                                </a:rPr>
                                <m:t>≠</m:t>
                              </m:r>
                              <m:r>
                                <a:rPr lang="en-US" sz="2400" b="0" i="1" smtClean="0">
                                  <a:solidFill>
                                    <a:srgbClr val="000000"/>
                                  </a:solidFill>
                                  <a:latin typeface="Cambria Math" panose="02040503050406030204" pitchFamily="18" charset="0"/>
                                </a:rPr>
                                <m:t>𝑝</m:t>
                              </m:r>
                              <m:r>
                                <a:rPr lang="en-US" sz="2400" b="0" i="1" smtClean="0">
                                  <a:solidFill>
                                    <a:srgbClr val="000000"/>
                                  </a:solidFill>
                                  <a:latin typeface="Cambria Math" panose="02040503050406030204" pitchFamily="18" charset="0"/>
                                  <a:ea typeface="Cambria Math" panose="02040503050406030204" pitchFamily="18" charset="0"/>
                                </a:rPr>
                                <m:t>≠</m:t>
                              </m:r>
                              <m:r>
                                <a:rPr lang="en-US" sz="2400" b="0" i="1" smtClean="0">
                                  <a:solidFill>
                                    <a:srgbClr val="000000"/>
                                  </a:solidFill>
                                  <a:latin typeface="Cambria Math" panose="02040503050406030204" pitchFamily="18" charset="0"/>
                                  <a:ea typeface="Cambria Math" panose="02040503050406030204" pitchFamily="18" charset="0"/>
                                </a:rPr>
                                <m:t>𝑘</m:t>
                              </m:r>
                            </m:sub>
                            <m:sup>
                              <m:sSub>
                                <m:sSubPr>
                                  <m:ctrlPr>
                                    <a:rPr lang="en-US" sz="2400" i="1">
                                      <a:solidFill>
                                        <a:srgbClr val="000000"/>
                                      </a:solidFill>
                                      <a:latin typeface="Cambria Math"/>
                                    </a:rPr>
                                  </m:ctrlPr>
                                </m:sSubPr>
                                <m:e>
                                  <m:r>
                                    <a:rPr lang="en-US" sz="2400" i="1">
                                      <a:solidFill>
                                        <a:srgbClr val="000000"/>
                                      </a:solidFill>
                                      <a:latin typeface="Cambria Math" panose="02040503050406030204" pitchFamily="18" charset="0"/>
                                    </a:rPr>
                                    <m:t>𝑁</m:t>
                                  </m:r>
                                </m:e>
                                <m:sub>
                                  <m:r>
                                    <a:rPr lang="en-US" sz="2400" i="1">
                                      <a:solidFill>
                                        <a:srgbClr val="000000"/>
                                      </a:solidFill>
                                      <a:latin typeface="Cambria Math" panose="02040503050406030204" pitchFamily="18" charset="0"/>
                                    </a:rPr>
                                    <m:t>𝑖</m:t>
                                  </m:r>
                                </m:sub>
                              </m:sSub>
                            </m:sup>
                            <m:e>
                              <m:d>
                                <m:dPr>
                                  <m:begChr m:val="["/>
                                  <m:endChr m:val="]"/>
                                  <m:ctrlPr>
                                    <a:rPr lang="en-US" sz="2400" b="0" i="1" smtClean="0">
                                      <a:solidFill>
                                        <a:srgbClr val="000000"/>
                                      </a:solidFill>
                                      <a:latin typeface="Cambria Math"/>
                                    </a:rPr>
                                  </m:ctrlPr>
                                </m:dPr>
                                <m:e>
                                  <m:f>
                                    <m:fPr>
                                      <m:ctrlPr>
                                        <a:rPr lang="en-US" sz="2400" i="1">
                                          <a:solidFill>
                                            <a:srgbClr val="000000"/>
                                          </a:solidFill>
                                          <a:latin typeface="Cambria Math"/>
                                        </a:rPr>
                                      </m:ctrlPr>
                                    </m:fPr>
                                    <m:num>
                                      <m:sSub>
                                        <m:sSubPr>
                                          <m:ctrlPr>
                                            <a:rPr lang="en-US" sz="2400" i="1">
                                              <a:solidFill>
                                                <a:srgbClr val="000000"/>
                                              </a:solidFill>
                                              <a:latin typeface="Cambria Math"/>
                                            </a:rPr>
                                          </m:ctrlPr>
                                        </m:sSubPr>
                                        <m:e>
                                          <m:r>
                                            <a:rPr lang="en-US" sz="2400" i="1">
                                              <a:solidFill>
                                                <a:srgbClr val="000000"/>
                                              </a:solidFill>
                                              <a:latin typeface="Cambria Math" panose="02040503050406030204" pitchFamily="18" charset="0"/>
                                            </a:rPr>
                                            <m:t>𝑈</m:t>
                                          </m:r>
                                        </m:e>
                                        <m:sub>
                                          <m:r>
                                            <a:rPr lang="en-US" sz="2400" i="1">
                                              <a:solidFill>
                                                <a:srgbClr val="000000"/>
                                              </a:solidFill>
                                              <a:latin typeface="Cambria Math" panose="02040503050406030204" pitchFamily="18" charset="0"/>
                                            </a:rPr>
                                            <m:t>𝑔𝑔</m:t>
                                          </m:r>
                                          <m:r>
                                            <a:rPr lang="en-US" sz="2400" b="0" i="1" smtClean="0">
                                              <a:solidFill>
                                                <a:srgbClr val="000000"/>
                                              </a:solidFill>
                                              <a:latin typeface="Cambria Math" panose="02040503050406030204" pitchFamily="18" charset="0"/>
                                            </a:rPr>
                                            <m:t>𝑔</m:t>
                                          </m:r>
                                        </m:sub>
                                      </m:sSub>
                                    </m:num>
                                    <m:den>
                                      <m:r>
                                        <a:rPr lang="en-US" sz="2400" b="0" i="1" smtClean="0">
                                          <a:solidFill>
                                            <a:srgbClr val="000000"/>
                                          </a:solidFill>
                                          <a:latin typeface="Cambria Math" panose="02040503050406030204" pitchFamily="18" charset="0"/>
                                        </a:rPr>
                                        <m:t>3!</m:t>
                                      </m:r>
                                    </m:den>
                                  </m:f>
                                  <m:sSub>
                                    <m:sSubPr>
                                      <m:ctrlPr>
                                        <a:rPr lang="en-US" sz="2400" i="1">
                                          <a:solidFill>
                                            <a:srgbClr val="000000"/>
                                          </a:solidFill>
                                          <a:latin typeface="Cambria Math"/>
                                        </a:rPr>
                                      </m:ctrlPr>
                                    </m:sSubPr>
                                    <m:e>
                                      <m:sSub>
                                        <m:sSubPr>
                                          <m:ctrlPr>
                                            <a:rPr lang="en-US" sz="2400" i="1">
                                              <a:solidFill>
                                                <a:srgbClr val="000000"/>
                                              </a:solidFill>
                                              <a:latin typeface="Cambria Math"/>
                                            </a:rPr>
                                          </m:ctrlPr>
                                        </m:sSubPr>
                                        <m:e>
                                          <m:sSub>
                                            <m:sSubPr>
                                              <m:ctrlPr>
                                                <a:rPr lang="en-US" sz="2400" i="1">
                                                  <a:solidFill>
                                                    <a:srgbClr val="000000"/>
                                                  </a:solidFill>
                                                  <a:latin typeface="Cambria Math"/>
                                                </a:rPr>
                                              </m:ctrlPr>
                                            </m:sSub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𝑛</m:t>
                                                  </m:r>
                                                </m:e>
                                              </m:acc>
                                            </m:e>
                                            <m:sub>
                                              <m:r>
                                                <a:rPr lang="en-US" sz="2400" b="0" i="1" smtClean="0">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𝑔𝑚</m:t>
                                              </m:r>
                                            </m:sub>
                                          </m:sSub>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𝑛</m:t>
                                              </m:r>
                                            </m:e>
                                          </m:acc>
                                        </m:e>
                                        <m:sub>
                                          <m:r>
                                            <a:rPr lang="en-US" sz="2400" b="0" i="1" smtClean="0">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𝑔</m:t>
                                          </m:r>
                                          <m:r>
                                            <a:rPr lang="en-US" sz="2400" b="0" i="1" smtClean="0">
                                              <a:solidFill>
                                                <a:srgbClr val="000000"/>
                                              </a:solidFill>
                                              <a:latin typeface="Cambria Math" panose="02040503050406030204" pitchFamily="18" charset="0"/>
                                            </a:rPr>
                                            <m:t>𝑝</m:t>
                                          </m:r>
                                        </m:sub>
                                      </m:sSub>
                                      <m:sSub>
                                        <m:sSubPr>
                                          <m:ctrlPr>
                                            <a:rPr lang="en-US" sz="2400" i="1">
                                              <a:solidFill>
                                                <a:srgbClr val="000000"/>
                                              </a:solidFill>
                                              <a:latin typeface="Cambria Math"/>
                                            </a:rPr>
                                          </m:ctrlPr>
                                        </m:sSub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𝑛</m:t>
                                              </m:r>
                                            </m:e>
                                          </m:acc>
                                        </m:e>
                                        <m:sub>
                                          <m:r>
                                            <a:rPr lang="en-US" sz="2400" i="1">
                                              <a:solidFill>
                                                <a:srgbClr val="000000"/>
                                              </a:solidFill>
                                              <a:latin typeface="Cambria Math" panose="02040503050406030204" pitchFamily="18" charset="0"/>
                                            </a:rPr>
                                            <m:t>𝑖𝑔</m:t>
                                          </m:r>
                                          <m:r>
                                            <a:rPr lang="en-US" sz="2400" b="0" i="1" smtClean="0">
                                              <a:solidFill>
                                                <a:srgbClr val="000000"/>
                                              </a:solidFill>
                                              <a:latin typeface="Cambria Math" panose="02040503050406030204" pitchFamily="18" charset="0"/>
                                            </a:rPr>
                                            <m:t>𝑘</m:t>
                                          </m:r>
                                        </m:sub>
                                      </m:sSub>
                                      <m:r>
                                        <a:rPr lang="en-US" sz="2400" b="0" i="1" smtClean="0">
                                          <a:solidFill>
                                            <a:srgbClr val="000000"/>
                                          </a:solidFill>
                                          <a:latin typeface="Cambria Math" panose="02040503050406030204" pitchFamily="18" charset="0"/>
                                        </a:rPr>
                                        <m:t>+ </m:t>
                                      </m:r>
                                    </m:e>
                                    <m:sub>
                                      <m:r>
                                        <a:rPr lang="en-US" sz="2400" b="0" i="1" smtClean="0">
                                          <a:solidFill>
                                            <a:srgbClr val="000000"/>
                                          </a:solidFill>
                                          <a:latin typeface="Cambria Math" panose="02040503050406030204" pitchFamily="18" charset="0"/>
                                        </a:rPr>
                                        <m:t> </m:t>
                                      </m:r>
                                    </m:sub>
                                  </m:sSub>
                                  <m:f>
                                    <m:fPr>
                                      <m:ctrlPr>
                                        <a:rPr lang="en-US" sz="2400" i="1">
                                          <a:solidFill>
                                            <a:srgbClr val="000000"/>
                                          </a:solidFill>
                                          <a:latin typeface="Cambria Math"/>
                                        </a:rPr>
                                      </m:ctrlPr>
                                    </m:fPr>
                                    <m:num>
                                      <m:sSub>
                                        <m:sSubPr>
                                          <m:ctrlPr>
                                            <a:rPr lang="en-US" sz="2400" i="1">
                                              <a:solidFill>
                                                <a:srgbClr val="000000"/>
                                              </a:solidFill>
                                              <a:latin typeface="Cambria Math"/>
                                            </a:rPr>
                                          </m:ctrlPr>
                                        </m:sSubPr>
                                        <m:e>
                                          <m:r>
                                            <a:rPr lang="en-US" sz="2400" i="1">
                                              <a:solidFill>
                                                <a:srgbClr val="000000"/>
                                              </a:solidFill>
                                              <a:latin typeface="Cambria Math" panose="02040503050406030204" pitchFamily="18" charset="0"/>
                                            </a:rPr>
                                            <m:t>𝑉</m:t>
                                          </m:r>
                                        </m:e>
                                        <m:sub>
                                          <m:r>
                                            <a:rPr lang="en-US" sz="2400" i="1">
                                              <a:solidFill>
                                                <a:srgbClr val="000000"/>
                                              </a:solidFill>
                                              <a:latin typeface="Cambria Math" panose="02040503050406030204" pitchFamily="18" charset="0"/>
                                            </a:rPr>
                                            <m:t>𝑒</m:t>
                                          </m:r>
                                          <m:r>
                                            <a:rPr lang="en-US" sz="2400" b="0" i="1" smtClean="0">
                                              <a:solidFill>
                                                <a:srgbClr val="000000"/>
                                              </a:solidFill>
                                              <a:latin typeface="Cambria Math" panose="02040503050406030204" pitchFamily="18" charset="0"/>
                                            </a:rPr>
                                            <m:t>𝑔</m:t>
                                          </m:r>
                                          <m:r>
                                            <a:rPr lang="en-US" sz="2400" i="1">
                                              <a:solidFill>
                                                <a:srgbClr val="000000"/>
                                              </a:solidFill>
                                              <a:latin typeface="Cambria Math" panose="02040503050406030204" pitchFamily="18" charset="0"/>
                                            </a:rPr>
                                            <m:t>𝑔</m:t>
                                          </m:r>
                                        </m:sub>
                                      </m:sSub>
                                    </m:num>
                                    <m:den>
                                      <m:r>
                                        <a:rPr lang="en-US" sz="2400" b="0" i="1" smtClean="0">
                                          <a:solidFill>
                                            <a:srgbClr val="000000"/>
                                          </a:solidFill>
                                          <a:latin typeface="Cambria Math" panose="02040503050406030204" pitchFamily="18" charset="0"/>
                                        </a:rPr>
                                        <m:t>3</m:t>
                                      </m:r>
                                      <m:r>
                                        <a:rPr lang="en-US" sz="2400" i="1">
                                          <a:solidFill>
                                            <a:srgbClr val="000000"/>
                                          </a:solidFill>
                                          <a:latin typeface="Cambria Math" panose="02040503050406030204" pitchFamily="18" charset="0"/>
                                        </a:rPr>
                                        <m:t>!</m:t>
                                      </m:r>
                                    </m:den>
                                  </m:f>
                                  <m:sSub>
                                    <m:sSubPr>
                                      <m:ctrlPr>
                                        <a:rPr lang="en-US" sz="2400" i="1">
                                          <a:solidFill>
                                            <a:srgbClr val="000000"/>
                                          </a:solidFill>
                                          <a:latin typeface="Cambria Math"/>
                                        </a:rPr>
                                      </m:ctrlPr>
                                    </m:sSubPr>
                                    <m:e>
                                      <m:sSub>
                                        <m:sSubPr>
                                          <m:ctrlPr>
                                            <a:rPr lang="en-US" sz="2400" i="1">
                                              <a:solidFill>
                                                <a:srgbClr val="000000"/>
                                              </a:solidFill>
                                              <a:latin typeface="Cambria Math"/>
                                            </a:rPr>
                                          </m:ctrlPr>
                                        </m:sSub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𝑛</m:t>
                                              </m:r>
                                            </m:e>
                                          </m:acc>
                                        </m:e>
                                        <m:sub>
                                          <m:r>
                                            <a:rPr lang="en-US" sz="2400" b="0" i="1" smtClean="0">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𝑒𝑚</m:t>
                                          </m:r>
                                        </m:sub>
                                      </m:sSub>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𝑛</m:t>
                                          </m:r>
                                        </m:e>
                                      </m:acc>
                                    </m:e>
                                    <m:sub>
                                      <m:r>
                                        <a:rPr lang="en-US" sz="2400" b="0" i="1" smtClean="0">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𝑔</m:t>
                                      </m:r>
                                      <m:r>
                                        <a:rPr lang="en-US" sz="2400" b="0" i="1" smtClean="0">
                                          <a:solidFill>
                                            <a:srgbClr val="000000"/>
                                          </a:solidFill>
                                          <a:latin typeface="Cambria Math" panose="02040503050406030204" pitchFamily="18" charset="0"/>
                                        </a:rPr>
                                        <m:t>𝑝</m:t>
                                      </m:r>
                                    </m:sub>
                                  </m:sSub>
                                  <m:sSub>
                                    <m:sSubPr>
                                      <m:ctrlPr>
                                        <a:rPr lang="en-US" sz="2400" i="1">
                                          <a:solidFill>
                                            <a:srgbClr val="000000"/>
                                          </a:solidFill>
                                          <a:latin typeface="Cambria Math"/>
                                        </a:rPr>
                                      </m:ctrlPr>
                                    </m:sSub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𝑛</m:t>
                                          </m:r>
                                        </m:e>
                                      </m:acc>
                                    </m:e>
                                    <m:sub>
                                      <m:r>
                                        <a:rPr lang="en-US" sz="2400" i="1">
                                          <a:solidFill>
                                            <a:srgbClr val="000000"/>
                                          </a:solidFill>
                                          <a:latin typeface="Cambria Math" panose="02040503050406030204" pitchFamily="18" charset="0"/>
                                        </a:rPr>
                                        <m:t>𝑖𝑔𝑘</m:t>
                                      </m:r>
                                    </m:sub>
                                  </m:sSub>
                                  <m:r>
                                    <a:rPr lang="en-US" sz="2400" b="0" i="1" smtClean="0">
                                      <a:solidFill>
                                        <a:srgbClr val="000000"/>
                                      </a:solidFill>
                                      <a:latin typeface="Cambria Math" panose="02040503050406030204" pitchFamily="18" charset="0"/>
                                    </a:rPr>
                                    <m:t>+</m:t>
                                  </m:r>
                                  <m:f>
                                    <m:fPr>
                                      <m:ctrlPr>
                                        <a:rPr lang="en-US" sz="2400" i="1">
                                          <a:solidFill>
                                            <a:srgbClr val="000000"/>
                                          </a:solidFill>
                                          <a:latin typeface="Cambria Math"/>
                                        </a:rPr>
                                      </m:ctrlPr>
                                    </m:fPr>
                                    <m:num>
                                      <m:sSubSup>
                                        <m:sSubSupPr>
                                          <m:ctrlPr>
                                            <a:rPr lang="en-US" sz="2400" i="1">
                                              <a:solidFill>
                                                <a:srgbClr val="000000"/>
                                              </a:solidFill>
                                              <a:latin typeface="Cambria Math"/>
                                            </a:rPr>
                                          </m:ctrlPr>
                                        </m:sSubSupPr>
                                        <m:e>
                                          <m:r>
                                            <a:rPr lang="en-US" sz="2400" i="1">
                                              <a:solidFill>
                                                <a:srgbClr val="000000"/>
                                              </a:solidFill>
                                              <a:latin typeface="Cambria Math" panose="02040503050406030204" pitchFamily="18" charset="0"/>
                                            </a:rPr>
                                            <m:t>𝑉</m:t>
                                          </m:r>
                                        </m:e>
                                        <m:sub>
                                          <m:r>
                                            <a:rPr lang="en-US" sz="2400" i="1">
                                              <a:solidFill>
                                                <a:srgbClr val="000000"/>
                                              </a:solidFill>
                                              <a:latin typeface="Cambria Math" panose="02040503050406030204" pitchFamily="18" charset="0"/>
                                            </a:rPr>
                                            <m:t>𝑒</m:t>
                                          </m:r>
                                          <m:r>
                                            <a:rPr lang="en-US" sz="2400" b="0" i="1" smtClean="0">
                                              <a:solidFill>
                                                <a:srgbClr val="000000"/>
                                              </a:solidFill>
                                              <a:latin typeface="Cambria Math" panose="02040503050406030204" pitchFamily="18" charset="0"/>
                                            </a:rPr>
                                            <m:t>𝑔𝑔</m:t>
                                          </m:r>
                                        </m:sub>
                                        <m:sup>
                                          <m:r>
                                            <a:rPr lang="en-US" sz="2400" i="1">
                                              <a:solidFill>
                                                <a:srgbClr val="000000"/>
                                              </a:solidFill>
                                              <a:latin typeface="Cambria Math" panose="02040503050406030204" pitchFamily="18" charset="0"/>
                                            </a:rPr>
                                            <m:t>𝑒</m:t>
                                          </m:r>
                                          <m:r>
                                            <a:rPr lang="en-US" sz="2400" b="0" i="1" smtClean="0">
                                              <a:solidFill>
                                                <a:srgbClr val="000000"/>
                                              </a:solidFill>
                                              <a:latin typeface="Cambria Math" panose="02040503050406030204" pitchFamily="18" charset="0"/>
                                            </a:rPr>
                                            <m:t>𝑥</m:t>
                                          </m:r>
                                        </m:sup>
                                      </m:sSubSup>
                                    </m:num>
                                    <m:den>
                                      <m:r>
                                        <a:rPr lang="en-US" sz="2400" b="0" i="1" smtClean="0">
                                          <a:solidFill>
                                            <a:srgbClr val="000000"/>
                                          </a:solidFill>
                                          <a:latin typeface="Cambria Math" panose="02040503050406030204" pitchFamily="18" charset="0"/>
                                        </a:rPr>
                                        <m:t>3</m:t>
                                      </m:r>
                                      <m:r>
                                        <a:rPr lang="en-US" sz="2400" i="1">
                                          <a:solidFill>
                                            <a:srgbClr val="000000"/>
                                          </a:solidFill>
                                          <a:latin typeface="Cambria Math" panose="02040503050406030204" pitchFamily="18" charset="0"/>
                                        </a:rPr>
                                        <m:t>!</m:t>
                                      </m:r>
                                    </m:den>
                                  </m:f>
                                  <m:sSubSup>
                                    <m:sSubSupPr>
                                      <m:ctrlPr>
                                        <a:rPr lang="en-US" sz="2400" b="0" i="1" smtClean="0">
                                          <a:solidFill>
                                            <a:srgbClr val="000000"/>
                                          </a:solidFill>
                                          <a:latin typeface="Cambria Math"/>
                                        </a:rPr>
                                      </m:ctrlPr>
                                    </m:sSubSupPr>
                                    <m:e>
                                      <m:acc>
                                        <m:accPr>
                                          <m:chr m:val="̂"/>
                                          <m:ctrlPr>
                                            <a:rPr kumimoji="0" lang="en-US" sz="2400" b="0" i="1" u="none" strike="noStrike" kern="1200" cap="none" spc="0" normalizeH="0" baseline="0" noProof="0" smtClean="0">
                                              <a:ln>
                                                <a:noFill/>
                                              </a:ln>
                                              <a:solidFill>
                                                <a:srgbClr val="000000"/>
                                              </a:solidFill>
                                              <a:effectLst/>
                                              <a:uLnTx/>
                                              <a:uFillTx/>
                                              <a:latin typeface="Cambria Math"/>
                                            </a:rPr>
                                          </m:ctrlPr>
                                        </m:acc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𝑐</m:t>
                                          </m:r>
                                        </m:e>
                                      </m:acc>
                                    </m:e>
                                    <m:sub>
                                      <m:r>
                                        <a:rPr lang="en-US" sz="2400" b="0" i="1" smtClean="0">
                                          <a:solidFill>
                                            <a:srgbClr val="000000"/>
                                          </a:solidFill>
                                          <a:latin typeface="Cambria Math" panose="02040503050406030204" pitchFamily="18" charset="0"/>
                                        </a:rPr>
                                        <m:t>𝑖𝑔𝑚</m:t>
                                      </m:r>
                                    </m:sub>
                                    <m:sup>
                                      <m:r>
                                        <a:rPr lang="en-US" sz="2400" b="0" i="1" smtClean="0">
                                          <a:solidFill>
                                            <a:srgbClr val="000000"/>
                                          </a:solidFill>
                                          <a:latin typeface="Cambria Math" panose="02040503050406030204" pitchFamily="18" charset="0"/>
                                          <a:ea typeface="Cambria Math" panose="02040503050406030204" pitchFamily="18" charset="0"/>
                                        </a:rPr>
                                        <m:t>†</m:t>
                                      </m:r>
                                    </m:sup>
                                  </m:sSubSup>
                                  <m:sSub>
                                    <m:sSubPr>
                                      <m:ctrlPr>
                                        <a:rPr lang="en-US" sz="2400" i="1">
                                          <a:solidFill>
                                            <a:srgbClr val="000000"/>
                                          </a:solidFill>
                                          <a:latin typeface="Cambria Math"/>
                                        </a:rPr>
                                      </m:ctrlPr>
                                    </m:sSubPr>
                                    <m:e>
                                      <m:sSubSup>
                                        <m:sSubSupPr>
                                          <m:ctrlPr>
                                            <a:rPr lang="en-US" sz="2400" i="1">
                                              <a:solidFill>
                                                <a:srgbClr val="000000"/>
                                              </a:solidFill>
                                              <a:latin typeface="Cambria Math"/>
                                            </a:rPr>
                                          </m:ctrlPr>
                                        </m:sSubSup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𝑐</m:t>
                                              </m:r>
                                            </m:e>
                                          </m:acc>
                                        </m:e>
                                        <m:sub>
                                          <m:r>
                                            <a:rPr lang="en-US" sz="2400" b="0" i="1" smtClean="0">
                                              <a:solidFill>
                                                <a:srgbClr val="000000"/>
                                              </a:solidFill>
                                              <a:latin typeface="Cambria Math" panose="02040503050406030204" pitchFamily="18" charset="0"/>
                                            </a:rPr>
                                            <m:t>𝑖𝑒𝑝</m:t>
                                          </m:r>
                                        </m:sub>
                                        <m:sup>
                                          <m:r>
                                            <a:rPr lang="en-US" sz="2400" i="1">
                                              <a:solidFill>
                                                <a:srgbClr val="000000"/>
                                              </a:solidFill>
                                              <a:latin typeface="Cambria Math" panose="02040503050406030204" pitchFamily="18" charset="0"/>
                                              <a:ea typeface="Cambria Math" panose="02040503050406030204" pitchFamily="18" charset="0"/>
                                            </a:rPr>
                                            <m:t>†</m:t>
                                          </m:r>
                                        </m:sup>
                                      </m:sSubSup>
                                      <m:acc>
                                        <m:accPr>
                                          <m:chr m:val="̂"/>
                                          <m:ctrlPr>
                                            <a:rPr lang="en-US" sz="2400" i="1">
                                              <a:solidFill>
                                                <a:srgbClr val="000000"/>
                                              </a:solidFill>
                                              <a:latin typeface="Cambria Math"/>
                                            </a:rPr>
                                          </m:ctrlPr>
                                        </m:accPr>
                                        <m:e>
                                          <m:r>
                                            <a:rPr lang="en-US" sz="2400" b="0" i="1" smtClean="0">
                                              <a:solidFill>
                                                <a:srgbClr val="000000"/>
                                              </a:solidFill>
                                              <a:latin typeface="Cambria Math" panose="02040503050406030204" pitchFamily="18" charset="0"/>
                                            </a:rPr>
                                            <m:t>𝑐</m:t>
                                          </m:r>
                                        </m:e>
                                      </m:acc>
                                    </m:e>
                                    <m:sub>
                                      <m:r>
                                        <a:rPr lang="en-US" sz="2400" b="0" i="1" smtClean="0">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𝑔</m:t>
                                      </m:r>
                                      <m:r>
                                        <a:rPr lang="en-US" sz="2400" b="0" i="1" smtClean="0">
                                          <a:solidFill>
                                            <a:srgbClr val="000000"/>
                                          </a:solidFill>
                                          <a:latin typeface="Cambria Math" panose="02040503050406030204" pitchFamily="18" charset="0"/>
                                        </a:rPr>
                                        <m:t>𝑝</m:t>
                                      </m:r>
                                    </m:sub>
                                  </m:sSub>
                                  <m:sSub>
                                    <m:sSubPr>
                                      <m:ctrlPr>
                                        <a:rPr lang="en-US" sz="2400" i="1">
                                          <a:solidFill>
                                            <a:srgbClr val="000000"/>
                                          </a:solidFill>
                                          <a:latin typeface="Cambria Math"/>
                                        </a:rPr>
                                      </m:ctrlPr>
                                    </m:sSub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𝑐</m:t>
                                          </m:r>
                                        </m:e>
                                      </m:acc>
                                    </m:e>
                                    <m:sub>
                                      <m:r>
                                        <a:rPr lang="en-US" sz="2400" b="0" i="1" smtClean="0">
                                          <a:solidFill>
                                            <a:srgbClr val="000000"/>
                                          </a:solidFill>
                                          <a:latin typeface="Cambria Math" panose="02040503050406030204" pitchFamily="18" charset="0"/>
                                        </a:rPr>
                                        <m:t>𝑖𝑒𝑚</m:t>
                                      </m:r>
                                    </m:sub>
                                  </m:sSub>
                                  <m:sSub>
                                    <m:sSubPr>
                                      <m:ctrlPr>
                                        <a:rPr lang="en-US" sz="2400" i="1">
                                          <a:solidFill>
                                            <a:srgbClr val="000000"/>
                                          </a:solidFill>
                                          <a:latin typeface="Cambria Math"/>
                                        </a:rPr>
                                      </m:ctrlPr>
                                    </m:sSubPr>
                                    <m:e>
                                      <m:acc>
                                        <m:accPr>
                                          <m:chr m:val="̂"/>
                                          <m:ctrlPr>
                                            <a:rPr lang="en-US" sz="2400" i="1">
                                              <a:solidFill>
                                                <a:srgbClr val="000000"/>
                                              </a:solidFill>
                                              <a:latin typeface="Cambria Math"/>
                                            </a:rPr>
                                          </m:ctrlPr>
                                        </m:accPr>
                                        <m:e>
                                          <m:r>
                                            <a:rPr lang="en-US" sz="2400" i="1">
                                              <a:solidFill>
                                                <a:srgbClr val="000000"/>
                                              </a:solidFill>
                                              <a:latin typeface="Cambria Math" panose="02040503050406030204" pitchFamily="18" charset="0"/>
                                            </a:rPr>
                                            <m:t>𝑛</m:t>
                                          </m:r>
                                        </m:e>
                                      </m:acc>
                                    </m:e>
                                    <m:sub>
                                      <m:r>
                                        <a:rPr lang="en-US" sz="2400" i="1">
                                          <a:solidFill>
                                            <a:srgbClr val="000000"/>
                                          </a:solidFill>
                                          <a:latin typeface="Cambria Math" panose="02040503050406030204" pitchFamily="18" charset="0"/>
                                        </a:rPr>
                                        <m:t>𝑖𝑔𝑘</m:t>
                                      </m:r>
                                    </m:sub>
                                  </m:sSub>
                                </m:e>
                              </m:d>
                            </m:e>
                          </m:nary>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 </m:t>
                          </m:r>
                        </m:sub>
                      </m:sSub>
                    </m:oMath>
                  </m:oMathPara>
                </a14:m>
                <a:endParaRPr kumimoji="0" lang="en-US" sz="2400" b="0" i="0" u="none" strike="noStrike" kern="1200" cap="none" spc="0" normalizeH="0" baseline="0" noProof="0" dirty="0">
                  <a:ln>
                    <a:noFill/>
                  </a:ln>
                  <a:solidFill>
                    <a:srgbClr val="000000"/>
                  </a:solidFill>
                  <a:effectLst/>
                  <a:uLnTx/>
                  <a:uFillTx/>
                  <a:latin typeface="Lucida Sans"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312" y="2702003"/>
                <a:ext cx="12070079" cy="11272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409219" y="3939089"/>
                <a:ext cx="14901139" cy="939424"/>
              </a:xfrm>
              <a:prstGeom prst="rect">
                <a:avLst/>
              </a:prstGeom>
              <a:noFill/>
            </p:spPr>
            <p:txBody>
              <a:bodyPr wrap="square" lIns="0" tIns="0" rIns="0" bIns="0" rtlCol="0">
                <a:spAutoFit/>
              </a:bodyPr>
              <a:lstStyle/>
              <a:p>
                <a:pPr lvl="0" fontAlgn="base">
                  <a:spcBef>
                    <a:spcPct val="50000"/>
                  </a:spcBef>
                  <a:spcAft>
                    <a:spcPct val="0"/>
                  </a:spcAft>
                </a:pPr>
                <a14:m>
                  <m:oMathPara xmlns:m="http://schemas.openxmlformats.org/officeDocument/2006/math">
                    <m:oMathParaPr>
                      <m:jc m:val="centerGroup"/>
                    </m:oMathParaPr>
                    <m:oMath xmlns:m="http://schemas.openxmlformats.org/officeDocument/2006/math">
                      <m:sSub>
                        <m:sSubPr>
                          <m:ctrlPr>
                            <a:rPr kumimoji="0" lang="en-US" b="0" i="1" u="none" strike="noStrike" kern="1200" cap="none" spc="0" normalizeH="0" baseline="0" noProof="0" smtClean="0">
                              <a:ln>
                                <a:noFill/>
                              </a:ln>
                              <a:solidFill>
                                <a:srgbClr val="000000"/>
                              </a:solidFill>
                              <a:effectLst/>
                              <a:uLnTx/>
                              <a:uFillTx/>
                              <a:latin typeface="Cambria Math"/>
                            </a:rPr>
                          </m:ctrlPr>
                        </m:sSubPr>
                        <m:e>
                          <m:sSubSup>
                            <m:sSubSupPr>
                              <m:ctrlPr>
                                <a:rPr lang="en-US" i="1">
                                  <a:solidFill>
                                    <a:srgbClr val="000000"/>
                                  </a:solidFill>
                                  <a:latin typeface="Cambria Math"/>
                                </a:rPr>
                              </m:ctrlPr>
                            </m:sSubSupPr>
                            <m:e>
                              <m:r>
                                <a:rPr lang="en-US" i="1">
                                  <a:solidFill>
                                    <a:srgbClr val="000000"/>
                                  </a:solidFill>
                                  <a:latin typeface="Cambria Math" panose="02040503050406030204" pitchFamily="18" charset="0"/>
                                </a:rPr>
                                <m:t>𝐻</m:t>
                              </m:r>
                            </m:e>
                            <m:sub>
                              <m:r>
                                <m:rPr>
                                  <m:sty m:val="p"/>
                                </m:rPr>
                                <a:rPr lang="en-US">
                                  <a:solidFill>
                                    <a:srgbClr val="000000"/>
                                  </a:solidFill>
                                  <a:latin typeface="Cambria Math" panose="02040503050406030204" pitchFamily="18" charset="0"/>
                                </a:rPr>
                                <m:t>i</m:t>
                              </m:r>
                            </m:sub>
                            <m:sup>
                              <m:r>
                                <m:rPr>
                                  <m:sty m:val="p"/>
                                </m:rPr>
                                <a:rPr lang="en-US">
                                  <a:solidFill>
                                    <a:srgbClr val="000000"/>
                                  </a:solidFill>
                                  <a:latin typeface="Cambria Math" panose="02040503050406030204" pitchFamily="18" charset="0"/>
                                </a:rPr>
                                <m:t>eff</m:t>
                              </m:r>
                              <m:r>
                                <a:rPr lang="en-US" i="1">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4</m:t>
                              </m:r>
                              <m:r>
                                <a:rPr lang="en-US" i="1">
                                  <a:solidFill>
                                    <a:srgbClr val="000000"/>
                                  </a:solidFill>
                                  <a:latin typeface="Cambria Math" panose="02040503050406030204" pitchFamily="18" charset="0"/>
                                </a:rPr>
                                <m:t>)</m:t>
                              </m:r>
                            </m:sup>
                          </m:sSubSup>
                          <m:r>
                            <a:rPr lang="en-US" b="0" i="1" smtClean="0">
                              <a:solidFill>
                                <a:srgbClr val="000000"/>
                              </a:solidFill>
                              <a:latin typeface="Cambria Math" panose="02040503050406030204" pitchFamily="18" charset="0"/>
                            </a:rPr>
                            <m:t>=</m:t>
                          </m:r>
                          <m:r>
                            <m:rPr>
                              <m:brk m:alnAt="23"/>
                            </m:rPr>
                            <a:rPr lang="en-US" b="0" i="1" smtClean="0">
                              <a:solidFill>
                                <a:srgbClr val="000000"/>
                              </a:solidFill>
                              <a:latin typeface="Cambria Math" panose="02040503050406030204" pitchFamily="18" charset="0"/>
                            </a:rPr>
                            <m:t> </m:t>
                          </m:r>
                          <m:nary>
                            <m:naryPr>
                              <m:chr m:val="∑"/>
                              <m:ctrlPr>
                                <a:rPr lang="en-US" b="0" i="1" smtClean="0">
                                  <a:solidFill>
                                    <a:srgbClr val="000000"/>
                                  </a:solidFill>
                                  <a:latin typeface="Cambria Math"/>
                                </a:rPr>
                              </m:ctrlPr>
                            </m:naryPr>
                            <m:sub>
                              <m:r>
                                <m:rPr>
                                  <m:brk m:alnAt="23"/>
                                </m:rPr>
                                <a:rPr lang="en-US" b="0" i="1" smtClean="0">
                                  <a:solidFill>
                                    <a:srgbClr val="000000"/>
                                  </a:solidFill>
                                  <a:latin typeface="Cambria Math" panose="02040503050406030204" pitchFamily="18" charset="0"/>
                                </a:rPr>
                                <m:t>𝑚</m:t>
                              </m:r>
                              <m:r>
                                <a:rPr lang="en-US" i="1">
                                  <a:solidFill>
                                    <a:srgbClr val="000000"/>
                                  </a:solidFill>
                                  <a:latin typeface="Cambria Math" panose="02040503050406030204" pitchFamily="18" charset="0"/>
                                  <a:ea typeface="Cambria Math" panose="02040503050406030204" pitchFamily="18" charset="0"/>
                                </a:rPr>
                                <m:t>≠</m:t>
                              </m:r>
                              <m:r>
                                <a:rPr lang="en-US" b="0" i="1" smtClean="0">
                                  <a:solidFill>
                                    <a:srgbClr val="000000"/>
                                  </a:solidFill>
                                  <a:latin typeface="Cambria Math" panose="02040503050406030204" pitchFamily="18" charset="0"/>
                                </a:rPr>
                                <m:t>𝑝</m:t>
                              </m:r>
                              <m:r>
                                <a:rPr lang="en-US" b="0" i="1" smtClean="0">
                                  <a:solidFill>
                                    <a:srgbClr val="000000"/>
                                  </a:solidFill>
                                  <a:latin typeface="Cambria Math" panose="02040503050406030204" pitchFamily="18" charset="0"/>
                                  <a:ea typeface="Cambria Math" panose="02040503050406030204" pitchFamily="18" charset="0"/>
                                </a:rPr>
                                <m:t>≠</m:t>
                              </m:r>
                              <m:r>
                                <m:rPr>
                                  <m:brk m:alnAt="23"/>
                                </m:rPr>
                                <a:rPr lang="en-US" b="0" i="1" smtClean="0">
                                  <a:solidFill>
                                    <a:srgbClr val="000000"/>
                                  </a:solidFill>
                                  <a:latin typeface="Cambria Math" panose="02040503050406030204" pitchFamily="18" charset="0"/>
                                  <a:ea typeface="Cambria Math" panose="02040503050406030204" pitchFamily="18" charset="0"/>
                                </a:rPr>
                                <m:t>𝑘</m:t>
                              </m:r>
                              <m:r>
                                <a:rPr lang="en-US" i="1">
                                  <a:solidFill>
                                    <a:srgbClr val="000000"/>
                                  </a:solidFill>
                                  <a:latin typeface="Cambria Math" panose="02040503050406030204" pitchFamily="18" charset="0"/>
                                  <a:ea typeface="Cambria Math" panose="02040503050406030204" pitchFamily="18" charset="0"/>
                                </a:rPr>
                                <m:t>≠</m:t>
                              </m:r>
                              <m:r>
                                <a:rPr lang="en-US" b="0" i="1" smtClean="0">
                                  <a:solidFill>
                                    <a:srgbClr val="000000"/>
                                  </a:solidFill>
                                  <a:latin typeface="Cambria Math" panose="02040503050406030204" pitchFamily="18" charset="0"/>
                                  <a:ea typeface="Cambria Math" panose="02040503050406030204" pitchFamily="18" charset="0"/>
                                </a:rPr>
                                <m:t>𝑙</m:t>
                              </m:r>
                            </m:sub>
                            <m:sup>
                              <m:sSub>
                                <m:sSubPr>
                                  <m:ctrlPr>
                                    <a:rPr lang="en-US" i="1">
                                      <a:solidFill>
                                        <a:srgbClr val="000000"/>
                                      </a:solidFill>
                                      <a:latin typeface="Cambria Math"/>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𝑖</m:t>
                                  </m:r>
                                </m:sub>
                              </m:sSub>
                            </m:sup>
                            <m:e>
                              <m:d>
                                <m:dPr>
                                  <m:begChr m:val="["/>
                                  <m:endChr m:val="]"/>
                                  <m:ctrlPr>
                                    <a:rPr lang="en-US" b="0" i="1" smtClean="0">
                                      <a:solidFill>
                                        <a:srgbClr val="000000"/>
                                      </a:solidFill>
                                      <a:latin typeface="Cambria Math"/>
                                    </a:rPr>
                                  </m:ctrlPr>
                                </m:dPr>
                                <m:e>
                                  <m:f>
                                    <m:fPr>
                                      <m:ctrlPr>
                                        <a:rPr lang="en-US" i="1">
                                          <a:solidFill>
                                            <a:srgbClr val="000000"/>
                                          </a:solidFill>
                                          <a:latin typeface="Cambria Math"/>
                                        </a:rPr>
                                      </m:ctrlPr>
                                    </m:fPr>
                                    <m:num>
                                      <m:sSub>
                                        <m:sSubPr>
                                          <m:ctrlPr>
                                            <a:rPr lang="en-US" i="1">
                                              <a:solidFill>
                                                <a:srgbClr val="000000"/>
                                              </a:solidFill>
                                              <a:latin typeface="Cambria Math"/>
                                            </a:rPr>
                                          </m:ctrlPr>
                                        </m:sSubPr>
                                        <m:e>
                                          <m:r>
                                            <a:rPr lang="en-US" i="1">
                                              <a:solidFill>
                                                <a:srgbClr val="000000"/>
                                              </a:solidFill>
                                              <a:latin typeface="Cambria Math" panose="02040503050406030204" pitchFamily="18" charset="0"/>
                                            </a:rPr>
                                            <m:t>𝑈</m:t>
                                          </m:r>
                                        </m:e>
                                        <m:sub>
                                          <m:r>
                                            <a:rPr lang="en-US" i="1">
                                              <a:solidFill>
                                                <a:srgbClr val="000000"/>
                                              </a:solidFill>
                                              <a:latin typeface="Cambria Math" panose="02040503050406030204" pitchFamily="18" charset="0"/>
                                            </a:rPr>
                                            <m:t>𝑔𝑔</m:t>
                                          </m:r>
                                          <m:r>
                                            <a:rPr lang="en-US" b="0" i="1" smtClean="0">
                                              <a:solidFill>
                                                <a:srgbClr val="000000"/>
                                              </a:solidFill>
                                              <a:latin typeface="Cambria Math" panose="02040503050406030204" pitchFamily="18" charset="0"/>
                                            </a:rPr>
                                            <m:t>𝑔𝑔</m:t>
                                          </m:r>
                                        </m:sub>
                                      </m:sSub>
                                    </m:num>
                                    <m:den>
                                      <m:r>
                                        <a:rPr lang="en-US" b="0" i="1" smtClean="0">
                                          <a:solidFill>
                                            <a:srgbClr val="000000"/>
                                          </a:solidFill>
                                          <a:latin typeface="Cambria Math" panose="02040503050406030204" pitchFamily="18" charset="0"/>
                                        </a:rPr>
                                        <m:t>4!</m:t>
                                      </m:r>
                                    </m:den>
                                  </m:f>
                                  <m:sSub>
                                    <m:sSubPr>
                                      <m:ctrlPr>
                                        <a:rPr lang="en-US" i="1">
                                          <a:solidFill>
                                            <a:srgbClr val="000000"/>
                                          </a:solidFill>
                                          <a:latin typeface="Cambria Math"/>
                                        </a:rPr>
                                      </m:ctrlPr>
                                    </m:sSubPr>
                                    <m:e>
                                      <m:sSub>
                                        <m:sSubPr>
                                          <m:ctrlPr>
                                            <a:rPr lang="en-US" i="1">
                                              <a:solidFill>
                                                <a:srgbClr val="000000"/>
                                              </a:solidFill>
                                              <a:latin typeface="Cambria Math"/>
                                            </a:rPr>
                                          </m:ctrlPr>
                                        </m:sSubPr>
                                        <m:e>
                                          <m:sSub>
                                            <m:sSubPr>
                                              <m:ctrlPr>
                                                <a:rPr lang="en-US" i="1">
                                                  <a:solidFill>
                                                    <a:srgbClr val="000000"/>
                                                  </a:solidFill>
                                                  <a:latin typeface="Cambria Math"/>
                                                </a:rPr>
                                              </m:ctrlPr>
                                            </m:sSubPr>
                                            <m:e>
                                              <m:acc>
                                                <m:accPr>
                                                  <m:chr m:val="̂"/>
                                                  <m:ctrlPr>
                                                    <a:rPr lang="en-US" i="1">
                                                      <a:solidFill>
                                                        <a:srgbClr val="000000"/>
                                                      </a:solidFill>
                                                      <a:latin typeface="Cambria Math"/>
                                                    </a:rPr>
                                                  </m:ctrlPr>
                                                </m:accPr>
                                                <m:e>
                                                  <m:r>
                                                    <a:rPr lang="en-US" i="1">
                                                      <a:solidFill>
                                                        <a:srgbClr val="000000"/>
                                                      </a:solidFill>
                                                      <a:latin typeface="Cambria Math" panose="02040503050406030204" pitchFamily="18" charset="0"/>
                                                    </a:rPr>
                                                    <m:t>𝑛</m:t>
                                                  </m:r>
                                                </m:e>
                                              </m:acc>
                                            </m:e>
                                            <m:sub>
                                              <m:r>
                                                <a:rPr lang="en-US" b="0" i="1" smtClean="0">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𝑔𝑚</m:t>
                                              </m:r>
                                            </m:sub>
                                          </m:sSub>
                                          <m:acc>
                                            <m:accPr>
                                              <m:chr m:val="̂"/>
                                              <m:ctrlPr>
                                                <a:rPr lang="en-US" i="1">
                                                  <a:solidFill>
                                                    <a:srgbClr val="000000"/>
                                                  </a:solidFill>
                                                  <a:latin typeface="Cambria Math"/>
                                                </a:rPr>
                                              </m:ctrlPr>
                                            </m:accPr>
                                            <m:e>
                                              <m:r>
                                                <a:rPr lang="en-US" i="1">
                                                  <a:solidFill>
                                                    <a:srgbClr val="000000"/>
                                                  </a:solidFill>
                                                  <a:latin typeface="Cambria Math" panose="02040503050406030204" pitchFamily="18" charset="0"/>
                                                </a:rPr>
                                                <m:t>𝑛</m:t>
                                              </m:r>
                                            </m:e>
                                          </m:acc>
                                        </m:e>
                                        <m:sub>
                                          <m:r>
                                            <a:rPr lang="en-US" b="0" i="1" smtClean="0">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𝑔</m:t>
                                          </m:r>
                                          <m:r>
                                            <a:rPr lang="en-US" b="0" i="1" smtClean="0">
                                              <a:solidFill>
                                                <a:srgbClr val="000000"/>
                                              </a:solidFill>
                                              <a:latin typeface="Cambria Math" panose="02040503050406030204" pitchFamily="18" charset="0"/>
                                            </a:rPr>
                                            <m:t>𝑝</m:t>
                                          </m:r>
                                        </m:sub>
                                      </m:sSub>
                                      <m:sSub>
                                        <m:sSubPr>
                                          <m:ctrlPr>
                                            <a:rPr lang="en-US" i="1">
                                              <a:solidFill>
                                                <a:srgbClr val="000000"/>
                                              </a:solidFill>
                                              <a:latin typeface="Cambria Math"/>
                                            </a:rPr>
                                          </m:ctrlPr>
                                        </m:sSubPr>
                                        <m:e>
                                          <m:acc>
                                            <m:accPr>
                                              <m:chr m:val="̂"/>
                                              <m:ctrlPr>
                                                <a:rPr lang="en-US" i="1">
                                                  <a:solidFill>
                                                    <a:srgbClr val="000000"/>
                                                  </a:solidFill>
                                                  <a:latin typeface="Cambria Math"/>
                                                </a:rPr>
                                              </m:ctrlPr>
                                            </m:accPr>
                                            <m:e>
                                              <m:r>
                                                <a:rPr lang="en-US" i="1">
                                                  <a:solidFill>
                                                    <a:srgbClr val="000000"/>
                                                  </a:solidFill>
                                                  <a:latin typeface="Cambria Math" panose="02040503050406030204" pitchFamily="18" charset="0"/>
                                                </a:rPr>
                                                <m:t>𝑛</m:t>
                                              </m:r>
                                            </m:e>
                                          </m:acc>
                                        </m:e>
                                        <m:sub>
                                          <m:r>
                                            <a:rPr lang="en-US" i="1">
                                              <a:solidFill>
                                                <a:srgbClr val="000000"/>
                                              </a:solidFill>
                                              <a:latin typeface="Cambria Math" panose="02040503050406030204" pitchFamily="18" charset="0"/>
                                            </a:rPr>
                                            <m:t>𝑖𝑔</m:t>
                                          </m:r>
                                          <m:r>
                                            <a:rPr lang="en-US" b="0" i="1" smtClean="0">
                                              <a:solidFill>
                                                <a:srgbClr val="000000"/>
                                              </a:solidFill>
                                              <a:latin typeface="Cambria Math" panose="02040503050406030204" pitchFamily="18" charset="0"/>
                                            </a:rPr>
                                            <m:t>𝑘</m:t>
                                          </m:r>
                                        </m:sub>
                                      </m:sSub>
                                      <m:sSub>
                                        <m:sSubPr>
                                          <m:ctrlPr>
                                            <a:rPr lang="en-US" i="1">
                                              <a:solidFill>
                                                <a:srgbClr val="000000"/>
                                              </a:solidFill>
                                              <a:latin typeface="Cambria Math"/>
                                            </a:rPr>
                                          </m:ctrlPr>
                                        </m:sSubPr>
                                        <m:e>
                                          <m:acc>
                                            <m:accPr>
                                              <m:chr m:val="̂"/>
                                              <m:ctrlPr>
                                                <a:rPr lang="en-US" i="1">
                                                  <a:solidFill>
                                                    <a:srgbClr val="000000"/>
                                                  </a:solidFill>
                                                  <a:latin typeface="Cambria Math"/>
                                                </a:rPr>
                                              </m:ctrlPr>
                                            </m:accPr>
                                            <m:e>
                                              <m:r>
                                                <a:rPr lang="en-US" i="1">
                                                  <a:solidFill>
                                                    <a:srgbClr val="000000"/>
                                                  </a:solidFill>
                                                  <a:latin typeface="Cambria Math" panose="02040503050406030204" pitchFamily="18" charset="0"/>
                                                </a:rPr>
                                                <m:t>𝑛</m:t>
                                              </m:r>
                                            </m:e>
                                          </m:acc>
                                        </m:e>
                                        <m:sub>
                                          <m:r>
                                            <a:rPr lang="en-US" i="1">
                                              <a:solidFill>
                                                <a:srgbClr val="000000"/>
                                              </a:solidFill>
                                              <a:latin typeface="Cambria Math" panose="02040503050406030204" pitchFamily="18" charset="0"/>
                                            </a:rPr>
                                            <m:t>𝑖𝑔</m:t>
                                          </m:r>
                                          <m:r>
                                            <a:rPr lang="en-US" b="0" i="1" smtClean="0">
                                              <a:solidFill>
                                                <a:srgbClr val="000000"/>
                                              </a:solidFill>
                                              <a:latin typeface="Cambria Math" panose="02040503050406030204" pitchFamily="18" charset="0"/>
                                            </a:rPr>
                                            <m:t>𝑙</m:t>
                                          </m:r>
                                        </m:sub>
                                      </m:sSub>
                                      <m:r>
                                        <a:rPr lang="en-US" b="0" i="1" smtClean="0">
                                          <a:solidFill>
                                            <a:srgbClr val="000000"/>
                                          </a:solidFill>
                                          <a:latin typeface="Cambria Math" panose="02040503050406030204" pitchFamily="18" charset="0"/>
                                        </a:rPr>
                                        <m:t>+ </m:t>
                                      </m:r>
                                    </m:e>
                                    <m:sub>
                                      <m:r>
                                        <a:rPr lang="en-US" b="0" i="1" smtClean="0">
                                          <a:solidFill>
                                            <a:srgbClr val="000000"/>
                                          </a:solidFill>
                                          <a:latin typeface="Cambria Math" panose="02040503050406030204" pitchFamily="18" charset="0"/>
                                        </a:rPr>
                                        <m:t> </m:t>
                                      </m:r>
                                    </m:sub>
                                  </m:sSub>
                                  <m:f>
                                    <m:fPr>
                                      <m:ctrlPr>
                                        <a:rPr lang="en-US" i="1">
                                          <a:solidFill>
                                            <a:srgbClr val="000000"/>
                                          </a:solidFill>
                                          <a:latin typeface="Cambria Math"/>
                                        </a:rPr>
                                      </m:ctrlPr>
                                    </m:fPr>
                                    <m:num>
                                      <m:sSub>
                                        <m:sSubPr>
                                          <m:ctrlPr>
                                            <a:rPr lang="en-US" i="1">
                                              <a:solidFill>
                                                <a:srgbClr val="000000"/>
                                              </a:solidFill>
                                              <a:latin typeface="Cambria Math"/>
                                            </a:rPr>
                                          </m:ctrlPr>
                                        </m:sSubPr>
                                        <m:e>
                                          <m:r>
                                            <a:rPr lang="en-US" i="1">
                                              <a:solidFill>
                                                <a:srgbClr val="000000"/>
                                              </a:solidFill>
                                              <a:latin typeface="Cambria Math" panose="02040503050406030204" pitchFamily="18" charset="0"/>
                                            </a:rPr>
                                            <m:t>𝑉</m:t>
                                          </m:r>
                                        </m:e>
                                        <m:sub>
                                          <m:r>
                                            <a:rPr lang="en-US" i="1">
                                              <a:solidFill>
                                                <a:srgbClr val="000000"/>
                                              </a:solidFill>
                                              <a:latin typeface="Cambria Math" panose="02040503050406030204" pitchFamily="18" charset="0"/>
                                            </a:rPr>
                                            <m:t>𝑒𝑔</m:t>
                                          </m:r>
                                          <m:r>
                                            <a:rPr lang="en-US" b="0" i="1" smtClean="0">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𝑔</m:t>
                                          </m:r>
                                        </m:sub>
                                      </m:sSub>
                                    </m:num>
                                    <m:den>
                                      <m:r>
                                        <a:rPr lang="en-US" b="0" i="1" smtClean="0">
                                          <a:solidFill>
                                            <a:srgbClr val="000000"/>
                                          </a:solidFill>
                                          <a:latin typeface="Cambria Math" panose="02040503050406030204" pitchFamily="18" charset="0"/>
                                        </a:rPr>
                                        <m:t>4</m:t>
                                      </m:r>
                                      <m:r>
                                        <a:rPr lang="en-US" i="1">
                                          <a:solidFill>
                                            <a:srgbClr val="000000"/>
                                          </a:solidFill>
                                          <a:latin typeface="Cambria Math" panose="02040503050406030204" pitchFamily="18" charset="0"/>
                                        </a:rPr>
                                        <m:t>!</m:t>
                                      </m:r>
                                    </m:den>
                                  </m:f>
                                  <m:sSub>
                                    <m:sSubPr>
                                      <m:ctrlPr>
                                        <a:rPr lang="en-US" i="1">
                                          <a:solidFill>
                                            <a:srgbClr val="000000"/>
                                          </a:solidFill>
                                          <a:latin typeface="Cambria Math"/>
                                        </a:rPr>
                                      </m:ctrlPr>
                                    </m:sSubPr>
                                    <m:e>
                                      <m:sSub>
                                        <m:sSubPr>
                                          <m:ctrlPr>
                                            <a:rPr lang="en-US" i="1">
                                              <a:solidFill>
                                                <a:srgbClr val="000000"/>
                                              </a:solidFill>
                                              <a:latin typeface="Cambria Math"/>
                                            </a:rPr>
                                          </m:ctrlPr>
                                        </m:sSubPr>
                                        <m:e>
                                          <m:acc>
                                            <m:accPr>
                                              <m:chr m:val="̂"/>
                                              <m:ctrlPr>
                                                <a:rPr lang="en-US" i="1">
                                                  <a:solidFill>
                                                    <a:srgbClr val="000000"/>
                                                  </a:solidFill>
                                                  <a:latin typeface="Cambria Math"/>
                                                </a:rPr>
                                              </m:ctrlPr>
                                            </m:accPr>
                                            <m:e>
                                              <m:r>
                                                <a:rPr lang="en-US" i="1">
                                                  <a:solidFill>
                                                    <a:srgbClr val="000000"/>
                                                  </a:solidFill>
                                                  <a:latin typeface="Cambria Math" panose="02040503050406030204" pitchFamily="18" charset="0"/>
                                                </a:rPr>
                                                <m:t>𝑛</m:t>
                                              </m:r>
                                            </m:e>
                                          </m:acc>
                                        </m:e>
                                        <m:sub>
                                          <m:r>
                                            <a:rPr lang="en-US" b="0" i="1" smtClean="0">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𝑒𝑚</m:t>
                                          </m:r>
                                        </m:sub>
                                      </m:sSub>
                                      <m:acc>
                                        <m:accPr>
                                          <m:chr m:val="̂"/>
                                          <m:ctrlPr>
                                            <a:rPr lang="en-US" i="1">
                                              <a:solidFill>
                                                <a:srgbClr val="000000"/>
                                              </a:solidFill>
                                              <a:latin typeface="Cambria Math"/>
                                            </a:rPr>
                                          </m:ctrlPr>
                                        </m:accPr>
                                        <m:e>
                                          <m:r>
                                            <a:rPr lang="en-US" i="1">
                                              <a:solidFill>
                                                <a:srgbClr val="000000"/>
                                              </a:solidFill>
                                              <a:latin typeface="Cambria Math" panose="02040503050406030204" pitchFamily="18" charset="0"/>
                                            </a:rPr>
                                            <m:t>𝑛</m:t>
                                          </m:r>
                                        </m:e>
                                      </m:acc>
                                    </m:e>
                                    <m:sub>
                                      <m:r>
                                        <a:rPr lang="en-US" b="0" i="1" smtClean="0">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𝑔</m:t>
                                      </m:r>
                                      <m:r>
                                        <a:rPr lang="en-US" b="0" i="1" smtClean="0">
                                          <a:solidFill>
                                            <a:srgbClr val="000000"/>
                                          </a:solidFill>
                                          <a:latin typeface="Cambria Math" panose="02040503050406030204" pitchFamily="18" charset="0"/>
                                        </a:rPr>
                                        <m:t>𝑝</m:t>
                                      </m:r>
                                    </m:sub>
                                  </m:sSub>
                                  <m:sSub>
                                    <m:sSubPr>
                                      <m:ctrlPr>
                                        <a:rPr lang="en-US" i="1">
                                          <a:solidFill>
                                            <a:srgbClr val="000000"/>
                                          </a:solidFill>
                                          <a:latin typeface="Cambria Math"/>
                                        </a:rPr>
                                      </m:ctrlPr>
                                    </m:sSubPr>
                                    <m:e>
                                      <m:acc>
                                        <m:accPr>
                                          <m:chr m:val="̂"/>
                                          <m:ctrlPr>
                                            <a:rPr lang="en-US" i="1">
                                              <a:solidFill>
                                                <a:srgbClr val="000000"/>
                                              </a:solidFill>
                                              <a:latin typeface="Cambria Math"/>
                                            </a:rPr>
                                          </m:ctrlPr>
                                        </m:accPr>
                                        <m:e>
                                          <m:r>
                                            <a:rPr lang="en-US" i="1">
                                              <a:solidFill>
                                                <a:srgbClr val="000000"/>
                                              </a:solidFill>
                                              <a:latin typeface="Cambria Math" panose="02040503050406030204" pitchFamily="18" charset="0"/>
                                            </a:rPr>
                                            <m:t>𝑛</m:t>
                                          </m:r>
                                        </m:e>
                                      </m:acc>
                                    </m:e>
                                    <m:sub>
                                      <m:r>
                                        <a:rPr lang="en-US" i="1">
                                          <a:solidFill>
                                            <a:srgbClr val="000000"/>
                                          </a:solidFill>
                                          <a:latin typeface="Cambria Math" panose="02040503050406030204" pitchFamily="18" charset="0"/>
                                        </a:rPr>
                                        <m:t>𝑖𝑔𝑘</m:t>
                                      </m:r>
                                    </m:sub>
                                  </m:sSub>
                                  <m:sSub>
                                    <m:sSubPr>
                                      <m:ctrlPr>
                                        <a:rPr lang="en-US" i="1">
                                          <a:solidFill>
                                            <a:srgbClr val="000000"/>
                                          </a:solidFill>
                                          <a:latin typeface="Cambria Math"/>
                                        </a:rPr>
                                      </m:ctrlPr>
                                    </m:sSubPr>
                                    <m:e>
                                      <m:acc>
                                        <m:accPr>
                                          <m:chr m:val="̂"/>
                                          <m:ctrlPr>
                                            <a:rPr lang="en-US" i="1">
                                              <a:solidFill>
                                                <a:srgbClr val="000000"/>
                                              </a:solidFill>
                                              <a:latin typeface="Cambria Math"/>
                                            </a:rPr>
                                          </m:ctrlPr>
                                        </m:accPr>
                                        <m:e>
                                          <m:r>
                                            <a:rPr lang="en-US" i="1">
                                              <a:solidFill>
                                                <a:srgbClr val="000000"/>
                                              </a:solidFill>
                                              <a:latin typeface="Cambria Math" panose="02040503050406030204" pitchFamily="18" charset="0"/>
                                            </a:rPr>
                                            <m:t>𝑛</m:t>
                                          </m:r>
                                        </m:e>
                                      </m:acc>
                                    </m:e>
                                    <m:sub>
                                      <m:r>
                                        <a:rPr lang="en-US" i="1">
                                          <a:solidFill>
                                            <a:srgbClr val="000000"/>
                                          </a:solidFill>
                                          <a:latin typeface="Cambria Math" panose="02040503050406030204" pitchFamily="18" charset="0"/>
                                        </a:rPr>
                                        <m:t>𝑖𝑔𝑙</m:t>
                                      </m:r>
                                    </m:sub>
                                  </m:sSub>
                                  <m:r>
                                    <a:rPr lang="en-US" b="0" i="1" smtClean="0">
                                      <a:solidFill>
                                        <a:srgbClr val="000000"/>
                                      </a:solidFill>
                                      <a:latin typeface="Cambria Math" panose="02040503050406030204" pitchFamily="18" charset="0"/>
                                    </a:rPr>
                                    <m:t>+</m:t>
                                  </m:r>
                                  <m:f>
                                    <m:fPr>
                                      <m:ctrlPr>
                                        <a:rPr lang="en-US" i="1">
                                          <a:solidFill>
                                            <a:srgbClr val="000000"/>
                                          </a:solidFill>
                                          <a:latin typeface="Cambria Math"/>
                                        </a:rPr>
                                      </m:ctrlPr>
                                    </m:fPr>
                                    <m:num>
                                      <m:sSubSup>
                                        <m:sSubSupPr>
                                          <m:ctrlPr>
                                            <a:rPr lang="en-US" i="1">
                                              <a:solidFill>
                                                <a:srgbClr val="000000"/>
                                              </a:solidFill>
                                              <a:latin typeface="Cambria Math"/>
                                            </a:rPr>
                                          </m:ctrlPr>
                                        </m:sSubSupPr>
                                        <m:e>
                                          <m:r>
                                            <a:rPr lang="en-US" i="1">
                                              <a:solidFill>
                                                <a:srgbClr val="000000"/>
                                              </a:solidFill>
                                              <a:latin typeface="Cambria Math" panose="02040503050406030204" pitchFamily="18" charset="0"/>
                                            </a:rPr>
                                            <m:t>𝑉</m:t>
                                          </m:r>
                                        </m:e>
                                        <m:sub>
                                          <m:r>
                                            <a:rPr lang="en-US" i="1">
                                              <a:solidFill>
                                                <a:srgbClr val="000000"/>
                                              </a:solidFill>
                                              <a:latin typeface="Cambria Math" panose="02040503050406030204" pitchFamily="18" charset="0"/>
                                            </a:rPr>
                                            <m:t>𝑒</m:t>
                                          </m:r>
                                          <m:r>
                                            <a:rPr lang="en-US" b="0" i="1" smtClean="0">
                                              <a:solidFill>
                                                <a:srgbClr val="000000"/>
                                              </a:solidFill>
                                              <a:latin typeface="Cambria Math" panose="02040503050406030204" pitchFamily="18" charset="0"/>
                                            </a:rPr>
                                            <m:t>𝑔𝑔𝑔</m:t>
                                          </m:r>
                                        </m:sub>
                                        <m:sup>
                                          <m:r>
                                            <a:rPr lang="en-US" i="1">
                                              <a:solidFill>
                                                <a:srgbClr val="000000"/>
                                              </a:solidFill>
                                              <a:latin typeface="Cambria Math" panose="02040503050406030204" pitchFamily="18" charset="0"/>
                                            </a:rPr>
                                            <m:t>𝑒</m:t>
                                          </m:r>
                                          <m:r>
                                            <a:rPr lang="en-US" i="1" smtClean="0">
                                              <a:solidFill>
                                                <a:srgbClr val="000000"/>
                                              </a:solidFill>
                                              <a:latin typeface="Cambria Math" panose="02040503050406030204" pitchFamily="18" charset="0"/>
                                            </a:rPr>
                                            <m:t>𝑥</m:t>
                                          </m:r>
                                        </m:sup>
                                      </m:sSubSup>
                                    </m:num>
                                    <m:den>
                                      <m:r>
                                        <a:rPr lang="en-US" b="0" i="1" smtClean="0">
                                          <a:solidFill>
                                            <a:srgbClr val="000000"/>
                                          </a:solidFill>
                                          <a:latin typeface="Cambria Math" panose="02040503050406030204" pitchFamily="18" charset="0"/>
                                        </a:rPr>
                                        <m:t>4</m:t>
                                      </m:r>
                                      <m:r>
                                        <a:rPr lang="en-US" i="1">
                                          <a:solidFill>
                                            <a:srgbClr val="000000"/>
                                          </a:solidFill>
                                          <a:latin typeface="Cambria Math" panose="02040503050406030204" pitchFamily="18" charset="0"/>
                                        </a:rPr>
                                        <m:t>!</m:t>
                                      </m:r>
                                    </m:den>
                                  </m:f>
                                  <m:sSubSup>
                                    <m:sSubSupPr>
                                      <m:ctrlPr>
                                        <a:rPr lang="en-US" b="0" i="1" smtClean="0">
                                          <a:solidFill>
                                            <a:srgbClr val="000000"/>
                                          </a:solidFill>
                                          <a:latin typeface="Cambria Math"/>
                                        </a:rPr>
                                      </m:ctrlPr>
                                    </m:sSubSupPr>
                                    <m:e>
                                      <m:acc>
                                        <m:accPr>
                                          <m:chr m:val="̂"/>
                                          <m:ctrlPr>
                                            <a:rPr kumimoji="0" lang="en-US" b="0" i="1" u="none" strike="noStrike" kern="1200" cap="none" spc="0" normalizeH="0" baseline="0" noProof="0" smtClean="0">
                                              <a:ln>
                                                <a:noFill/>
                                              </a:ln>
                                              <a:solidFill>
                                                <a:srgbClr val="000000"/>
                                              </a:solidFill>
                                              <a:effectLst/>
                                              <a:uLnTx/>
                                              <a:uFillTx/>
                                              <a:latin typeface="Cambria Math"/>
                                            </a:rPr>
                                          </m:ctrlPr>
                                        </m:accPr>
                                        <m:e>
                                          <m:r>
                                            <a:rPr kumimoji="0" lang="en-US" b="0" i="1" u="none" strike="noStrike" kern="1200" cap="none" spc="0" normalizeH="0" baseline="0" noProof="0" smtClean="0">
                                              <a:ln>
                                                <a:noFill/>
                                              </a:ln>
                                              <a:solidFill>
                                                <a:srgbClr val="000000"/>
                                              </a:solidFill>
                                              <a:effectLst/>
                                              <a:uLnTx/>
                                              <a:uFillTx/>
                                              <a:latin typeface="Cambria Math" panose="02040503050406030204" pitchFamily="18" charset="0"/>
                                            </a:rPr>
                                            <m:t>𝑐</m:t>
                                          </m:r>
                                        </m:e>
                                      </m:acc>
                                    </m:e>
                                    <m:sub>
                                      <m:r>
                                        <a:rPr lang="en-US" b="0" i="1" smtClean="0">
                                          <a:solidFill>
                                            <a:srgbClr val="000000"/>
                                          </a:solidFill>
                                          <a:latin typeface="Cambria Math" panose="02040503050406030204" pitchFamily="18" charset="0"/>
                                        </a:rPr>
                                        <m:t>𝑖𝑔𝑚</m:t>
                                      </m:r>
                                    </m:sub>
                                    <m:sup>
                                      <m:r>
                                        <a:rPr lang="en-US" b="0" i="1" smtClean="0">
                                          <a:solidFill>
                                            <a:srgbClr val="000000"/>
                                          </a:solidFill>
                                          <a:latin typeface="Cambria Math" panose="02040503050406030204" pitchFamily="18" charset="0"/>
                                          <a:ea typeface="Cambria Math" panose="02040503050406030204" pitchFamily="18" charset="0"/>
                                        </a:rPr>
                                        <m:t>†</m:t>
                                      </m:r>
                                    </m:sup>
                                  </m:sSubSup>
                                  <m:sSub>
                                    <m:sSubPr>
                                      <m:ctrlPr>
                                        <a:rPr lang="en-US" i="1">
                                          <a:solidFill>
                                            <a:srgbClr val="000000"/>
                                          </a:solidFill>
                                          <a:latin typeface="Cambria Math"/>
                                        </a:rPr>
                                      </m:ctrlPr>
                                    </m:sSubPr>
                                    <m:e>
                                      <m:sSubSup>
                                        <m:sSubSupPr>
                                          <m:ctrlPr>
                                            <a:rPr lang="en-US" i="1">
                                              <a:solidFill>
                                                <a:srgbClr val="000000"/>
                                              </a:solidFill>
                                              <a:latin typeface="Cambria Math"/>
                                            </a:rPr>
                                          </m:ctrlPr>
                                        </m:sSubSupPr>
                                        <m:e>
                                          <m:acc>
                                            <m:accPr>
                                              <m:chr m:val="̂"/>
                                              <m:ctrlPr>
                                                <a:rPr lang="en-US" i="1">
                                                  <a:solidFill>
                                                    <a:srgbClr val="000000"/>
                                                  </a:solidFill>
                                                  <a:latin typeface="Cambria Math"/>
                                                </a:rPr>
                                              </m:ctrlPr>
                                            </m:accPr>
                                            <m:e>
                                              <m:r>
                                                <a:rPr lang="en-US" i="1">
                                                  <a:solidFill>
                                                    <a:srgbClr val="000000"/>
                                                  </a:solidFill>
                                                  <a:latin typeface="Cambria Math" panose="02040503050406030204" pitchFamily="18" charset="0"/>
                                                </a:rPr>
                                                <m:t>𝑐</m:t>
                                              </m:r>
                                            </m:e>
                                          </m:acc>
                                        </m:e>
                                        <m:sub>
                                          <m:r>
                                            <a:rPr lang="en-US" b="0" i="1" smtClean="0">
                                              <a:solidFill>
                                                <a:srgbClr val="000000"/>
                                              </a:solidFill>
                                              <a:latin typeface="Cambria Math" panose="02040503050406030204" pitchFamily="18" charset="0"/>
                                            </a:rPr>
                                            <m:t>𝑖𝑒𝑝</m:t>
                                          </m:r>
                                        </m:sub>
                                        <m:sup>
                                          <m:r>
                                            <a:rPr lang="en-US" i="1">
                                              <a:solidFill>
                                                <a:srgbClr val="000000"/>
                                              </a:solidFill>
                                              <a:latin typeface="Cambria Math" panose="02040503050406030204" pitchFamily="18" charset="0"/>
                                              <a:ea typeface="Cambria Math" panose="02040503050406030204" pitchFamily="18" charset="0"/>
                                            </a:rPr>
                                            <m:t>†</m:t>
                                          </m:r>
                                        </m:sup>
                                      </m:sSubSup>
                                      <m:acc>
                                        <m:accPr>
                                          <m:chr m:val="̂"/>
                                          <m:ctrlPr>
                                            <a:rPr lang="en-US" i="1">
                                              <a:solidFill>
                                                <a:srgbClr val="000000"/>
                                              </a:solidFill>
                                              <a:latin typeface="Cambria Math"/>
                                            </a:rPr>
                                          </m:ctrlPr>
                                        </m:accPr>
                                        <m:e>
                                          <m:r>
                                            <a:rPr lang="en-US" b="0" i="1" smtClean="0">
                                              <a:solidFill>
                                                <a:srgbClr val="000000"/>
                                              </a:solidFill>
                                              <a:latin typeface="Cambria Math" panose="02040503050406030204" pitchFamily="18" charset="0"/>
                                            </a:rPr>
                                            <m:t>𝑐</m:t>
                                          </m:r>
                                        </m:e>
                                      </m:acc>
                                    </m:e>
                                    <m:sub>
                                      <m:r>
                                        <a:rPr lang="en-US" b="0" i="1" smtClean="0">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𝑔</m:t>
                                      </m:r>
                                      <m:r>
                                        <a:rPr lang="en-US" b="0" i="1" smtClean="0">
                                          <a:solidFill>
                                            <a:srgbClr val="000000"/>
                                          </a:solidFill>
                                          <a:latin typeface="Cambria Math" panose="02040503050406030204" pitchFamily="18" charset="0"/>
                                        </a:rPr>
                                        <m:t>𝑝</m:t>
                                      </m:r>
                                    </m:sub>
                                  </m:sSub>
                                  <m:sSub>
                                    <m:sSubPr>
                                      <m:ctrlPr>
                                        <a:rPr lang="en-US" i="1">
                                          <a:solidFill>
                                            <a:srgbClr val="000000"/>
                                          </a:solidFill>
                                          <a:latin typeface="Cambria Math"/>
                                        </a:rPr>
                                      </m:ctrlPr>
                                    </m:sSubPr>
                                    <m:e>
                                      <m:acc>
                                        <m:accPr>
                                          <m:chr m:val="̂"/>
                                          <m:ctrlPr>
                                            <a:rPr lang="en-US" i="1">
                                              <a:solidFill>
                                                <a:srgbClr val="000000"/>
                                              </a:solidFill>
                                              <a:latin typeface="Cambria Math"/>
                                            </a:rPr>
                                          </m:ctrlPr>
                                        </m:accPr>
                                        <m:e>
                                          <m:r>
                                            <a:rPr lang="en-US" i="1">
                                              <a:solidFill>
                                                <a:srgbClr val="000000"/>
                                              </a:solidFill>
                                              <a:latin typeface="Cambria Math" panose="02040503050406030204" pitchFamily="18" charset="0"/>
                                            </a:rPr>
                                            <m:t>𝑐</m:t>
                                          </m:r>
                                        </m:e>
                                      </m:acc>
                                    </m:e>
                                    <m:sub>
                                      <m:r>
                                        <a:rPr lang="en-US" b="0" i="1" smtClean="0">
                                          <a:solidFill>
                                            <a:srgbClr val="000000"/>
                                          </a:solidFill>
                                          <a:latin typeface="Cambria Math" panose="02040503050406030204" pitchFamily="18" charset="0"/>
                                        </a:rPr>
                                        <m:t>𝑖𝑒𝑚</m:t>
                                      </m:r>
                                    </m:sub>
                                  </m:sSub>
                                  <m:sSub>
                                    <m:sSubPr>
                                      <m:ctrlPr>
                                        <a:rPr lang="en-US" i="1">
                                          <a:solidFill>
                                            <a:srgbClr val="000000"/>
                                          </a:solidFill>
                                          <a:latin typeface="Cambria Math"/>
                                        </a:rPr>
                                      </m:ctrlPr>
                                    </m:sSubPr>
                                    <m:e>
                                      <m:acc>
                                        <m:accPr>
                                          <m:chr m:val="̂"/>
                                          <m:ctrlPr>
                                            <a:rPr lang="en-US" i="1">
                                              <a:solidFill>
                                                <a:srgbClr val="000000"/>
                                              </a:solidFill>
                                              <a:latin typeface="Cambria Math"/>
                                            </a:rPr>
                                          </m:ctrlPr>
                                        </m:accPr>
                                        <m:e>
                                          <m:r>
                                            <a:rPr lang="en-US" i="1">
                                              <a:solidFill>
                                                <a:srgbClr val="000000"/>
                                              </a:solidFill>
                                              <a:latin typeface="Cambria Math" panose="02040503050406030204" pitchFamily="18" charset="0"/>
                                            </a:rPr>
                                            <m:t>𝑛</m:t>
                                          </m:r>
                                        </m:e>
                                      </m:acc>
                                    </m:e>
                                    <m:sub>
                                      <m:r>
                                        <a:rPr lang="en-US" i="1">
                                          <a:solidFill>
                                            <a:srgbClr val="000000"/>
                                          </a:solidFill>
                                          <a:latin typeface="Cambria Math" panose="02040503050406030204" pitchFamily="18" charset="0"/>
                                        </a:rPr>
                                        <m:t>𝑖𝑔𝑘</m:t>
                                      </m:r>
                                    </m:sub>
                                  </m:sSub>
                                  <m:sSub>
                                    <m:sSubPr>
                                      <m:ctrlPr>
                                        <a:rPr lang="en-US" i="1">
                                          <a:solidFill>
                                            <a:srgbClr val="000000"/>
                                          </a:solidFill>
                                          <a:latin typeface="Cambria Math"/>
                                        </a:rPr>
                                      </m:ctrlPr>
                                    </m:sSubPr>
                                    <m:e>
                                      <m:acc>
                                        <m:accPr>
                                          <m:chr m:val="̂"/>
                                          <m:ctrlPr>
                                            <a:rPr lang="en-US" i="1">
                                              <a:solidFill>
                                                <a:srgbClr val="000000"/>
                                              </a:solidFill>
                                              <a:latin typeface="Cambria Math"/>
                                            </a:rPr>
                                          </m:ctrlPr>
                                        </m:accPr>
                                        <m:e>
                                          <m:r>
                                            <a:rPr lang="en-US" i="1">
                                              <a:solidFill>
                                                <a:srgbClr val="000000"/>
                                              </a:solidFill>
                                              <a:latin typeface="Cambria Math" panose="02040503050406030204" pitchFamily="18" charset="0"/>
                                            </a:rPr>
                                            <m:t>𝑛</m:t>
                                          </m:r>
                                        </m:e>
                                      </m:acc>
                                    </m:e>
                                    <m:sub>
                                      <m:r>
                                        <a:rPr lang="en-US" i="1">
                                          <a:solidFill>
                                            <a:srgbClr val="000000"/>
                                          </a:solidFill>
                                          <a:latin typeface="Cambria Math" panose="02040503050406030204" pitchFamily="18" charset="0"/>
                                        </a:rPr>
                                        <m:t>𝑖𝑔𝑙</m:t>
                                      </m:r>
                                    </m:sub>
                                  </m:sSub>
                                </m:e>
                              </m:d>
                            </m:e>
                          </m:nary>
                        </m:e>
                        <m:sub>
                          <m:r>
                            <a:rPr kumimoji="0" lang="en-US"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 </m:t>
                          </m:r>
                        </m:sub>
                      </m:sSub>
                    </m:oMath>
                  </m:oMathPara>
                </a14:m>
                <a:endParaRPr kumimoji="0" lang="en-US" b="0" i="0" u="none" strike="noStrike" kern="1200" cap="none" spc="0" normalizeH="0" baseline="0" noProof="0" dirty="0">
                  <a:ln>
                    <a:noFill/>
                  </a:ln>
                  <a:solidFill>
                    <a:srgbClr val="000000"/>
                  </a:solidFill>
                  <a:effectLst/>
                  <a:uLnTx/>
                  <a:uFillTx/>
                  <a:latin typeface="Lucida Sans"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409219" y="3939089"/>
                <a:ext cx="14901139" cy="93942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220829" y="829841"/>
                <a:ext cx="5469735" cy="461665"/>
              </a:xfrm>
              <a:prstGeom prst="rect">
                <a:avLst/>
              </a:prstGeom>
              <a:noFill/>
            </p:spPr>
            <p:txBody>
              <a:bodyPr wrap="square" rtlCol="0">
                <a:spAutoFit/>
              </a:bodyPr>
              <a:lstStyle/>
              <a:p>
                <a14:m>
                  <m:oMath xmlns:m="http://schemas.openxmlformats.org/officeDocument/2006/math">
                    <m:sSub>
                      <m:sSubPr>
                        <m:ctrlPr>
                          <a:rPr lang="en-US" sz="2400" i="1">
                            <a:solidFill>
                              <a:srgbClr val="000000"/>
                            </a:solidFill>
                            <a:latin typeface="Cambria Math"/>
                          </a:rPr>
                        </m:ctrlPr>
                      </m:sSubPr>
                      <m:e>
                        <m:r>
                          <a:rPr lang="en-US" sz="2400" i="1">
                            <a:solidFill>
                              <a:srgbClr val="000000"/>
                            </a:solidFill>
                            <a:latin typeface="Cambria Math" panose="02040503050406030204" pitchFamily="18" charset="0"/>
                          </a:rPr>
                          <m:t>𝑁</m:t>
                        </m:r>
                      </m:e>
                      <m:sub>
                        <m:r>
                          <a:rPr lang="en-US" sz="2400" i="1">
                            <a:solidFill>
                              <a:srgbClr val="000000"/>
                            </a:solidFill>
                            <a:latin typeface="Cambria Math" panose="02040503050406030204" pitchFamily="18" charset="0"/>
                          </a:rPr>
                          <m:t>𝑖</m:t>
                        </m:r>
                      </m:sub>
                    </m:sSub>
                  </m:oMath>
                </a14:m>
                <a:r>
                  <a:rPr lang="en-US" sz="2400" dirty="0">
                    <a:latin typeface="+mn-lt"/>
                  </a:rPr>
                  <a:t> Atoms. One e-atom. </a:t>
                </a:r>
                <a14:m>
                  <m:oMath xmlns:m="http://schemas.openxmlformats.org/officeDocument/2006/math">
                    <m:sSub>
                      <m:sSubPr>
                        <m:ctrlPr>
                          <a:rPr lang="en-US" sz="2400" i="1">
                            <a:solidFill>
                              <a:srgbClr val="000000"/>
                            </a:solidFill>
                            <a:latin typeface="Cambria Math"/>
                          </a:rPr>
                        </m:ctrlPr>
                      </m:sSubPr>
                      <m:e>
                        <m:r>
                          <a:rPr lang="en-US" sz="2400" i="1">
                            <a:solidFill>
                              <a:srgbClr val="000000"/>
                            </a:solidFill>
                            <a:latin typeface="Cambria Math" panose="02040503050406030204" pitchFamily="18" charset="0"/>
                          </a:rPr>
                          <m:t>𝑁</m:t>
                        </m:r>
                      </m:e>
                      <m:sub>
                        <m:r>
                          <a:rPr lang="en-US" sz="2400" i="1">
                            <a:solidFill>
                              <a:srgbClr val="000000"/>
                            </a:solidFill>
                            <a:latin typeface="Cambria Math" panose="02040503050406030204" pitchFamily="18" charset="0"/>
                          </a:rPr>
                          <m:t>𝑖</m:t>
                        </m:r>
                      </m:sub>
                    </m:sSub>
                  </m:oMath>
                </a14:m>
                <a:r>
                  <a:rPr lang="en-US" sz="2400" dirty="0">
                    <a:latin typeface="+mn-lt"/>
                  </a:rPr>
                  <a:t> nuclear spins</a:t>
                </a:r>
              </a:p>
            </p:txBody>
          </p:sp>
        </mc:Choice>
        <mc:Fallback xmlns="">
          <p:sp>
            <p:nvSpPr>
              <p:cNvPr id="12" name="TextBox 11"/>
              <p:cNvSpPr txBox="1">
                <a:spLocks noRot="1" noChangeAspect="1" noMove="1" noResize="1" noEditPoints="1" noAdjustHandles="1" noChangeArrowheads="1" noChangeShapeType="1" noTextEdit="1"/>
              </p:cNvSpPr>
              <p:nvPr/>
            </p:nvSpPr>
            <p:spPr>
              <a:xfrm>
                <a:off x="5220829" y="829841"/>
                <a:ext cx="5469735" cy="461665"/>
              </a:xfrm>
              <a:prstGeom prst="rect">
                <a:avLst/>
              </a:prstGeom>
              <a:blipFill>
                <a:blip r:embed="rId7"/>
                <a:stretch>
                  <a:fillRect l="-223"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50465" y="5239796"/>
                <a:ext cx="9328051" cy="461665"/>
              </a:xfrm>
              <a:prstGeom prst="rect">
                <a:avLst/>
              </a:prstGeom>
              <a:noFill/>
            </p:spPr>
            <p:txBody>
              <a:bodyPr wrap="square" rtlCol="0">
                <a:spAutoFit/>
              </a:bodyPr>
              <a:lstStyle/>
              <a:p>
                <a14:m>
                  <m:oMath xmlns:m="http://schemas.openxmlformats.org/officeDocument/2006/math">
                    <m:sSub>
                      <m:sSubPr>
                        <m:ctrlPr>
                          <a:rPr lang="en-US" sz="2400" i="1" smtClean="0">
                            <a:latin typeface="Cambria Math"/>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𝑋</m:t>
                        </m:r>
                      </m:sub>
                    </m:sSub>
                  </m:oMath>
                </a14:m>
                <a:r>
                  <a:rPr lang="en-US" sz="2400" dirty="0"/>
                  <a:t> :</a:t>
                </a:r>
                <a:r>
                  <a:rPr lang="en-US" sz="2400" dirty="0">
                    <a:latin typeface="+mn-lt"/>
                  </a:rPr>
                  <a:t>Determined from experimental measurements of two particle shifts</a:t>
                </a:r>
              </a:p>
            </p:txBody>
          </p:sp>
        </mc:Choice>
        <mc:Fallback xmlns="">
          <p:sp>
            <p:nvSpPr>
              <p:cNvPr id="10" name="TextBox 9"/>
              <p:cNvSpPr txBox="1">
                <a:spLocks noRot="1" noChangeAspect="1" noMove="1" noResize="1" noEditPoints="1" noAdjustHandles="1" noChangeArrowheads="1" noChangeShapeType="1" noTextEdit="1"/>
              </p:cNvSpPr>
              <p:nvPr/>
            </p:nvSpPr>
            <p:spPr>
              <a:xfrm>
                <a:off x="450465" y="5239796"/>
                <a:ext cx="9328051" cy="461665"/>
              </a:xfrm>
              <a:prstGeom prst="rect">
                <a:avLst/>
              </a:prstGeom>
              <a:blipFill>
                <a:blip r:embed="rId8"/>
                <a:stretch>
                  <a:fillRect t="-10667" b="-32000"/>
                </a:stretch>
              </a:blipFill>
            </p:spPr>
            <p:txBody>
              <a:bodyPr/>
              <a:lstStyle/>
              <a:p>
                <a:r>
                  <a:rPr lang="en-US">
                    <a:noFill/>
                  </a:rPr>
                  <a:t> </a:t>
                </a:r>
              </a:p>
            </p:txBody>
          </p:sp>
        </mc:Fallback>
      </mc:AlternateContent>
      <p:sp>
        <p:nvSpPr>
          <p:cNvPr id="11" name="TextBox 10"/>
          <p:cNvSpPr txBox="1"/>
          <p:nvPr/>
        </p:nvSpPr>
        <p:spPr>
          <a:xfrm>
            <a:off x="418026" y="5870237"/>
            <a:ext cx="11421436" cy="461665"/>
          </a:xfrm>
          <a:prstGeom prst="rect">
            <a:avLst/>
          </a:prstGeom>
          <a:noFill/>
        </p:spPr>
        <p:txBody>
          <a:bodyPr wrap="square" rtlCol="0">
            <a:spAutoFit/>
          </a:bodyPr>
          <a:lstStyle/>
          <a:p>
            <a:r>
              <a:rPr lang="en-US" sz="2400" dirty="0">
                <a:latin typeface="+mn-lt"/>
              </a:rPr>
              <a:t>No other fitting parameters. All interaction  terms computed from perturbative  analysis </a:t>
            </a:r>
          </a:p>
        </p:txBody>
      </p:sp>
    </p:spTree>
    <p:extLst>
      <p:ext uri="{BB962C8B-B14F-4D97-AF65-F5344CB8AC3E}">
        <p14:creationId xmlns:p14="http://schemas.microsoft.com/office/powerpoint/2010/main" val="122857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80">
                                          <p:stCondLst>
                                            <p:cond delay="0"/>
                                          </p:stCondLst>
                                        </p:cTn>
                                        <p:tgtEl>
                                          <p:spTgt spid="11"/>
                                        </p:tgtEl>
                                      </p:cBhvr>
                                    </p:animEffect>
                                    <p:anim calcmode="lin" valueType="num">
                                      <p:cBhvr>
                                        <p:cTn id="2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7" dur="26">
                                          <p:stCondLst>
                                            <p:cond delay="650"/>
                                          </p:stCondLst>
                                        </p:cTn>
                                        <p:tgtEl>
                                          <p:spTgt spid="11"/>
                                        </p:tgtEl>
                                      </p:cBhvr>
                                      <p:to x="100000" y="60000"/>
                                    </p:animScale>
                                    <p:animScale>
                                      <p:cBhvr>
                                        <p:cTn id="28" dur="166" decel="50000">
                                          <p:stCondLst>
                                            <p:cond delay="676"/>
                                          </p:stCondLst>
                                        </p:cTn>
                                        <p:tgtEl>
                                          <p:spTgt spid="11"/>
                                        </p:tgtEl>
                                      </p:cBhvr>
                                      <p:to x="100000" y="100000"/>
                                    </p:animScale>
                                    <p:animScale>
                                      <p:cBhvr>
                                        <p:cTn id="29" dur="26">
                                          <p:stCondLst>
                                            <p:cond delay="1312"/>
                                          </p:stCondLst>
                                        </p:cTn>
                                        <p:tgtEl>
                                          <p:spTgt spid="11"/>
                                        </p:tgtEl>
                                      </p:cBhvr>
                                      <p:to x="100000" y="80000"/>
                                    </p:animScale>
                                    <p:animScale>
                                      <p:cBhvr>
                                        <p:cTn id="30" dur="166" decel="50000">
                                          <p:stCondLst>
                                            <p:cond delay="1338"/>
                                          </p:stCondLst>
                                        </p:cTn>
                                        <p:tgtEl>
                                          <p:spTgt spid="11"/>
                                        </p:tgtEl>
                                      </p:cBhvr>
                                      <p:to x="100000" y="100000"/>
                                    </p:animScale>
                                    <p:animScale>
                                      <p:cBhvr>
                                        <p:cTn id="31" dur="26">
                                          <p:stCondLst>
                                            <p:cond delay="1642"/>
                                          </p:stCondLst>
                                        </p:cTn>
                                        <p:tgtEl>
                                          <p:spTgt spid="11"/>
                                        </p:tgtEl>
                                      </p:cBhvr>
                                      <p:to x="100000" y="90000"/>
                                    </p:animScale>
                                    <p:animScale>
                                      <p:cBhvr>
                                        <p:cTn id="32" dur="166" decel="50000">
                                          <p:stCondLst>
                                            <p:cond delay="1668"/>
                                          </p:stCondLst>
                                        </p:cTn>
                                        <p:tgtEl>
                                          <p:spTgt spid="11"/>
                                        </p:tgtEl>
                                      </p:cBhvr>
                                      <p:to x="100000" y="100000"/>
                                    </p:animScale>
                                    <p:animScale>
                                      <p:cBhvr>
                                        <p:cTn id="33" dur="26">
                                          <p:stCondLst>
                                            <p:cond delay="1808"/>
                                          </p:stCondLst>
                                        </p:cTn>
                                        <p:tgtEl>
                                          <p:spTgt spid="11"/>
                                        </p:tgtEl>
                                      </p:cBhvr>
                                      <p:to x="100000" y="95000"/>
                                    </p:animScale>
                                    <p:animScale>
                                      <p:cBhvr>
                                        <p:cTn id="3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3350" y="-90224"/>
            <a:ext cx="8995513"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Multi-body Interaction Corrections</a:t>
            </a:r>
            <a:endParaRPr kumimoji="0" lang="en-US" sz="36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endParaRPr>
          </a:p>
        </p:txBody>
      </p:sp>
      <p:pic>
        <p:nvPicPr>
          <p:cNvPr id="13" name="Picture 12">
            <a:extLst>
              <a:ext uri="{FF2B5EF4-FFF2-40B4-BE49-F238E27FC236}">
                <a16:creationId xmlns:a16="http://schemas.microsoft.com/office/drawing/2014/main" xmlns="" id="{6E8DA3CF-90F6-4B29-8F25-135DE5FE0615}"/>
              </a:ext>
            </a:extLst>
          </p:cNvPr>
          <p:cNvPicPr>
            <a:picLocks noChangeAspect="1"/>
          </p:cNvPicPr>
          <p:nvPr/>
        </p:nvPicPr>
        <p:blipFill>
          <a:blip r:embed="rId2"/>
          <a:stretch>
            <a:fillRect/>
          </a:stretch>
        </p:blipFill>
        <p:spPr>
          <a:xfrm>
            <a:off x="1383488" y="1470345"/>
            <a:ext cx="8715375" cy="4095750"/>
          </a:xfrm>
          <a:prstGeom prst="rect">
            <a:avLst/>
          </a:prstGeom>
        </p:spPr>
      </p:pic>
      <p:sp>
        <p:nvSpPr>
          <p:cNvPr id="14" name="TextBox 13">
            <a:extLst>
              <a:ext uri="{FF2B5EF4-FFF2-40B4-BE49-F238E27FC236}">
                <a16:creationId xmlns:a16="http://schemas.microsoft.com/office/drawing/2014/main" xmlns="" id="{9CAD5549-FD8E-4939-B493-AC7DDE0CB4A5}"/>
              </a:ext>
            </a:extLst>
          </p:cNvPr>
          <p:cNvSpPr txBox="1"/>
          <p:nvPr/>
        </p:nvSpPr>
        <p:spPr>
          <a:xfrm>
            <a:off x="-356040" y="5694895"/>
            <a:ext cx="1244322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Important for the simulation of SU(N) magnetism with alkaline earth atoms</a:t>
            </a:r>
          </a:p>
        </p:txBody>
      </p:sp>
      <p:sp>
        <p:nvSpPr>
          <p:cNvPr id="15" name="Rectangle 14">
            <a:extLst>
              <a:ext uri="{FF2B5EF4-FFF2-40B4-BE49-F238E27FC236}">
                <a16:creationId xmlns:a16="http://schemas.microsoft.com/office/drawing/2014/main" xmlns="" id="{549F3D60-7AE0-4485-B7BF-0E1ABC161BC3}"/>
              </a:ext>
            </a:extLst>
          </p:cNvPr>
          <p:cNvSpPr/>
          <p:nvPr/>
        </p:nvSpPr>
        <p:spPr>
          <a:xfrm>
            <a:off x="604085" y="507106"/>
            <a:ext cx="12673650" cy="461665"/>
          </a:xfrm>
          <a:prstGeom prst="rect">
            <a:avLst/>
          </a:prstGeom>
        </p:spPr>
        <p:txBody>
          <a:bodyPr wrap="square">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chemeClr val="tx2"/>
                </a:solidFill>
                <a:effectLst/>
                <a:uLnTx/>
                <a:uFillTx/>
                <a:latin typeface="Calibri"/>
                <a:ea typeface="+mn-ea"/>
                <a:cs typeface="+mn-cs"/>
              </a:rPr>
              <a:t>Emergence of multi-body interactions in few-atom sites of a fermionic lattice clock:</a:t>
            </a:r>
          </a:p>
        </p:txBody>
      </p:sp>
      <p:sp>
        <p:nvSpPr>
          <p:cNvPr id="16" name="TextBox 15">
            <a:extLst>
              <a:ext uri="{FF2B5EF4-FFF2-40B4-BE49-F238E27FC236}">
                <a16:creationId xmlns:a16="http://schemas.microsoft.com/office/drawing/2014/main" xmlns="" id="{1130AE7A-0ADA-4330-84F6-6A125597E453}"/>
              </a:ext>
            </a:extLst>
          </p:cNvPr>
          <p:cNvSpPr txBox="1"/>
          <p:nvPr/>
        </p:nvSpPr>
        <p:spPr>
          <a:xfrm>
            <a:off x="922592" y="1083838"/>
            <a:ext cx="10588513" cy="400110"/>
          </a:xfrm>
          <a:prstGeom prst="rect">
            <a:avLst/>
          </a:prstGeom>
          <a:noFill/>
        </p:spPr>
        <p:txBody>
          <a:bodyPr wrap="square" rtlCol="0">
            <a:spAutoFit/>
          </a:bodyPr>
          <a:lstStyle/>
          <a:p>
            <a:pPr algn="ctr" defTabSz="342900">
              <a:defRPr/>
            </a:pPr>
            <a:r>
              <a:rPr lang="en-US" sz="2000" dirty="0">
                <a:latin typeface="Calibri"/>
                <a:cs typeface="Arial"/>
              </a:rPr>
              <a:t>A. </a:t>
            </a:r>
            <a:r>
              <a:rPr lang="en-US" sz="2000" dirty="0" err="1">
                <a:latin typeface="Calibri"/>
                <a:cs typeface="Arial"/>
              </a:rPr>
              <a:t>Goban</a:t>
            </a:r>
            <a:r>
              <a:rPr lang="en-US" sz="2000" dirty="0">
                <a:latin typeface="Calibri"/>
                <a:cs typeface="Arial"/>
              </a:rPr>
              <a:t> </a:t>
            </a:r>
            <a:r>
              <a:rPr lang="en-US" sz="2000" i="1" dirty="0">
                <a:latin typeface="Calibri"/>
                <a:cs typeface="Arial"/>
              </a:rPr>
              <a:t>et al </a:t>
            </a:r>
            <a:r>
              <a:rPr lang="en-US" sz="2000" dirty="0">
                <a:latin typeface="Calibri"/>
                <a:cs typeface="Arial"/>
              </a:rPr>
              <a:t>Nature </a:t>
            </a:r>
            <a:r>
              <a:rPr lang="en-US" sz="2000" b="1" dirty="0">
                <a:latin typeface="Calibri"/>
                <a:cs typeface="Arial"/>
              </a:rPr>
              <a:t>563</a:t>
            </a:r>
            <a:r>
              <a:rPr lang="en-US" sz="2000" dirty="0">
                <a:latin typeface="Calibri"/>
                <a:cs typeface="Arial"/>
              </a:rPr>
              <a:t>, 369 (2018) and M. Perlin and A.M. Rey </a:t>
            </a:r>
            <a:r>
              <a:rPr lang="en-US" sz="2000" i="1" dirty="0">
                <a:solidFill>
                  <a:srgbClr val="000000"/>
                </a:solidFill>
                <a:latin typeface="Times New Roman" panose="02020603050405020304" pitchFamily="18" charset="0"/>
                <a:cs typeface="Times New Roman" panose="02020603050405020304" pitchFamily="18" charset="0"/>
              </a:rPr>
              <a:t>NJP</a:t>
            </a:r>
            <a:r>
              <a:rPr lang="en-US" sz="2000" dirty="0">
                <a:solidFill>
                  <a:srgbClr val="000000"/>
                </a:solidFill>
                <a:latin typeface="Times New Roman" panose="02020603050405020304" pitchFamily="18" charset="0"/>
                <a:cs typeface="Times New Roman" panose="02020603050405020304" pitchFamily="18" charset="0"/>
              </a:rPr>
              <a:t>, 21, 043039 (2019)</a:t>
            </a:r>
            <a:r>
              <a:rPr lang="en-US" sz="2000" dirty="0">
                <a:latin typeface="Calibri"/>
                <a:cs typeface="Arial"/>
              </a:rPr>
              <a:t>   </a:t>
            </a:r>
          </a:p>
        </p:txBody>
      </p:sp>
    </p:spTree>
    <p:extLst>
      <p:ext uri="{BB962C8B-B14F-4D97-AF65-F5344CB8AC3E}">
        <p14:creationId xmlns:p14="http://schemas.microsoft.com/office/powerpoint/2010/main" val="2172691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EEEC67A-A12C-4438-AF82-1B2A222BE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61" y="2338259"/>
            <a:ext cx="34480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xmlns="" id="{64D47700-41FE-4725-B772-D22012070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9637" y="2164428"/>
            <a:ext cx="2868613"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xmlns="" id="{2FB3E36E-F3B2-4E0B-9581-4E6D4A5DD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104" y="2295018"/>
            <a:ext cx="40767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xmlns="" id="{4CE78D72-7A02-4526-82C4-E99273EE04F7}"/>
              </a:ext>
            </a:extLst>
          </p:cNvPr>
          <p:cNvSpPr txBox="1">
            <a:spLocks noChangeArrowheads="1"/>
          </p:cNvSpPr>
          <p:nvPr/>
        </p:nvSpPr>
        <p:spPr bwMode="auto">
          <a:xfrm>
            <a:off x="2236788" y="387191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r>
              <a:rPr lang="en-US" altLang="ja-JP" sz="2400" b="1" baseline="30000">
                <a:solidFill>
                  <a:srgbClr val="000000"/>
                </a:solidFill>
                <a:latin typeface="Times New Roman" pitchFamily="18" charset="0"/>
                <a:ea typeface="MS PGothic" pitchFamily="34" charset="-128"/>
              </a:rPr>
              <a:t>1</a:t>
            </a:r>
            <a:r>
              <a:rPr lang="en-US" altLang="ja-JP" sz="2400" b="1">
                <a:solidFill>
                  <a:srgbClr val="000000"/>
                </a:solidFill>
                <a:latin typeface="Times New Roman" pitchFamily="18" charset="0"/>
                <a:ea typeface="MS PGothic" pitchFamily="34" charset="-128"/>
              </a:rPr>
              <a:t>S</a:t>
            </a:r>
            <a:r>
              <a:rPr lang="en-US" altLang="ja-JP" sz="2400" b="1" baseline="-25000">
                <a:solidFill>
                  <a:srgbClr val="000000"/>
                </a:solidFill>
                <a:latin typeface="Times New Roman" pitchFamily="18" charset="0"/>
                <a:ea typeface="MS PGothic" pitchFamily="34" charset="-128"/>
              </a:rPr>
              <a:t>0 </a:t>
            </a:r>
            <a:r>
              <a:rPr lang="en-US" altLang="ja-JP" sz="2400" b="1">
                <a:solidFill>
                  <a:srgbClr val="000000"/>
                </a:solidFill>
                <a:latin typeface="Times New Roman" pitchFamily="18" charset="0"/>
                <a:ea typeface="MS PGothic" pitchFamily="34" charset="-128"/>
              </a:rPr>
              <a:t>(g)</a:t>
            </a:r>
            <a:endParaRPr lang="en-US" altLang="ja-JP" sz="2400" b="1" baseline="-25000">
              <a:solidFill>
                <a:srgbClr val="000000"/>
              </a:solidFill>
              <a:latin typeface="Times New Roman" pitchFamily="18" charset="0"/>
              <a:ea typeface="MS PGothic" pitchFamily="34" charset="-128"/>
            </a:endParaRPr>
          </a:p>
        </p:txBody>
      </p:sp>
      <p:sp>
        <p:nvSpPr>
          <p:cNvPr id="6" name="Text Box 7">
            <a:extLst>
              <a:ext uri="{FF2B5EF4-FFF2-40B4-BE49-F238E27FC236}">
                <a16:creationId xmlns:a16="http://schemas.microsoft.com/office/drawing/2014/main" xmlns="" id="{D4838C3A-5A3D-40E9-B259-5AF865E72F57}"/>
              </a:ext>
            </a:extLst>
          </p:cNvPr>
          <p:cNvSpPr txBox="1">
            <a:spLocks noChangeArrowheads="1"/>
          </p:cNvSpPr>
          <p:nvPr/>
        </p:nvSpPr>
        <p:spPr bwMode="auto">
          <a:xfrm>
            <a:off x="190500" y="3898900"/>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r>
              <a:rPr lang="en-US" altLang="ja-JP" sz="2400" b="1" baseline="30000">
                <a:solidFill>
                  <a:srgbClr val="000000"/>
                </a:solidFill>
                <a:latin typeface="Times New Roman" pitchFamily="18" charset="0"/>
                <a:ea typeface="MS PGothic" pitchFamily="34" charset="-128"/>
              </a:rPr>
              <a:t>3</a:t>
            </a:r>
            <a:r>
              <a:rPr lang="en-US" altLang="ja-JP" sz="2400" b="1">
                <a:solidFill>
                  <a:srgbClr val="000000"/>
                </a:solidFill>
                <a:latin typeface="Times New Roman" pitchFamily="18" charset="0"/>
                <a:ea typeface="MS PGothic" pitchFamily="34" charset="-128"/>
              </a:rPr>
              <a:t>P</a:t>
            </a:r>
            <a:r>
              <a:rPr lang="en-US" altLang="ja-JP" sz="2400" b="1" baseline="-25000">
                <a:solidFill>
                  <a:srgbClr val="000000"/>
                </a:solidFill>
                <a:latin typeface="Times New Roman" pitchFamily="18" charset="0"/>
                <a:ea typeface="MS PGothic" pitchFamily="34" charset="-128"/>
              </a:rPr>
              <a:t>0</a:t>
            </a:r>
            <a:r>
              <a:rPr lang="en-US" altLang="ja-JP" sz="2400" b="1" baseline="30000">
                <a:solidFill>
                  <a:srgbClr val="000000"/>
                </a:solidFill>
                <a:latin typeface="Times New Roman" pitchFamily="18" charset="0"/>
                <a:ea typeface="MS PGothic" pitchFamily="34" charset="-128"/>
              </a:rPr>
              <a:t> </a:t>
            </a:r>
            <a:r>
              <a:rPr lang="en-US" altLang="ja-JP" sz="2400" b="1">
                <a:solidFill>
                  <a:srgbClr val="000000"/>
                </a:solidFill>
                <a:latin typeface="Times New Roman" pitchFamily="18" charset="0"/>
                <a:ea typeface="MS PGothic" pitchFamily="34" charset="-128"/>
              </a:rPr>
              <a:t>(e)</a:t>
            </a:r>
            <a:endParaRPr lang="en-US" altLang="ja-JP" sz="2400" b="1" baseline="-25000">
              <a:solidFill>
                <a:srgbClr val="000000"/>
              </a:solidFill>
              <a:latin typeface="Times New Roman" pitchFamily="18" charset="0"/>
              <a:ea typeface="MS PGothic" pitchFamily="34" charset="-128"/>
            </a:endParaRPr>
          </a:p>
        </p:txBody>
      </p:sp>
      <p:sp>
        <p:nvSpPr>
          <p:cNvPr id="7" name="Oval 6">
            <a:extLst>
              <a:ext uri="{FF2B5EF4-FFF2-40B4-BE49-F238E27FC236}">
                <a16:creationId xmlns:a16="http://schemas.microsoft.com/office/drawing/2014/main" xmlns="" id="{4A91FD10-D3DE-4607-8676-54FECE1ABF57}"/>
              </a:ext>
            </a:extLst>
          </p:cNvPr>
          <p:cNvSpPr/>
          <p:nvPr/>
        </p:nvSpPr>
        <p:spPr>
          <a:xfrm rot="2460000" flipV="1">
            <a:off x="1248208" y="4066596"/>
            <a:ext cx="219456" cy="215001"/>
          </a:xfrm>
          <a:prstGeom prst="ellipse">
            <a:avLst/>
          </a:prstGeom>
          <a:solidFill>
            <a:srgbClr val="3333CC"/>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Oval 7">
            <a:extLst>
              <a:ext uri="{FF2B5EF4-FFF2-40B4-BE49-F238E27FC236}">
                <a16:creationId xmlns:a16="http://schemas.microsoft.com/office/drawing/2014/main" xmlns="" id="{0D17549C-3D25-4EDC-B4F5-DA007C61768C}"/>
              </a:ext>
            </a:extLst>
          </p:cNvPr>
          <p:cNvSpPr/>
          <p:nvPr/>
        </p:nvSpPr>
        <p:spPr>
          <a:xfrm rot="2460000" flipV="1">
            <a:off x="2017021" y="4038625"/>
            <a:ext cx="182880" cy="18288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ectangle 8">
            <a:extLst>
              <a:ext uri="{FF2B5EF4-FFF2-40B4-BE49-F238E27FC236}">
                <a16:creationId xmlns:a16="http://schemas.microsoft.com/office/drawing/2014/main" xmlns="" id="{95AA043F-BCBC-4681-8348-25E03097C2E9}"/>
              </a:ext>
            </a:extLst>
          </p:cNvPr>
          <p:cNvSpPr/>
          <p:nvPr/>
        </p:nvSpPr>
        <p:spPr>
          <a:xfrm>
            <a:off x="366899" y="1098117"/>
            <a:ext cx="3728281" cy="1214759"/>
          </a:xfrm>
          <a:prstGeom prst="rect">
            <a:avLst/>
          </a:prstGeom>
          <a:solidFill>
            <a:schemeClr val="accent5">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0" name="Group 28">
            <a:extLst>
              <a:ext uri="{FF2B5EF4-FFF2-40B4-BE49-F238E27FC236}">
                <a16:creationId xmlns:a16="http://schemas.microsoft.com/office/drawing/2014/main" xmlns="" id="{E4C52918-FDC6-49C0-813D-69AC1876E34F}"/>
              </a:ext>
            </a:extLst>
          </p:cNvPr>
          <p:cNvGrpSpPr>
            <a:grpSpLocks/>
          </p:cNvGrpSpPr>
          <p:nvPr/>
        </p:nvGrpSpPr>
        <p:grpSpPr bwMode="auto">
          <a:xfrm>
            <a:off x="287338" y="1216025"/>
            <a:ext cx="3955155" cy="1016000"/>
            <a:chOff x="140546" y="3660020"/>
            <a:chExt cx="4983732" cy="1015328"/>
          </a:xfrm>
        </p:grpSpPr>
        <p:sp>
          <p:nvSpPr>
            <p:cNvPr id="11" name="TextBox 15">
              <a:extLst>
                <a:ext uri="{FF2B5EF4-FFF2-40B4-BE49-F238E27FC236}">
                  <a16:creationId xmlns:a16="http://schemas.microsoft.com/office/drawing/2014/main" xmlns="" id="{438281FD-7F44-4187-AD4F-E434E96AD488}"/>
                </a:ext>
              </a:extLst>
            </p:cNvPr>
            <p:cNvSpPr txBox="1">
              <a:spLocks noChangeArrowheads="1"/>
            </p:cNvSpPr>
            <p:nvPr/>
          </p:nvSpPr>
          <p:spPr bwMode="auto">
            <a:xfrm>
              <a:off x="140547" y="3660020"/>
              <a:ext cx="4983731" cy="101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b="1" dirty="0">
                  <a:solidFill>
                    <a:srgbClr val="002060"/>
                  </a:solidFill>
                </a:rPr>
                <a:t>Quantum Magnetism and beyond:  Chiral Spin Liquids, Valence Bond solids,..</a:t>
              </a:r>
            </a:p>
          </p:txBody>
        </p:sp>
        <p:sp>
          <p:nvSpPr>
            <p:cNvPr id="12" name="Rectangle 24">
              <a:extLst>
                <a:ext uri="{FF2B5EF4-FFF2-40B4-BE49-F238E27FC236}">
                  <a16:creationId xmlns:a16="http://schemas.microsoft.com/office/drawing/2014/main" xmlns="" id="{5C8840E5-09E3-469A-973D-004876CFB8F9}"/>
                </a:ext>
              </a:extLst>
            </p:cNvPr>
            <p:cNvSpPr>
              <a:spLocks noChangeArrowheads="1"/>
            </p:cNvSpPr>
            <p:nvPr/>
          </p:nvSpPr>
          <p:spPr bwMode="auto">
            <a:xfrm>
              <a:off x="140546" y="3986312"/>
              <a:ext cx="457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solidFill>
                  <a:srgbClr val="000000"/>
                </a:solidFill>
                <a:latin typeface="Times New Roman" pitchFamily="18" charset="0"/>
              </a:endParaRPr>
            </a:p>
          </p:txBody>
        </p:sp>
      </p:grpSp>
      <p:sp>
        <p:nvSpPr>
          <p:cNvPr id="13" name="TextBox 17">
            <a:extLst>
              <a:ext uri="{FF2B5EF4-FFF2-40B4-BE49-F238E27FC236}">
                <a16:creationId xmlns:a16="http://schemas.microsoft.com/office/drawing/2014/main" xmlns="" id="{2558F28F-B0FF-42F8-9180-BEA25ACF9063}"/>
              </a:ext>
            </a:extLst>
          </p:cNvPr>
          <p:cNvSpPr txBox="1">
            <a:spLocks noChangeArrowheads="1"/>
          </p:cNvSpPr>
          <p:nvPr/>
        </p:nvSpPr>
        <p:spPr bwMode="auto">
          <a:xfrm>
            <a:off x="287338" y="3490913"/>
            <a:ext cx="467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b="1">
                <a:solidFill>
                  <a:srgbClr val="000000"/>
                </a:solidFill>
              </a:rPr>
              <a:t>SU(N) Heisenberg Models</a:t>
            </a:r>
          </a:p>
        </p:txBody>
      </p:sp>
      <p:sp>
        <p:nvSpPr>
          <p:cNvPr id="14" name="TextBox 18">
            <a:extLst>
              <a:ext uri="{FF2B5EF4-FFF2-40B4-BE49-F238E27FC236}">
                <a16:creationId xmlns:a16="http://schemas.microsoft.com/office/drawing/2014/main" xmlns="" id="{00107078-9A7C-488E-BA97-F927F17B81AC}"/>
              </a:ext>
            </a:extLst>
          </p:cNvPr>
          <p:cNvSpPr txBox="1">
            <a:spLocks noChangeArrowheads="1"/>
          </p:cNvSpPr>
          <p:nvPr/>
        </p:nvSpPr>
        <p:spPr bwMode="auto">
          <a:xfrm>
            <a:off x="4095180" y="3503449"/>
            <a:ext cx="4160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b="1" dirty="0">
                <a:solidFill>
                  <a:srgbClr val="984807"/>
                </a:solidFill>
              </a:rPr>
              <a:t>SU(N)  Kondo Lattice  Models</a:t>
            </a:r>
          </a:p>
          <a:p>
            <a:pPr eaLnBrk="1" hangingPunct="1"/>
            <a:endParaRPr lang="en-US" dirty="0">
              <a:solidFill>
                <a:srgbClr val="000000"/>
              </a:solidFill>
            </a:endParaRPr>
          </a:p>
        </p:txBody>
      </p:sp>
      <p:sp>
        <p:nvSpPr>
          <p:cNvPr id="15" name="Rectangle 14">
            <a:extLst>
              <a:ext uri="{FF2B5EF4-FFF2-40B4-BE49-F238E27FC236}">
                <a16:creationId xmlns:a16="http://schemas.microsoft.com/office/drawing/2014/main" xmlns="" id="{06142F2A-6996-4D25-9F29-2E4B0AAA749F}"/>
              </a:ext>
            </a:extLst>
          </p:cNvPr>
          <p:cNvSpPr/>
          <p:nvPr/>
        </p:nvSpPr>
        <p:spPr>
          <a:xfrm>
            <a:off x="4248469" y="1131158"/>
            <a:ext cx="3728281" cy="1120572"/>
          </a:xfrm>
          <a:prstGeom prst="rect">
            <a:avLst/>
          </a:prstGeom>
          <a:solidFill>
            <a:schemeClr val="accent6">
              <a:lumMod val="60000"/>
              <a:lumOff val="40000"/>
            </a:schemeClr>
          </a:solidFill>
          <a:ln>
            <a:solidFill>
              <a:schemeClr val="accent6">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Rectangle 20">
            <a:extLst>
              <a:ext uri="{FF2B5EF4-FFF2-40B4-BE49-F238E27FC236}">
                <a16:creationId xmlns:a16="http://schemas.microsoft.com/office/drawing/2014/main" xmlns="" id="{E2C68742-604A-4B4B-8F7E-3942C27F426C}"/>
              </a:ext>
            </a:extLst>
          </p:cNvPr>
          <p:cNvSpPr>
            <a:spLocks noChangeArrowheads="1"/>
          </p:cNvSpPr>
          <p:nvPr/>
        </p:nvSpPr>
        <p:spPr bwMode="auto">
          <a:xfrm>
            <a:off x="8221838" y="3588385"/>
            <a:ext cx="3972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spcBef>
                <a:spcPct val="50000"/>
              </a:spcBef>
            </a:pPr>
            <a:r>
              <a:rPr lang="en-US" b="1" dirty="0">
                <a:solidFill>
                  <a:srgbClr val="00823B"/>
                </a:solidFill>
              </a:rPr>
              <a:t>SU(N) Kugel- </a:t>
            </a:r>
            <a:r>
              <a:rPr lang="en-US" b="1" dirty="0" err="1">
                <a:solidFill>
                  <a:srgbClr val="00823B"/>
                </a:solidFill>
              </a:rPr>
              <a:t>Khomskii</a:t>
            </a:r>
            <a:r>
              <a:rPr lang="en-US" b="1" dirty="0">
                <a:solidFill>
                  <a:srgbClr val="00823B"/>
                </a:solidFill>
              </a:rPr>
              <a:t> Models</a:t>
            </a:r>
          </a:p>
        </p:txBody>
      </p:sp>
      <p:sp>
        <p:nvSpPr>
          <p:cNvPr id="17" name="Rectangle 16">
            <a:extLst>
              <a:ext uri="{FF2B5EF4-FFF2-40B4-BE49-F238E27FC236}">
                <a16:creationId xmlns:a16="http://schemas.microsoft.com/office/drawing/2014/main" xmlns="" id="{EC15CF1A-9816-46C1-A297-7F85A15B4D68}"/>
              </a:ext>
            </a:extLst>
          </p:cNvPr>
          <p:cNvSpPr/>
          <p:nvPr/>
        </p:nvSpPr>
        <p:spPr>
          <a:xfrm>
            <a:off x="8239804" y="1150986"/>
            <a:ext cx="3728281" cy="1009719"/>
          </a:xfrm>
          <a:prstGeom prst="rect">
            <a:avLst/>
          </a:prstGeom>
          <a:solidFill>
            <a:srgbClr val="82C83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TextBox 22">
            <a:extLst>
              <a:ext uri="{FF2B5EF4-FFF2-40B4-BE49-F238E27FC236}">
                <a16:creationId xmlns:a16="http://schemas.microsoft.com/office/drawing/2014/main" xmlns="" id="{583D6102-74FE-472B-8D77-78E30A31E919}"/>
              </a:ext>
            </a:extLst>
          </p:cNvPr>
          <p:cNvSpPr txBox="1">
            <a:spLocks noChangeArrowheads="1"/>
          </p:cNvSpPr>
          <p:nvPr/>
        </p:nvSpPr>
        <p:spPr bwMode="auto">
          <a:xfrm>
            <a:off x="8463730" y="1234883"/>
            <a:ext cx="33480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b="1" dirty="0">
                <a:solidFill>
                  <a:srgbClr val="000000"/>
                </a:solidFill>
              </a:rPr>
              <a:t>Transition-metal oxides physics and beyond</a:t>
            </a:r>
          </a:p>
        </p:txBody>
      </p:sp>
      <p:sp>
        <p:nvSpPr>
          <p:cNvPr id="19" name="TextBox 23">
            <a:extLst>
              <a:ext uri="{FF2B5EF4-FFF2-40B4-BE49-F238E27FC236}">
                <a16:creationId xmlns:a16="http://schemas.microsoft.com/office/drawing/2014/main" xmlns="" id="{EAFA95BE-88B2-4DC9-ABCF-AFD1A2F2CE65}"/>
              </a:ext>
            </a:extLst>
          </p:cNvPr>
          <p:cNvSpPr txBox="1">
            <a:spLocks noChangeArrowheads="1"/>
          </p:cNvSpPr>
          <p:nvPr/>
        </p:nvSpPr>
        <p:spPr bwMode="auto">
          <a:xfrm>
            <a:off x="4378149" y="1300972"/>
            <a:ext cx="3173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1" hangingPunct="1"/>
            <a:r>
              <a:rPr lang="en-US" b="1" dirty="0">
                <a:solidFill>
                  <a:srgbClr val="000000"/>
                </a:solidFill>
              </a:rPr>
              <a:t>Heavy fermion physics and beyond</a:t>
            </a:r>
          </a:p>
        </p:txBody>
      </p:sp>
      <p:sp>
        <p:nvSpPr>
          <p:cNvPr id="20" name="WordArt 9">
            <a:extLst>
              <a:ext uri="{FF2B5EF4-FFF2-40B4-BE49-F238E27FC236}">
                <a16:creationId xmlns:a16="http://schemas.microsoft.com/office/drawing/2014/main" xmlns="" id="{F0179F8E-024E-487E-8EBF-0CDB68C4853C}"/>
              </a:ext>
            </a:extLst>
          </p:cNvPr>
          <p:cNvSpPr>
            <a:spLocks noChangeArrowheads="1" noChangeShapeType="1" noTextEdit="1"/>
          </p:cNvSpPr>
          <p:nvPr/>
        </p:nvSpPr>
        <p:spPr bwMode="auto">
          <a:xfrm>
            <a:off x="1295375" y="102269"/>
            <a:ext cx="9077530" cy="485775"/>
          </a:xfrm>
          <a:prstGeom prst="rect">
            <a:avLst/>
          </a:prstGeom>
          <a:noFill/>
          <a:effectLst>
            <a:glow rad="139700">
              <a:schemeClr val="accent4">
                <a:satMod val="175000"/>
                <a:alpha val="40000"/>
              </a:schemeClr>
            </a:glow>
          </a:effectLst>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spcBef>
                <a:spcPct val="50000"/>
              </a:spcBef>
              <a:defRPr/>
            </a:pPr>
            <a:r>
              <a:rPr lang="en-US" sz="3600" b="1" kern="10" spc="50" dirty="0">
                <a:ln w="11430">
                  <a:solidFill>
                    <a:srgbClr val="FF0000"/>
                  </a:solidFill>
                </a:ln>
                <a:solidFill>
                  <a:srgbClr val="C00000"/>
                </a:solidFill>
                <a:effectLst>
                  <a:outerShdw blurRad="76200" dist="50800" dir="5400000" algn="tl" rotWithShape="0">
                    <a:srgbClr val="000000">
                      <a:alpha val="65000"/>
                    </a:srgbClr>
                  </a:outerShdw>
                </a:effectLst>
                <a:latin typeface="Arial Black"/>
                <a:cs typeface="+mn-cs"/>
              </a:rPr>
              <a:t>Amazing Physics Waiting to Be Explored</a:t>
            </a:r>
          </a:p>
        </p:txBody>
      </p:sp>
      <p:sp>
        <p:nvSpPr>
          <p:cNvPr id="22" name="TextBox 21">
            <a:extLst>
              <a:ext uri="{FF2B5EF4-FFF2-40B4-BE49-F238E27FC236}">
                <a16:creationId xmlns:a16="http://schemas.microsoft.com/office/drawing/2014/main" xmlns="" id="{FEFA1D3D-458F-4DA5-A958-A51007237CD5}"/>
              </a:ext>
            </a:extLst>
          </p:cNvPr>
          <p:cNvSpPr txBox="1"/>
          <p:nvPr/>
        </p:nvSpPr>
        <p:spPr>
          <a:xfrm>
            <a:off x="4055082" y="3989704"/>
            <a:ext cx="6096000" cy="1015663"/>
          </a:xfrm>
          <a:prstGeom prst="rect">
            <a:avLst/>
          </a:prstGeom>
          <a:noFill/>
        </p:spPr>
        <p:txBody>
          <a:bodyPr wrap="square">
            <a:spAutoFit/>
          </a:bodyPr>
          <a:lstStyle/>
          <a:p>
            <a:r>
              <a:rPr lang="en-US" sz="2000" dirty="0">
                <a:solidFill>
                  <a:srgbClr val="000000"/>
                </a:solidFill>
                <a:latin typeface="+mn-lt"/>
              </a:rPr>
              <a:t>A. V. </a:t>
            </a:r>
            <a:r>
              <a:rPr lang="en-US" sz="2000" dirty="0" err="1">
                <a:solidFill>
                  <a:srgbClr val="000000"/>
                </a:solidFill>
                <a:latin typeface="+mn-lt"/>
              </a:rPr>
              <a:t>Gorshkov</a:t>
            </a:r>
            <a:r>
              <a:rPr lang="en-US" sz="2000" dirty="0">
                <a:solidFill>
                  <a:srgbClr val="000000"/>
                </a:solidFill>
                <a:latin typeface="+mn-lt"/>
              </a:rPr>
              <a:t> et al., Nature Phys. 6, 289 (2010)         </a:t>
            </a:r>
            <a:r>
              <a:rPr lang="en-US" sz="2000" dirty="0" err="1">
                <a:solidFill>
                  <a:srgbClr val="000000"/>
                </a:solidFill>
                <a:latin typeface="+mn-lt"/>
              </a:rPr>
              <a:t>Hermele</a:t>
            </a:r>
            <a:r>
              <a:rPr lang="en-US" sz="2000" dirty="0">
                <a:solidFill>
                  <a:srgbClr val="000000"/>
                </a:solidFill>
                <a:latin typeface="+mn-lt"/>
              </a:rPr>
              <a:t>  et al PRL 103, 135301 (2009).</a:t>
            </a:r>
          </a:p>
          <a:p>
            <a:r>
              <a:rPr lang="en-US" sz="2000" dirty="0" err="1">
                <a:solidFill>
                  <a:srgbClr val="000000"/>
                </a:solidFill>
                <a:latin typeface="+mn-lt"/>
              </a:rPr>
              <a:t>Hermele</a:t>
            </a:r>
            <a:r>
              <a:rPr lang="en-US" sz="2000" dirty="0">
                <a:solidFill>
                  <a:srgbClr val="000000"/>
                </a:solidFill>
                <a:latin typeface="+mn-lt"/>
              </a:rPr>
              <a:t> &amp; </a:t>
            </a:r>
            <a:r>
              <a:rPr lang="en-US" sz="2000" dirty="0" err="1">
                <a:solidFill>
                  <a:srgbClr val="000000"/>
                </a:solidFill>
                <a:latin typeface="+mn-lt"/>
              </a:rPr>
              <a:t>Gurarie</a:t>
            </a:r>
            <a:r>
              <a:rPr lang="en-US" sz="2000" dirty="0">
                <a:solidFill>
                  <a:srgbClr val="000000"/>
                </a:solidFill>
                <a:latin typeface="+mn-lt"/>
              </a:rPr>
              <a:t>  </a:t>
            </a:r>
            <a:r>
              <a:rPr lang="en-US" sz="2000" dirty="0">
                <a:latin typeface="+mn-lt"/>
              </a:rPr>
              <a:t>PRB 84, 174441 (2011)</a:t>
            </a:r>
            <a:r>
              <a:rPr lang="en-US" sz="2000" dirty="0">
                <a:solidFill>
                  <a:srgbClr val="000000"/>
                </a:solidFill>
                <a:latin typeface="+mn-lt"/>
              </a:rPr>
              <a:t> </a:t>
            </a:r>
            <a:endParaRPr lang="en-US" dirty="0"/>
          </a:p>
        </p:txBody>
      </p:sp>
      <p:sp>
        <p:nvSpPr>
          <p:cNvPr id="24" name="TextBox 23">
            <a:extLst>
              <a:ext uri="{FF2B5EF4-FFF2-40B4-BE49-F238E27FC236}">
                <a16:creationId xmlns:a16="http://schemas.microsoft.com/office/drawing/2014/main" xmlns="" id="{6A0C7923-C8EB-4E45-A504-1D4954F3F74B}"/>
              </a:ext>
            </a:extLst>
          </p:cNvPr>
          <p:cNvSpPr txBox="1"/>
          <p:nvPr/>
        </p:nvSpPr>
        <p:spPr>
          <a:xfrm>
            <a:off x="4077239" y="4891406"/>
            <a:ext cx="6185646" cy="1631216"/>
          </a:xfrm>
          <a:prstGeom prst="rect">
            <a:avLst/>
          </a:prstGeom>
          <a:noFill/>
        </p:spPr>
        <p:txBody>
          <a:bodyPr wrap="square">
            <a:spAutoFit/>
          </a:bodyPr>
          <a:lstStyle/>
          <a:p>
            <a:r>
              <a:rPr lang="it-IT" sz="2000" dirty="0">
                <a:solidFill>
                  <a:srgbClr val="000000"/>
                </a:solidFill>
                <a:latin typeface="+mn-lt"/>
              </a:rPr>
              <a:t>Foss Feig, e al  PRA(R) 81, 051603 (2010).</a:t>
            </a:r>
            <a:r>
              <a:rPr lang="en-US" sz="2000" dirty="0">
                <a:solidFill>
                  <a:srgbClr val="000000"/>
                </a:solidFill>
                <a:latin typeface="+mn-lt"/>
              </a:rPr>
              <a:t>               	</a:t>
            </a:r>
            <a:endParaRPr lang="it-IT" sz="2000" dirty="0">
              <a:solidFill>
                <a:srgbClr val="000000"/>
              </a:solidFill>
              <a:latin typeface="+mn-lt"/>
            </a:endParaRPr>
          </a:p>
          <a:p>
            <a:r>
              <a:rPr lang="it-IT" dirty="0">
                <a:latin typeface="+mn-lt"/>
              </a:rPr>
              <a:t>G. Szirmai et al. PRA 84, 011611 (2011)</a:t>
            </a:r>
          </a:p>
          <a:p>
            <a:r>
              <a:rPr lang="da-DK" dirty="0">
                <a:latin typeface="+mn-lt"/>
              </a:rPr>
              <a:t>P. Sinkovicz et al PRA 88, 043619 (2013)</a:t>
            </a:r>
          </a:p>
          <a:p>
            <a:r>
              <a:rPr lang="da-DK" dirty="0">
                <a:latin typeface="+mn-lt"/>
              </a:rPr>
              <a:t>D. Banerjee et al PRL 100, 125303 (2013)</a:t>
            </a:r>
          </a:p>
          <a:p>
            <a:r>
              <a:rPr lang="fr-FR" dirty="0">
                <a:latin typeface="+mn-lt"/>
              </a:rPr>
              <a:t>S. </a:t>
            </a:r>
            <a:r>
              <a:rPr lang="fr-FR" dirty="0" err="1">
                <a:latin typeface="+mn-lt"/>
              </a:rPr>
              <a:t>Barbarino</a:t>
            </a:r>
            <a:r>
              <a:rPr lang="fr-FR" dirty="0">
                <a:latin typeface="+mn-lt"/>
              </a:rPr>
              <a:t> et al Nat. Com. 6, 8134 (2015)</a:t>
            </a:r>
            <a:endParaRPr lang="en-US" dirty="0">
              <a:latin typeface="+mn-lt"/>
            </a:endParaRPr>
          </a:p>
        </p:txBody>
      </p:sp>
      <p:sp>
        <p:nvSpPr>
          <p:cNvPr id="25" name="TextBox 24">
            <a:extLst>
              <a:ext uri="{FF2B5EF4-FFF2-40B4-BE49-F238E27FC236}">
                <a16:creationId xmlns:a16="http://schemas.microsoft.com/office/drawing/2014/main" xmlns="" id="{A85CE470-592E-46EE-A1E8-40988F827C14}"/>
              </a:ext>
            </a:extLst>
          </p:cNvPr>
          <p:cNvSpPr txBox="1"/>
          <p:nvPr/>
        </p:nvSpPr>
        <p:spPr>
          <a:xfrm>
            <a:off x="4953291" y="6452116"/>
            <a:ext cx="2496325" cy="400110"/>
          </a:xfrm>
          <a:prstGeom prst="rect">
            <a:avLst/>
          </a:prstGeom>
          <a:noFill/>
        </p:spPr>
        <p:txBody>
          <a:bodyPr wrap="square" rtlCol="0">
            <a:spAutoFit/>
          </a:bodyPr>
          <a:lstStyle/>
          <a:p>
            <a:r>
              <a:rPr lang="en-US" dirty="0">
                <a:latin typeface="+mn-lt"/>
              </a:rPr>
              <a:t>… many others </a:t>
            </a:r>
          </a:p>
        </p:txBody>
      </p:sp>
      <p:pic>
        <p:nvPicPr>
          <p:cNvPr id="23" name="Picture 22">
            <a:extLst>
              <a:ext uri="{FF2B5EF4-FFF2-40B4-BE49-F238E27FC236}">
                <a16:creationId xmlns:a16="http://schemas.microsoft.com/office/drawing/2014/main" xmlns="" id="{AB4D9F7B-39BF-4B97-BF8A-8613581F28BC}"/>
              </a:ext>
            </a:extLst>
          </p:cNvPr>
          <p:cNvPicPr>
            <a:picLocks noChangeAspect="1"/>
          </p:cNvPicPr>
          <p:nvPr/>
        </p:nvPicPr>
        <p:blipFill>
          <a:blip r:embed="rId5"/>
          <a:stretch>
            <a:fillRect/>
          </a:stretch>
        </p:blipFill>
        <p:spPr>
          <a:xfrm>
            <a:off x="246144" y="4490014"/>
            <a:ext cx="3443804" cy="2165715"/>
          </a:xfrm>
          <a:prstGeom prst="rect">
            <a:avLst/>
          </a:prstGeom>
        </p:spPr>
      </p:pic>
    </p:spTree>
    <p:extLst>
      <p:ext uri="{BB962C8B-B14F-4D97-AF65-F5344CB8AC3E}">
        <p14:creationId xmlns:p14="http://schemas.microsoft.com/office/powerpoint/2010/main" val="4260846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2012566" y="244679"/>
            <a:ext cx="7847124" cy="611187"/>
          </a:xfrm>
          <a:prstGeom prst="rect">
            <a:avLst/>
          </a:prstGeom>
        </p:spPr>
        <p:txBody>
          <a:bodyPr anchor="ctr">
            <a:normAutofit fontScale="90000" lnSpcReduction="20000"/>
          </a:bodyPr>
          <a:lstStyle/>
          <a:p>
            <a:pPr algn="ctr" eaLnBrk="0" fontAlgn="auto" hangingPunct="0">
              <a:spcBef>
                <a:spcPct val="50000"/>
              </a:spcBef>
              <a:spcAft>
                <a:spcPts val="0"/>
              </a:spcAft>
              <a:defRPr/>
            </a:pPr>
            <a:r>
              <a:rPr lang="en-US" sz="4400" dirty="0">
                <a:ln>
                  <a:solidFill>
                    <a:srgbClr val="FF0000"/>
                  </a:solidFill>
                </a:ln>
                <a:latin typeface="Berlin Sans FB" pitchFamily="34" charset="0"/>
                <a:ea typeface="+mj-ea"/>
                <a:cs typeface="+mj-cs"/>
              </a:rPr>
              <a:t>Why alkaline-earth (like)  atoms?</a:t>
            </a:r>
          </a:p>
        </p:txBody>
      </p:sp>
      <p:sp>
        <p:nvSpPr>
          <p:cNvPr id="3" name="TextBox 2"/>
          <p:cNvSpPr txBox="1"/>
          <p:nvPr/>
        </p:nvSpPr>
        <p:spPr>
          <a:xfrm>
            <a:off x="547942" y="5797551"/>
            <a:ext cx="11096116" cy="461665"/>
          </a:xfrm>
          <a:prstGeom prst="rect">
            <a:avLst/>
          </a:prstGeom>
          <a:noFill/>
        </p:spPr>
        <p:txBody>
          <a:bodyPr wrap="square" rtlCol="0">
            <a:spAutoFit/>
          </a:bodyPr>
          <a:lstStyle/>
          <a:p>
            <a:r>
              <a:rPr lang="en-US" sz="2400" dirty="0">
                <a:latin typeface="+mn-lt"/>
              </a:rPr>
              <a:t>Why?    </a:t>
            </a:r>
          </a:p>
        </p:txBody>
      </p:sp>
      <p:pic>
        <p:nvPicPr>
          <p:cNvPr id="4" name="Picture 3"/>
          <p:cNvPicPr>
            <a:picLocks noChangeAspect="1"/>
          </p:cNvPicPr>
          <p:nvPr/>
        </p:nvPicPr>
        <p:blipFill>
          <a:blip r:embed="rId3"/>
          <a:stretch>
            <a:fillRect/>
          </a:stretch>
        </p:blipFill>
        <p:spPr>
          <a:xfrm>
            <a:off x="5519924" y="1601920"/>
            <a:ext cx="5668495" cy="3533260"/>
          </a:xfrm>
          <a:prstGeom prst="rect">
            <a:avLst/>
          </a:prstGeom>
        </p:spPr>
      </p:pic>
      <mc:AlternateContent xmlns:mc="http://schemas.openxmlformats.org/markup-compatibility/2006" xmlns:a14="http://schemas.microsoft.com/office/drawing/2010/main">
        <mc:Choice Requires="a14">
          <p:sp>
            <p:nvSpPr>
              <p:cNvPr id="23" name="TextBox 22"/>
              <p:cNvSpPr txBox="1"/>
              <p:nvPr/>
            </p:nvSpPr>
            <p:spPr>
              <a:xfrm>
                <a:off x="1480292" y="5779865"/>
                <a:ext cx="11096116" cy="461665"/>
              </a:xfrm>
              <a:prstGeom prst="rect">
                <a:avLst/>
              </a:prstGeom>
              <a:noFill/>
            </p:spPr>
            <p:txBody>
              <a:bodyPr wrap="square" rtlCol="0">
                <a:spAutoFit/>
              </a:bodyPr>
              <a:lstStyle/>
              <a:p>
                <a:r>
                  <a:rPr lang="en-US" sz="2400" dirty="0">
                    <a:latin typeface="+mn-lt"/>
                  </a:rPr>
                  <a:t>Because Hyperfine Interactions  </a:t>
                </a:r>
                <a14:m>
                  <m:oMath xmlns:m="http://schemas.openxmlformats.org/officeDocument/2006/math">
                    <m:r>
                      <m:rPr>
                        <m:sty m:val="p"/>
                      </m:rPr>
                      <a:rPr lang="en-US" sz="2400" b="0" i="0" dirty="0" smtClean="0">
                        <a:latin typeface="Cambria Math" panose="02040503050406030204" pitchFamily="18" charset="0"/>
                        <a:ea typeface="Cambria Math" panose="02040503050406030204" pitchFamily="18" charset="0"/>
                      </a:rPr>
                      <m:t>H</m:t>
                    </m:r>
                    <m:r>
                      <a:rPr lang="en-US" sz="2400" b="0" i="0" dirty="0" smtClean="0">
                        <a:latin typeface="Cambria Math" panose="02040503050406030204" pitchFamily="18" charset="0"/>
                        <a:ea typeface="Cambria Math" panose="02040503050406030204" pitchFamily="18" charset="0"/>
                      </a:rPr>
                      <m:t>=</m:t>
                    </m:r>
                    <m:r>
                      <m:rPr>
                        <m:sty m:val="p"/>
                      </m:rPr>
                      <a:rPr lang="en-US" sz="2400" b="0" i="0" dirty="0" smtClean="0">
                        <a:latin typeface="Cambria Math" panose="02040503050406030204" pitchFamily="18" charset="0"/>
                        <a:ea typeface="Cambria Math" panose="02040503050406030204" pitchFamily="18" charset="0"/>
                      </a:rPr>
                      <m:t>AI</m:t>
                    </m:r>
                    <m:r>
                      <a:rPr lang="en-US" sz="240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𝐽</m:t>
                    </m:r>
                  </m:oMath>
                </a14:m>
                <a:endParaRPr lang="en-US" sz="2400" dirty="0">
                  <a:latin typeface="+mn-l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480292" y="5779865"/>
                <a:ext cx="11096116" cy="461665"/>
              </a:xfrm>
              <a:prstGeom prst="rect">
                <a:avLst/>
              </a:prstGeom>
              <a:blipFill>
                <a:blip r:embed="rId4"/>
                <a:stretch>
                  <a:fillRect l="-87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 Box 13"/>
              <p:cNvSpPr txBox="1">
                <a:spLocks noChangeArrowheads="1"/>
              </p:cNvSpPr>
              <p:nvPr/>
            </p:nvSpPr>
            <p:spPr bwMode="auto">
              <a:xfrm>
                <a:off x="6211215" y="5238624"/>
                <a:ext cx="5145448" cy="5604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a:spcBef>
                    <a:spcPct val="50000"/>
                  </a:spcBef>
                </a:pPr>
                <a:r>
                  <a:rPr lang="en-US" altLang="ja-JP" sz="2400" b="1" baseline="30000" dirty="0">
                    <a:solidFill>
                      <a:prstClr val="black"/>
                    </a:solidFill>
                    <a:latin typeface="Times New Roman" pitchFamily="18" charset="0"/>
                  </a:rPr>
                  <a:t>3</a:t>
                </a:r>
                <a:r>
                  <a:rPr lang="en-US" altLang="ja-JP" sz="2400" b="1" dirty="0">
                    <a:solidFill>
                      <a:prstClr val="black"/>
                    </a:solidFill>
                    <a:latin typeface="Times New Roman" pitchFamily="18" charset="0"/>
                  </a:rPr>
                  <a:t>P</a:t>
                </a:r>
                <a:r>
                  <a:rPr lang="en-US" altLang="ja-JP" sz="2400" b="1" baseline="-25000" dirty="0">
                    <a:solidFill>
                      <a:prstClr val="black"/>
                    </a:solidFill>
                    <a:latin typeface="Times New Roman" pitchFamily="18" charset="0"/>
                  </a:rPr>
                  <a:t>0</a:t>
                </a:r>
                <a:r>
                  <a:rPr lang="en-US" altLang="ja-JP" sz="2400" b="1" dirty="0">
                    <a:solidFill>
                      <a:prstClr val="black"/>
                    </a:solidFill>
                    <a:latin typeface="Times New Roman" pitchFamily="18" charset="0"/>
                  </a:rPr>
                  <a:t>= </a:t>
                </a:r>
                <a14:m>
                  <m:oMath xmlns:m="http://schemas.openxmlformats.org/officeDocument/2006/math">
                    <m:sPre>
                      <m:sPrePr>
                        <m:ctrlPr>
                          <a:rPr lang="en-US" altLang="ja-JP" sz="2400" b="1" i="1" smtClean="0">
                            <a:solidFill>
                              <a:prstClr val="black"/>
                            </a:solidFill>
                            <a:latin typeface="Cambria Math"/>
                          </a:rPr>
                        </m:ctrlPr>
                      </m:sPrePr>
                      <m:sub>
                        <m:r>
                          <a:rPr lang="en-US" altLang="ja-JP" sz="2400" b="0" i="1" smtClean="0">
                            <a:solidFill>
                              <a:prstClr val="black"/>
                            </a:solidFill>
                            <a:latin typeface="Cambria Math" panose="02040503050406030204" pitchFamily="18" charset="0"/>
                          </a:rPr>
                          <m:t> </m:t>
                        </m:r>
                      </m:sub>
                      <m:sup>
                        <m:r>
                          <a:rPr lang="en-US" sz="2400" b="0" i="1" smtClean="0">
                            <a:latin typeface="Cambria Math" panose="02040503050406030204" pitchFamily="18" charset="0"/>
                          </a:rPr>
                          <m:t>3</m:t>
                        </m:r>
                      </m:sup>
                      <m:e>
                        <m:sSubSup>
                          <m:sSubSupPr>
                            <m:ctrlPr>
                              <a:rPr lang="en-US" altLang="ja-JP" sz="2400" b="1" i="1">
                                <a:solidFill>
                                  <a:prstClr val="black"/>
                                </a:solidFill>
                                <a:latin typeface="Cambria Math"/>
                              </a:rPr>
                            </m:ctrlPr>
                          </m:sSubSupPr>
                          <m:e>
                            <m:r>
                              <a:rPr lang="en-US" altLang="ja-JP" sz="2400" b="1" i="1" smtClean="0">
                                <a:solidFill>
                                  <a:prstClr val="black"/>
                                </a:solidFill>
                                <a:latin typeface="Cambria Math" panose="02040503050406030204" pitchFamily="18" charset="0"/>
                              </a:rPr>
                              <m:t>𝑷</m:t>
                            </m:r>
                          </m:e>
                          <m:sub>
                            <m:r>
                              <a:rPr lang="en-US" altLang="ja-JP" sz="2400" b="1" i="1" smtClean="0">
                                <a:solidFill>
                                  <a:prstClr val="black"/>
                                </a:solidFill>
                                <a:latin typeface="Cambria Math" panose="02040503050406030204" pitchFamily="18" charset="0"/>
                              </a:rPr>
                              <m:t>𝟎</m:t>
                            </m:r>
                          </m:sub>
                          <m:sup>
                            <m:r>
                              <a:rPr lang="en-US" altLang="ja-JP" sz="2400" b="1" i="1" smtClean="0">
                                <a:solidFill>
                                  <a:prstClr val="black"/>
                                </a:solidFill>
                                <a:latin typeface="Cambria Math" panose="02040503050406030204" pitchFamily="18" charset="0"/>
                              </a:rPr>
                              <m:t>(</m:t>
                            </m:r>
                            <m:r>
                              <a:rPr lang="en-US" altLang="ja-JP" sz="2400" b="1" i="1" smtClean="0">
                                <a:solidFill>
                                  <a:prstClr val="black"/>
                                </a:solidFill>
                                <a:latin typeface="Cambria Math" panose="02040503050406030204" pitchFamily="18" charset="0"/>
                              </a:rPr>
                              <m:t>𝟎</m:t>
                            </m:r>
                            <m:r>
                              <a:rPr lang="en-US" altLang="ja-JP" sz="2400" b="1" i="1" smtClean="0">
                                <a:solidFill>
                                  <a:prstClr val="black"/>
                                </a:solidFill>
                                <a:latin typeface="Cambria Math" panose="02040503050406030204" pitchFamily="18" charset="0"/>
                              </a:rPr>
                              <m:t>)</m:t>
                            </m:r>
                          </m:sup>
                        </m:sSubSup>
                      </m:e>
                    </m:sPre>
                  </m:oMath>
                </a14:m>
                <a:r>
                  <a:rPr lang="en-US" altLang="ja-JP" sz="2400" b="1" dirty="0">
                    <a:solidFill>
                      <a:prstClr val="black"/>
                    </a:solidFill>
                    <a:latin typeface="Times New Roman" pitchFamily="18" charset="0"/>
                  </a:rPr>
                  <a:t>+ </a:t>
                </a:r>
                <a:r>
                  <a:rPr lang="en-US" altLang="ja-JP" sz="2400" dirty="0">
                    <a:solidFill>
                      <a:prstClr val="black"/>
                    </a:solidFill>
                    <a:latin typeface="Times New Roman" pitchFamily="18" charset="0"/>
                  </a:rPr>
                  <a:t>a</a:t>
                </a:r>
                <a:r>
                  <a:rPr lang="en-US" altLang="ja-JP" sz="2400" b="1" dirty="0">
                    <a:solidFill>
                      <a:prstClr val="black"/>
                    </a:solidFill>
                    <a:latin typeface="Times New Roman" pitchFamily="18" charset="0"/>
                  </a:rPr>
                  <a:t> </a:t>
                </a:r>
                <a14:m>
                  <m:oMath xmlns:m="http://schemas.openxmlformats.org/officeDocument/2006/math">
                    <m:sPre>
                      <m:sPrePr>
                        <m:ctrlPr>
                          <a:rPr lang="en-US" altLang="ja-JP" sz="2400" b="1" i="1">
                            <a:solidFill>
                              <a:prstClr val="black"/>
                            </a:solidFill>
                            <a:latin typeface="Cambria Math"/>
                          </a:rPr>
                        </m:ctrlPr>
                      </m:sPrePr>
                      <m:sub>
                        <m:r>
                          <a:rPr lang="en-US" altLang="ja-JP" sz="2400" i="1">
                            <a:solidFill>
                              <a:prstClr val="black"/>
                            </a:solidFill>
                            <a:latin typeface="Cambria Math" panose="02040503050406030204" pitchFamily="18" charset="0"/>
                          </a:rPr>
                          <m:t> </m:t>
                        </m:r>
                      </m:sub>
                      <m:sup>
                        <m:r>
                          <a:rPr lang="en-US" sz="2400" i="1">
                            <a:latin typeface="Cambria Math" panose="02040503050406030204" pitchFamily="18" charset="0"/>
                          </a:rPr>
                          <m:t>3</m:t>
                        </m:r>
                      </m:sup>
                      <m:e>
                        <m:sSubSup>
                          <m:sSubSupPr>
                            <m:ctrlPr>
                              <a:rPr lang="en-US" altLang="ja-JP" sz="2400" b="1" i="1">
                                <a:solidFill>
                                  <a:prstClr val="black"/>
                                </a:solidFill>
                                <a:latin typeface="Cambria Math"/>
                              </a:rPr>
                            </m:ctrlPr>
                          </m:sSubSupPr>
                          <m:e>
                            <m:r>
                              <a:rPr lang="en-US" altLang="ja-JP" sz="2400" b="1" i="1">
                                <a:solidFill>
                                  <a:prstClr val="black"/>
                                </a:solidFill>
                                <a:latin typeface="Cambria Math" panose="02040503050406030204" pitchFamily="18" charset="0"/>
                              </a:rPr>
                              <m:t>𝑷</m:t>
                            </m:r>
                          </m:e>
                          <m:sub>
                            <m:r>
                              <a:rPr lang="en-US" altLang="ja-JP" sz="2400" b="1" i="1" smtClean="0">
                                <a:solidFill>
                                  <a:prstClr val="black"/>
                                </a:solidFill>
                                <a:latin typeface="Cambria Math" panose="02040503050406030204" pitchFamily="18" charset="0"/>
                              </a:rPr>
                              <m:t>𝟏</m:t>
                            </m:r>
                          </m:sub>
                          <m:sup>
                            <m:r>
                              <a:rPr lang="en-US" altLang="ja-JP" sz="2400" b="1" i="1">
                                <a:solidFill>
                                  <a:prstClr val="black"/>
                                </a:solidFill>
                                <a:latin typeface="Cambria Math" panose="02040503050406030204" pitchFamily="18" charset="0"/>
                              </a:rPr>
                              <m:t>(</m:t>
                            </m:r>
                            <m:r>
                              <a:rPr lang="en-US" altLang="ja-JP" sz="2400" b="1" i="1">
                                <a:solidFill>
                                  <a:prstClr val="black"/>
                                </a:solidFill>
                                <a:latin typeface="Cambria Math" panose="02040503050406030204" pitchFamily="18" charset="0"/>
                              </a:rPr>
                              <m:t>𝟎</m:t>
                            </m:r>
                            <m:r>
                              <a:rPr lang="en-US" altLang="ja-JP" sz="2400" b="1" i="1">
                                <a:solidFill>
                                  <a:prstClr val="black"/>
                                </a:solidFill>
                                <a:latin typeface="Cambria Math" panose="02040503050406030204" pitchFamily="18" charset="0"/>
                              </a:rPr>
                              <m:t>)</m:t>
                            </m:r>
                          </m:sup>
                        </m:sSubSup>
                      </m:e>
                    </m:sPre>
                  </m:oMath>
                </a14:m>
                <a:r>
                  <a:rPr lang="en-US" altLang="ja-JP" sz="2400" b="1" dirty="0">
                    <a:solidFill>
                      <a:prstClr val="black"/>
                    </a:solidFill>
                    <a:latin typeface="Times New Roman" pitchFamily="18" charset="0"/>
                  </a:rPr>
                  <a:t> + </a:t>
                </a:r>
                <a:r>
                  <a:rPr lang="en-US" altLang="ja-JP" sz="2400" dirty="0">
                    <a:solidFill>
                      <a:prstClr val="black"/>
                    </a:solidFill>
                    <a:latin typeface="Times New Roman" pitchFamily="18" charset="0"/>
                  </a:rPr>
                  <a:t>b</a:t>
                </a:r>
                <a:r>
                  <a:rPr lang="en-US" altLang="ja-JP" sz="2400" b="1" dirty="0">
                    <a:solidFill>
                      <a:prstClr val="black"/>
                    </a:solidFill>
                    <a:latin typeface="Times New Roman" pitchFamily="18" charset="0"/>
                  </a:rPr>
                  <a:t> </a:t>
                </a:r>
                <a14:m>
                  <m:oMath xmlns:m="http://schemas.openxmlformats.org/officeDocument/2006/math">
                    <m:sPre>
                      <m:sPrePr>
                        <m:ctrlPr>
                          <a:rPr lang="en-US" altLang="ja-JP" sz="2400" b="1" i="1">
                            <a:solidFill>
                              <a:prstClr val="black"/>
                            </a:solidFill>
                            <a:latin typeface="Cambria Math"/>
                          </a:rPr>
                        </m:ctrlPr>
                      </m:sPrePr>
                      <m:sub>
                        <m:r>
                          <a:rPr lang="en-US" altLang="ja-JP" sz="2400" i="1">
                            <a:solidFill>
                              <a:prstClr val="black"/>
                            </a:solidFill>
                            <a:latin typeface="Cambria Math" panose="02040503050406030204" pitchFamily="18" charset="0"/>
                          </a:rPr>
                          <m:t> </m:t>
                        </m:r>
                      </m:sub>
                      <m:sup>
                        <m:r>
                          <a:rPr lang="en-US" sz="2400" i="1">
                            <a:latin typeface="Cambria Math" panose="02040503050406030204" pitchFamily="18" charset="0"/>
                          </a:rPr>
                          <m:t>3</m:t>
                        </m:r>
                      </m:sup>
                      <m:e>
                        <m:sSubSup>
                          <m:sSubSupPr>
                            <m:ctrlPr>
                              <a:rPr lang="en-US" altLang="ja-JP" sz="2400" b="1" i="1">
                                <a:solidFill>
                                  <a:prstClr val="black"/>
                                </a:solidFill>
                                <a:latin typeface="Cambria Math"/>
                              </a:rPr>
                            </m:ctrlPr>
                          </m:sSubSupPr>
                          <m:e>
                            <m:r>
                              <a:rPr lang="en-US" altLang="ja-JP" sz="2400" b="1" i="1">
                                <a:solidFill>
                                  <a:prstClr val="black"/>
                                </a:solidFill>
                                <a:latin typeface="Cambria Math" panose="02040503050406030204" pitchFamily="18" charset="0"/>
                              </a:rPr>
                              <m:t>𝑷</m:t>
                            </m:r>
                          </m:e>
                          <m:sub>
                            <m:r>
                              <a:rPr lang="en-US" altLang="ja-JP" sz="2400" b="1" i="1" smtClean="0">
                                <a:solidFill>
                                  <a:prstClr val="black"/>
                                </a:solidFill>
                                <a:latin typeface="Cambria Math" panose="02040503050406030204" pitchFamily="18" charset="0"/>
                              </a:rPr>
                              <m:t>𝟐</m:t>
                            </m:r>
                          </m:sub>
                          <m:sup>
                            <m:r>
                              <a:rPr lang="en-US" altLang="ja-JP" sz="2400" b="1" i="1">
                                <a:solidFill>
                                  <a:prstClr val="black"/>
                                </a:solidFill>
                                <a:latin typeface="Cambria Math" panose="02040503050406030204" pitchFamily="18" charset="0"/>
                              </a:rPr>
                              <m:t>(</m:t>
                            </m:r>
                            <m:r>
                              <a:rPr lang="en-US" altLang="ja-JP" sz="2400" b="1" i="1">
                                <a:solidFill>
                                  <a:prstClr val="black"/>
                                </a:solidFill>
                                <a:latin typeface="Cambria Math" panose="02040503050406030204" pitchFamily="18" charset="0"/>
                              </a:rPr>
                              <m:t>𝟎</m:t>
                            </m:r>
                            <m:r>
                              <a:rPr lang="en-US" altLang="ja-JP" sz="2400" b="1" i="1">
                                <a:solidFill>
                                  <a:prstClr val="black"/>
                                </a:solidFill>
                                <a:latin typeface="Cambria Math" panose="02040503050406030204" pitchFamily="18" charset="0"/>
                              </a:rPr>
                              <m:t>)</m:t>
                            </m:r>
                          </m:sup>
                        </m:sSubSup>
                      </m:e>
                    </m:sPre>
                  </m:oMath>
                </a14:m>
                <a:r>
                  <a:rPr lang="en-US" altLang="ja-JP" sz="2400" b="1" dirty="0">
                    <a:solidFill>
                      <a:prstClr val="black"/>
                    </a:solidFill>
                    <a:latin typeface="Times New Roman" pitchFamily="18" charset="0"/>
                  </a:rPr>
                  <a:t> +</a:t>
                </a:r>
                <a:r>
                  <a:rPr lang="en-US" altLang="ja-JP" sz="2400" dirty="0">
                    <a:solidFill>
                      <a:prstClr val="black"/>
                    </a:solidFill>
                    <a:latin typeface="Times New Roman" pitchFamily="18" charset="0"/>
                  </a:rPr>
                  <a:t> c</a:t>
                </a:r>
                <a:r>
                  <a:rPr lang="en-US" altLang="ja-JP" sz="2400" b="1" dirty="0">
                    <a:solidFill>
                      <a:prstClr val="black"/>
                    </a:solidFill>
                    <a:latin typeface="Times New Roman" pitchFamily="18" charset="0"/>
                  </a:rPr>
                  <a:t> </a:t>
                </a:r>
                <a14:m>
                  <m:oMath xmlns:m="http://schemas.openxmlformats.org/officeDocument/2006/math">
                    <m:sPre>
                      <m:sPrePr>
                        <m:ctrlPr>
                          <a:rPr lang="en-US" altLang="ja-JP" sz="2400" b="1" i="1">
                            <a:solidFill>
                              <a:prstClr val="black"/>
                            </a:solidFill>
                            <a:latin typeface="Cambria Math"/>
                          </a:rPr>
                        </m:ctrlPr>
                      </m:sPrePr>
                      <m:sub>
                        <m:r>
                          <a:rPr lang="en-US" altLang="ja-JP" sz="2400" i="1">
                            <a:solidFill>
                              <a:prstClr val="black"/>
                            </a:solidFill>
                            <a:latin typeface="Cambria Math" panose="02040503050406030204" pitchFamily="18" charset="0"/>
                          </a:rPr>
                          <m:t> </m:t>
                        </m:r>
                      </m:sub>
                      <m:sup>
                        <m:r>
                          <a:rPr lang="en-US" sz="2400" b="0" i="1" smtClean="0">
                            <a:latin typeface="Cambria Math" panose="02040503050406030204" pitchFamily="18" charset="0"/>
                          </a:rPr>
                          <m:t>1</m:t>
                        </m:r>
                      </m:sup>
                      <m:e>
                        <m:sSubSup>
                          <m:sSubSupPr>
                            <m:ctrlPr>
                              <a:rPr lang="en-US" altLang="ja-JP" sz="2400" b="1" i="1">
                                <a:solidFill>
                                  <a:prstClr val="black"/>
                                </a:solidFill>
                                <a:latin typeface="Cambria Math"/>
                              </a:rPr>
                            </m:ctrlPr>
                          </m:sSubSupPr>
                          <m:e>
                            <m:r>
                              <a:rPr lang="en-US" altLang="ja-JP" sz="2400" b="1" i="1">
                                <a:solidFill>
                                  <a:prstClr val="black"/>
                                </a:solidFill>
                                <a:latin typeface="Cambria Math" panose="02040503050406030204" pitchFamily="18" charset="0"/>
                              </a:rPr>
                              <m:t>𝑷</m:t>
                            </m:r>
                          </m:e>
                          <m:sub>
                            <m:r>
                              <a:rPr lang="en-US" altLang="ja-JP" sz="2400" b="1" i="1">
                                <a:solidFill>
                                  <a:prstClr val="black"/>
                                </a:solidFill>
                                <a:latin typeface="Cambria Math" panose="02040503050406030204" pitchFamily="18" charset="0"/>
                              </a:rPr>
                              <m:t>𝟏</m:t>
                            </m:r>
                          </m:sub>
                          <m:sup>
                            <m:r>
                              <a:rPr lang="en-US" altLang="ja-JP" sz="2400" b="1" i="1">
                                <a:solidFill>
                                  <a:prstClr val="black"/>
                                </a:solidFill>
                                <a:latin typeface="Cambria Math" panose="02040503050406030204" pitchFamily="18" charset="0"/>
                              </a:rPr>
                              <m:t>(</m:t>
                            </m:r>
                            <m:r>
                              <a:rPr lang="en-US" altLang="ja-JP" sz="2400" b="1" i="1">
                                <a:solidFill>
                                  <a:prstClr val="black"/>
                                </a:solidFill>
                                <a:latin typeface="Cambria Math" panose="02040503050406030204" pitchFamily="18" charset="0"/>
                              </a:rPr>
                              <m:t>𝟎</m:t>
                            </m:r>
                            <m:r>
                              <a:rPr lang="en-US" altLang="ja-JP" sz="2400" b="1" i="1">
                                <a:solidFill>
                                  <a:prstClr val="black"/>
                                </a:solidFill>
                                <a:latin typeface="Cambria Math" panose="02040503050406030204" pitchFamily="18" charset="0"/>
                              </a:rPr>
                              <m:t>)</m:t>
                            </m:r>
                          </m:sup>
                        </m:sSubSup>
                      </m:e>
                    </m:sPre>
                  </m:oMath>
                </a14:m>
                <a:endParaRPr lang="en-US" altLang="ja-JP" sz="2400" b="1" dirty="0">
                  <a:solidFill>
                    <a:srgbClr val="3333CC"/>
                  </a:solidFill>
                  <a:latin typeface="Times New Roman" pitchFamily="18" charset="0"/>
                </a:endParaRPr>
              </a:p>
            </p:txBody>
          </p:sp>
        </mc:Choice>
        <mc:Fallback xmlns="">
          <p:sp>
            <p:nvSpPr>
              <p:cNvPr id="26" name="Text Box 13"/>
              <p:cNvSpPr txBox="1">
                <a:spLocks noRot="1" noChangeAspect="1" noMove="1" noResize="1" noEditPoints="1" noAdjustHandles="1" noChangeArrowheads="1" noChangeShapeType="1" noTextEdit="1"/>
              </p:cNvSpPr>
              <p:nvPr/>
            </p:nvSpPr>
            <p:spPr bwMode="auto">
              <a:xfrm>
                <a:off x="6211215" y="5238624"/>
                <a:ext cx="5145448" cy="560410"/>
              </a:xfrm>
              <a:prstGeom prst="rect">
                <a:avLst/>
              </a:prstGeom>
              <a:blipFill>
                <a:blip r:embed="rId5"/>
                <a:stretch>
                  <a:fillRect l="-711" b="-195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1" name="Picture 30">
            <a:extLst>
              <a:ext uri="{FF2B5EF4-FFF2-40B4-BE49-F238E27FC236}">
                <a16:creationId xmlns:a16="http://schemas.microsoft.com/office/drawing/2014/main" xmlns="" id="{E03CFFBD-12D9-4D10-858A-51FE0AE9F3F9}"/>
              </a:ext>
            </a:extLst>
          </p:cNvPr>
          <p:cNvPicPr>
            <a:picLocks noChangeAspect="1"/>
          </p:cNvPicPr>
          <p:nvPr/>
        </p:nvPicPr>
        <p:blipFill>
          <a:blip r:embed="rId6"/>
          <a:stretch>
            <a:fillRect/>
          </a:stretch>
        </p:blipFill>
        <p:spPr>
          <a:xfrm>
            <a:off x="335250" y="1957222"/>
            <a:ext cx="4732982" cy="2943555"/>
          </a:xfrm>
          <a:prstGeom prst="rect">
            <a:avLst/>
          </a:prstGeom>
        </p:spPr>
      </p:pic>
      <p:sp>
        <p:nvSpPr>
          <p:cNvPr id="34" name="TextBox 33">
            <a:extLst>
              <a:ext uri="{FF2B5EF4-FFF2-40B4-BE49-F238E27FC236}">
                <a16:creationId xmlns:a16="http://schemas.microsoft.com/office/drawing/2014/main" xmlns="" id="{EAE7390B-CE82-4376-AE2A-0230219ABA68}"/>
              </a:ext>
            </a:extLst>
          </p:cNvPr>
          <p:cNvSpPr txBox="1"/>
          <p:nvPr/>
        </p:nvSpPr>
        <p:spPr>
          <a:xfrm>
            <a:off x="1487400" y="6244751"/>
            <a:ext cx="11096116" cy="830997"/>
          </a:xfrm>
          <a:prstGeom prst="rect">
            <a:avLst/>
          </a:prstGeom>
          <a:noFill/>
        </p:spPr>
        <p:txBody>
          <a:bodyPr wrap="square" rtlCol="0">
            <a:spAutoFit/>
          </a:bodyPr>
          <a:lstStyle/>
          <a:p>
            <a:r>
              <a:rPr lang="en-US" sz="2400" dirty="0">
                <a:latin typeface="+mn-lt"/>
              </a:rPr>
              <a:t>How about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Strontium: </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88</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r>
              <a:rPr lang="en-US" sz="2400" dirty="0">
                <a:latin typeface="+mn-lt"/>
              </a:rPr>
              <a:t> </a:t>
            </a:r>
          </a:p>
        </p:txBody>
      </p:sp>
      <p:sp>
        <p:nvSpPr>
          <p:cNvPr id="35" name="TextBox 34">
            <a:extLst>
              <a:ext uri="{FF2B5EF4-FFF2-40B4-BE49-F238E27FC236}">
                <a16:creationId xmlns:a16="http://schemas.microsoft.com/office/drawing/2014/main" xmlns="" id="{4F739DDB-4CCE-4B87-9416-0113AB94CD14}"/>
              </a:ext>
            </a:extLst>
          </p:cNvPr>
          <p:cNvSpPr txBox="1"/>
          <p:nvPr/>
        </p:nvSpPr>
        <p:spPr>
          <a:xfrm>
            <a:off x="388363" y="1172384"/>
            <a:ext cx="284964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Strontium: </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87</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2310624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221C055A-148B-4D24-A5FF-810BDDF69797}"/>
              </a:ext>
            </a:extLst>
          </p:cNvPr>
          <p:cNvSpPr txBox="1">
            <a:spLocks noChangeArrowheads="1"/>
          </p:cNvSpPr>
          <p:nvPr/>
        </p:nvSpPr>
        <p:spPr>
          <a:xfrm>
            <a:off x="2186649" y="114369"/>
            <a:ext cx="7847124" cy="1701995"/>
          </a:xfrm>
          <a:prstGeom prst="rect">
            <a:avLst/>
          </a:prstGeom>
        </p:spPr>
        <p:txBody>
          <a:bodyPr>
            <a:normAutofit fontScale="97500"/>
          </a:bodyPr>
          <a:lstStyle/>
          <a:p>
            <a:pPr>
              <a:defRPr/>
            </a:pPr>
            <a:r>
              <a:rPr lang="en-US" sz="4400" dirty="0">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rPr>
              <a:t> Kondo Lattice Model</a:t>
            </a:r>
          </a:p>
        </p:txBody>
      </p:sp>
      <p:pic>
        <p:nvPicPr>
          <p:cNvPr id="5" name="Picture 8" descr="carl">
            <a:extLst>
              <a:ext uri="{FF2B5EF4-FFF2-40B4-BE49-F238E27FC236}">
                <a16:creationId xmlns:a16="http://schemas.microsoft.com/office/drawing/2014/main" xmlns="" id="{590A7AD1-61ED-463B-8119-F31E7D2F129F}"/>
              </a:ext>
            </a:extLst>
          </p:cNvPr>
          <p:cNvPicPr>
            <a:picLocks noChangeAspect="1" noChangeArrowheads="1"/>
          </p:cNvPicPr>
          <p:nvPr/>
        </p:nvPicPr>
        <p:blipFill>
          <a:blip r:embed="rId3" cstate="print"/>
          <a:srcRect/>
          <a:stretch>
            <a:fillRect/>
          </a:stretch>
        </p:blipFill>
        <p:spPr bwMode="auto">
          <a:xfrm>
            <a:off x="1787199" y="2669050"/>
            <a:ext cx="8214188" cy="1459390"/>
          </a:xfrm>
          <a:prstGeom prst="rect">
            <a:avLst/>
          </a:prstGeom>
          <a:noFill/>
          <a:ln w="9525">
            <a:noFill/>
            <a:miter lim="800000"/>
            <a:headEnd/>
            <a:tailEnd/>
          </a:ln>
        </p:spPr>
      </p:pic>
      <p:sp>
        <p:nvSpPr>
          <p:cNvPr id="6" name="Oval 5">
            <a:extLst>
              <a:ext uri="{FF2B5EF4-FFF2-40B4-BE49-F238E27FC236}">
                <a16:creationId xmlns:a16="http://schemas.microsoft.com/office/drawing/2014/main" xmlns="" id="{B1768229-CC0D-4731-BE93-33C8EF421B49}"/>
              </a:ext>
            </a:extLst>
          </p:cNvPr>
          <p:cNvSpPr/>
          <p:nvPr/>
        </p:nvSpPr>
        <p:spPr>
          <a:xfrm>
            <a:off x="3681275" y="3144417"/>
            <a:ext cx="182880" cy="182880"/>
          </a:xfrm>
          <a:prstGeom prst="ellipse">
            <a:avLst/>
          </a:prstGeom>
          <a:solidFill>
            <a:srgbClr val="FF0000"/>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19824E44-95BF-44E2-86CA-781ED83780DD}"/>
              </a:ext>
            </a:extLst>
          </p:cNvPr>
          <p:cNvSpPr/>
          <p:nvPr/>
        </p:nvSpPr>
        <p:spPr>
          <a:xfrm rot="10800000" flipV="1">
            <a:off x="3864156" y="3108218"/>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7F5A4444-3574-4100-BDC9-1A999303AB5B}"/>
              </a:ext>
            </a:extLst>
          </p:cNvPr>
          <p:cNvSpPr/>
          <p:nvPr/>
        </p:nvSpPr>
        <p:spPr>
          <a:xfrm flipV="1">
            <a:off x="7013518" y="3211790"/>
            <a:ext cx="182880" cy="182880"/>
          </a:xfrm>
          <a:prstGeom prst="ellipse">
            <a:avLst/>
          </a:prstGeom>
          <a:solidFill>
            <a:srgbClr val="FF0000"/>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89403877-DD11-44DC-BCF1-F645F61504CB}"/>
              </a:ext>
            </a:extLst>
          </p:cNvPr>
          <p:cNvSpPr/>
          <p:nvPr/>
        </p:nvSpPr>
        <p:spPr>
          <a:xfrm rot="10800000" flipV="1">
            <a:off x="4192773" y="314441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A2CEEDF7-04DE-4653-991F-E8D9BF88A046}"/>
              </a:ext>
            </a:extLst>
          </p:cNvPr>
          <p:cNvSpPr/>
          <p:nvPr/>
        </p:nvSpPr>
        <p:spPr>
          <a:xfrm rot="10800000" flipV="1">
            <a:off x="4557903" y="314441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22C9E45B-9036-4E36-8A8D-19EF8020ADB5}"/>
              </a:ext>
            </a:extLst>
          </p:cNvPr>
          <p:cNvSpPr/>
          <p:nvPr/>
        </p:nvSpPr>
        <p:spPr>
          <a:xfrm rot="10800000" flipV="1">
            <a:off x="4923033" y="314441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A2140A31-5298-495A-B3BF-ED3E59D8635F}"/>
              </a:ext>
            </a:extLst>
          </p:cNvPr>
          <p:cNvSpPr/>
          <p:nvPr/>
        </p:nvSpPr>
        <p:spPr>
          <a:xfrm rot="10800000" flipV="1">
            <a:off x="5225478" y="3193857"/>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5878CB16-E6B1-4B18-8A2F-58565937FC60}"/>
              </a:ext>
            </a:extLst>
          </p:cNvPr>
          <p:cNvSpPr/>
          <p:nvPr/>
        </p:nvSpPr>
        <p:spPr>
          <a:xfrm rot="10800000" flipV="1">
            <a:off x="5552924" y="3199343"/>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308A6EEA-2420-4A21-BC3E-50B7FB736D47}"/>
              </a:ext>
            </a:extLst>
          </p:cNvPr>
          <p:cNvSpPr/>
          <p:nvPr/>
        </p:nvSpPr>
        <p:spPr>
          <a:xfrm>
            <a:off x="5388188" y="3177460"/>
            <a:ext cx="182880" cy="182880"/>
          </a:xfrm>
          <a:prstGeom prst="ellipse">
            <a:avLst/>
          </a:prstGeom>
          <a:solidFill>
            <a:srgbClr val="FF0000"/>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1D1C44EE-D133-4F3C-9432-4A3EBBD1F0A8}"/>
              </a:ext>
            </a:extLst>
          </p:cNvPr>
          <p:cNvSpPr/>
          <p:nvPr/>
        </p:nvSpPr>
        <p:spPr>
          <a:xfrm rot="10800000" flipV="1">
            <a:off x="5863201" y="3181244"/>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B24583FE-A641-49EA-B207-EB5A965BF1BA}"/>
              </a:ext>
            </a:extLst>
          </p:cNvPr>
          <p:cNvSpPr/>
          <p:nvPr/>
        </p:nvSpPr>
        <p:spPr>
          <a:xfrm rot="10800000" flipV="1">
            <a:off x="6191818" y="3217441"/>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48392782-516F-40AE-8A67-244707A0CF50}"/>
              </a:ext>
            </a:extLst>
          </p:cNvPr>
          <p:cNvSpPr/>
          <p:nvPr/>
        </p:nvSpPr>
        <p:spPr>
          <a:xfrm rot="10800000" flipV="1">
            <a:off x="6922078" y="3181244"/>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2555C3F2-21C0-464B-9BAD-B1FBA1CB3EA6}"/>
              </a:ext>
            </a:extLst>
          </p:cNvPr>
          <p:cNvSpPr/>
          <p:nvPr/>
        </p:nvSpPr>
        <p:spPr>
          <a:xfrm rot="10800000" flipV="1">
            <a:off x="6578743" y="3215864"/>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D6FE20BC-C576-4D40-B351-66ACA27C8863}"/>
              </a:ext>
            </a:extLst>
          </p:cNvPr>
          <p:cNvSpPr/>
          <p:nvPr/>
        </p:nvSpPr>
        <p:spPr>
          <a:xfrm rot="10800000" flipV="1">
            <a:off x="7287208" y="3217441"/>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29E8566F-5360-4046-93DA-EE56FA540027}"/>
              </a:ext>
            </a:extLst>
          </p:cNvPr>
          <p:cNvSpPr/>
          <p:nvPr/>
        </p:nvSpPr>
        <p:spPr>
          <a:xfrm rot="10800000" flipV="1">
            <a:off x="7816848" y="316831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2A2A5621-B124-4FE9-911A-F4B433EECA61}"/>
              </a:ext>
            </a:extLst>
          </p:cNvPr>
          <p:cNvSpPr/>
          <p:nvPr/>
        </p:nvSpPr>
        <p:spPr>
          <a:xfrm rot="10800000" flipV="1">
            <a:off x="2623029" y="3107903"/>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E947526C-A5EB-4959-8F36-0F67C6E84577}"/>
              </a:ext>
            </a:extLst>
          </p:cNvPr>
          <p:cNvSpPr/>
          <p:nvPr/>
        </p:nvSpPr>
        <p:spPr>
          <a:xfrm rot="10800000" flipV="1">
            <a:off x="3572052" y="3144416"/>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70241501-6D92-418D-A4C6-25F7131E5E35}"/>
              </a:ext>
            </a:extLst>
          </p:cNvPr>
          <p:cNvSpPr/>
          <p:nvPr/>
        </p:nvSpPr>
        <p:spPr>
          <a:xfrm rot="10800000" flipV="1">
            <a:off x="2878935" y="3108219"/>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8A2E89CC-0387-49C0-8D48-337C8331BC3D}"/>
              </a:ext>
            </a:extLst>
          </p:cNvPr>
          <p:cNvSpPr/>
          <p:nvPr/>
        </p:nvSpPr>
        <p:spPr>
          <a:xfrm rot="10800000" flipV="1">
            <a:off x="3133896" y="3108218"/>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DD75F370-E81A-4FFE-8A9E-79BD51DAD68E}"/>
              </a:ext>
            </a:extLst>
          </p:cNvPr>
          <p:cNvSpPr/>
          <p:nvPr/>
        </p:nvSpPr>
        <p:spPr>
          <a:xfrm rot="10800000" flipV="1">
            <a:off x="3389802" y="314441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79291CC8-9C64-48E9-B19F-4889F0659E9B}"/>
              </a:ext>
            </a:extLst>
          </p:cNvPr>
          <p:cNvSpPr/>
          <p:nvPr/>
        </p:nvSpPr>
        <p:spPr>
          <a:xfrm rot="10800000" flipV="1">
            <a:off x="2046953" y="3100650"/>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772BFA55-5001-4BC5-8564-5BECC82D1C2F}"/>
              </a:ext>
            </a:extLst>
          </p:cNvPr>
          <p:cNvSpPr/>
          <p:nvPr/>
        </p:nvSpPr>
        <p:spPr>
          <a:xfrm rot="10800000" flipV="1">
            <a:off x="8124088" y="3177460"/>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969ABD16-A8E8-43F1-834A-3CEF6113B3B5}"/>
              </a:ext>
            </a:extLst>
          </p:cNvPr>
          <p:cNvSpPr/>
          <p:nvPr/>
        </p:nvSpPr>
        <p:spPr>
          <a:xfrm rot="10800000" flipV="1">
            <a:off x="8752721" y="316831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xmlns="" id="{10F5BC60-34D4-4A3C-B3EA-8D7D959518AD}"/>
              </a:ext>
            </a:extLst>
          </p:cNvPr>
          <p:cNvSpPr/>
          <p:nvPr/>
        </p:nvSpPr>
        <p:spPr>
          <a:xfrm rot="10800000" flipV="1">
            <a:off x="9081338" y="3204512"/>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xmlns="" id="{15A4B211-752A-44CE-A1E0-A0889C5DD504}"/>
              </a:ext>
            </a:extLst>
          </p:cNvPr>
          <p:cNvSpPr/>
          <p:nvPr/>
        </p:nvSpPr>
        <p:spPr>
          <a:xfrm rot="10800000" flipV="1">
            <a:off x="9468263" y="320293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xmlns="" id="{B84452DD-09BA-4A94-9B56-742A5B537878}"/>
              </a:ext>
            </a:extLst>
          </p:cNvPr>
          <p:cNvSpPr/>
          <p:nvPr/>
        </p:nvSpPr>
        <p:spPr>
          <a:xfrm rot="10800000" flipV="1">
            <a:off x="8431328" y="316831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D0DAF1B4-8BE7-4BE2-A816-E778ED892E06}"/>
              </a:ext>
            </a:extLst>
          </p:cNvPr>
          <p:cNvSpPr/>
          <p:nvPr/>
        </p:nvSpPr>
        <p:spPr>
          <a:xfrm rot="10800000" flipV="1">
            <a:off x="2392599" y="3091505"/>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D63195C5-A051-45D4-B060-35A6907AEB39}"/>
              </a:ext>
            </a:extLst>
          </p:cNvPr>
          <p:cNvSpPr/>
          <p:nvPr/>
        </p:nvSpPr>
        <p:spPr>
          <a:xfrm rot="10800000" flipV="1">
            <a:off x="7470088" y="3193858"/>
            <a:ext cx="182880" cy="182880"/>
          </a:xfrm>
          <a:prstGeom prst="ellipse">
            <a:avLst/>
          </a:prstGeom>
          <a:solidFill>
            <a:srgbClr val="FF0000">
              <a:alpha val="9020"/>
            </a:srgbClr>
          </a:solidFill>
          <a:ln>
            <a:noFill/>
          </a:ln>
          <a:effectLst>
            <a:glow rad="228600">
              <a:srgbClr val="FF6699">
                <a:alpha val="40000"/>
              </a:srgbClr>
            </a:glow>
          </a:effectLst>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xmlns="" id="{02581500-C17B-47D5-975E-D920EFC96500}"/>
              </a:ext>
            </a:extLst>
          </p:cNvPr>
          <p:cNvSpPr/>
          <p:nvPr/>
        </p:nvSpPr>
        <p:spPr>
          <a:xfrm>
            <a:off x="2939413" y="363832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xmlns="" id="{08E8EC4D-202B-42B4-BDBF-2E47A505E59D}"/>
              </a:ext>
            </a:extLst>
          </p:cNvPr>
          <p:cNvSpPr/>
          <p:nvPr/>
        </p:nvSpPr>
        <p:spPr>
          <a:xfrm>
            <a:off x="3745918" y="359077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xmlns="" id="{E571EF86-FC55-4B8D-911A-A85F47E9F815}"/>
              </a:ext>
            </a:extLst>
          </p:cNvPr>
          <p:cNvSpPr/>
          <p:nvPr/>
        </p:nvSpPr>
        <p:spPr>
          <a:xfrm>
            <a:off x="4557902" y="359077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xmlns="" id="{B6FE106F-F766-456E-9524-F8F239EAD1EF}"/>
              </a:ext>
            </a:extLst>
          </p:cNvPr>
          <p:cNvSpPr/>
          <p:nvPr/>
        </p:nvSpPr>
        <p:spPr>
          <a:xfrm>
            <a:off x="6191818" y="359077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54738804-F985-4872-B2C6-71CAF2C30083}"/>
              </a:ext>
            </a:extLst>
          </p:cNvPr>
          <p:cNvSpPr/>
          <p:nvPr/>
        </p:nvSpPr>
        <p:spPr>
          <a:xfrm>
            <a:off x="7013518" y="359077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xmlns="" id="{B91DF2B9-603F-4CE4-A28B-7AA47781C19B}"/>
              </a:ext>
            </a:extLst>
          </p:cNvPr>
          <p:cNvSpPr/>
          <p:nvPr/>
        </p:nvSpPr>
        <p:spPr>
          <a:xfrm>
            <a:off x="5397333" y="359077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xmlns="" id="{00E80CD1-FCC8-420B-8057-EFD041E7B71A}"/>
              </a:ext>
            </a:extLst>
          </p:cNvPr>
          <p:cNvSpPr/>
          <p:nvPr/>
        </p:nvSpPr>
        <p:spPr>
          <a:xfrm>
            <a:off x="8684968" y="3629175"/>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xmlns="" id="{137598A1-D0BC-44CA-B829-4BF036D44D12}"/>
              </a:ext>
            </a:extLst>
          </p:cNvPr>
          <p:cNvSpPr/>
          <p:nvPr/>
        </p:nvSpPr>
        <p:spPr>
          <a:xfrm>
            <a:off x="9506668" y="3629175"/>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335758EA-1AD1-4107-8459-BDC62C2096D8}"/>
              </a:ext>
            </a:extLst>
          </p:cNvPr>
          <p:cNvSpPr/>
          <p:nvPr/>
        </p:nvSpPr>
        <p:spPr>
          <a:xfrm>
            <a:off x="7890483" y="3629175"/>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xmlns="" id="{9004ADFD-F2BC-4061-91E5-6C540B088CEC}"/>
              </a:ext>
            </a:extLst>
          </p:cNvPr>
          <p:cNvSpPr/>
          <p:nvPr/>
        </p:nvSpPr>
        <p:spPr>
          <a:xfrm>
            <a:off x="2094503" y="3590770"/>
            <a:ext cx="182880" cy="182880"/>
          </a:xfrm>
          <a:prstGeom prst="ellipse">
            <a:avLst/>
          </a:prstGeom>
          <a:solidFill>
            <a:schemeClr val="accent2">
              <a:lumMod val="75000"/>
            </a:schemeClr>
          </a:solidFill>
          <a:ln>
            <a:no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BD120222-2D40-482E-ACEF-81FCD62B6AAB}"/>
              </a:ext>
            </a:extLst>
          </p:cNvPr>
          <p:cNvSpPr txBox="1"/>
          <p:nvPr/>
        </p:nvSpPr>
        <p:spPr>
          <a:xfrm>
            <a:off x="1392263" y="2899480"/>
            <a:ext cx="654690" cy="523220"/>
          </a:xfrm>
          <a:prstGeom prst="rect">
            <a:avLst/>
          </a:prstGeom>
          <a:noFill/>
        </p:spPr>
        <p:txBody>
          <a:bodyPr wrap="square" rtlCol="0">
            <a:spAutoFit/>
          </a:bodyPr>
          <a:lstStyle/>
          <a:p>
            <a:r>
              <a:rPr lang="en-US" sz="2800" dirty="0">
                <a:solidFill>
                  <a:srgbClr val="C00000"/>
                </a:solidFill>
              </a:rPr>
              <a:t>c</a:t>
            </a:r>
          </a:p>
        </p:txBody>
      </p:sp>
      <p:sp>
        <p:nvSpPr>
          <p:cNvPr id="45" name="TextBox 44">
            <a:extLst>
              <a:ext uri="{FF2B5EF4-FFF2-40B4-BE49-F238E27FC236}">
                <a16:creationId xmlns:a16="http://schemas.microsoft.com/office/drawing/2014/main" xmlns="" id="{76D3F7C7-FDE8-4FB7-B7E5-22DF70EC2DFE}"/>
              </a:ext>
            </a:extLst>
          </p:cNvPr>
          <p:cNvSpPr txBox="1"/>
          <p:nvPr/>
        </p:nvSpPr>
        <p:spPr>
          <a:xfrm>
            <a:off x="1394068" y="3490005"/>
            <a:ext cx="654690" cy="523220"/>
          </a:xfrm>
          <a:prstGeom prst="rect">
            <a:avLst/>
          </a:prstGeom>
          <a:noFill/>
        </p:spPr>
        <p:txBody>
          <a:bodyPr wrap="square" rtlCol="0">
            <a:spAutoFit/>
          </a:bodyPr>
          <a:lstStyle/>
          <a:p>
            <a:r>
              <a:rPr lang="en-US" sz="2800" dirty="0">
                <a:solidFill>
                  <a:srgbClr val="002060"/>
                </a:solidFill>
              </a:rPr>
              <a:t>f</a:t>
            </a:r>
          </a:p>
        </p:txBody>
      </p:sp>
      <p:grpSp>
        <p:nvGrpSpPr>
          <p:cNvPr id="46" name="Group 37">
            <a:extLst>
              <a:ext uri="{FF2B5EF4-FFF2-40B4-BE49-F238E27FC236}">
                <a16:creationId xmlns:a16="http://schemas.microsoft.com/office/drawing/2014/main" xmlns="" id="{7734B916-3C18-4978-AFD8-0C02D8A1CCB0}"/>
              </a:ext>
            </a:extLst>
          </p:cNvPr>
          <p:cNvGrpSpPr/>
          <p:nvPr/>
        </p:nvGrpSpPr>
        <p:grpSpPr>
          <a:xfrm>
            <a:off x="4557902" y="3604273"/>
            <a:ext cx="137224" cy="255906"/>
            <a:chOff x="920700" y="3209922"/>
            <a:chExt cx="137224" cy="255906"/>
          </a:xfrm>
        </p:grpSpPr>
        <p:sp>
          <p:nvSpPr>
            <p:cNvPr id="47" name="Oval 46">
              <a:extLst>
                <a:ext uri="{FF2B5EF4-FFF2-40B4-BE49-F238E27FC236}">
                  <a16:creationId xmlns:a16="http://schemas.microsoft.com/office/drawing/2014/main" xmlns="" id="{3BBEC404-549C-4A68-BD94-19AED36C5A44}"/>
                </a:ext>
              </a:extLst>
            </p:cNvPr>
            <p:cNvSpPr/>
            <p:nvPr/>
          </p:nvSpPr>
          <p:spPr>
            <a:xfrm>
              <a:off x="920700" y="3209922"/>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xmlns="" id="{4200A530-9BBF-4816-B1C1-63225AE4F43C}"/>
                </a:ext>
              </a:extLst>
            </p:cNvPr>
            <p:cNvCxnSpPr/>
            <p:nvPr/>
          </p:nvCxnSpPr>
          <p:spPr>
            <a:xfrm rot="16200000" flipV="1">
              <a:off x="901492" y="3373594"/>
              <a:ext cx="182880" cy="158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9" name="Group 40">
            <a:extLst>
              <a:ext uri="{FF2B5EF4-FFF2-40B4-BE49-F238E27FC236}">
                <a16:creationId xmlns:a16="http://schemas.microsoft.com/office/drawing/2014/main" xmlns="" id="{DD4EFF9C-C80C-4D82-A7D8-AC795D3406B9}"/>
              </a:ext>
            </a:extLst>
          </p:cNvPr>
          <p:cNvGrpSpPr/>
          <p:nvPr/>
        </p:nvGrpSpPr>
        <p:grpSpPr>
          <a:xfrm>
            <a:off x="7036346" y="3469058"/>
            <a:ext cx="137224" cy="243424"/>
            <a:chOff x="990600" y="3538224"/>
            <a:chExt cx="137224" cy="243424"/>
          </a:xfrm>
        </p:grpSpPr>
        <p:sp>
          <p:nvSpPr>
            <p:cNvPr id="50" name="Oval 49">
              <a:extLst>
                <a:ext uri="{FF2B5EF4-FFF2-40B4-BE49-F238E27FC236}">
                  <a16:creationId xmlns:a16="http://schemas.microsoft.com/office/drawing/2014/main" xmlns="" id="{FEC617E9-09CF-4E39-86B4-B254FE74FC95}"/>
                </a:ext>
              </a:extLst>
            </p:cNvPr>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xmlns="" id="{EAA3D3F0-249A-4C1E-A983-D2E3E738A5C1}"/>
                </a:ext>
              </a:extLst>
            </p:cNvPr>
            <p:cNvCxnSpPr/>
            <p:nvPr/>
          </p:nvCxnSpPr>
          <p:spPr>
            <a:xfrm rot="5400000">
              <a:off x="974518" y="3628870"/>
              <a:ext cx="182880" cy="158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2" name="Group 43">
            <a:extLst>
              <a:ext uri="{FF2B5EF4-FFF2-40B4-BE49-F238E27FC236}">
                <a16:creationId xmlns:a16="http://schemas.microsoft.com/office/drawing/2014/main" xmlns="" id="{933FC597-5266-4332-A7F9-2C75D30F931A}"/>
              </a:ext>
            </a:extLst>
          </p:cNvPr>
          <p:cNvGrpSpPr/>
          <p:nvPr/>
        </p:nvGrpSpPr>
        <p:grpSpPr>
          <a:xfrm rot="16200000">
            <a:off x="2039509" y="3551173"/>
            <a:ext cx="137224" cy="243424"/>
            <a:chOff x="990600" y="3538224"/>
            <a:chExt cx="137224" cy="243424"/>
          </a:xfrm>
        </p:grpSpPr>
        <p:sp>
          <p:nvSpPr>
            <p:cNvPr id="53" name="Oval 52">
              <a:extLst>
                <a:ext uri="{FF2B5EF4-FFF2-40B4-BE49-F238E27FC236}">
                  <a16:creationId xmlns:a16="http://schemas.microsoft.com/office/drawing/2014/main" xmlns="" id="{F3755510-AF05-42BA-8D4B-070F91F7BF3D}"/>
                </a:ext>
              </a:extLst>
            </p:cNvPr>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xmlns="" id="{B6541777-CC43-4BEF-96FF-BEC634E14A4D}"/>
                </a:ext>
              </a:extLst>
            </p:cNvPr>
            <p:cNvCxnSpPr/>
            <p:nvPr/>
          </p:nvCxnSpPr>
          <p:spPr>
            <a:xfrm rot="5400000">
              <a:off x="974518" y="3628870"/>
              <a:ext cx="182880" cy="158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5" name="Group 49">
            <a:extLst>
              <a:ext uri="{FF2B5EF4-FFF2-40B4-BE49-F238E27FC236}">
                <a16:creationId xmlns:a16="http://schemas.microsoft.com/office/drawing/2014/main" xmlns="" id="{67579B83-1093-407E-9116-82A49280AC72}"/>
              </a:ext>
            </a:extLst>
          </p:cNvPr>
          <p:cNvGrpSpPr/>
          <p:nvPr/>
        </p:nvGrpSpPr>
        <p:grpSpPr>
          <a:xfrm>
            <a:off x="8707414" y="3513960"/>
            <a:ext cx="137224" cy="243424"/>
            <a:chOff x="990600" y="3538224"/>
            <a:chExt cx="137224" cy="243424"/>
          </a:xfrm>
        </p:grpSpPr>
        <p:sp>
          <p:nvSpPr>
            <p:cNvPr id="56" name="Oval 55">
              <a:extLst>
                <a:ext uri="{FF2B5EF4-FFF2-40B4-BE49-F238E27FC236}">
                  <a16:creationId xmlns:a16="http://schemas.microsoft.com/office/drawing/2014/main" xmlns="" id="{0B1FD8BF-93FF-4207-9BEB-2484F0C672D4}"/>
                </a:ext>
              </a:extLst>
            </p:cNvPr>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xmlns="" id="{5FEA15B5-3279-43CA-80E5-CADDB2FAE47B}"/>
                </a:ext>
              </a:extLst>
            </p:cNvPr>
            <p:cNvCxnSpPr/>
            <p:nvPr/>
          </p:nvCxnSpPr>
          <p:spPr>
            <a:xfrm rot="5400000">
              <a:off x="974518" y="3628870"/>
              <a:ext cx="182880" cy="158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8" name="Group 52">
            <a:extLst>
              <a:ext uri="{FF2B5EF4-FFF2-40B4-BE49-F238E27FC236}">
                <a16:creationId xmlns:a16="http://schemas.microsoft.com/office/drawing/2014/main" xmlns="" id="{38E144D9-2B31-486D-9ABF-96DFB14DD1CB}"/>
              </a:ext>
            </a:extLst>
          </p:cNvPr>
          <p:cNvGrpSpPr/>
          <p:nvPr/>
        </p:nvGrpSpPr>
        <p:grpSpPr>
          <a:xfrm rot="19920000">
            <a:off x="3742464" y="3493520"/>
            <a:ext cx="137224" cy="243424"/>
            <a:chOff x="990600" y="3538224"/>
            <a:chExt cx="137224" cy="243424"/>
          </a:xfrm>
        </p:grpSpPr>
        <p:sp>
          <p:nvSpPr>
            <p:cNvPr id="59" name="Oval 58">
              <a:extLst>
                <a:ext uri="{FF2B5EF4-FFF2-40B4-BE49-F238E27FC236}">
                  <a16:creationId xmlns:a16="http://schemas.microsoft.com/office/drawing/2014/main" xmlns="" id="{936A8F15-9568-42FF-91E7-E5E468B70077}"/>
                </a:ext>
              </a:extLst>
            </p:cNvPr>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xmlns="" id="{30D8C619-E17D-46E1-83CD-38979D2D579C}"/>
                </a:ext>
              </a:extLst>
            </p:cNvPr>
            <p:cNvCxnSpPr/>
            <p:nvPr/>
          </p:nvCxnSpPr>
          <p:spPr>
            <a:xfrm rot="5400000">
              <a:off x="974518" y="3628870"/>
              <a:ext cx="182880" cy="158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1" name="Group 55">
            <a:extLst>
              <a:ext uri="{FF2B5EF4-FFF2-40B4-BE49-F238E27FC236}">
                <a16:creationId xmlns:a16="http://schemas.microsoft.com/office/drawing/2014/main" xmlns="" id="{F68951A1-45B6-4FA5-8C7C-463BF181AB0D}"/>
              </a:ext>
            </a:extLst>
          </p:cNvPr>
          <p:cNvGrpSpPr/>
          <p:nvPr/>
        </p:nvGrpSpPr>
        <p:grpSpPr>
          <a:xfrm rot="2340000">
            <a:off x="3000573" y="3568420"/>
            <a:ext cx="137224" cy="243424"/>
            <a:chOff x="990600" y="3538224"/>
            <a:chExt cx="137224" cy="243424"/>
          </a:xfrm>
        </p:grpSpPr>
        <p:sp>
          <p:nvSpPr>
            <p:cNvPr id="62" name="Oval 61">
              <a:extLst>
                <a:ext uri="{FF2B5EF4-FFF2-40B4-BE49-F238E27FC236}">
                  <a16:creationId xmlns:a16="http://schemas.microsoft.com/office/drawing/2014/main" xmlns="" id="{4164160D-91B3-461B-8AC1-D2B7596454EF}"/>
                </a:ext>
              </a:extLst>
            </p:cNvPr>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xmlns="" id="{92F9D1E3-2DEA-4D20-B5C2-5A4A8193DAC0}"/>
                </a:ext>
              </a:extLst>
            </p:cNvPr>
            <p:cNvCxnSpPr/>
            <p:nvPr/>
          </p:nvCxnSpPr>
          <p:spPr>
            <a:xfrm rot="5400000">
              <a:off x="974518" y="3628870"/>
              <a:ext cx="182880" cy="158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4" name="Group 62">
            <a:extLst>
              <a:ext uri="{FF2B5EF4-FFF2-40B4-BE49-F238E27FC236}">
                <a16:creationId xmlns:a16="http://schemas.microsoft.com/office/drawing/2014/main" xmlns="" id="{77061394-226D-402B-B374-4B609AC088DD}"/>
              </a:ext>
            </a:extLst>
          </p:cNvPr>
          <p:cNvGrpSpPr/>
          <p:nvPr/>
        </p:nvGrpSpPr>
        <p:grpSpPr>
          <a:xfrm rot="19920000">
            <a:off x="6166993" y="3507462"/>
            <a:ext cx="137224" cy="243424"/>
            <a:chOff x="990600" y="3538224"/>
            <a:chExt cx="137224" cy="243424"/>
          </a:xfrm>
        </p:grpSpPr>
        <p:sp>
          <p:nvSpPr>
            <p:cNvPr id="65" name="Oval 64">
              <a:extLst>
                <a:ext uri="{FF2B5EF4-FFF2-40B4-BE49-F238E27FC236}">
                  <a16:creationId xmlns:a16="http://schemas.microsoft.com/office/drawing/2014/main" xmlns="" id="{1C665571-717B-41BC-81EC-655921541213}"/>
                </a:ext>
              </a:extLst>
            </p:cNvPr>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a:extLst>
                <a:ext uri="{FF2B5EF4-FFF2-40B4-BE49-F238E27FC236}">
                  <a16:creationId xmlns:a16="http://schemas.microsoft.com/office/drawing/2014/main" xmlns="" id="{1235A741-3D56-4008-B0BC-CFAE70D552DD}"/>
                </a:ext>
              </a:extLst>
            </p:cNvPr>
            <p:cNvCxnSpPr/>
            <p:nvPr/>
          </p:nvCxnSpPr>
          <p:spPr>
            <a:xfrm rot="5400000">
              <a:off x="974518" y="3628870"/>
              <a:ext cx="182880" cy="158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7" name="Group 65">
            <a:extLst>
              <a:ext uri="{FF2B5EF4-FFF2-40B4-BE49-F238E27FC236}">
                <a16:creationId xmlns:a16="http://schemas.microsoft.com/office/drawing/2014/main" xmlns="" id="{32DC1689-3D8F-4DCB-B194-D204880533B3}"/>
              </a:ext>
            </a:extLst>
          </p:cNvPr>
          <p:cNvGrpSpPr/>
          <p:nvPr/>
        </p:nvGrpSpPr>
        <p:grpSpPr>
          <a:xfrm rot="16200000">
            <a:off x="7982259" y="3569835"/>
            <a:ext cx="137224" cy="255906"/>
            <a:chOff x="920700" y="3209922"/>
            <a:chExt cx="137224" cy="255906"/>
          </a:xfrm>
        </p:grpSpPr>
        <p:sp>
          <p:nvSpPr>
            <p:cNvPr id="68" name="Oval 67">
              <a:extLst>
                <a:ext uri="{FF2B5EF4-FFF2-40B4-BE49-F238E27FC236}">
                  <a16:creationId xmlns:a16="http://schemas.microsoft.com/office/drawing/2014/main" xmlns="" id="{D836C384-CE5A-4021-8A2F-DD2FC6035958}"/>
                </a:ext>
              </a:extLst>
            </p:cNvPr>
            <p:cNvSpPr/>
            <p:nvPr/>
          </p:nvSpPr>
          <p:spPr>
            <a:xfrm>
              <a:off x="920700" y="3209922"/>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xmlns="" id="{37A7B50B-9504-4A95-8EDD-996D37325EBD}"/>
                </a:ext>
              </a:extLst>
            </p:cNvPr>
            <p:cNvCxnSpPr/>
            <p:nvPr/>
          </p:nvCxnSpPr>
          <p:spPr>
            <a:xfrm rot="16200000" flipV="1">
              <a:off x="901492" y="3373594"/>
              <a:ext cx="182880" cy="158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0" name="Group 78">
            <a:extLst>
              <a:ext uri="{FF2B5EF4-FFF2-40B4-BE49-F238E27FC236}">
                <a16:creationId xmlns:a16="http://schemas.microsoft.com/office/drawing/2014/main" xmlns="" id="{792C8A27-AC5D-467C-BC21-16483F2E1545}"/>
              </a:ext>
            </a:extLst>
          </p:cNvPr>
          <p:cNvGrpSpPr/>
          <p:nvPr/>
        </p:nvGrpSpPr>
        <p:grpSpPr>
          <a:xfrm>
            <a:off x="2140159" y="3490005"/>
            <a:ext cx="137224" cy="243424"/>
            <a:chOff x="990600" y="3538224"/>
            <a:chExt cx="137224" cy="243424"/>
          </a:xfrm>
        </p:grpSpPr>
        <p:sp>
          <p:nvSpPr>
            <p:cNvPr id="71" name="Oval 70">
              <a:extLst>
                <a:ext uri="{FF2B5EF4-FFF2-40B4-BE49-F238E27FC236}">
                  <a16:creationId xmlns:a16="http://schemas.microsoft.com/office/drawing/2014/main" xmlns="" id="{DC7FC327-97F2-4286-A88D-E3B02A446FE3}"/>
                </a:ext>
              </a:extLst>
            </p:cNvPr>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a:extLst>
                <a:ext uri="{FF2B5EF4-FFF2-40B4-BE49-F238E27FC236}">
                  <a16:creationId xmlns:a16="http://schemas.microsoft.com/office/drawing/2014/main" xmlns="" id="{AB09F4B5-E23E-4D8B-8D38-41C86BE61F9C}"/>
                </a:ext>
              </a:extLst>
            </p:cNvPr>
            <p:cNvCxnSpPr/>
            <p:nvPr/>
          </p:nvCxnSpPr>
          <p:spPr>
            <a:xfrm rot="5400000">
              <a:off x="974518" y="3628870"/>
              <a:ext cx="182880" cy="1588"/>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a:extLst>
              <a:ext uri="{FF2B5EF4-FFF2-40B4-BE49-F238E27FC236}">
                <a16:creationId xmlns:a16="http://schemas.microsoft.com/office/drawing/2014/main" xmlns="" id="{9C691F64-4E0A-419F-8203-AFB9C746D2AD}"/>
              </a:ext>
            </a:extLst>
          </p:cNvPr>
          <p:cNvCxnSpPr/>
          <p:nvPr/>
        </p:nvCxnSpPr>
        <p:spPr>
          <a:xfrm rot="5400000">
            <a:off x="5381640" y="3170865"/>
            <a:ext cx="182880" cy="1588"/>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4" name="Group 84">
            <a:extLst>
              <a:ext uri="{FF2B5EF4-FFF2-40B4-BE49-F238E27FC236}">
                <a16:creationId xmlns:a16="http://schemas.microsoft.com/office/drawing/2014/main" xmlns="" id="{28C32868-F77A-4FA3-9179-F4C7EC769F62}"/>
              </a:ext>
            </a:extLst>
          </p:cNvPr>
          <p:cNvGrpSpPr/>
          <p:nvPr/>
        </p:nvGrpSpPr>
        <p:grpSpPr>
          <a:xfrm>
            <a:off x="9513919" y="3513960"/>
            <a:ext cx="137224" cy="243424"/>
            <a:chOff x="990600" y="3538224"/>
            <a:chExt cx="137224" cy="243424"/>
          </a:xfrm>
        </p:grpSpPr>
        <p:sp>
          <p:nvSpPr>
            <p:cNvPr id="75" name="Oval 74">
              <a:extLst>
                <a:ext uri="{FF2B5EF4-FFF2-40B4-BE49-F238E27FC236}">
                  <a16:creationId xmlns:a16="http://schemas.microsoft.com/office/drawing/2014/main" xmlns="" id="{EE401B77-776E-4884-83E4-B9F2E41881AD}"/>
                </a:ext>
              </a:extLst>
            </p:cNvPr>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Arrow Connector 75">
              <a:extLst>
                <a:ext uri="{FF2B5EF4-FFF2-40B4-BE49-F238E27FC236}">
                  <a16:creationId xmlns:a16="http://schemas.microsoft.com/office/drawing/2014/main" xmlns="" id="{CF9EABBD-2564-4CDF-88C2-5D10CFE3658D}"/>
                </a:ext>
              </a:extLst>
            </p:cNvPr>
            <p:cNvCxnSpPr/>
            <p:nvPr/>
          </p:nvCxnSpPr>
          <p:spPr>
            <a:xfrm rot="5400000">
              <a:off x="974518" y="3628870"/>
              <a:ext cx="182880" cy="1588"/>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7" name="Group 88">
            <a:extLst>
              <a:ext uri="{FF2B5EF4-FFF2-40B4-BE49-F238E27FC236}">
                <a16:creationId xmlns:a16="http://schemas.microsoft.com/office/drawing/2014/main" xmlns="" id="{B7D76B19-DCAD-4E36-B959-B81A9666581A}"/>
              </a:ext>
            </a:extLst>
          </p:cNvPr>
          <p:cNvGrpSpPr/>
          <p:nvPr/>
        </p:nvGrpSpPr>
        <p:grpSpPr>
          <a:xfrm>
            <a:off x="5408358" y="3490005"/>
            <a:ext cx="137224" cy="243424"/>
            <a:chOff x="990600" y="3538224"/>
            <a:chExt cx="137224" cy="243424"/>
          </a:xfrm>
        </p:grpSpPr>
        <p:sp>
          <p:nvSpPr>
            <p:cNvPr id="78" name="Oval 77">
              <a:extLst>
                <a:ext uri="{FF2B5EF4-FFF2-40B4-BE49-F238E27FC236}">
                  <a16:creationId xmlns:a16="http://schemas.microsoft.com/office/drawing/2014/main" xmlns="" id="{F3A8C9C2-90D6-4447-8891-549D67601751}"/>
                </a:ext>
              </a:extLst>
            </p:cNvPr>
            <p:cNvSpPr/>
            <p:nvPr/>
          </p:nvSpPr>
          <p:spPr>
            <a:xfrm>
              <a:off x="990600" y="3657600"/>
              <a:ext cx="137224" cy="124048"/>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Arrow Connector 78">
              <a:extLst>
                <a:ext uri="{FF2B5EF4-FFF2-40B4-BE49-F238E27FC236}">
                  <a16:creationId xmlns:a16="http://schemas.microsoft.com/office/drawing/2014/main" xmlns="" id="{50BA6078-7FE0-4D01-AA21-878FECD1BC9B}"/>
                </a:ext>
              </a:extLst>
            </p:cNvPr>
            <p:cNvCxnSpPr/>
            <p:nvPr/>
          </p:nvCxnSpPr>
          <p:spPr>
            <a:xfrm rot="5400000">
              <a:off x="974518" y="3628870"/>
              <a:ext cx="182880" cy="1588"/>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0" name="Straight Arrow Connector 79">
            <a:extLst>
              <a:ext uri="{FF2B5EF4-FFF2-40B4-BE49-F238E27FC236}">
                <a16:creationId xmlns:a16="http://schemas.microsoft.com/office/drawing/2014/main" xmlns="" id="{907A8B3F-F0D1-41CD-8C58-DA66309B895A}"/>
              </a:ext>
            </a:extLst>
          </p:cNvPr>
          <p:cNvCxnSpPr/>
          <p:nvPr/>
        </p:nvCxnSpPr>
        <p:spPr>
          <a:xfrm rot="10800000" flipV="1">
            <a:off x="7090961" y="3138391"/>
            <a:ext cx="165218" cy="16331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xmlns="" id="{EE651509-429E-4FD2-A82E-1BC8B207B0D3}"/>
              </a:ext>
            </a:extLst>
          </p:cNvPr>
          <p:cNvCxnSpPr/>
          <p:nvPr/>
        </p:nvCxnSpPr>
        <p:spPr>
          <a:xfrm rot="16200000" flipH="1">
            <a:off x="3621943" y="3119833"/>
            <a:ext cx="163312" cy="87272"/>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xmlns="" id="{A68DB550-C2E4-4E54-8D9D-6DD43741B9E4}"/>
              </a:ext>
            </a:extLst>
          </p:cNvPr>
          <p:cNvSpPr txBox="1"/>
          <p:nvPr/>
        </p:nvSpPr>
        <p:spPr>
          <a:xfrm>
            <a:off x="220035" y="984954"/>
            <a:ext cx="12135980" cy="1384995"/>
          </a:xfrm>
          <a:prstGeom prst="rect">
            <a:avLst/>
          </a:prstGeom>
          <a:noFill/>
        </p:spPr>
        <p:txBody>
          <a:bodyPr wrap="square" rtlCol="0">
            <a:spAutoFit/>
          </a:bodyPr>
          <a:lstStyle/>
          <a:p>
            <a:r>
              <a:rPr lang="en-US" sz="2800" dirty="0">
                <a:latin typeface="+mn-lt"/>
              </a:rPr>
              <a:t>Describes the physics of a  band of conduction electrons (c-electrons) interacting via Heisenberg exchange interaction with localized magnetic moments (f-electrons)</a:t>
            </a:r>
          </a:p>
        </p:txBody>
      </p:sp>
      <p:graphicFrame>
        <p:nvGraphicFramePr>
          <p:cNvPr id="83" name="Object 35">
            <a:extLst>
              <a:ext uri="{FF2B5EF4-FFF2-40B4-BE49-F238E27FC236}">
                <a16:creationId xmlns:a16="http://schemas.microsoft.com/office/drawing/2014/main" xmlns="" id="{C3A77F9C-FCAA-4C90-BD1A-308C5BE1DF1D}"/>
              </a:ext>
            </a:extLst>
          </p:cNvPr>
          <p:cNvGraphicFramePr>
            <a:graphicFrameLocks noChangeAspect="1"/>
          </p:cNvGraphicFramePr>
          <p:nvPr>
            <p:extLst>
              <p:ext uri="{D42A27DB-BD31-4B8C-83A1-F6EECF244321}">
                <p14:modId xmlns:p14="http://schemas.microsoft.com/office/powerpoint/2010/main" val="1251693129"/>
              </p:ext>
            </p:extLst>
          </p:nvPr>
        </p:nvGraphicFramePr>
        <p:xfrm>
          <a:off x="2878934" y="5070500"/>
          <a:ext cx="3100387" cy="1050925"/>
        </p:xfrm>
        <a:graphic>
          <a:graphicData uri="http://schemas.openxmlformats.org/presentationml/2006/ole">
            <mc:AlternateContent xmlns:mc="http://schemas.openxmlformats.org/markup-compatibility/2006">
              <mc:Choice xmlns:v="urn:schemas-microsoft-com:vml" Requires="v">
                <p:oleObj spid="_x0000_s2050" name="Equation" r:id="rId4" imgW="1244520" imgH="380880" progId="Equation.3">
                  <p:embed/>
                </p:oleObj>
              </mc:Choice>
              <mc:Fallback>
                <p:oleObj name="Equation" r:id="rId4" imgW="1244520" imgH="380880" progId="Equation.3">
                  <p:embed/>
                  <p:pic>
                    <p:nvPicPr>
                      <p:cNvPr id="3"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8934" y="5070500"/>
                        <a:ext cx="3100387" cy="105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4" name="Object 35">
            <a:extLst>
              <a:ext uri="{FF2B5EF4-FFF2-40B4-BE49-F238E27FC236}">
                <a16:creationId xmlns:a16="http://schemas.microsoft.com/office/drawing/2014/main" xmlns="" id="{C7E652FA-EDEF-4A7C-A03D-005AFA57D8A9}"/>
              </a:ext>
            </a:extLst>
          </p:cNvPr>
          <p:cNvGraphicFramePr>
            <a:graphicFrameLocks noChangeAspect="1"/>
          </p:cNvGraphicFramePr>
          <p:nvPr>
            <p:extLst>
              <p:ext uri="{D42A27DB-BD31-4B8C-83A1-F6EECF244321}">
                <p14:modId xmlns:p14="http://schemas.microsoft.com/office/powerpoint/2010/main" val="1524708289"/>
              </p:ext>
            </p:extLst>
          </p:nvPr>
        </p:nvGraphicFramePr>
        <p:xfrm>
          <a:off x="6107138" y="5104650"/>
          <a:ext cx="2657475" cy="1016000"/>
        </p:xfrm>
        <a:graphic>
          <a:graphicData uri="http://schemas.openxmlformats.org/presentationml/2006/ole">
            <mc:AlternateContent xmlns:mc="http://schemas.openxmlformats.org/markup-compatibility/2006">
              <mc:Choice xmlns:v="urn:schemas-microsoft-com:vml" Requires="v">
                <p:oleObj spid="_x0000_s2051" name="Equation" r:id="rId6" imgW="1066680" imgH="368280" progId="Equation.3">
                  <p:embed/>
                </p:oleObj>
              </mc:Choice>
              <mc:Fallback>
                <p:oleObj name="Equation" r:id="rId6" imgW="1066680" imgH="368280" progId="Equation.3">
                  <p:embed/>
                  <p:pic>
                    <p:nvPicPr>
                      <p:cNvPr id="125" name="Object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7138" y="5104650"/>
                        <a:ext cx="2657475" cy="101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5" name="Oval 84">
            <a:extLst>
              <a:ext uri="{FF2B5EF4-FFF2-40B4-BE49-F238E27FC236}">
                <a16:creationId xmlns:a16="http://schemas.microsoft.com/office/drawing/2014/main" xmlns="" id="{F2D06CF6-BECA-4CF6-BFEF-08C0B5C58159}"/>
              </a:ext>
            </a:extLst>
          </p:cNvPr>
          <p:cNvSpPr/>
          <p:nvPr/>
        </p:nvSpPr>
        <p:spPr bwMode="auto">
          <a:xfrm>
            <a:off x="5189074" y="2915945"/>
            <a:ext cx="587696" cy="1097280"/>
          </a:xfrm>
          <a:prstGeom prst="ellipse">
            <a:avLst/>
          </a:prstGeom>
          <a:solidFill>
            <a:srgbClr val="D9D9D9">
              <a:alpha val="41961"/>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257911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570BB651-78F9-40C9-947D-2CA114186FE2}"/>
              </a:ext>
            </a:extLst>
          </p:cNvPr>
          <p:cNvSpPr txBox="1">
            <a:spLocks noChangeArrowheads="1"/>
          </p:cNvSpPr>
          <p:nvPr/>
        </p:nvSpPr>
        <p:spPr>
          <a:xfrm>
            <a:off x="1791437" y="0"/>
            <a:ext cx="7847124" cy="1701995"/>
          </a:xfrm>
          <a:prstGeom prst="rect">
            <a:avLst/>
          </a:prstGeom>
        </p:spPr>
        <p:txBody>
          <a:bodyPr>
            <a:normAutofit fontScale="97500"/>
          </a:bodyPr>
          <a:lstStyle/>
          <a:p>
            <a:pPr>
              <a:defRPr/>
            </a:pPr>
            <a:r>
              <a:rPr lang="en-US" sz="4400" dirty="0">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rPr>
              <a:t> Rich Phase diagram</a:t>
            </a:r>
          </a:p>
        </p:txBody>
      </p:sp>
      <p:sp>
        <p:nvSpPr>
          <p:cNvPr id="3" name="TextBox 2">
            <a:extLst>
              <a:ext uri="{FF2B5EF4-FFF2-40B4-BE49-F238E27FC236}">
                <a16:creationId xmlns:a16="http://schemas.microsoft.com/office/drawing/2014/main" xmlns="" id="{D35ED905-405B-4AE4-968B-BBACE7637815}"/>
              </a:ext>
            </a:extLst>
          </p:cNvPr>
          <p:cNvSpPr txBox="1"/>
          <p:nvPr/>
        </p:nvSpPr>
        <p:spPr>
          <a:xfrm>
            <a:off x="373655" y="971953"/>
            <a:ext cx="11713525" cy="523220"/>
          </a:xfrm>
          <a:prstGeom prst="rect">
            <a:avLst/>
          </a:prstGeom>
          <a:noFill/>
        </p:spPr>
        <p:txBody>
          <a:bodyPr wrap="square" rtlCol="0">
            <a:spAutoFit/>
          </a:bodyPr>
          <a:lstStyle/>
          <a:p>
            <a:r>
              <a:rPr lang="en-US" sz="2800" dirty="0">
                <a:latin typeface="+mn-lt"/>
              </a:rPr>
              <a:t>A very complex phase diagram, many aspects of which remain unknown</a:t>
            </a:r>
          </a:p>
        </p:txBody>
      </p:sp>
      <p:pic>
        <p:nvPicPr>
          <p:cNvPr id="4" name="Picture 2">
            <a:extLst>
              <a:ext uri="{FF2B5EF4-FFF2-40B4-BE49-F238E27FC236}">
                <a16:creationId xmlns:a16="http://schemas.microsoft.com/office/drawing/2014/main" xmlns="" id="{FD0FB822-02E2-42EC-A86E-F0453619CB8B}"/>
              </a:ext>
            </a:extLst>
          </p:cNvPr>
          <p:cNvPicPr>
            <a:picLocks noChangeAspect="1" noChangeArrowheads="1"/>
          </p:cNvPicPr>
          <p:nvPr/>
        </p:nvPicPr>
        <p:blipFill>
          <a:blip r:embed="rId2" cstate="print"/>
          <a:srcRect/>
          <a:stretch>
            <a:fillRect/>
          </a:stretch>
        </p:blipFill>
        <p:spPr bwMode="auto">
          <a:xfrm>
            <a:off x="391240" y="2072688"/>
            <a:ext cx="5634038" cy="4451201"/>
          </a:xfrm>
          <a:prstGeom prst="rect">
            <a:avLst/>
          </a:prstGeom>
          <a:noFill/>
          <a:ln w="9525">
            <a:noFill/>
            <a:miter lim="800000"/>
            <a:headEnd/>
            <a:tailEnd/>
          </a:ln>
        </p:spPr>
      </p:pic>
      <p:cxnSp>
        <p:nvCxnSpPr>
          <p:cNvPr id="5" name="Straight Arrow Connector 4">
            <a:extLst>
              <a:ext uri="{FF2B5EF4-FFF2-40B4-BE49-F238E27FC236}">
                <a16:creationId xmlns:a16="http://schemas.microsoft.com/office/drawing/2014/main" xmlns="" id="{C10CF8DF-B5C2-43FA-B177-C661F10FC4C6}"/>
              </a:ext>
            </a:extLst>
          </p:cNvPr>
          <p:cNvCxnSpPr/>
          <p:nvPr/>
        </p:nvCxnSpPr>
        <p:spPr bwMode="auto">
          <a:xfrm rot="16200000" flipV="1">
            <a:off x="1430063" y="5327889"/>
            <a:ext cx="762002" cy="192024"/>
          </a:xfrm>
          <a:prstGeom prst="straightConnector1">
            <a:avLst/>
          </a:prstGeom>
          <a:solidFill>
            <a:schemeClr val="accent1"/>
          </a:solidFill>
          <a:ln w="38100" cap="flat" cmpd="sng" algn="ctr">
            <a:solidFill>
              <a:srgbClr val="006C31"/>
            </a:solidFill>
            <a:prstDash val="solid"/>
            <a:round/>
            <a:headEnd type="none" w="med" len="med"/>
            <a:tailEnd type="arrow"/>
          </a:ln>
          <a:effectLst/>
        </p:spPr>
      </p:cxnSp>
      <p:sp>
        <p:nvSpPr>
          <p:cNvPr id="6" name="TextBox 5">
            <a:extLst>
              <a:ext uri="{FF2B5EF4-FFF2-40B4-BE49-F238E27FC236}">
                <a16:creationId xmlns:a16="http://schemas.microsoft.com/office/drawing/2014/main" xmlns="" id="{93D0642D-913F-42A3-8A13-B5C6214CB3D1}"/>
              </a:ext>
            </a:extLst>
          </p:cNvPr>
          <p:cNvSpPr txBox="1"/>
          <p:nvPr/>
        </p:nvSpPr>
        <p:spPr>
          <a:xfrm>
            <a:off x="781819" y="4688957"/>
            <a:ext cx="1712803" cy="707886"/>
          </a:xfrm>
          <a:prstGeom prst="rect">
            <a:avLst/>
          </a:prstGeom>
          <a:noFill/>
        </p:spPr>
        <p:txBody>
          <a:bodyPr wrap="square" rtlCol="0">
            <a:spAutoFit/>
          </a:bodyPr>
          <a:lstStyle/>
          <a:p>
            <a:r>
              <a:rPr lang="en-US" dirty="0">
                <a:solidFill>
                  <a:srgbClr val="006C31"/>
                </a:solidFill>
              </a:rPr>
              <a:t>Magnetic order</a:t>
            </a:r>
          </a:p>
        </p:txBody>
      </p:sp>
      <p:cxnSp>
        <p:nvCxnSpPr>
          <p:cNvPr id="7" name="Straight Arrow Connector 6">
            <a:extLst>
              <a:ext uri="{FF2B5EF4-FFF2-40B4-BE49-F238E27FC236}">
                <a16:creationId xmlns:a16="http://schemas.microsoft.com/office/drawing/2014/main" xmlns="" id="{6311DDEE-2098-4E72-9904-74016ECA05E5}"/>
              </a:ext>
            </a:extLst>
          </p:cNvPr>
          <p:cNvCxnSpPr/>
          <p:nvPr/>
        </p:nvCxnSpPr>
        <p:spPr bwMode="auto">
          <a:xfrm flipV="1">
            <a:off x="4557020" y="5042900"/>
            <a:ext cx="720544" cy="626959"/>
          </a:xfrm>
          <a:prstGeom prst="straightConnector1">
            <a:avLst/>
          </a:prstGeom>
          <a:solidFill>
            <a:schemeClr val="accent1"/>
          </a:solidFill>
          <a:ln w="38100" cap="flat" cmpd="sng" algn="ctr">
            <a:solidFill>
              <a:srgbClr val="002060"/>
            </a:solidFill>
            <a:prstDash val="solid"/>
            <a:round/>
            <a:headEnd type="none" w="med" len="med"/>
            <a:tailEnd type="arrow"/>
          </a:ln>
          <a:effectLst/>
        </p:spPr>
      </p:cxnSp>
      <p:sp>
        <p:nvSpPr>
          <p:cNvPr id="8" name="TextBox 7">
            <a:extLst>
              <a:ext uri="{FF2B5EF4-FFF2-40B4-BE49-F238E27FC236}">
                <a16:creationId xmlns:a16="http://schemas.microsoft.com/office/drawing/2014/main" xmlns="" id="{24E70E09-4A31-473E-8F12-C9C802E8169F}"/>
              </a:ext>
            </a:extLst>
          </p:cNvPr>
          <p:cNvSpPr txBox="1"/>
          <p:nvPr/>
        </p:nvSpPr>
        <p:spPr>
          <a:xfrm>
            <a:off x="5490402" y="4642790"/>
            <a:ext cx="2738438" cy="400110"/>
          </a:xfrm>
          <a:prstGeom prst="rect">
            <a:avLst/>
          </a:prstGeom>
          <a:noFill/>
        </p:spPr>
        <p:txBody>
          <a:bodyPr wrap="square" rtlCol="0">
            <a:spAutoFit/>
          </a:bodyPr>
          <a:lstStyle/>
          <a:p>
            <a:r>
              <a:rPr lang="en-US" dirty="0">
                <a:solidFill>
                  <a:srgbClr val="002060"/>
                </a:solidFill>
              </a:rPr>
              <a:t>Heavy Fermi liquid  </a:t>
            </a:r>
          </a:p>
        </p:txBody>
      </p:sp>
      <p:cxnSp>
        <p:nvCxnSpPr>
          <p:cNvPr id="9" name="Straight Arrow Connector 8">
            <a:extLst>
              <a:ext uri="{FF2B5EF4-FFF2-40B4-BE49-F238E27FC236}">
                <a16:creationId xmlns:a16="http://schemas.microsoft.com/office/drawing/2014/main" xmlns="" id="{4D17FF15-52CD-4586-8338-B14744C26DB5}"/>
              </a:ext>
            </a:extLst>
          </p:cNvPr>
          <p:cNvCxnSpPr/>
          <p:nvPr/>
        </p:nvCxnSpPr>
        <p:spPr bwMode="auto">
          <a:xfrm rot="5400000" flipH="1" flipV="1">
            <a:off x="3391615" y="2737856"/>
            <a:ext cx="1905000" cy="1866897"/>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sp>
        <p:nvSpPr>
          <p:cNvPr id="10" name="TextBox 9">
            <a:extLst>
              <a:ext uri="{FF2B5EF4-FFF2-40B4-BE49-F238E27FC236}">
                <a16:creationId xmlns:a16="http://schemas.microsoft.com/office/drawing/2014/main" xmlns="" id="{82325250-DD02-4A2D-B023-824C6588890C}"/>
              </a:ext>
            </a:extLst>
          </p:cNvPr>
          <p:cNvSpPr txBox="1"/>
          <p:nvPr/>
        </p:nvSpPr>
        <p:spPr>
          <a:xfrm>
            <a:off x="5490402" y="2528301"/>
            <a:ext cx="3216163" cy="707886"/>
          </a:xfrm>
          <a:prstGeom prst="rect">
            <a:avLst/>
          </a:prstGeom>
          <a:noFill/>
        </p:spPr>
        <p:txBody>
          <a:bodyPr wrap="square" rtlCol="0">
            <a:spAutoFit/>
          </a:bodyPr>
          <a:lstStyle/>
          <a:p>
            <a:r>
              <a:rPr lang="en-US" dirty="0">
                <a:solidFill>
                  <a:srgbClr val="FFC000"/>
                </a:solidFill>
              </a:rPr>
              <a:t>Quantum criticality and non-Fermi liquid behavior</a:t>
            </a:r>
          </a:p>
        </p:txBody>
      </p:sp>
      <p:sp>
        <p:nvSpPr>
          <p:cNvPr id="11" name="Rectangle 10">
            <a:extLst>
              <a:ext uri="{FF2B5EF4-FFF2-40B4-BE49-F238E27FC236}">
                <a16:creationId xmlns:a16="http://schemas.microsoft.com/office/drawing/2014/main" xmlns="" id="{8DF35514-FE44-4502-9B6B-26CD720E513E}"/>
              </a:ext>
            </a:extLst>
          </p:cNvPr>
          <p:cNvSpPr/>
          <p:nvPr/>
        </p:nvSpPr>
        <p:spPr>
          <a:xfrm>
            <a:off x="5658565" y="5804901"/>
            <a:ext cx="3238500" cy="584775"/>
          </a:xfrm>
          <a:prstGeom prst="rect">
            <a:avLst/>
          </a:prstGeom>
        </p:spPr>
        <p:txBody>
          <a:bodyPr wrap="square">
            <a:spAutoFit/>
          </a:bodyPr>
          <a:lstStyle/>
          <a:p>
            <a:r>
              <a:rPr lang="en-US" sz="1600" dirty="0" err="1">
                <a:latin typeface="+mj-lt"/>
              </a:rPr>
              <a:t>Gegenwart</a:t>
            </a:r>
            <a:r>
              <a:rPr lang="en-US" sz="1600" dirty="0">
                <a:latin typeface="+mj-lt"/>
              </a:rPr>
              <a:t> et al,  Nature Phys. 4, 186197 (2008).</a:t>
            </a:r>
          </a:p>
        </p:txBody>
      </p:sp>
      <p:sp>
        <p:nvSpPr>
          <p:cNvPr id="12" name="Chord 11">
            <a:extLst>
              <a:ext uri="{FF2B5EF4-FFF2-40B4-BE49-F238E27FC236}">
                <a16:creationId xmlns:a16="http://schemas.microsoft.com/office/drawing/2014/main" xmlns="" id="{3BD3C557-395D-4FB8-9432-69B7D713A8BC}"/>
              </a:ext>
            </a:extLst>
          </p:cNvPr>
          <p:cNvSpPr/>
          <p:nvPr/>
        </p:nvSpPr>
        <p:spPr bwMode="auto">
          <a:xfrm rot="6821938">
            <a:off x="3027659" y="5669857"/>
            <a:ext cx="543466" cy="537669"/>
          </a:xfrm>
          <a:prstGeom prst="chord">
            <a:avLst/>
          </a:prstGeom>
          <a:gradFill flip="none" rotWithShape="1">
            <a:gsLst>
              <a:gs pos="94000">
                <a:schemeClr val="accent3">
                  <a:alpha val="2000"/>
                </a:schemeClr>
              </a:gs>
              <a:gs pos="32000">
                <a:srgbClr val="FF99FF"/>
              </a:gs>
              <a:gs pos="100000">
                <a:schemeClr val="accent1">
                  <a:tint val="23500"/>
                  <a:satMod val="160000"/>
                </a:scheme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Comic Sans MS" pitchFamily="66" charset="0"/>
            </a:endParaRPr>
          </a:p>
        </p:txBody>
      </p:sp>
      <p:cxnSp>
        <p:nvCxnSpPr>
          <p:cNvPr id="13" name="Straight Arrow Connector 12">
            <a:extLst>
              <a:ext uri="{FF2B5EF4-FFF2-40B4-BE49-F238E27FC236}">
                <a16:creationId xmlns:a16="http://schemas.microsoft.com/office/drawing/2014/main" xmlns="" id="{085F57FF-722A-407B-A0F5-43D36E145E03}"/>
              </a:ext>
            </a:extLst>
          </p:cNvPr>
          <p:cNvCxnSpPr/>
          <p:nvPr/>
        </p:nvCxnSpPr>
        <p:spPr bwMode="auto">
          <a:xfrm flipV="1">
            <a:off x="3410666" y="4367080"/>
            <a:ext cx="2247899" cy="1574606"/>
          </a:xfrm>
          <a:prstGeom prst="straightConnector1">
            <a:avLst/>
          </a:prstGeom>
          <a:solidFill>
            <a:schemeClr val="accent1"/>
          </a:solidFill>
          <a:ln w="28575" cap="flat" cmpd="sng" algn="ctr">
            <a:solidFill>
              <a:srgbClr val="FF00FF"/>
            </a:solidFill>
            <a:prstDash val="solid"/>
            <a:round/>
            <a:headEnd type="none" w="med" len="med"/>
            <a:tailEnd type="arrow"/>
          </a:ln>
          <a:effectLst/>
        </p:spPr>
      </p:cxnSp>
      <p:sp>
        <p:nvSpPr>
          <p:cNvPr id="14" name="TextBox 13">
            <a:extLst>
              <a:ext uri="{FF2B5EF4-FFF2-40B4-BE49-F238E27FC236}">
                <a16:creationId xmlns:a16="http://schemas.microsoft.com/office/drawing/2014/main" xmlns="" id="{619E0DE3-E039-4F64-A5F6-4B90C7FE5E52}"/>
              </a:ext>
            </a:extLst>
          </p:cNvPr>
          <p:cNvSpPr txBox="1"/>
          <p:nvPr/>
        </p:nvSpPr>
        <p:spPr>
          <a:xfrm>
            <a:off x="5658565" y="3741310"/>
            <a:ext cx="2681287" cy="707886"/>
          </a:xfrm>
          <a:prstGeom prst="rect">
            <a:avLst/>
          </a:prstGeom>
          <a:noFill/>
        </p:spPr>
        <p:txBody>
          <a:bodyPr wrap="square" rtlCol="0">
            <a:spAutoFit/>
          </a:bodyPr>
          <a:lstStyle/>
          <a:p>
            <a:r>
              <a:rPr lang="en-US" dirty="0">
                <a:solidFill>
                  <a:srgbClr val="FF00FF"/>
                </a:solidFill>
              </a:rPr>
              <a:t>Exotic Superconductivity</a:t>
            </a:r>
          </a:p>
        </p:txBody>
      </p:sp>
      <p:sp>
        <p:nvSpPr>
          <p:cNvPr id="15" name="TextBox 14">
            <a:extLst>
              <a:ext uri="{FF2B5EF4-FFF2-40B4-BE49-F238E27FC236}">
                <a16:creationId xmlns:a16="http://schemas.microsoft.com/office/drawing/2014/main" xmlns="" id="{BD12144C-C4B1-4738-AC7E-C0F92BAB8FB8}"/>
              </a:ext>
            </a:extLst>
          </p:cNvPr>
          <p:cNvSpPr txBox="1"/>
          <p:nvPr/>
        </p:nvSpPr>
        <p:spPr>
          <a:xfrm>
            <a:off x="3059035" y="5669859"/>
            <a:ext cx="703262" cy="338554"/>
          </a:xfrm>
          <a:prstGeom prst="rect">
            <a:avLst/>
          </a:prstGeom>
          <a:noFill/>
        </p:spPr>
        <p:txBody>
          <a:bodyPr wrap="square" rtlCol="0">
            <a:spAutoFit/>
          </a:bodyPr>
          <a:lstStyle/>
          <a:p>
            <a:r>
              <a:rPr lang="en-US" sz="1600" dirty="0">
                <a:latin typeface="+mj-lt"/>
              </a:rPr>
              <a:t>SC</a:t>
            </a:r>
          </a:p>
        </p:txBody>
      </p:sp>
      <p:sp>
        <p:nvSpPr>
          <p:cNvPr id="17" name="TextBox 16">
            <a:extLst>
              <a:ext uri="{FF2B5EF4-FFF2-40B4-BE49-F238E27FC236}">
                <a16:creationId xmlns:a16="http://schemas.microsoft.com/office/drawing/2014/main" xmlns="" id="{DE42B3E4-1C09-408F-9FDA-D48A2FB50E94}"/>
              </a:ext>
            </a:extLst>
          </p:cNvPr>
          <p:cNvSpPr txBox="1"/>
          <p:nvPr/>
        </p:nvSpPr>
        <p:spPr>
          <a:xfrm>
            <a:off x="8637958" y="3683979"/>
            <a:ext cx="3341235" cy="1938992"/>
          </a:xfrm>
          <a:prstGeom prst="rect">
            <a:avLst/>
          </a:prstGeom>
          <a:noFill/>
        </p:spPr>
        <p:txBody>
          <a:bodyPr wrap="square">
            <a:spAutoFit/>
          </a:bodyPr>
          <a:lstStyle/>
          <a:p>
            <a:r>
              <a:rPr lang="en-US" dirty="0">
                <a:latin typeface="+mn-lt"/>
              </a:rPr>
              <a:t>At low-temperature the  heavy fermions exhibit a specific heat  whose linear term is up to 1000 times larger than the value expected from the free-electron theory</a:t>
            </a:r>
          </a:p>
        </p:txBody>
      </p:sp>
    </p:spTree>
    <p:extLst>
      <p:ext uri="{BB962C8B-B14F-4D97-AF65-F5344CB8AC3E}">
        <p14:creationId xmlns:p14="http://schemas.microsoft.com/office/powerpoint/2010/main" val="29967106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A3808453-94FE-4DEE-AEC2-A52C5602F073}"/>
              </a:ext>
            </a:extLst>
          </p:cNvPr>
          <p:cNvSpPr txBox="1">
            <a:spLocks noChangeArrowheads="1"/>
          </p:cNvSpPr>
          <p:nvPr/>
        </p:nvSpPr>
        <p:spPr>
          <a:xfrm>
            <a:off x="642490" y="209550"/>
            <a:ext cx="10101710" cy="876300"/>
          </a:xfrm>
          <a:prstGeom prst="rect">
            <a:avLst/>
          </a:prstGeom>
        </p:spPr>
        <p:txBody>
          <a:bodyPr>
            <a:normAutofit fontScale="67500" lnSpcReduction="20000"/>
          </a:bodyPr>
          <a:lstStyle/>
          <a:p>
            <a:pPr algn="ctr">
              <a:defRPr/>
            </a:pPr>
            <a:r>
              <a:rPr lang="en-US" sz="4400" dirty="0">
                <a:gradFill>
                  <a:gsLst>
                    <a:gs pos="0">
                      <a:srgbClr val="FFF200"/>
                    </a:gs>
                    <a:gs pos="45000">
                      <a:srgbClr val="FF7A00"/>
                    </a:gs>
                    <a:gs pos="70000">
                      <a:srgbClr val="FF0300"/>
                    </a:gs>
                    <a:gs pos="100000">
                      <a:srgbClr val="4D0808"/>
                    </a:gs>
                  </a:gsLst>
                  <a:lin ang="5400000" scaled="0"/>
                </a:gradFill>
                <a:effectLst>
                  <a:outerShdw blurRad="38100" dist="38100" dir="2700000" algn="tl">
                    <a:srgbClr val="000000">
                      <a:alpha val="43137"/>
                    </a:srgbClr>
                  </a:outerShdw>
                </a:effectLst>
                <a:latin typeface="Arial Black" pitchFamily="34" charset="0"/>
              </a:rPr>
              <a:t>Implementing the SU(N) Kondo Lattice Model</a:t>
            </a:r>
          </a:p>
        </p:txBody>
      </p:sp>
      <p:sp>
        <p:nvSpPr>
          <p:cNvPr id="5" name="Rectangle 4">
            <a:extLst>
              <a:ext uri="{FF2B5EF4-FFF2-40B4-BE49-F238E27FC236}">
                <a16:creationId xmlns:a16="http://schemas.microsoft.com/office/drawing/2014/main" xmlns="" id="{79A629C7-64AD-4661-8149-6993BFA7A1A7}"/>
              </a:ext>
            </a:extLst>
          </p:cNvPr>
          <p:cNvSpPr/>
          <p:nvPr/>
        </p:nvSpPr>
        <p:spPr>
          <a:xfrm>
            <a:off x="1943100" y="2762250"/>
            <a:ext cx="8648700" cy="2215991"/>
          </a:xfrm>
          <a:prstGeom prst="rect">
            <a:avLst/>
          </a:prstGeom>
        </p:spPr>
        <p:txBody>
          <a:bodyPr wrap="square">
            <a:spAutoFit/>
          </a:bodyPr>
          <a:lstStyle/>
          <a:p>
            <a:pPr>
              <a:buFont typeface="Arial" pitchFamily="34" charset="0"/>
              <a:buChar char="•"/>
              <a:defRPr/>
            </a:pPr>
            <a:r>
              <a:rPr lang="en-US" dirty="0">
                <a:latin typeface="+mj-lt"/>
                <a:cs typeface="Arial" charset="0"/>
              </a:rPr>
              <a:t>  </a:t>
            </a:r>
            <a:r>
              <a:rPr lang="en-US" sz="2400" dirty="0">
                <a:latin typeface="+mj-lt"/>
                <a:cs typeface="Arial" charset="0"/>
              </a:rPr>
              <a:t>Deep </a:t>
            </a:r>
            <a:r>
              <a:rPr lang="en-US" sz="2400" b="1" baseline="30000" dirty="0">
                <a:solidFill>
                  <a:srgbClr val="3333CC"/>
                </a:solidFill>
                <a:latin typeface="Times New Roman"/>
                <a:cs typeface="Arial" pitchFamily="34" charset="0"/>
                <a:sym typeface="Mathematica1"/>
              </a:rPr>
              <a:t>3</a:t>
            </a:r>
            <a:r>
              <a:rPr lang="en-US" sz="2400" b="1" dirty="0">
                <a:solidFill>
                  <a:srgbClr val="3333CC"/>
                </a:solidFill>
                <a:latin typeface="Times New Roman"/>
                <a:cs typeface="Arial" pitchFamily="34" charset="0"/>
                <a:sym typeface="Mathematica1"/>
              </a:rPr>
              <a:t>P</a:t>
            </a:r>
            <a:r>
              <a:rPr lang="en-US" sz="2400" b="1" baseline="-25000" dirty="0">
                <a:solidFill>
                  <a:srgbClr val="3333CC"/>
                </a:solidFill>
                <a:latin typeface="Times New Roman"/>
                <a:cs typeface="Arial" pitchFamily="34" charset="0"/>
                <a:sym typeface="Mathematica1"/>
              </a:rPr>
              <a:t>0</a:t>
            </a:r>
            <a:r>
              <a:rPr lang="en-US" sz="2400" b="1" dirty="0">
                <a:solidFill>
                  <a:srgbClr val="3333CC"/>
                </a:solidFill>
                <a:latin typeface="Times New Roman"/>
                <a:cs typeface="Arial" pitchFamily="34" charset="0"/>
                <a:sym typeface="Mathematica1"/>
              </a:rPr>
              <a:t> </a:t>
            </a:r>
            <a:r>
              <a:rPr lang="en-US" sz="2400" dirty="0">
                <a:latin typeface="+mj-lt"/>
                <a:cs typeface="Arial" charset="0"/>
              </a:rPr>
              <a:t>lattices with one </a:t>
            </a:r>
            <a:r>
              <a:rPr lang="en-US" sz="2400" b="1" baseline="-25000" dirty="0">
                <a:solidFill>
                  <a:srgbClr val="3333CC"/>
                </a:solidFill>
                <a:latin typeface="+mj-lt"/>
                <a:cs typeface="Arial" pitchFamily="34" charset="0"/>
                <a:sym typeface="Mathematica1"/>
              </a:rPr>
              <a:t> </a:t>
            </a:r>
            <a:r>
              <a:rPr lang="en-US" sz="2400" dirty="0">
                <a:latin typeface="+mj-lt"/>
                <a:cs typeface="Arial" pitchFamily="34" charset="0"/>
                <a:sym typeface="Mathematica1"/>
              </a:rPr>
              <a:t>atom per site:  </a:t>
            </a:r>
            <a:r>
              <a:rPr lang="en-US" sz="2400" b="1" dirty="0">
                <a:solidFill>
                  <a:srgbClr val="3333CC"/>
                </a:solidFill>
                <a:latin typeface="Times New Roman"/>
                <a:cs typeface="Arial" pitchFamily="34" charset="0"/>
                <a:sym typeface="Mathematica1"/>
              </a:rPr>
              <a:t>(role f  electrons)</a:t>
            </a:r>
            <a:r>
              <a:rPr lang="en-US" sz="2400" dirty="0">
                <a:latin typeface="+mj-lt"/>
                <a:cs typeface="Arial" pitchFamily="34" charset="0"/>
                <a:sym typeface="Mathematica1"/>
              </a:rPr>
              <a:t>  </a:t>
            </a:r>
          </a:p>
          <a:p>
            <a:pPr>
              <a:buFont typeface="Arial" pitchFamily="34" charset="0"/>
              <a:buChar char="•"/>
              <a:defRPr/>
            </a:pPr>
            <a:r>
              <a:rPr lang="en-US" dirty="0">
                <a:solidFill>
                  <a:srgbClr val="000000"/>
                </a:solidFill>
                <a:latin typeface="+mj-lt"/>
                <a:cs typeface="Arial" charset="0"/>
                <a:sym typeface="Mathematica1"/>
              </a:rPr>
              <a:t>  </a:t>
            </a:r>
            <a:r>
              <a:rPr lang="en-US" sz="2400" dirty="0">
                <a:solidFill>
                  <a:srgbClr val="000000"/>
                </a:solidFill>
                <a:latin typeface="+mj-lt"/>
                <a:cs typeface="Arial" charset="0"/>
                <a:sym typeface="Mathematica1"/>
              </a:rPr>
              <a:t>Shallow </a:t>
            </a:r>
            <a:r>
              <a:rPr lang="en-US" sz="2400" b="1" baseline="30000" dirty="0">
                <a:solidFill>
                  <a:srgbClr val="FF0000"/>
                </a:solidFill>
                <a:latin typeface="Times New Roman"/>
                <a:cs typeface="Arial" pitchFamily="34" charset="0"/>
                <a:sym typeface="Mathematica1"/>
              </a:rPr>
              <a:t>1</a:t>
            </a:r>
            <a:r>
              <a:rPr lang="en-US" sz="2400" b="1" dirty="0">
                <a:solidFill>
                  <a:srgbClr val="FF0000"/>
                </a:solidFill>
                <a:latin typeface="Times New Roman"/>
                <a:cs typeface="Arial" pitchFamily="34" charset="0"/>
                <a:sym typeface="Mathematica1"/>
              </a:rPr>
              <a:t>S</a:t>
            </a:r>
            <a:r>
              <a:rPr lang="en-US" sz="2400" b="1" baseline="-25000" dirty="0">
                <a:solidFill>
                  <a:srgbClr val="FF0000"/>
                </a:solidFill>
                <a:latin typeface="Times New Roman"/>
                <a:cs typeface="Arial" pitchFamily="34" charset="0"/>
                <a:sym typeface="Mathematica1"/>
              </a:rPr>
              <a:t>0</a:t>
            </a:r>
            <a:r>
              <a:rPr lang="en-US" sz="2400" dirty="0">
                <a:solidFill>
                  <a:srgbClr val="000000"/>
                </a:solidFill>
                <a:latin typeface="+mj-lt"/>
                <a:cs typeface="Arial" charset="0"/>
                <a:sym typeface="Mathematica1"/>
              </a:rPr>
              <a:t> lattice : </a:t>
            </a:r>
            <a:r>
              <a:rPr lang="en-US" sz="2400" b="1" dirty="0">
                <a:solidFill>
                  <a:srgbClr val="FF0000"/>
                </a:solidFill>
                <a:latin typeface="+mj-lt"/>
                <a:cs typeface="Arial" charset="0"/>
                <a:sym typeface="Mathematica1"/>
              </a:rPr>
              <a:t>(role of c electrons)</a:t>
            </a:r>
          </a:p>
          <a:p>
            <a:pPr>
              <a:buFont typeface="Arial" pitchFamily="34" charset="0"/>
              <a:buChar char="•"/>
              <a:defRPr/>
            </a:pPr>
            <a:r>
              <a:rPr lang="en-US" sz="2400" dirty="0">
                <a:solidFill>
                  <a:srgbClr val="000000"/>
                </a:solidFill>
                <a:latin typeface="+mj-lt"/>
                <a:cs typeface="Arial" charset="0"/>
                <a:sym typeface="Mathematica1"/>
              </a:rPr>
              <a:t> N can be controlled by initial preparation</a:t>
            </a:r>
          </a:p>
          <a:p>
            <a:pPr>
              <a:buFont typeface="Arial" pitchFamily="34" charset="0"/>
              <a:buChar char="•"/>
              <a:defRPr/>
            </a:pPr>
            <a:r>
              <a:rPr lang="en-US" sz="2800" dirty="0">
                <a:solidFill>
                  <a:srgbClr val="000000"/>
                </a:solidFill>
                <a:latin typeface="+mj-lt"/>
                <a:cs typeface="Arial" charset="0"/>
                <a:sym typeface="Mathematica1"/>
              </a:rPr>
              <a:t> </a:t>
            </a:r>
            <a:r>
              <a:rPr lang="en-US" sz="2400" dirty="0">
                <a:solidFill>
                  <a:srgbClr val="000000"/>
                </a:solidFill>
                <a:latin typeface="+mj-lt"/>
                <a:cs typeface="Arial" charset="0"/>
                <a:sym typeface="Mathematica1"/>
              </a:rPr>
              <a:t>V</a:t>
            </a:r>
            <a:r>
              <a:rPr lang="en-US" sz="2400" baseline="-25000" dirty="0">
                <a:solidFill>
                  <a:srgbClr val="000000"/>
                </a:solidFill>
                <a:latin typeface="+mj-lt"/>
                <a:cs typeface="Arial" charset="0"/>
                <a:sym typeface="Mathematica1"/>
              </a:rPr>
              <a:t>ex</a:t>
            </a:r>
            <a:r>
              <a:rPr lang="en-US" sz="2400" dirty="0">
                <a:solidFill>
                  <a:srgbClr val="000000"/>
                </a:solidFill>
                <a:latin typeface="+mj-lt"/>
                <a:cs typeface="Arial" charset="0"/>
                <a:sym typeface="Mathematica1"/>
              </a:rPr>
              <a:t> can be </a:t>
            </a:r>
            <a:r>
              <a:rPr lang="en-US" sz="2400" dirty="0" err="1">
                <a:solidFill>
                  <a:srgbClr val="000000"/>
                </a:solidFill>
                <a:latin typeface="+mj-lt"/>
                <a:cs typeface="Arial" charset="0"/>
                <a:sym typeface="Mathematica1"/>
              </a:rPr>
              <a:t>tunned</a:t>
            </a:r>
            <a:r>
              <a:rPr lang="en-US" sz="2400" dirty="0">
                <a:solidFill>
                  <a:srgbClr val="000000"/>
                </a:solidFill>
                <a:latin typeface="+mj-lt"/>
                <a:cs typeface="Arial" charset="0"/>
                <a:sym typeface="Mathematica1"/>
              </a:rPr>
              <a:t> by displacing the lattices</a:t>
            </a:r>
            <a:r>
              <a:rPr lang="en-US" sz="2400" dirty="0">
                <a:latin typeface="+mj-lt"/>
                <a:cs typeface="Arial" charset="0"/>
              </a:rPr>
              <a:t> </a:t>
            </a:r>
          </a:p>
        </p:txBody>
      </p:sp>
      <p:sp>
        <p:nvSpPr>
          <p:cNvPr id="6" name="TextBox 5">
            <a:extLst>
              <a:ext uri="{FF2B5EF4-FFF2-40B4-BE49-F238E27FC236}">
                <a16:creationId xmlns:a16="http://schemas.microsoft.com/office/drawing/2014/main" xmlns="" id="{4ED814F7-82AE-49DF-B160-93A3F17C4647}"/>
              </a:ext>
            </a:extLst>
          </p:cNvPr>
          <p:cNvSpPr txBox="1"/>
          <p:nvPr/>
        </p:nvSpPr>
        <p:spPr>
          <a:xfrm>
            <a:off x="7639709" y="4593520"/>
            <a:ext cx="2218006" cy="400110"/>
          </a:xfrm>
          <a:prstGeom prst="rect">
            <a:avLst/>
          </a:prstGeom>
          <a:solidFill>
            <a:srgbClr val="FFCCCC"/>
          </a:solidFill>
          <a:scene3d>
            <a:camera prst="orthographicFront"/>
            <a:lightRig rig="threePt" dir="t"/>
          </a:scene3d>
          <a:sp3d>
            <a:bevelT/>
          </a:sp3d>
        </p:spPr>
        <p:txBody>
          <a:bodyPr>
            <a:spAutoFit/>
          </a:bodyPr>
          <a:lstStyle/>
          <a:p>
            <a:pPr>
              <a:defRPr/>
            </a:pPr>
            <a:r>
              <a:rPr lang="en-US" b="1" dirty="0">
                <a:latin typeface="+mj-lt"/>
              </a:rPr>
              <a:t>V</a:t>
            </a:r>
            <a:r>
              <a:rPr lang="en-US" b="1" baseline="-25000" dirty="0">
                <a:latin typeface="+mj-lt"/>
              </a:rPr>
              <a:t>ex</a:t>
            </a:r>
            <a:r>
              <a:rPr lang="en-US" b="1" dirty="0">
                <a:latin typeface="+mj-lt"/>
              </a:rPr>
              <a:t>=</a:t>
            </a:r>
            <a:r>
              <a:rPr lang="en-US" b="1" dirty="0">
                <a:solidFill>
                  <a:srgbClr val="000000"/>
                </a:solidFill>
                <a:latin typeface="+mj-lt"/>
              </a:rPr>
              <a:t> (</a:t>
            </a:r>
            <a:r>
              <a:rPr lang="en-US" b="1" dirty="0" err="1">
                <a:solidFill>
                  <a:srgbClr val="000000"/>
                </a:solidFill>
                <a:latin typeface="+mj-lt"/>
              </a:rPr>
              <a:t>U</a:t>
            </a:r>
            <a:r>
              <a:rPr lang="en-US" b="1" baseline="-25000" dirty="0" err="1">
                <a:solidFill>
                  <a:srgbClr val="000000"/>
                </a:solidFill>
                <a:latin typeface="+mj-lt"/>
              </a:rPr>
              <a:t>eg</a:t>
            </a:r>
            <a:r>
              <a:rPr lang="en-US" b="1" baseline="30000" dirty="0">
                <a:solidFill>
                  <a:srgbClr val="000000"/>
                </a:solidFill>
                <a:latin typeface="+mj-lt"/>
              </a:rPr>
              <a:t>- </a:t>
            </a:r>
            <a:r>
              <a:rPr lang="en-US" b="1" dirty="0">
                <a:solidFill>
                  <a:srgbClr val="000000"/>
                </a:solidFill>
                <a:latin typeface="+mj-lt"/>
              </a:rPr>
              <a:t>- </a:t>
            </a:r>
            <a:r>
              <a:rPr lang="en-US" b="1" dirty="0" err="1">
                <a:solidFill>
                  <a:srgbClr val="000000"/>
                </a:solidFill>
                <a:latin typeface="+mj-lt"/>
              </a:rPr>
              <a:t>U</a:t>
            </a:r>
            <a:r>
              <a:rPr lang="en-US" b="1" baseline="-25000" dirty="0" err="1">
                <a:solidFill>
                  <a:srgbClr val="000000"/>
                </a:solidFill>
                <a:latin typeface="+mj-lt"/>
              </a:rPr>
              <a:t>eg</a:t>
            </a:r>
            <a:r>
              <a:rPr lang="en-US" b="1" baseline="30000" dirty="0">
                <a:solidFill>
                  <a:srgbClr val="000000"/>
                </a:solidFill>
                <a:latin typeface="+mj-lt"/>
              </a:rPr>
              <a:t>+ </a:t>
            </a:r>
            <a:r>
              <a:rPr lang="en-US" b="1" dirty="0">
                <a:solidFill>
                  <a:srgbClr val="000000"/>
                </a:solidFill>
                <a:latin typeface="+mj-lt"/>
              </a:rPr>
              <a:t>)/2</a:t>
            </a:r>
            <a:endParaRPr lang="en-US" b="1" dirty="0">
              <a:latin typeface="+mj-lt"/>
            </a:endParaRPr>
          </a:p>
        </p:txBody>
      </p:sp>
      <p:graphicFrame>
        <p:nvGraphicFramePr>
          <p:cNvPr id="7" name="Object 3">
            <a:extLst>
              <a:ext uri="{FF2B5EF4-FFF2-40B4-BE49-F238E27FC236}">
                <a16:creationId xmlns:a16="http://schemas.microsoft.com/office/drawing/2014/main" xmlns="" id="{42F62373-A202-46EC-9E31-9EF73DA7633A}"/>
              </a:ext>
            </a:extLst>
          </p:cNvPr>
          <p:cNvGraphicFramePr>
            <a:graphicFrameLocks noChangeAspect="1"/>
          </p:cNvGraphicFramePr>
          <p:nvPr>
            <p:extLst>
              <p:ext uri="{D42A27DB-BD31-4B8C-83A1-F6EECF244321}">
                <p14:modId xmlns:p14="http://schemas.microsoft.com/office/powerpoint/2010/main" val="85195510"/>
              </p:ext>
            </p:extLst>
          </p:nvPr>
        </p:nvGraphicFramePr>
        <p:xfrm>
          <a:off x="4779962" y="5309951"/>
          <a:ext cx="5368925" cy="701675"/>
        </p:xfrm>
        <a:graphic>
          <a:graphicData uri="http://schemas.openxmlformats.org/presentationml/2006/ole">
            <mc:AlternateContent xmlns:mc="http://schemas.openxmlformats.org/markup-compatibility/2006">
              <mc:Choice xmlns:v="urn:schemas-microsoft-com:vml" Requires="v">
                <p:oleObj spid="_x0000_s3074" name="Equation" r:id="rId3" imgW="2755800" imgH="431640" progId="Equation.3">
                  <p:embed/>
                </p:oleObj>
              </mc:Choice>
              <mc:Fallback>
                <p:oleObj name="Equation" r:id="rId3" imgW="2755800" imgH="431640" progId="Equation.3">
                  <p:embed/>
                  <p:pic>
                    <p:nvPicPr>
                      <p:cNvPr id="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962" y="5309951"/>
                        <a:ext cx="5368925" cy="701675"/>
                      </a:xfrm>
                      <a:prstGeom prst="rect">
                        <a:avLst/>
                      </a:prstGeom>
                      <a:solidFill>
                        <a:schemeClr val="bg1"/>
                      </a:solidFill>
                    </p:spPr>
                  </p:pic>
                </p:oleObj>
              </mc:Fallback>
            </mc:AlternateContent>
          </a:graphicData>
        </a:graphic>
      </p:graphicFrame>
      <p:grpSp>
        <p:nvGrpSpPr>
          <p:cNvPr id="8" name="Group 37">
            <a:extLst>
              <a:ext uri="{FF2B5EF4-FFF2-40B4-BE49-F238E27FC236}">
                <a16:creationId xmlns:a16="http://schemas.microsoft.com/office/drawing/2014/main" xmlns="" id="{1DA1F8F0-EFEB-4CD2-B738-5D2BDA5D4C96}"/>
              </a:ext>
            </a:extLst>
          </p:cNvPr>
          <p:cNvGrpSpPr>
            <a:grpSpLocks/>
          </p:cNvGrpSpPr>
          <p:nvPr/>
        </p:nvGrpSpPr>
        <p:grpSpPr bwMode="auto">
          <a:xfrm>
            <a:off x="2394744" y="5183397"/>
            <a:ext cx="1916112" cy="990600"/>
            <a:chOff x="794" y="2269"/>
            <a:chExt cx="1658" cy="625"/>
          </a:xfrm>
        </p:grpSpPr>
        <p:sp>
          <p:nvSpPr>
            <p:cNvPr id="9" name="Freeform 40">
              <a:extLst>
                <a:ext uri="{FF2B5EF4-FFF2-40B4-BE49-F238E27FC236}">
                  <a16:creationId xmlns:a16="http://schemas.microsoft.com/office/drawing/2014/main" xmlns="" id="{96D4510D-A8AC-48FB-B577-DAB1746D4A90}"/>
                </a:ext>
              </a:extLst>
            </p:cNvPr>
            <p:cNvSpPr>
              <a:spLocks/>
            </p:cNvSpPr>
            <p:nvPr/>
          </p:nvSpPr>
          <p:spPr bwMode="auto">
            <a:xfrm>
              <a:off x="794" y="2269"/>
              <a:ext cx="468" cy="625"/>
            </a:xfrm>
            <a:custGeom>
              <a:avLst/>
              <a:gdLst>
                <a:gd name="T0" fmla="*/ 0 w 468"/>
                <a:gd name="T1" fmla="*/ 93 h 625"/>
                <a:gd name="T2" fmla="*/ 21 w 468"/>
                <a:gd name="T3" fmla="*/ 67 h 625"/>
                <a:gd name="T4" fmla="*/ 35 w 468"/>
                <a:gd name="T5" fmla="*/ 41 h 625"/>
                <a:gd name="T6" fmla="*/ 42 w 468"/>
                <a:gd name="T7" fmla="*/ 30 h 625"/>
                <a:gd name="T8" fmla="*/ 50 w 468"/>
                <a:gd name="T9" fmla="*/ 19 h 625"/>
                <a:gd name="T10" fmla="*/ 64 w 468"/>
                <a:gd name="T11" fmla="*/ 11 h 625"/>
                <a:gd name="T12" fmla="*/ 71 w 468"/>
                <a:gd name="T13" fmla="*/ 7 h 625"/>
                <a:gd name="T14" fmla="*/ 71 w 468"/>
                <a:gd name="T15" fmla="*/ 4 h 625"/>
                <a:gd name="T16" fmla="*/ 78 w 468"/>
                <a:gd name="T17" fmla="*/ 4 h 625"/>
                <a:gd name="T18" fmla="*/ 85 w 468"/>
                <a:gd name="T19" fmla="*/ 0 h 625"/>
                <a:gd name="T20" fmla="*/ 85 w 468"/>
                <a:gd name="T21" fmla="*/ 0 h 625"/>
                <a:gd name="T22" fmla="*/ 85 w 468"/>
                <a:gd name="T23" fmla="*/ 0 h 625"/>
                <a:gd name="T24" fmla="*/ 92 w 468"/>
                <a:gd name="T25" fmla="*/ 0 h 625"/>
                <a:gd name="T26" fmla="*/ 92 w 468"/>
                <a:gd name="T27" fmla="*/ 0 h 625"/>
                <a:gd name="T28" fmla="*/ 92 w 468"/>
                <a:gd name="T29" fmla="*/ 0 h 625"/>
                <a:gd name="T30" fmla="*/ 92 w 468"/>
                <a:gd name="T31" fmla="*/ 0 h 625"/>
                <a:gd name="T32" fmla="*/ 99 w 468"/>
                <a:gd name="T33" fmla="*/ 0 h 625"/>
                <a:gd name="T34" fmla="*/ 99 w 468"/>
                <a:gd name="T35" fmla="*/ 0 h 625"/>
                <a:gd name="T36" fmla="*/ 99 w 468"/>
                <a:gd name="T37" fmla="*/ 0 h 625"/>
                <a:gd name="T38" fmla="*/ 99 w 468"/>
                <a:gd name="T39" fmla="*/ 0 h 625"/>
                <a:gd name="T40" fmla="*/ 99 w 468"/>
                <a:gd name="T41" fmla="*/ 0 h 625"/>
                <a:gd name="T42" fmla="*/ 106 w 468"/>
                <a:gd name="T43" fmla="*/ 0 h 625"/>
                <a:gd name="T44" fmla="*/ 106 w 468"/>
                <a:gd name="T45" fmla="*/ 0 h 625"/>
                <a:gd name="T46" fmla="*/ 106 w 468"/>
                <a:gd name="T47" fmla="*/ 0 h 625"/>
                <a:gd name="T48" fmla="*/ 113 w 468"/>
                <a:gd name="T49" fmla="*/ 4 h 625"/>
                <a:gd name="T50" fmla="*/ 113 w 468"/>
                <a:gd name="T51" fmla="*/ 4 h 625"/>
                <a:gd name="T52" fmla="*/ 127 w 468"/>
                <a:gd name="T53" fmla="*/ 7 h 625"/>
                <a:gd name="T54" fmla="*/ 135 w 468"/>
                <a:gd name="T55" fmla="*/ 15 h 625"/>
                <a:gd name="T56" fmla="*/ 142 w 468"/>
                <a:gd name="T57" fmla="*/ 22 h 625"/>
                <a:gd name="T58" fmla="*/ 163 w 468"/>
                <a:gd name="T59" fmla="*/ 45 h 625"/>
                <a:gd name="T60" fmla="*/ 177 w 468"/>
                <a:gd name="T61" fmla="*/ 71 h 625"/>
                <a:gd name="T62" fmla="*/ 213 w 468"/>
                <a:gd name="T63" fmla="*/ 141 h 625"/>
                <a:gd name="T64" fmla="*/ 283 w 468"/>
                <a:gd name="T65" fmla="*/ 316 h 625"/>
                <a:gd name="T66" fmla="*/ 347 w 468"/>
                <a:gd name="T67" fmla="*/ 480 h 625"/>
                <a:gd name="T68" fmla="*/ 383 w 468"/>
                <a:gd name="T69" fmla="*/ 551 h 625"/>
                <a:gd name="T70" fmla="*/ 397 w 468"/>
                <a:gd name="T71" fmla="*/ 581 h 625"/>
                <a:gd name="T72" fmla="*/ 418 w 468"/>
                <a:gd name="T73" fmla="*/ 599 h 625"/>
                <a:gd name="T74" fmla="*/ 425 w 468"/>
                <a:gd name="T75" fmla="*/ 610 h 625"/>
                <a:gd name="T76" fmla="*/ 432 w 468"/>
                <a:gd name="T77" fmla="*/ 614 h 625"/>
                <a:gd name="T78" fmla="*/ 439 w 468"/>
                <a:gd name="T79" fmla="*/ 618 h 625"/>
                <a:gd name="T80" fmla="*/ 439 w 468"/>
                <a:gd name="T81" fmla="*/ 622 h 625"/>
                <a:gd name="T82" fmla="*/ 446 w 468"/>
                <a:gd name="T83" fmla="*/ 622 h 625"/>
                <a:gd name="T84" fmla="*/ 446 w 468"/>
                <a:gd name="T85" fmla="*/ 625 h 625"/>
                <a:gd name="T86" fmla="*/ 453 w 468"/>
                <a:gd name="T87" fmla="*/ 625 h 625"/>
                <a:gd name="T88" fmla="*/ 453 w 468"/>
                <a:gd name="T89" fmla="*/ 625 h 625"/>
                <a:gd name="T90" fmla="*/ 461 w 468"/>
                <a:gd name="T91" fmla="*/ 625 h 625"/>
                <a:gd name="T92" fmla="*/ 461 w 468"/>
                <a:gd name="T93" fmla="*/ 625 h 625"/>
                <a:gd name="T94" fmla="*/ 461 w 468"/>
                <a:gd name="T95" fmla="*/ 625 h 625"/>
                <a:gd name="T96" fmla="*/ 468 w 468"/>
                <a:gd name="T97" fmla="*/ 625 h 625"/>
                <a:gd name="T98" fmla="*/ 468 w 468"/>
                <a:gd name="T99" fmla="*/ 625 h 6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625"/>
                <a:gd name="T152" fmla="*/ 468 w 468"/>
                <a:gd name="T153" fmla="*/ 625 h 6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625">
                  <a:moveTo>
                    <a:pt x="0" y="93"/>
                  </a:moveTo>
                  <a:lnTo>
                    <a:pt x="21" y="67"/>
                  </a:lnTo>
                  <a:lnTo>
                    <a:pt x="35" y="41"/>
                  </a:lnTo>
                  <a:lnTo>
                    <a:pt x="42" y="30"/>
                  </a:lnTo>
                  <a:lnTo>
                    <a:pt x="50" y="19"/>
                  </a:lnTo>
                  <a:lnTo>
                    <a:pt x="64" y="11"/>
                  </a:lnTo>
                  <a:lnTo>
                    <a:pt x="71" y="7"/>
                  </a:lnTo>
                  <a:lnTo>
                    <a:pt x="71" y="4"/>
                  </a:lnTo>
                  <a:lnTo>
                    <a:pt x="78" y="4"/>
                  </a:lnTo>
                  <a:lnTo>
                    <a:pt x="85" y="0"/>
                  </a:lnTo>
                  <a:lnTo>
                    <a:pt x="92" y="0"/>
                  </a:lnTo>
                  <a:lnTo>
                    <a:pt x="99" y="0"/>
                  </a:lnTo>
                  <a:lnTo>
                    <a:pt x="106" y="0"/>
                  </a:lnTo>
                  <a:lnTo>
                    <a:pt x="113" y="4"/>
                  </a:lnTo>
                  <a:lnTo>
                    <a:pt x="127" y="7"/>
                  </a:lnTo>
                  <a:lnTo>
                    <a:pt x="135" y="15"/>
                  </a:lnTo>
                  <a:lnTo>
                    <a:pt x="142" y="22"/>
                  </a:lnTo>
                  <a:lnTo>
                    <a:pt x="163" y="45"/>
                  </a:lnTo>
                  <a:lnTo>
                    <a:pt x="177" y="71"/>
                  </a:lnTo>
                  <a:lnTo>
                    <a:pt x="213" y="141"/>
                  </a:lnTo>
                  <a:lnTo>
                    <a:pt x="283" y="316"/>
                  </a:lnTo>
                  <a:lnTo>
                    <a:pt x="347" y="480"/>
                  </a:lnTo>
                  <a:lnTo>
                    <a:pt x="383" y="551"/>
                  </a:lnTo>
                  <a:lnTo>
                    <a:pt x="397" y="581"/>
                  </a:lnTo>
                  <a:lnTo>
                    <a:pt x="418" y="599"/>
                  </a:lnTo>
                  <a:lnTo>
                    <a:pt x="425" y="610"/>
                  </a:lnTo>
                  <a:lnTo>
                    <a:pt x="432" y="614"/>
                  </a:lnTo>
                  <a:lnTo>
                    <a:pt x="439" y="618"/>
                  </a:lnTo>
                  <a:lnTo>
                    <a:pt x="439" y="622"/>
                  </a:lnTo>
                  <a:lnTo>
                    <a:pt x="446" y="622"/>
                  </a:lnTo>
                  <a:lnTo>
                    <a:pt x="446" y="625"/>
                  </a:lnTo>
                  <a:lnTo>
                    <a:pt x="453" y="625"/>
                  </a:lnTo>
                  <a:lnTo>
                    <a:pt x="461" y="625"/>
                  </a:lnTo>
                  <a:lnTo>
                    <a:pt x="468" y="625"/>
                  </a:lnTo>
                </a:path>
              </a:pathLst>
            </a:custGeom>
            <a:noFill/>
            <a:ln w="28575">
              <a:solidFill>
                <a:srgbClr val="3333CC"/>
              </a:solidFill>
              <a:round/>
              <a:headEnd/>
              <a:tailEnd/>
            </a:ln>
          </p:spPr>
          <p:txBody>
            <a:bodyPr/>
            <a:lstStyle/>
            <a:p>
              <a:pPr eaLnBrk="0" hangingPunct="0">
                <a:spcBef>
                  <a:spcPct val="50000"/>
                </a:spcBef>
              </a:pPr>
              <a:endParaRPr lang="en-US"/>
            </a:p>
          </p:txBody>
        </p:sp>
        <p:sp>
          <p:nvSpPr>
            <p:cNvPr id="10" name="Freeform 41">
              <a:extLst>
                <a:ext uri="{FF2B5EF4-FFF2-40B4-BE49-F238E27FC236}">
                  <a16:creationId xmlns:a16="http://schemas.microsoft.com/office/drawing/2014/main" xmlns="" id="{22F8850A-AAED-4726-81C1-F2F50E682145}"/>
                </a:ext>
              </a:extLst>
            </p:cNvPr>
            <p:cNvSpPr>
              <a:spLocks/>
            </p:cNvSpPr>
            <p:nvPr/>
          </p:nvSpPr>
          <p:spPr bwMode="auto">
            <a:xfrm>
              <a:off x="1262" y="2269"/>
              <a:ext cx="666" cy="625"/>
            </a:xfrm>
            <a:custGeom>
              <a:avLst/>
              <a:gdLst>
                <a:gd name="T0" fmla="*/ 0 w 666"/>
                <a:gd name="T1" fmla="*/ 625 h 625"/>
                <a:gd name="T2" fmla="*/ 0 w 666"/>
                <a:gd name="T3" fmla="*/ 625 h 625"/>
                <a:gd name="T4" fmla="*/ 0 w 666"/>
                <a:gd name="T5" fmla="*/ 625 h 625"/>
                <a:gd name="T6" fmla="*/ 7 w 666"/>
                <a:gd name="T7" fmla="*/ 625 h 625"/>
                <a:gd name="T8" fmla="*/ 7 w 666"/>
                <a:gd name="T9" fmla="*/ 625 h 625"/>
                <a:gd name="T10" fmla="*/ 7 w 666"/>
                <a:gd name="T11" fmla="*/ 625 h 625"/>
                <a:gd name="T12" fmla="*/ 14 w 666"/>
                <a:gd name="T13" fmla="*/ 622 h 625"/>
                <a:gd name="T14" fmla="*/ 21 w 666"/>
                <a:gd name="T15" fmla="*/ 622 h 625"/>
                <a:gd name="T16" fmla="*/ 28 w 666"/>
                <a:gd name="T17" fmla="*/ 614 h 625"/>
                <a:gd name="T18" fmla="*/ 35 w 666"/>
                <a:gd name="T19" fmla="*/ 610 h 625"/>
                <a:gd name="T20" fmla="*/ 49 w 666"/>
                <a:gd name="T21" fmla="*/ 592 h 625"/>
                <a:gd name="T22" fmla="*/ 71 w 666"/>
                <a:gd name="T23" fmla="*/ 566 h 625"/>
                <a:gd name="T24" fmla="*/ 92 w 666"/>
                <a:gd name="T25" fmla="*/ 532 h 625"/>
                <a:gd name="T26" fmla="*/ 163 w 666"/>
                <a:gd name="T27" fmla="*/ 361 h 625"/>
                <a:gd name="T28" fmla="*/ 234 w 666"/>
                <a:gd name="T29" fmla="*/ 179 h 625"/>
                <a:gd name="T30" fmla="*/ 262 w 666"/>
                <a:gd name="T31" fmla="*/ 108 h 625"/>
                <a:gd name="T32" fmla="*/ 283 w 666"/>
                <a:gd name="T33" fmla="*/ 74 h 625"/>
                <a:gd name="T34" fmla="*/ 297 w 666"/>
                <a:gd name="T35" fmla="*/ 48 h 625"/>
                <a:gd name="T36" fmla="*/ 311 w 666"/>
                <a:gd name="T37" fmla="*/ 26 h 625"/>
                <a:gd name="T38" fmla="*/ 326 w 666"/>
                <a:gd name="T39" fmla="*/ 19 h 625"/>
                <a:gd name="T40" fmla="*/ 333 w 666"/>
                <a:gd name="T41" fmla="*/ 11 h 625"/>
                <a:gd name="T42" fmla="*/ 340 w 666"/>
                <a:gd name="T43" fmla="*/ 4 h 625"/>
                <a:gd name="T44" fmla="*/ 347 w 666"/>
                <a:gd name="T45" fmla="*/ 4 h 625"/>
                <a:gd name="T46" fmla="*/ 347 w 666"/>
                <a:gd name="T47" fmla="*/ 0 h 625"/>
                <a:gd name="T48" fmla="*/ 354 w 666"/>
                <a:gd name="T49" fmla="*/ 0 h 625"/>
                <a:gd name="T50" fmla="*/ 354 w 666"/>
                <a:gd name="T51" fmla="*/ 0 h 625"/>
                <a:gd name="T52" fmla="*/ 354 w 666"/>
                <a:gd name="T53" fmla="*/ 0 h 625"/>
                <a:gd name="T54" fmla="*/ 354 w 666"/>
                <a:gd name="T55" fmla="*/ 0 h 625"/>
                <a:gd name="T56" fmla="*/ 361 w 666"/>
                <a:gd name="T57" fmla="*/ 0 h 625"/>
                <a:gd name="T58" fmla="*/ 361 w 666"/>
                <a:gd name="T59" fmla="*/ 0 h 625"/>
                <a:gd name="T60" fmla="*/ 361 w 666"/>
                <a:gd name="T61" fmla="*/ 0 h 625"/>
                <a:gd name="T62" fmla="*/ 368 w 666"/>
                <a:gd name="T63" fmla="*/ 0 h 625"/>
                <a:gd name="T64" fmla="*/ 368 w 666"/>
                <a:gd name="T65" fmla="*/ 0 h 625"/>
                <a:gd name="T66" fmla="*/ 368 w 666"/>
                <a:gd name="T67" fmla="*/ 0 h 625"/>
                <a:gd name="T68" fmla="*/ 368 w 666"/>
                <a:gd name="T69" fmla="*/ 0 h 625"/>
                <a:gd name="T70" fmla="*/ 375 w 666"/>
                <a:gd name="T71" fmla="*/ 0 h 625"/>
                <a:gd name="T72" fmla="*/ 375 w 666"/>
                <a:gd name="T73" fmla="*/ 0 h 625"/>
                <a:gd name="T74" fmla="*/ 375 w 666"/>
                <a:gd name="T75" fmla="*/ 0 h 625"/>
                <a:gd name="T76" fmla="*/ 389 w 666"/>
                <a:gd name="T77" fmla="*/ 4 h 625"/>
                <a:gd name="T78" fmla="*/ 389 w 666"/>
                <a:gd name="T79" fmla="*/ 7 h 625"/>
                <a:gd name="T80" fmla="*/ 396 w 666"/>
                <a:gd name="T81" fmla="*/ 11 h 625"/>
                <a:gd name="T82" fmla="*/ 404 w 666"/>
                <a:gd name="T83" fmla="*/ 19 h 625"/>
                <a:gd name="T84" fmla="*/ 425 w 666"/>
                <a:gd name="T85" fmla="*/ 37 h 625"/>
                <a:gd name="T86" fmla="*/ 439 w 666"/>
                <a:gd name="T87" fmla="*/ 63 h 625"/>
                <a:gd name="T88" fmla="*/ 474 w 666"/>
                <a:gd name="T89" fmla="*/ 130 h 625"/>
                <a:gd name="T90" fmla="*/ 510 w 666"/>
                <a:gd name="T91" fmla="*/ 205 h 625"/>
                <a:gd name="T92" fmla="*/ 574 w 666"/>
                <a:gd name="T93" fmla="*/ 383 h 625"/>
                <a:gd name="T94" fmla="*/ 609 w 666"/>
                <a:gd name="T95" fmla="*/ 469 h 625"/>
                <a:gd name="T96" fmla="*/ 630 w 666"/>
                <a:gd name="T97" fmla="*/ 510 h 625"/>
                <a:gd name="T98" fmla="*/ 645 w 666"/>
                <a:gd name="T99" fmla="*/ 547 h 625"/>
                <a:gd name="T100" fmla="*/ 666 w 666"/>
                <a:gd name="T101" fmla="*/ 577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66"/>
                <a:gd name="T154" fmla="*/ 0 h 625"/>
                <a:gd name="T155" fmla="*/ 666 w 666"/>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66" h="625">
                  <a:moveTo>
                    <a:pt x="0" y="625"/>
                  </a:moveTo>
                  <a:lnTo>
                    <a:pt x="0" y="625"/>
                  </a:lnTo>
                  <a:lnTo>
                    <a:pt x="7" y="625"/>
                  </a:lnTo>
                  <a:lnTo>
                    <a:pt x="14" y="622"/>
                  </a:lnTo>
                  <a:lnTo>
                    <a:pt x="21" y="622"/>
                  </a:lnTo>
                  <a:lnTo>
                    <a:pt x="28" y="614"/>
                  </a:lnTo>
                  <a:lnTo>
                    <a:pt x="35" y="610"/>
                  </a:lnTo>
                  <a:lnTo>
                    <a:pt x="49" y="592"/>
                  </a:lnTo>
                  <a:lnTo>
                    <a:pt x="71" y="566"/>
                  </a:lnTo>
                  <a:lnTo>
                    <a:pt x="92" y="532"/>
                  </a:lnTo>
                  <a:lnTo>
                    <a:pt x="163" y="361"/>
                  </a:lnTo>
                  <a:lnTo>
                    <a:pt x="234" y="179"/>
                  </a:lnTo>
                  <a:lnTo>
                    <a:pt x="262" y="108"/>
                  </a:lnTo>
                  <a:lnTo>
                    <a:pt x="283" y="74"/>
                  </a:lnTo>
                  <a:lnTo>
                    <a:pt x="297" y="48"/>
                  </a:lnTo>
                  <a:lnTo>
                    <a:pt x="311" y="26"/>
                  </a:lnTo>
                  <a:lnTo>
                    <a:pt x="326" y="19"/>
                  </a:lnTo>
                  <a:lnTo>
                    <a:pt x="333" y="11"/>
                  </a:lnTo>
                  <a:lnTo>
                    <a:pt x="340" y="4"/>
                  </a:lnTo>
                  <a:lnTo>
                    <a:pt x="347" y="4"/>
                  </a:lnTo>
                  <a:lnTo>
                    <a:pt x="347" y="0"/>
                  </a:lnTo>
                  <a:lnTo>
                    <a:pt x="354" y="0"/>
                  </a:lnTo>
                  <a:lnTo>
                    <a:pt x="361" y="0"/>
                  </a:lnTo>
                  <a:lnTo>
                    <a:pt x="368" y="0"/>
                  </a:lnTo>
                  <a:lnTo>
                    <a:pt x="375" y="0"/>
                  </a:lnTo>
                  <a:lnTo>
                    <a:pt x="389" y="4"/>
                  </a:lnTo>
                  <a:lnTo>
                    <a:pt x="389" y="7"/>
                  </a:lnTo>
                  <a:lnTo>
                    <a:pt x="396" y="11"/>
                  </a:lnTo>
                  <a:lnTo>
                    <a:pt x="404" y="19"/>
                  </a:lnTo>
                  <a:lnTo>
                    <a:pt x="425" y="37"/>
                  </a:lnTo>
                  <a:lnTo>
                    <a:pt x="439" y="63"/>
                  </a:lnTo>
                  <a:lnTo>
                    <a:pt x="474" y="130"/>
                  </a:lnTo>
                  <a:lnTo>
                    <a:pt x="510" y="205"/>
                  </a:lnTo>
                  <a:lnTo>
                    <a:pt x="574" y="383"/>
                  </a:lnTo>
                  <a:lnTo>
                    <a:pt x="609" y="469"/>
                  </a:lnTo>
                  <a:lnTo>
                    <a:pt x="630" y="510"/>
                  </a:lnTo>
                  <a:lnTo>
                    <a:pt x="645" y="547"/>
                  </a:lnTo>
                  <a:lnTo>
                    <a:pt x="666" y="577"/>
                  </a:lnTo>
                </a:path>
              </a:pathLst>
            </a:custGeom>
            <a:noFill/>
            <a:ln w="28575">
              <a:solidFill>
                <a:srgbClr val="3333CC"/>
              </a:solidFill>
              <a:round/>
              <a:headEnd/>
              <a:tailEnd/>
            </a:ln>
          </p:spPr>
          <p:txBody>
            <a:bodyPr/>
            <a:lstStyle/>
            <a:p>
              <a:pPr eaLnBrk="0" hangingPunct="0">
                <a:spcBef>
                  <a:spcPct val="50000"/>
                </a:spcBef>
              </a:pPr>
              <a:endParaRPr lang="en-US"/>
            </a:p>
          </p:txBody>
        </p:sp>
        <p:sp>
          <p:nvSpPr>
            <p:cNvPr id="11" name="Freeform 42">
              <a:extLst>
                <a:ext uri="{FF2B5EF4-FFF2-40B4-BE49-F238E27FC236}">
                  <a16:creationId xmlns:a16="http://schemas.microsoft.com/office/drawing/2014/main" xmlns="" id="{01D22711-9568-4647-B225-0DA0FCAEA0EC}"/>
                </a:ext>
              </a:extLst>
            </p:cNvPr>
            <p:cNvSpPr>
              <a:spLocks/>
            </p:cNvSpPr>
            <p:nvPr/>
          </p:nvSpPr>
          <p:spPr bwMode="auto">
            <a:xfrm>
              <a:off x="1928" y="2269"/>
              <a:ext cx="439" cy="625"/>
            </a:xfrm>
            <a:custGeom>
              <a:avLst/>
              <a:gdLst>
                <a:gd name="T0" fmla="*/ 0 w 439"/>
                <a:gd name="T1" fmla="*/ 577 h 625"/>
                <a:gd name="T2" fmla="*/ 7 w 439"/>
                <a:gd name="T3" fmla="*/ 588 h 625"/>
                <a:gd name="T4" fmla="*/ 14 w 439"/>
                <a:gd name="T5" fmla="*/ 599 h 625"/>
                <a:gd name="T6" fmla="*/ 28 w 439"/>
                <a:gd name="T7" fmla="*/ 610 h 625"/>
                <a:gd name="T8" fmla="*/ 35 w 439"/>
                <a:gd name="T9" fmla="*/ 614 h 625"/>
                <a:gd name="T10" fmla="*/ 35 w 439"/>
                <a:gd name="T11" fmla="*/ 618 h 625"/>
                <a:gd name="T12" fmla="*/ 42 w 439"/>
                <a:gd name="T13" fmla="*/ 622 h 625"/>
                <a:gd name="T14" fmla="*/ 49 w 439"/>
                <a:gd name="T15" fmla="*/ 622 h 625"/>
                <a:gd name="T16" fmla="*/ 49 w 439"/>
                <a:gd name="T17" fmla="*/ 625 h 625"/>
                <a:gd name="T18" fmla="*/ 56 w 439"/>
                <a:gd name="T19" fmla="*/ 625 h 625"/>
                <a:gd name="T20" fmla="*/ 56 w 439"/>
                <a:gd name="T21" fmla="*/ 625 h 625"/>
                <a:gd name="T22" fmla="*/ 56 w 439"/>
                <a:gd name="T23" fmla="*/ 625 h 625"/>
                <a:gd name="T24" fmla="*/ 56 w 439"/>
                <a:gd name="T25" fmla="*/ 625 h 625"/>
                <a:gd name="T26" fmla="*/ 64 w 439"/>
                <a:gd name="T27" fmla="*/ 625 h 625"/>
                <a:gd name="T28" fmla="*/ 64 w 439"/>
                <a:gd name="T29" fmla="*/ 625 h 625"/>
                <a:gd name="T30" fmla="*/ 64 w 439"/>
                <a:gd name="T31" fmla="*/ 625 h 625"/>
                <a:gd name="T32" fmla="*/ 64 w 439"/>
                <a:gd name="T33" fmla="*/ 625 h 625"/>
                <a:gd name="T34" fmla="*/ 71 w 439"/>
                <a:gd name="T35" fmla="*/ 625 h 625"/>
                <a:gd name="T36" fmla="*/ 71 w 439"/>
                <a:gd name="T37" fmla="*/ 625 h 625"/>
                <a:gd name="T38" fmla="*/ 71 w 439"/>
                <a:gd name="T39" fmla="*/ 625 h 625"/>
                <a:gd name="T40" fmla="*/ 71 w 439"/>
                <a:gd name="T41" fmla="*/ 625 h 625"/>
                <a:gd name="T42" fmla="*/ 78 w 439"/>
                <a:gd name="T43" fmla="*/ 625 h 625"/>
                <a:gd name="T44" fmla="*/ 78 w 439"/>
                <a:gd name="T45" fmla="*/ 625 h 625"/>
                <a:gd name="T46" fmla="*/ 85 w 439"/>
                <a:gd name="T47" fmla="*/ 622 h 625"/>
                <a:gd name="T48" fmla="*/ 92 w 439"/>
                <a:gd name="T49" fmla="*/ 618 h 625"/>
                <a:gd name="T50" fmla="*/ 99 w 439"/>
                <a:gd name="T51" fmla="*/ 610 h 625"/>
                <a:gd name="T52" fmla="*/ 120 w 439"/>
                <a:gd name="T53" fmla="*/ 592 h 625"/>
                <a:gd name="T54" fmla="*/ 142 w 439"/>
                <a:gd name="T55" fmla="*/ 566 h 625"/>
                <a:gd name="T56" fmla="*/ 156 w 439"/>
                <a:gd name="T57" fmla="*/ 540 h 625"/>
                <a:gd name="T58" fmla="*/ 191 w 439"/>
                <a:gd name="T59" fmla="*/ 465 h 625"/>
                <a:gd name="T60" fmla="*/ 255 w 439"/>
                <a:gd name="T61" fmla="*/ 287 h 625"/>
                <a:gd name="T62" fmla="*/ 290 w 439"/>
                <a:gd name="T63" fmla="*/ 197 h 625"/>
                <a:gd name="T64" fmla="*/ 333 w 439"/>
                <a:gd name="T65" fmla="*/ 112 h 625"/>
                <a:gd name="T66" fmla="*/ 347 w 439"/>
                <a:gd name="T67" fmla="*/ 78 h 625"/>
                <a:gd name="T68" fmla="*/ 368 w 439"/>
                <a:gd name="T69" fmla="*/ 48 h 625"/>
                <a:gd name="T70" fmla="*/ 382 w 439"/>
                <a:gd name="T71" fmla="*/ 26 h 625"/>
                <a:gd name="T72" fmla="*/ 390 w 439"/>
                <a:gd name="T73" fmla="*/ 19 h 625"/>
                <a:gd name="T74" fmla="*/ 397 w 439"/>
                <a:gd name="T75" fmla="*/ 11 h 625"/>
                <a:gd name="T76" fmla="*/ 404 w 439"/>
                <a:gd name="T77" fmla="*/ 7 h 625"/>
                <a:gd name="T78" fmla="*/ 411 w 439"/>
                <a:gd name="T79" fmla="*/ 4 h 625"/>
                <a:gd name="T80" fmla="*/ 411 w 439"/>
                <a:gd name="T81" fmla="*/ 4 h 625"/>
                <a:gd name="T82" fmla="*/ 418 w 439"/>
                <a:gd name="T83" fmla="*/ 0 h 625"/>
                <a:gd name="T84" fmla="*/ 418 w 439"/>
                <a:gd name="T85" fmla="*/ 0 h 625"/>
                <a:gd name="T86" fmla="*/ 425 w 439"/>
                <a:gd name="T87" fmla="*/ 0 h 625"/>
                <a:gd name="T88" fmla="*/ 425 w 439"/>
                <a:gd name="T89" fmla="*/ 0 h 625"/>
                <a:gd name="T90" fmla="*/ 425 w 439"/>
                <a:gd name="T91" fmla="*/ 0 h 625"/>
                <a:gd name="T92" fmla="*/ 425 w 439"/>
                <a:gd name="T93" fmla="*/ 0 h 625"/>
                <a:gd name="T94" fmla="*/ 432 w 439"/>
                <a:gd name="T95" fmla="*/ 0 h 625"/>
                <a:gd name="T96" fmla="*/ 432 w 439"/>
                <a:gd name="T97" fmla="*/ 0 h 625"/>
                <a:gd name="T98" fmla="*/ 432 w 439"/>
                <a:gd name="T99" fmla="*/ 0 h 625"/>
                <a:gd name="T100" fmla="*/ 439 w 439"/>
                <a:gd name="T101" fmla="*/ 0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9"/>
                <a:gd name="T154" fmla="*/ 0 h 625"/>
                <a:gd name="T155" fmla="*/ 439 w 439"/>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9" h="625">
                  <a:moveTo>
                    <a:pt x="0" y="577"/>
                  </a:moveTo>
                  <a:lnTo>
                    <a:pt x="7" y="588"/>
                  </a:lnTo>
                  <a:lnTo>
                    <a:pt x="14" y="599"/>
                  </a:lnTo>
                  <a:lnTo>
                    <a:pt x="28" y="610"/>
                  </a:lnTo>
                  <a:lnTo>
                    <a:pt x="35" y="614"/>
                  </a:lnTo>
                  <a:lnTo>
                    <a:pt x="35" y="618"/>
                  </a:lnTo>
                  <a:lnTo>
                    <a:pt x="42" y="622"/>
                  </a:lnTo>
                  <a:lnTo>
                    <a:pt x="49" y="622"/>
                  </a:lnTo>
                  <a:lnTo>
                    <a:pt x="49" y="625"/>
                  </a:lnTo>
                  <a:lnTo>
                    <a:pt x="56" y="625"/>
                  </a:lnTo>
                  <a:lnTo>
                    <a:pt x="64" y="625"/>
                  </a:lnTo>
                  <a:lnTo>
                    <a:pt x="71" y="625"/>
                  </a:lnTo>
                  <a:lnTo>
                    <a:pt x="78" y="625"/>
                  </a:lnTo>
                  <a:lnTo>
                    <a:pt x="85" y="622"/>
                  </a:lnTo>
                  <a:lnTo>
                    <a:pt x="92" y="618"/>
                  </a:lnTo>
                  <a:lnTo>
                    <a:pt x="99" y="610"/>
                  </a:lnTo>
                  <a:lnTo>
                    <a:pt x="120" y="592"/>
                  </a:lnTo>
                  <a:lnTo>
                    <a:pt x="142" y="566"/>
                  </a:lnTo>
                  <a:lnTo>
                    <a:pt x="156" y="540"/>
                  </a:lnTo>
                  <a:lnTo>
                    <a:pt x="191" y="465"/>
                  </a:lnTo>
                  <a:lnTo>
                    <a:pt x="255" y="287"/>
                  </a:lnTo>
                  <a:lnTo>
                    <a:pt x="290" y="197"/>
                  </a:lnTo>
                  <a:lnTo>
                    <a:pt x="333" y="112"/>
                  </a:lnTo>
                  <a:lnTo>
                    <a:pt x="347" y="78"/>
                  </a:lnTo>
                  <a:lnTo>
                    <a:pt x="368" y="48"/>
                  </a:lnTo>
                  <a:lnTo>
                    <a:pt x="382" y="26"/>
                  </a:lnTo>
                  <a:lnTo>
                    <a:pt x="390" y="19"/>
                  </a:lnTo>
                  <a:lnTo>
                    <a:pt x="397" y="11"/>
                  </a:lnTo>
                  <a:lnTo>
                    <a:pt x="404" y="7"/>
                  </a:lnTo>
                  <a:lnTo>
                    <a:pt x="411" y="4"/>
                  </a:lnTo>
                  <a:lnTo>
                    <a:pt x="418" y="0"/>
                  </a:lnTo>
                  <a:lnTo>
                    <a:pt x="425" y="0"/>
                  </a:lnTo>
                  <a:lnTo>
                    <a:pt x="432" y="0"/>
                  </a:lnTo>
                  <a:lnTo>
                    <a:pt x="439" y="0"/>
                  </a:lnTo>
                </a:path>
              </a:pathLst>
            </a:custGeom>
            <a:noFill/>
            <a:ln w="28575">
              <a:solidFill>
                <a:srgbClr val="3333CC"/>
              </a:solidFill>
              <a:round/>
              <a:headEnd/>
              <a:tailEnd/>
            </a:ln>
          </p:spPr>
          <p:txBody>
            <a:bodyPr/>
            <a:lstStyle/>
            <a:p>
              <a:pPr eaLnBrk="0" hangingPunct="0">
                <a:spcBef>
                  <a:spcPct val="50000"/>
                </a:spcBef>
              </a:pPr>
              <a:endParaRPr lang="en-US"/>
            </a:p>
          </p:txBody>
        </p:sp>
        <p:sp>
          <p:nvSpPr>
            <p:cNvPr id="12" name="Freeform 43">
              <a:extLst>
                <a:ext uri="{FF2B5EF4-FFF2-40B4-BE49-F238E27FC236}">
                  <a16:creationId xmlns:a16="http://schemas.microsoft.com/office/drawing/2014/main" xmlns="" id="{1F806930-83AE-4C39-AB36-06732E4022C7}"/>
                </a:ext>
              </a:extLst>
            </p:cNvPr>
            <p:cNvSpPr>
              <a:spLocks/>
            </p:cNvSpPr>
            <p:nvPr/>
          </p:nvSpPr>
          <p:spPr bwMode="auto">
            <a:xfrm>
              <a:off x="2367" y="2269"/>
              <a:ext cx="85" cy="93"/>
            </a:xfrm>
            <a:custGeom>
              <a:avLst/>
              <a:gdLst>
                <a:gd name="T0" fmla="*/ 0 w 85"/>
                <a:gd name="T1" fmla="*/ 0 h 93"/>
                <a:gd name="T2" fmla="*/ 0 w 85"/>
                <a:gd name="T3" fmla="*/ 0 h 93"/>
                <a:gd name="T4" fmla="*/ 0 w 85"/>
                <a:gd name="T5" fmla="*/ 0 h 93"/>
                <a:gd name="T6" fmla="*/ 0 w 85"/>
                <a:gd name="T7" fmla="*/ 0 h 93"/>
                <a:gd name="T8" fmla="*/ 7 w 85"/>
                <a:gd name="T9" fmla="*/ 0 h 93"/>
                <a:gd name="T10" fmla="*/ 7 w 85"/>
                <a:gd name="T11" fmla="*/ 0 h 93"/>
                <a:gd name="T12" fmla="*/ 14 w 85"/>
                <a:gd name="T13" fmla="*/ 4 h 93"/>
                <a:gd name="T14" fmla="*/ 14 w 85"/>
                <a:gd name="T15" fmla="*/ 4 h 93"/>
                <a:gd name="T16" fmla="*/ 21 w 85"/>
                <a:gd name="T17" fmla="*/ 7 h 93"/>
                <a:gd name="T18" fmla="*/ 29 w 85"/>
                <a:gd name="T19" fmla="*/ 15 h 93"/>
                <a:gd name="T20" fmla="*/ 43 w 85"/>
                <a:gd name="T21" fmla="*/ 30 h 93"/>
                <a:gd name="T22" fmla="*/ 57 w 85"/>
                <a:gd name="T23" fmla="*/ 48 h 93"/>
                <a:gd name="T24" fmla="*/ 85 w 85"/>
                <a:gd name="T25" fmla="*/ 93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93"/>
                <a:gd name="T41" fmla="*/ 85 w 8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93">
                  <a:moveTo>
                    <a:pt x="0" y="0"/>
                  </a:moveTo>
                  <a:lnTo>
                    <a:pt x="0" y="0"/>
                  </a:lnTo>
                  <a:lnTo>
                    <a:pt x="7" y="0"/>
                  </a:lnTo>
                  <a:lnTo>
                    <a:pt x="14" y="4"/>
                  </a:lnTo>
                  <a:lnTo>
                    <a:pt x="21" y="7"/>
                  </a:lnTo>
                  <a:lnTo>
                    <a:pt x="29" y="15"/>
                  </a:lnTo>
                  <a:lnTo>
                    <a:pt x="43" y="30"/>
                  </a:lnTo>
                  <a:lnTo>
                    <a:pt x="57" y="48"/>
                  </a:lnTo>
                  <a:lnTo>
                    <a:pt x="85" y="93"/>
                  </a:lnTo>
                </a:path>
              </a:pathLst>
            </a:custGeom>
            <a:noFill/>
            <a:ln w="28575">
              <a:solidFill>
                <a:srgbClr val="3333CC"/>
              </a:solidFill>
              <a:round/>
              <a:headEnd/>
              <a:tailEnd/>
            </a:ln>
          </p:spPr>
          <p:txBody>
            <a:bodyPr/>
            <a:lstStyle/>
            <a:p>
              <a:pPr eaLnBrk="0" hangingPunct="0">
                <a:spcBef>
                  <a:spcPct val="50000"/>
                </a:spcBef>
              </a:pPr>
              <a:endParaRPr lang="en-US"/>
            </a:p>
          </p:txBody>
        </p:sp>
      </p:grpSp>
      <p:grpSp>
        <p:nvGrpSpPr>
          <p:cNvPr id="13" name="Group 37">
            <a:extLst>
              <a:ext uri="{FF2B5EF4-FFF2-40B4-BE49-F238E27FC236}">
                <a16:creationId xmlns:a16="http://schemas.microsoft.com/office/drawing/2014/main" xmlns="" id="{DDBD1B0D-187A-4183-ADB3-1BD79FF7DD6B}"/>
              </a:ext>
            </a:extLst>
          </p:cNvPr>
          <p:cNvGrpSpPr>
            <a:grpSpLocks/>
          </p:cNvGrpSpPr>
          <p:nvPr/>
        </p:nvGrpSpPr>
        <p:grpSpPr bwMode="auto">
          <a:xfrm>
            <a:off x="2536633" y="5503241"/>
            <a:ext cx="1916112" cy="665163"/>
            <a:chOff x="794" y="2269"/>
            <a:chExt cx="1658" cy="625"/>
          </a:xfrm>
        </p:grpSpPr>
        <p:sp>
          <p:nvSpPr>
            <p:cNvPr id="14" name="Freeform 40">
              <a:extLst>
                <a:ext uri="{FF2B5EF4-FFF2-40B4-BE49-F238E27FC236}">
                  <a16:creationId xmlns:a16="http://schemas.microsoft.com/office/drawing/2014/main" xmlns="" id="{BB245FE9-1207-494A-82D5-0DA62EA811DA}"/>
                </a:ext>
              </a:extLst>
            </p:cNvPr>
            <p:cNvSpPr>
              <a:spLocks/>
            </p:cNvSpPr>
            <p:nvPr/>
          </p:nvSpPr>
          <p:spPr bwMode="auto">
            <a:xfrm>
              <a:off x="794" y="2269"/>
              <a:ext cx="468" cy="625"/>
            </a:xfrm>
            <a:custGeom>
              <a:avLst/>
              <a:gdLst>
                <a:gd name="T0" fmla="*/ 0 w 468"/>
                <a:gd name="T1" fmla="*/ 93 h 625"/>
                <a:gd name="T2" fmla="*/ 21 w 468"/>
                <a:gd name="T3" fmla="*/ 67 h 625"/>
                <a:gd name="T4" fmla="*/ 35 w 468"/>
                <a:gd name="T5" fmla="*/ 41 h 625"/>
                <a:gd name="T6" fmla="*/ 42 w 468"/>
                <a:gd name="T7" fmla="*/ 30 h 625"/>
                <a:gd name="T8" fmla="*/ 50 w 468"/>
                <a:gd name="T9" fmla="*/ 19 h 625"/>
                <a:gd name="T10" fmla="*/ 64 w 468"/>
                <a:gd name="T11" fmla="*/ 11 h 625"/>
                <a:gd name="T12" fmla="*/ 71 w 468"/>
                <a:gd name="T13" fmla="*/ 7 h 625"/>
                <a:gd name="T14" fmla="*/ 71 w 468"/>
                <a:gd name="T15" fmla="*/ 4 h 625"/>
                <a:gd name="T16" fmla="*/ 78 w 468"/>
                <a:gd name="T17" fmla="*/ 4 h 625"/>
                <a:gd name="T18" fmla="*/ 85 w 468"/>
                <a:gd name="T19" fmla="*/ 0 h 625"/>
                <a:gd name="T20" fmla="*/ 85 w 468"/>
                <a:gd name="T21" fmla="*/ 0 h 625"/>
                <a:gd name="T22" fmla="*/ 85 w 468"/>
                <a:gd name="T23" fmla="*/ 0 h 625"/>
                <a:gd name="T24" fmla="*/ 92 w 468"/>
                <a:gd name="T25" fmla="*/ 0 h 625"/>
                <a:gd name="T26" fmla="*/ 92 w 468"/>
                <a:gd name="T27" fmla="*/ 0 h 625"/>
                <a:gd name="T28" fmla="*/ 92 w 468"/>
                <a:gd name="T29" fmla="*/ 0 h 625"/>
                <a:gd name="T30" fmla="*/ 92 w 468"/>
                <a:gd name="T31" fmla="*/ 0 h 625"/>
                <a:gd name="T32" fmla="*/ 99 w 468"/>
                <a:gd name="T33" fmla="*/ 0 h 625"/>
                <a:gd name="T34" fmla="*/ 99 w 468"/>
                <a:gd name="T35" fmla="*/ 0 h 625"/>
                <a:gd name="T36" fmla="*/ 99 w 468"/>
                <a:gd name="T37" fmla="*/ 0 h 625"/>
                <a:gd name="T38" fmla="*/ 99 w 468"/>
                <a:gd name="T39" fmla="*/ 0 h 625"/>
                <a:gd name="T40" fmla="*/ 99 w 468"/>
                <a:gd name="T41" fmla="*/ 0 h 625"/>
                <a:gd name="T42" fmla="*/ 106 w 468"/>
                <a:gd name="T43" fmla="*/ 0 h 625"/>
                <a:gd name="T44" fmla="*/ 106 w 468"/>
                <a:gd name="T45" fmla="*/ 0 h 625"/>
                <a:gd name="T46" fmla="*/ 106 w 468"/>
                <a:gd name="T47" fmla="*/ 0 h 625"/>
                <a:gd name="T48" fmla="*/ 113 w 468"/>
                <a:gd name="T49" fmla="*/ 4 h 625"/>
                <a:gd name="T50" fmla="*/ 113 w 468"/>
                <a:gd name="T51" fmla="*/ 4 h 625"/>
                <a:gd name="T52" fmla="*/ 127 w 468"/>
                <a:gd name="T53" fmla="*/ 7 h 625"/>
                <a:gd name="T54" fmla="*/ 135 w 468"/>
                <a:gd name="T55" fmla="*/ 15 h 625"/>
                <a:gd name="T56" fmla="*/ 142 w 468"/>
                <a:gd name="T57" fmla="*/ 22 h 625"/>
                <a:gd name="T58" fmla="*/ 163 w 468"/>
                <a:gd name="T59" fmla="*/ 45 h 625"/>
                <a:gd name="T60" fmla="*/ 177 w 468"/>
                <a:gd name="T61" fmla="*/ 71 h 625"/>
                <a:gd name="T62" fmla="*/ 213 w 468"/>
                <a:gd name="T63" fmla="*/ 141 h 625"/>
                <a:gd name="T64" fmla="*/ 283 w 468"/>
                <a:gd name="T65" fmla="*/ 316 h 625"/>
                <a:gd name="T66" fmla="*/ 347 w 468"/>
                <a:gd name="T67" fmla="*/ 480 h 625"/>
                <a:gd name="T68" fmla="*/ 383 w 468"/>
                <a:gd name="T69" fmla="*/ 551 h 625"/>
                <a:gd name="T70" fmla="*/ 397 w 468"/>
                <a:gd name="T71" fmla="*/ 581 h 625"/>
                <a:gd name="T72" fmla="*/ 418 w 468"/>
                <a:gd name="T73" fmla="*/ 599 h 625"/>
                <a:gd name="T74" fmla="*/ 425 w 468"/>
                <a:gd name="T75" fmla="*/ 610 h 625"/>
                <a:gd name="T76" fmla="*/ 432 w 468"/>
                <a:gd name="T77" fmla="*/ 614 h 625"/>
                <a:gd name="T78" fmla="*/ 439 w 468"/>
                <a:gd name="T79" fmla="*/ 618 h 625"/>
                <a:gd name="T80" fmla="*/ 439 w 468"/>
                <a:gd name="T81" fmla="*/ 622 h 625"/>
                <a:gd name="T82" fmla="*/ 446 w 468"/>
                <a:gd name="T83" fmla="*/ 622 h 625"/>
                <a:gd name="T84" fmla="*/ 446 w 468"/>
                <a:gd name="T85" fmla="*/ 625 h 625"/>
                <a:gd name="T86" fmla="*/ 453 w 468"/>
                <a:gd name="T87" fmla="*/ 625 h 625"/>
                <a:gd name="T88" fmla="*/ 453 w 468"/>
                <a:gd name="T89" fmla="*/ 625 h 625"/>
                <a:gd name="T90" fmla="*/ 461 w 468"/>
                <a:gd name="T91" fmla="*/ 625 h 625"/>
                <a:gd name="T92" fmla="*/ 461 w 468"/>
                <a:gd name="T93" fmla="*/ 625 h 625"/>
                <a:gd name="T94" fmla="*/ 461 w 468"/>
                <a:gd name="T95" fmla="*/ 625 h 625"/>
                <a:gd name="T96" fmla="*/ 468 w 468"/>
                <a:gd name="T97" fmla="*/ 625 h 625"/>
                <a:gd name="T98" fmla="*/ 468 w 468"/>
                <a:gd name="T99" fmla="*/ 625 h 6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625"/>
                <a:gd name="T152" fmla="*/ 468 w 468"/>
                <a:gd name="T153" fmla="*/ 625 h 6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625">
                  <a:moveTo>
                    <a:pt x="0" y="93"/>
                  </a:moveTo>
                  <a:lnTo>
                    <a:pt x="21" y="67"/>
                  </a:lnTo>
                  <a:lnTo>
                    <a:pt x="35" y="41"/>
                  </a:lnTo>
                  <a:lnTo>
                    <a:pt x="42" y="30"/>
                  </a:lnTo>
                  <a:lnTo>
                    <a:pt x="50" y="19"/>
                  </a:lnTo>
                  <a:lnTo>
                    <a:pt x="64" y="11"/>
                  </a:lnTo>
                  <a:lnTo>
                    <a:pt x="71" y="7"/>
                  </a:lnTo>
                  <a:lnTo>
                    <a:pt x="71" y="4"/>
                  </a:lnTo>
                  <a:lnTo>
                    <a:pt x="78" y="4"/>
                  </a:lnTo>
                  <a:lnTo>
                    <a:pt x="85" y="0"/>
                  </a:lnTo>
                  <a:lnTo>
                    <a:pt x="92" y="0"/>
                  </a:lnTo>
                  <a:lnTo>
                    <a:pt x="99" y="0"/>
                  </a:lnTo>
                  <a:lnTo>
                    <a:pt x="106" y="0"/>
                  </a:lnTo>
                  <a:lnTo>
                    <a:pt x="113" y="4"/>
                  </a:lnTo>
                  <a:lnTo>
                    <a:pt x="127" y="7"/>
                  </a:lnTo>
                  <a:lnTo>
                    <a:pt x="135" y="15"/>
                  </a:lnTo>
                  <a:lnTo>
                    <a:pt x="142" y="22"/>
                  </a:lnTo>
                  <a:lnTo>
                    <a:pt x="163" y="45"/>
                  </a:lnTo>
                  <a:lnTo>
                    <a:pt x="177" y="71"/>
                  </a:lnTo>
                  <a:lnTo>
                    <a:pt x="213" y="141"/>
                  </a:lnTo>
                  <a:lnTo>
                    <a:pt x="283" y="316"/>
                  </a:lnTo>
                  <a:lnTo>
                    <a:pt x="347" y="480"/>
                  </a:lnTo>
                  <a:lnTo>
                    <a:pt x="383" y="551"/>
                  </a:lnTo>
                  <a:lnTo>
                    <a:pt x="397" y="581"/>
                  </a:lnTo>
                  <a:lnTo>
                    <a:pt x="418" y="599"/>
                  </a:lnTo>
                  <a:lnTo>
                    <a:pt x="425" y="610"/>
                  </a:lnTo>
                  <a:lnTo>
                    <a:pt x="432" y="614"/>
                  </a:lnTo>
                  <a:lnTo>
                    <a:pt x="439" y="618"/>
                  </a:lnTo>
                  <a:lnTo>
                    <a:pt x="439" y="622"/>
                  </a:lnTo>
                  <a:lnTo>
                    <a:pt x="446" y="622"/>
                  </a:lnTo>
                  <a:lnTo>
                    <a:pt x="446" y="625"/>
                  </a:lnTo>
                  <a:lnTo>
                    <a:pt x="453" y="625"/>
                  </a:lnTo>
                  <a:lnTo>
                    <a:pt x="461" y="625"/>
                  </a:lnTo>
                  <a:lnTo>
                    <a:pt x="468" y="625"/>
                  </a:lnTo>
                </a:path>
              </a:pathLst>
            </a:custGeom>
            <a:noFill/>
            <a:ln w="28575">
              <a:solidFill>
                <a:srgbClr val="FF0000"/>
              </a:solidFill>
              <a:round/>
              <a:headEnd/>
              <a:tailEnd/>
            </a:ln>
          </p:spPr>
          <p:txBody>
            <a:bodyPr/>
            <a:lstStyle/>
            <a:p>
              <a:pPr eaLnBrk="0" hangingPunct="0">
                <a:spcBef>
                  <a:spcPct val="50000"/>
                </a:spcBef>
              </a:pPr>
              <a:endParaRPr lang="en-US"/>
            </a:p>
          </p:txBody>
        </p:sp>
        <p:sp>
          <p:nvSpPr>
            <p:cNvPr id="15" name="Freeform 41">
              <a:extLst>
                <a:ext uri="{FF2B5EF4-FFF2-40B4-BE49-F238E27FC236}">
                  <a16:creationId xmlns:a16="http://schemas.microsoft.com/office/drawing/2014/main" xmlns="" id="{A86197B4-3183-48F8-A2B2-6AA763E976A9}"/>
                </a:ext>
              </a:extLst>
            </p:cNvPr>
            <p:cNvSpPr>
              <a:spLocks/>
            </p:cNvSpPr>
            <p:nvPr/>
          </p:nvSpPr>
          <p:spPr bwMode="auto">
            <a:xfrm>
              <a:off x="1262" y="2269"/>
              <a:ext cx="666" cy="625"/>
            </a:xfrm>
            <a:custGeom>
              <a:avLst/>
              <a:gdLst>
                <a:gd name="T0" fmla="*/ 0 w 666"/>
                <a:gd name="T1" fmla="*/ 625 h 625"/>
                <a:gd name="T2" fmla="*/ 0 w 666"/>
                <a:gd name="T3" fmla="*/ 625 h 625"/>
                <a:gd name="T4" fmla="*/ 0 w 666"/>
                <a:gd name="T5" fmla="*/ 625 h 625"/>
                <a:gd name="T6" fmla="*/ 7 w 666"/>
                <a:gd name="T7" fmla="*/ 625 h 625"/>
                <a:gd name="T8" fmla="*/ 7 w 666"/>
                <a:gd name="T9" fmla="*/ 625 h 625"/>
                <a:gd name="T10" fmla="*/ 7 w 666"/>
                <a:gd name="T11" fmla="*/ 625 h 625"/>
                <a:gd name="T12" fmla="*/ 14 w 666"/>
                <a:gd name="T13" fmla="*/ 622 h 625"/>
                <a:gd name="T14" fmla="*/ 21 w 666"/>
                <a:gd name="T15" fmla="*/ 622 h 625"/>
                <a:gd name="T16" fmla="*/ 28 w 666"/>
                <a:gd name="T17" fmla="*/ 614 h 625"/>
                <a:gd name="T18" fmla="*/ 35 w 666"/>
                <a:gd name="T19" fmla="*/ 610 h 625"/>
                <a:gd name="T20" fmla="*/ 49 w 666"/>
                <a:gd name="T21" fmla="*/ 592 h 625"/>
                <a:gd name="T22" fmla="*/ 71 w 666"/>
                <a:gd name="T23" fmla="*/ 566 h 625"/>
                <a:gd name="T24" fmla="*/ 92 w 666"/>
                <a:gd name="T25" fmla="*/ 532 h 625"/>
                <a:gd name="T26" fmla="*/ 163 w 666"/>
                <a:gd name="T27" fmla="*/ 361 h 625"/>
                <a:gd name="T28" fmla="*/ 234 w 666"/>
                <a:gd name="T29" fmla="*/ 179 h 625"/>
                <a:gd name="T30" fmla="*/ 262 w 666"/>
                <a:gd name="T31" fmla="*/ 108 h 625"/>
                <a:gd name="T32" fmla="*/ 283 w 666"/>
                <a:gd name="T33" fmla="*/ 74 h 625"/>
                <a:gd name="T34" fmla="*/ 297 w 666"/>
                <a:gd name="T35" fmla="*/ 48 h 625"/>
                <a:gd name="T36" fmla="*/ 311 w 666"/>
                <a:gd name="T37" fmla="*/ 26 h 625"/>
                <a:gd name="T38" fmla="*/ 326 w 666"/>
                <a:gd name="T39" fmla="*/ 19 h 625"/>
                <a:gd name="T40" fmla="*/ 333 w 666"/>
                <a:gd name="T41" fmla="*/ 11 h 625"/>
                <a:gd name="T42" fmla="*/ 340 w 666"/>
                <a:gd name="T43" fmla="*/ 4 h 625"/>
                <a:gd name="T44" fmla="*/ 347 w 666"/>
                <a:gd name="T45" fmla="*/ 4 h 625"/>
                <a:gd name="T46" fmla="*/ 347 w 666"/>
                <a:gd name="T47" fmla="*/ 0 h 625"/>
                <a:gd name="T48" fmla="*/ 354 w 666"/>
                <a:gd name="T49" fmla="*/ 0 h 625"/>
                <a:gd name="T50" fmla="*/ 354 w 666"/>
                <a:gd name="T51" fmla="*/ 0 h 625"/>
                <a:gd name="T52" fmla="*/ 354 w 666"/>
                <a:gd name="T53" fmla="*/ 0 h 625"/>
                <a:gd name="T54" fmla="*/ 354 w 666"/>
                <a:gd name="T55" fmla="*/ 0 h 625"/>
                <a:gd name="T56" fmla="*/ 361 w 666"/>
                <a:gd name="T57" fmla="*/ 0 h 625"/>
                <a:gd name="T58" fmla="*/ 361 w 666"/>
                <a:gd name="T59" fmla="*/ 0 h 625"/>
                <a:gd name="T60" fmla="*/ 361 w 666"/>
                <a:gd name="T61" fmla="*/ 0 h 625"/>
                <a:gd name="T62" fmla="*/ 368 w 666"/>
                <a:gd name="T63" fmla="*/ 0 h 625"/>
                <a:gd name="T64" fmla="*/ 368 w 666"/>
                <a:gd name="T65" fmla="*/ 0 h 625"/>
                <a:gd name="T66" fmla="*/ 368 w 666"/>
                <a:gd name="T67" fmla="*/ 0 h 625"/>
                <a:gd name="T68" fmla="*/ 368 w 666"/>
                <a:gd name="T69" fmla="*/ 0 h 625"/>
                <a:gd name="T70" fmla="*/ 375 w 666"/>
                <a:gd name="T71" fmla="*/ 0 h 625"/>
                <a:gd name="T72" fmla="*/ 375 w 666"/>
                <a:gd name="T73" fmla="*/ 0 h 625"/>
                <a:gd name="T74" fmla="*/ 375 w 666"/>
                <a:gd name="T75" fmla="*/ 0 h 625"/>
                <a:gd name="T76" fmla="*/ 389 w 666"/>
                <a:gd name="T77" fmla="*/ 4 h 625"/>
                <a:gd name="T78" fmla="*/ 389 w 666"/>
                <a:gd name="T79" fmla="*/ 7 h 625"/>
                <a:gd name="T80" fmla="*/ 396 w 666"/>
                <a:gd name="T81" fmla="*/ 11 h 625"/>
                <a:gd name="T82" fmla="*/ 404 w 666"/>
                <a:gd name="T83" fmla="*/ 19 h 625"/>
                <a:gd name="T84" fmla="*/ 425 w 666"/>
                <a:gd name="T85" fmla="*/ 37 h 625"/>
                <a:gd name="T86" fmla="*/ 439 w 666"/>
                <a:gd name="T87" fmla="*/ 63 h 625"/>
                <a:gd name="T88" fmla="*/ 474 w 666"/>
                <a:gd name="T89" fmla="*/ 130 h 625"/>
                <a:gd name="T90" fmla="*/ 510 w 666"/>
                <a:gd name="T91" fmla="*/ 205 h 625"/>
                <a:gd name="T92" fmla="*/ 574 w 666"/>
                <a:gd name="T93" fmla="*/ 383 h 625"/>
                <a:gd name="T94" fmla="*/ 609 w 666"/>
                <a:gd name="T95" fmla="*/ 469 h 625"/>
                <a:gd name="T96" fmla="*/ 630 w 666"/>
                <a:gd name="T97" fmla="*/ 510 h 625"/>
                <a:gd name="T98" fmla="*/ 645 w 666"/>
                <a:gd name="T99" fmla="*/ 547 h 625"/>
                <a:gd name="T100" fmla="*/ 666 w 666"/>
                <a:gd name="T101" fmla="*/ 577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66"/>
                <a:gd name="T154" fmla="*/ 0 h 625"/>
                <a:gd name="T155" fmla="*/ 666 w 666"/>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66" h="625">
                  <a:moveTo>
                    <a:pt x="0" y="625"/>
                  </a:moveTo>
                  <a:lnTo>
                    <a:pt x="0" y="625"/>
                  </a:lnTo>
                  <a:lnTo>
                    <a:pt x="7" y="625"/>
                  </a:lnTo>
                  <a:lnTo>
                    <a:pt x="14" y="622"/>
                  </a:lnTo>
                  <a:lnTo>
                    <a:pt x="21" y="622"/>
                  </a:lnTo>
                  <a:lnTo>
                    <a:pt x="28" y="614"/>
                  </a:lnTo>
                  <a:lnTo>
                    <a:pt x="35" y="610"/>
                  </a:lnTo>
                  <a:lnTo>
                    <a:pt x="49" y="592"/>
                  </a:lnTo>
                  <a:lnTo>
                    <a:pt x="71" y="566"/>
                  </a:lnTo>
                  <a:lnTo>
                    <a:pt x="92" y="532"/>
                  </a:lnTo>
                  <a:lnTo>
                    <a:pt x="163" y="361"/>
                  </a:lnTo>
                  <a:lnTo>
                    <a:pt x="234" y="179"/>
                  </a:lnTo>
                  <a:lnTo>
                    <a:pt x="262" y="108"/>
                  </a:lnTo>
                  <a:lnTo>
                    <a:pt x="283" y="74"/>
                  </a:lnTo>
                  <a:lnTo>
                    <a:pt x="297" y="48"/>
                  </a:lnTo>
                  <a:lnTo>
                    <a:pt x="311" y="26"/>
                  </a:lnTo>
                  <a:lnTo>
                    <a:pt x="326" y="19"/>
                  </a:lnTo>
                  <a:lnTo>
                    <a:pt x="333" y="11"/>
                  </a:lnTo>
                  <a:lnTo>
                    <a:pt x="340" y="4"/>
                  </a:lnTo>
                  <a:lnTo>
                    <a:pt x="347" y="4"/>
                  </a:lnTo>
                  <a:lnTo>
                    <a:pt x="347" y="0"/>
                  </a:lnTo>
                  <a:lnTo>
                    <a:pt x="354" y="0"/>
                  </a:lnTo>
                  <a:lnTo>
                    <a:pt x="361" y="0"/>
                  </a:lnTo>
                  <a:lnTo>
                    <a:pt x="368" y="0"/>
                  </a:lnTo>
                  <a:lnTo>
                    <a:pt x="375" y="0"/>
                  </a:lnTo>
                  <a:lnTo>
                    <a:pt x="389" y="4"/>
                  </a:lnTo>
                  <a:lnTo>
                    <a:pt x="389" y="7"/>
                  </a:lnTo>
                  <a:lnTo>
                    <a:pt x="396" y="11"/>
                  </a:lnTo>
                  <a:lnTo>
                    <a:pt x="404" y="19"/>
                  </a:lnTo>
                  <a:lnTo>
                    <a:pt x="425" y="37"/>
                  </a:lnTo>
                  <a:lnTo>
                    <a:pt x="439" y="63"/>
                  </a:lnTo>
                  <a:lnTo>
                    <a:pt x="474" y="130"/>
                  </a:lnTo>
                  <a:lnTo>
                    <a:pt x="510" y="205"/>
                  </a:lnTo>
                  <a:lnTo>
                    <a:pt x="574" y="383"/>
                  </a:lnTo>
                  <a:lnTo>
                    <a:pt x="609" y="469"/>
                  </a:lnTo>
                  <a:lnTo>
                    <a:pt x="630" y="510"/>
                  </a:lnTo>
                  <a:lnTo>
                    <a:pt x="645" y="547"/>
                  </a:lnTo>
                  <a:lnTo>
                    <a:pt x="666" y="577"/>
                  </a:lnTo>
                </a:path>
              </a:pathLst>
            </a:custGeom>
            <a:noFill/>
            <a:ln w="28575">
              <a:solidFill>
                <a:srgbClr val="FF0000"/>
              </a:solidFill>
              <a:round/>
              <a:headEnd/>
              <a:tailEnd/>
            </a:ln>
          </p:spPr>
          <p:txBody>
            <a:bodyPr/>
            <a:lstStyle/>
            <a:p>
              <a:pPr eaLnBrk="0" hangingPunct="0">
                <a:spcBef>
                  <a:spcPct val="50000"/>
                </a:spcBef>
              </a:pPr>
              <a:endParaRPr lang="en-US"/>
            </a:p>
          </p:txBody>
        </p:sp>
        <p:sp>
          <p:nvSpPr>
            <p:cNvPr id="16" name="Freeform 42">
              <a:extLst>
                <a:ext uri="{FF2B5EF4-FFF2-40B4-BE49-F238E27FC236}">
                  <a16:creationId xmlns:a16="http://schemas.microsoft.com/office/drawing/2014/main" xmlns="" id="{47573797-8B10-4389-8975-500146825668}"/>
                </a:ext>
              </a:extLst>
            </p:cNvPr>
            <p:cNvSpPr>
              <a:spLocks/>
            </p:cNvSpPr>
            <p:nvPr/>
          </p:nvSpPr>
          <p:spPr bwMode="auto">
            <a:xfrm>
              <a:off x="1928" y="2269"/>
              <a:ext cx="439" cy="625"/>
            </a:xfrm>
            <a:custGeom>
              <a:avLst/>
              <a:gdLst>
                <a:gd name="T0" fmla="*/ 0 w 439"/>
                <a:gd name="T1" fmla="*/ 577 h 625"/>
                <a:gd name="T2" fmla="*/ 7 w 439"/>
                <a:gd name="T3" fmla="*/ 588 h 625"/>
                <a:gd name="T4" fmla="*/ 14 w 439"/>
                <a:gd name="T5" fmla="*/ 599 h 625"/>
                <a:gd name="T6" fmla="*/ 28 w 439"/>
                <a:gd name="T7" fmla="*/ 610 h 625"/>
                <a:gd name="T8" fmla="*/ 35 w 439"/>
                <a:gd name="T9" fmla="*/ 614 h 625"/>
                <a:gd name="T10" fmla="*/ 35 w 439"/>
                <a:gd name="T11" fmla="*/ 618 h 625"/>
                <a:gd name="T12" fmla="*/ 42 w 439"/>
                <a:gd name="T13" fmla="*/ 622 h 625"/>
                <a:gd name="T14" fmla="*/ 49 w 439"/>
                <a:gd name="T15" fmla="*/ 622 h 625"/>
                <a:gd name="T16" fmla="*/ 49 w 439"/>
                <a:gd name="T17" fmla="*/ 625 h 625"/>
                <a:gd name="T18" fmla="*/ 56 w 439"/>
                <a:gd name="T19" fmla="*/ 625 h 625"/>
                <a:gd name="T20" fmla="*/ 56 w 439"/>
                <a:gd name="T21" fmla="*/ 625 h 625"/>
                <a:gd name="T22" fmla="*/ 56 w 439"/>
                <a:gd name="T23" fmla="*/ 625 h 625"/>
                <a:gd name="T24" fmla="*/ 56 w 439"/>
                <a:gd name="T25" fmla="*/ 625 h 625"/>
                <a:gd name="T26" fmla="*/ 64 w 439"/>
                <a:gd name="T27" fmla="*/ 625 h 625"/>
                <a:gd name="T28" fmla="*/ 64 w 439"/>
                <a:gd name="T29" fmla="*/ 625 h 625"/>
                <a:gd name="T30" fmla="*/ 64 w 439"/>
                <a:gd name="T31" fmla="*/ 625 h 625"/>
                <a:gd name="T32" fmla="*/ 64 w 439"/>
                <a:gd name="T33" fmla="*/ 625 h 625"/>
                <a:gd name="T34" fmla="*/ 71 w 439"/>
                <a:gd name="T35" fmla="*/ 625 h 625"/>
                <a:gd name="T36" fmla="*/ 71 w 439"/>
                <a:gd name="T37" fmla="*/ 625 h 625"/>
                <a:gd name="T38" fmla="*/ 71 w 439"/>
                <a:gd name="T39" fmla="*/ 625 h 625"/>
                <a:gd name="T40" fmla="*/ 71 w 439"/>
                <a:gd name="T41" fmla="*/ 625 h 625"/>
                <a:gd name="T42" fmla="*/ 78 w 439"/>
                <a:gd name="T43" fmla="*/ 625 h 625"/>
                <a:gd name="T44" fmla="*/ 78 w 439"/>
                <a:gd name="T45" fmla="*/ 625 h 625"/>
                <a:gd name="T46" fmla="*/ 85 w 439"/>
                <a:gd name="T47" fmla="*/ 622 h 625"/>
                <a:gd name="T48" fmla="*/ 92 w 439"/>
                <a:gd name="T49" fmla="*/ 618 h 625"/>
                <a:gd name="T50" fmla="*/ 99 w 439"/>
                <a:gd name="T51" fmla="*/ 610 h 625"/>
                <a:gd name="T52" fmla="*/ 120 w 439"/>
                <a:gd name="T53" fmla="*/ 592 h 625"/>
                <a:gd name="T54" fmla="*/ 142 w 439"/>
                <a:gd name="T55" fmla="*/ 566 h 625"/>
                <a:gd name="T56" fmla="*/ 156 w 439"/>
                <a:gd name="T57" fmla="*/ 540 h 625"/>
                <a:gd name="T58" fmla="*/ 191 w 439"/>
                <a:gd name="T59" fmla="*/ 465 h 625"/>
                <a:gd name="T60" fmla="*/ 255 w 439"/>
                <a:gd name="T61" fmla="*/ 287 h 625"/>
                <a:gd name="T62" fmla="*/ 290 w 439"/>
                <a:gd name="T63" fmla="*/ 197 h 625"/>
                <a:gd name="T64" fmla="*/ 333 w 439"/>
                <a:gd name="T65" fmla="*/ 112 h 625"/>
                <a:gd name="T66" fmla="*/ 347 w 439"/>
                <a:gd name="T67" fmla="*/ 78 h 625"/>
                <a:gd name="T68" fmla="*/ 368 w 439"/>
                <a:gd name="T69" fmla="*/ 48 h 625"/>
                <a:gd name="T70" fmla="*/ 382 w 439"/>
                <a:gd name="T71" fmla="*/ 26 h 625"/>
                <a:gd name="T72" fmla="*/ 390 w 439"/>
                <a:gd name="T73" fmla="*/ 19 h 625"/>
                <a:gd name="T74" fmla="*/ 397 w 439"/>
                <a:gd name="T75" fmla="*/ 11 h 625"/>
                <a:gd name="T76" fmla="*/ 404 w 439"/>
                <a:gd name="T77" fmla="*/ 7 h 625"/>
                <a:gd name="T78" fmla="*/ 411 w 439"/>
                <a:gd name="T79" fmla="*/ 4 h 625"/>
                <a:gd name="T80" fmla="*/ 411 w 439"/>
                <a:gd name="T81" fmla="*/ 4 h 625"/>
                <a:gd name="T82" fmla="*/ 418 w 439"/>
                <a:gd name="T83" fmla="*/ 0 h 625"/>
                <a:gd name="T84" fmla="*/ 418 w 439"/>
                <a:gd name="T85" fmla="*/ 0 h 625"/>
                <a:gd name="T86" fmla="*/ 425 w 439"/>
                <a:gd name="T87" fmla="*/ 0 h 625"/>
                <a:gd name="T88" fmla="*/ 425 w 439"/>
                <a:gd name="T89" fmla="*/ 0 h 625"/>
                <a:gd name="T90" fmla="*/ 425 w 439"/>
                <a:gd name="T91" fmla="*/ 0 h 625"/>
                <a:gd name="T92" fmla="*/ 425 w 439"/>
                <a:gd name="T93" fmla="*/ 0 h 625"/>
                <a:gd name="T94" fmla="*/ 432 w 439"/>
                <a:gd name="T95" fmla="*/ 0 h 625"/>
                <a:gd name="T96" fmla="*/ 432 w 439"/>
                <a:gd name="T97" fmla="*/ 0 h 625"/>
                <a:gd name="T98" fmla="*/ 432 w 439"/>
                <a:gd name="T99" fmla="*/ 0 h 625"/>
                <a:gd name="T100" fmla="*/ 439 w 439"/>
                <a:gd name="T101" fmla="*/ 0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9"/>
                <a:gd name="T154" fmla="*/ 0 h 625"/>
                <a:gd name="T155" fmla="*/ 439 w 439"/>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9" h="625">
                  <a:moveTo>
                    <a:pt x="0" y="577"/>
                  </a:moveTo>
                  <a:lnTo>
                    <a:pt x="7" y="588"/>
                  </a:lnTo>
                  <a:lnTo>
                    <a:pt x="14" y="599"/>
                  </a:lnTo>
                  <a:lnTo>
                    <a:pt x="28" y="610"/>
                  </a:lnTo>
                  <a:lnTo>
                    <a:pt x="35" y="614"/>
                  </a:lnTo>
                  <a:lnTo>
                    <a:pt x="35" y="618"/>
                  </a:lnTo>
                  <a:lnTo>
                    <a:pt x="42" y="622"/>
                  </a:lnTo>
                  <a:lnTo>
                    <a:pt x="49" y="622"/>
                  </a:lnTo>
                  <a:lnTo>
                    <a:pt x="49" y="625"/>
                  </a:lnTo>
                  <a:lnTo>
                    <a:pt x="56" y="625"/>
                  </a:lnTo>
                  <a:lnTo>
                    <a:pt x="64" y="625"/>
                  </a:lnTo>
                  <a:lnTo>
                    <a:pt x="71" y="625"/>
                  </a:lnTo>
                  <a:lnTo>
                    <a:pt x="78" y="625"/>
                  </a:lnTo>
                  <a:lnTo>
                    <a:pt x="85" y="622"/>
                  </a:lnTo>
                  <a:lnTo>
                    <a:pt x="92" y="618"/>
                  </a:lnTo>
                  <a:lnTo>
                    <a:pt x="99" y="610"/>
                  </a:lnTo>
                  <a:lnTo>
                    <a:pt x="120" y="592"/>
                  </a:lnTo>
                  <a:lnTo>
                    <a:pt x="142" y="566"/>
                  </a:lnTo>
                  <a:lnTo>
                    <a:pt x="156" y="540"/>
                  </a:lnTo>
                  <a:lnTo>
                    <a:pt x="191" y="465"/>
                  </a:lnTo>
                  <a:lnTo>
                    <a:pt x="255" y="287"/>
                  </a:lnTo>
                  <a:lnTo>
                    <a:pt x="290" y="197"/>
                  </a:lnTo>
                  <a:lnTo>
                    <a:pt x="333" y="112"/>
                  </a:lnTo>
                  <a:lnTo>
                    <a:pt x="347" y="78"/>
                  </a:lnTo>
                  <a:lnTo>
                    <a:pt x="368" y="48"/>
                  </a:lnTo>
                  <a:lnTo>
                    <a:pt x="382" y="26"/>
                  </a:lnTo>
                  <a:lnTo>
                    <a:pt x="390" y="19"/>
                  </a:lnTo>
                  <a:lnTo>
                    <a:pt x="397" y="11"/>
                  </a:lnTo>
                  <a:lnTo>
                    <a:pt x="404" y="7"/>
                  </a:lnTo>
                  <a:lnTo>
                    <a:pt x="411" y="4"/>
                  </a:lnTo>
                  <a:lnTo>
                    <a:pt x="418" y="0"/>
                  </a:lnTo>
                  <a:lnTo>
                    <a:pt x="425" y="0"/>
                  </a:lnTo>
                  <a:lnTo>
                    <a:pt x="432" y="0"/>
                  </a:lnTo>
                  <a:lnTo>
                    <a:pt x="439" y="0"/>
                  </a:lnTo>
                </a:path>
              </a:pathLst>
            </a:custGeom>
            <a:noFill/>
            <a:ln w="28575">
              <a:solidFill>
                <a:srgbClr val="FF0000"/>
              </a:solidFill>
              <a:round/>
              <a:headEnd/>
              <a:tailEnd/>
            </a:ln>
          </p:spPr>
          <p:txBody>
            <a:bodyPr/>
            <a:lstStyle/>
            <a:p>
              <a:pPr eaLnBrk="0" hangingPunct="0">
                <a:spcBef>
                  <a:spcPct val="50000"/>
                </a:spcBef>
              </a:pPr>
              <a:endParaRPr lang="en-US"/>
            </a:p>
          </p:txBody>
        </p:sp>
        <p:sp>
          <p:nvSpPr>
            <p:cNvPr id="17" name="Freeform 43">
              <a:extLst>
                <a:ext uri="{FF2B5EF4-FFF2-40B4-BE49-F238E27FC236}">
                  <a16:creationId xmlns:a16="http://schemas.microsoft.com/office/drawing/2014/main" xmlns="" id="{9A076FF6-CD02-4634-8030-3D4EA046EFFA}"/>
                </a:ext>
              </a:extLst>
            </p:cNvPr>
            <p:cNvSpPr>
              <a:spLocks/>
            </p:cNvSpPr>
            <p:nvPr/>
          </p:nvSpPr>
          <p:spPr bwMode="auto">
            <a:xfrm>
              <a:off x="2367" y="2269"/>
              <a:ext cx="85" cy="93"/>
            </a:xfrm>
            <a:custGeom>
              <a:avLst/>
              <a:gdLst>
                <a:gd name="T0" fmla="*/ 0 w 85"/>
                <a:gd name="T1" fmla="*/ 0 h 93"/>
                <a:gd name="T2" fmla="*/ 0 w 85"/>
                <a:gd name="T3" fmla="*/ 0 h 93"/>
                <a:gd name="T4" fmla="*/ 0 w 85"/>
                <a:gd name="T5" fmla="*/ 0 h 93"/>
                <a:gd name="T6" fmla="*/ 0 w 85"/>
                <a:gd name="T7" fmla="*/ 0 h 93"/>
                <a:gd name="T8" fmla="*/ 7 w 85"/>
                <a:gd name="T9" fmla="*/ 0 h 93"/>
                <a:gd name="T10" fmla="*/ 7 w 85"/>
                <a:gd name="T11" fmla="*/ 0 h 93"/>
                <a:gd name="T12" fmla="*/ 14 w 85"/>
                <a:gd name="T13" fmla="*/ 4 h 93"/>
                <a:gd name="T14" fmla="*/ 14 w 85"/>
                <a:gd name="T15" fmla="*/ 4 h 93"/>
                <a:gd name="T16" fmla="*/ 21 w 85"/>
                <a:gd name="T17" fmla="*/ 7 h 93"/>
                <a:gd name="T18" fmla="*/ 29 w 85"/>
                <a:gd name="T19" fmla="*/ 15 h 93"/>
                <a:gd name="T20" fmla="*/ 43 w 85"/>
                <a:gd name="T21" fmla="*/ 30 h 93"/>
                <a:gd name="T22" fmla="*/ 57 w 85"/>
                <a:gd name="T23" fmla="*/ 48 h 93"/>
                <a:gd name="T24" fmla="*/ 85 w 85"/>
                <a:gd name="T25" fmla="*/ 93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93"/>
                <a:gd name="T41" fmla="*/ 85 w 8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93">
                  <a:moveTo>
                    <a:pt x="0" y="0"/>
                  </a:moveTo>
                  <a:lnTo>
                    <a:pt x="0" y="0"/>
                  </a:lnTo>
                  <a:lnTo>
                    <a:pt x="7" y="0"/>
                  </a:lnTo>
                  <a:lnTo>
                    <a:pt x="14" y="4"/>
                  </a:lnTo>
                  <a:lnTo>
                    <a:pt x="21" y="7"/>
                  </a:lnTo>
                  <a:lnTo>
                    <a:pt x="29" y="15"/>
                  </a:lnTo>
                  <a:lnTo>
                    <a:pt x="43" y="30"/>
                  </a:lnTo>
                  <a:lnTo>
                    <a:pt x="57" y="48"/>
                  </a:lnTo>
                  <a:lnTo>
                    <a:pt x="85" y="93"/>
                  </a:lnTo>
                </a:path>
              </a:pathLst>
            </a:custGeom>
            <a:noFill/>
            <a:ln w="28575">
              <a:solidFill>
                <a:srgbClr val="FF0000"/>
              </a:solidFill>
              <a:round/>
              <a:headEnd/>
              <a:tailEnd/>
            </a:ln>
          </p:spPr>
          <p:txBody>
            <a:bodyPr/>
            <a:lstStyle/>
            <a:p>
              <a:pPr eaLnBrk="0" hangingPunct="0">
                <a:spcBef>
                  <a:spcPct val="50000"/>
                </a:spcBef>
              </a:pPr>
              <a:endParaRPr lang="en-US"/>
            </a:p>
          </p:txBody>
        </p:sp>
      </p:grpSp>
      <p:pic>
        <p:nvPicPr>
          <p:cNvPr id="18" name="Picture 3">
            <a:extLst>
              <a:ext uri="{FF2B5EF4-FFF2-40B4-BE49-F238E27FC236}">
                <a16:creationId xmlns:a16="http://schemas.microsoft.com/office/drawing/2014/main" xmlns="" id="{83E59753-95D0-4A80-B584-831249AF8AAD}"/>
              </a:ext>
            </a:extLst>
          </p:cNvPr>
          <p:cNvPicPr>
            <a:picLocks noChangeAspect="1" noChangeArrowheads="1"/>
          </p:cNvPicPr>
          <p:nvPr/>
        </p:nvPicPr>
        <p:blipFill>
          <a:blip r:embed="rId5" cstate="print"/>
          <a:srcRect/>
          <a:stretch>
            <a:fillRect/>
          </a:stretch>
        </p:blipFill>
        <p:spPr bwMode="auto">
          <a:xfrm>
            <a:off x="3352800" y="1257300"/>
            <a:ext cx="5395912" cy="1619250"/>
          </a:xfrm>
          <a:prstGeom prst="rect">
            <a:avLst/>
          </a:prstGeom>
          <a:noFill/>
          <a:ln w="9525">
            <a:noFill/>
            <a:miter lim="800000"/>
            <a:headEnd/>
            <a:tailEnd/>
          </a:ln>
        </p:spPr>
      </p:pic>
      <p:sp>
        <p:nvSpPr>
          <p:cNvPr id="19" name="Rectangle 18">
            <a:extLst>
              <a:ext uri="{FF2B5EF4-FFF2-40B4-BE49-F238E27FC236}">
                <a16:creationId xmlns:a16="http://schemas.microsoft.com/office/drawing/2014/main" xmlns="" id="{8468BCE4-F016-40E6-A66C-C803E0CC61B1}"/>
              </a:ext>
            </a:extLst>
          </p:cNvPr>
          <p:cNvSpPr/>
          <p:nvPr/>
        </p:nvSpPr>
        <p:spPr>
          <a:xfrm>
            <a:off x="3352799" y="6321564"/>
            <a:ext cx="6504915" cy="400110"/>
          </a:xfrm>
          <a:prstGeom prst="rect">
            <a:avLst/>
          </a:prstGeom>
        </p:spPr>
        <p:txBody>
          <a:bodyPr wrap="square">
            <a:spAutoFit/>
          </a:bodyPr>
          <a:lstStyle/>
          <a:p>
            <a:r>
              <a:rPr lang="it-IT" dirty="0">
                <a:latin typeface="+mn-lt"/>
              </a:rPr>
              <a:t>Foss Feig , Hermele, Rey, PRA (Rapid) 81, 051603 (2010)</a:t>
            </a:r>
            <a:endParaRPr lang="en-US" dirty="0">
              <a:latin typeface="+mn-lt"/>
            </a:endParaRPr>
          </a:p>
        </p:txBody>
      </p:sp>
    </p:spTree>
    <p:extLst>
      <p:ext uri="{BB962C8B-B14F-4D97-AF65-F5344CB8AC3E}">
        <p14:creationId xmlns:p14="http://schemas.microsoft.com/office/powerpoint/2010/main" val="355615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161"/>
            <a:ext cx="12240800" cy="700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6845" y="10234"/>
            <a:ext cx="11358507" cy="1323439"/>
          </a:xfrm>
          <a:prstGeom prst="rect">
            <a:avLst/>
          </a:prstGeom>
          <a:noFill/>
        </p:spPr>
        <p:txBody>
          <a:bodyPr wrap="square">
            <a:spAutoFit/>
          </a:bodyPr>
          <a:lstStyle/>
          <a:p>
            <a:pPr algn="ctr" eaLnBrk="0" hangingPunct="0">
              <a:spcBef>
                <a:spcPct val="50000"/>
              </a:spcBef>
              <a:defRPr/>
            </a:pPr>
            <a:r>
              <a:rPr lang="en-US" sz="4000" b="1" dirty="0">
                <a:ln w="12700">
                  <a:solidFill>
                    <a:prstClr val="black"/>
                  </a:solidFill>
                  <a:prstDash val="solid"/>
                </a:ln>
                <a:solidFill>
                  <a:prstClr val="black"/>
                </a:solidFill>
                <a:effectLst>
                  <a:outerShdw blurRad="41275" dist="20320" dir="1800000" algn="tl" rotWithShape="0">
                    <a:srgbClr val="000000">
                      <a:alpha val="40000"/>
                    </a:srgbClr>
                  </a:outerShdw>
                </a:effectLst>
                <a:latin typeface="Calibri"/>
                <a:cs typeface="+mn-cs"/>
              </a:rPr>
              <a:t>SU(N) symmetry: Remarkable consequences in a quantum system</a:t>
            </a:r>
          </a:p>
        </p:txBody>
      </p:sp>
      <p:grpSp>
        <p:nvGrpSpPr>
          <p:cNvPr id="31" name="Group 30"/>
          <p:cNvGrpSpPr/>
          <p:nvPr/>
        </p:nvGrpSpPr>
        <p:grpSpPr>
          <a:xfrm>
            <a:off x="115865" y="1550855"/>
            <a:ext cx="2103322" cy="3932638"/>
            <a:chOff x="3413722" y="1009302"/>
            <a:chExt cx="1835019" cy="3447485"/>
          </a:xfrm>
        </p:grpSpPr>
        <p:sp>
          <p:nvSpPr>
            <p:cNvPr id="27" name="TextBox 26"/>
            <p:cNvSpPr txBox="1"/>
            <p:nvPr/>
          </p:nvSpPr>
          <p:spPr>
            <a:xfrm>
              <a:off x="3413722" y="2757000"/>
              <a:ext cx="1835019" cy="1699787"/>
            </a:xfrm>
            <a:prstGeom prst="rect">
              <a:avLst/>
            </a:prstGeom>
            <a:solidFill>
              <a:schemeClr val="bg1"/>
            </a:solidFill>
          </p:spPr>
          <p:txBody>
            <a:bodyPr wrap="square" rtlCol="0">
              <a:spAutoFit/>
            </a:bodyPr>
            <a:lstStyle/>
            <a:p>
              <a:pPr>
                <a:spcBef>
                  <a:spcPct val="50000"/>
                </a:spcBef>
              </a:pPr>
              <a:r>
                <a:rPr lang="en-US" sz="2400" b="1" dirty="0">
                  <a:solidFill>
                    <a:prstClr val="black"/>
                  </a:solidFill>
                  <a:latin typeface="Calibri"/>
                  <a:cs typeface="+mn-cs"/>
                </a:rPr>
                <a:t>Fundamental: Quarks: SU(3) symmetry, and lattice gauge theories </a:t>
              </a:r>
            </a:p>
          </p:txBody>
        </p:sp>
        <p:pic>
          <p:nvPicPr>
            <p:cNvPr id="9222" name="Picture 6" descr="http://www.tumblr.com/photo/1280/unknownskywalker/2520055678/1/tumblr_le7wnrlNLU1qzyhb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2912" y="1009302"/>
              <a:ext cx="1748008" cy="1695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9225" name="Group 9224"/>
          <p:cNvGrpSpPr/>
          <p:nvPr/>
        </p:nvGrpSpPr>
        <p:grpSpPr>
          <a:xfrm>
            <a:off x="3247952" y="1550855"/>
            <a:ext cx="2216729" cy="3111935"/>
            <a:chOff x="6135733" y="2426664"/>
            <a:chExt cx="2216729" cy="3111935"/>
          </a:xfrm>
        </p:grpSpPr>
        <p:sp>
          <p:nvSpPr>
            <p:cNvPr id="9221" name="TextBox 9220"/>
            <p:cNvSpPr txBox="1"/>
            <p:nvPr/>
          </p:nvSpPr>
          <p:spPr>
            <a:xfrm>
              <a:off x="6135733" y="4338270"/>
              <a:ext cx="2216729" cy="1200329"/>
            </a:xfrm>
            <a:prstGeom prst="rect">
              <a:avLst/>
            </a:prstGeom>
            <a:solidFill>
              <a:schemeClr val="bg1"/>
            </a:solidFill>
          </p:spPr>
          <p:txBody>
            <a:bodyPr wrap="square" rtlCol="0">
              <a:spAutoFit/>
            </a:bodyPr>
            <a:lstStyle/>
            <a:p>
              <a:pPr>
                <a:spcBef>
                  <a:spcPct val="50000"/>
                </a:spcBef>
              </a:pPr>
              <a:r>
                <a:rPr lang="en-US" sz="2400" b="1" dirty="0">
                  <a:solidFill>
                    <a:prstClr val="black"/>
                  </a:solidFill>
                  <a:latin typeface="Calibri"/>
                  <a:cs typeface="Times New Roman" panose="02020603050405020304" pitchFamily="18" charset="0"/>
                </a:rPr>
                <a:t>Easier calculations:   1/N expansion</a:t>
              </a:r>
            </a:p>
          </p:txBody>
        </p:sp>
        <p:pic>
          <p:nvPicPr>
            <p:cNvPr id="9228" name="Picture 12" descr="http://www.coachtothecontrary.com/wp-content/uploads/2010/10/Question-Idea-Solu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9267" y="2426664"/>
              <a:ext cx="2149663" cy="1882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5" name="Group 4">
            <a:extLst>
              <a:ext uri="{FF2B5EF4-FFF2-40B4-BE49-F238E27FC236}">
                <a16:creationId xmlns:a16="http://schemas.microsoft.com/office/drawing/2014/main" xmlns="" id="{E822A2BF-3035-4BA5-AD5D-855A1D871B24}"/>
              </a:ext>
            </a:extLst>
          </p:cNvPr>
          <p:cNvGrpSpPr/>
          <p:nvPr/>
        </p:nvGrpSpPr>
        <p:grpSpPr>
          <a:xfrm>
            <a:off x="6200715" y="1560815"/>
            <a:ext cx="2301247" cy="3126324"/>
            <a:chOff x="5636859" y="1609547"/>
            <a:chExt cx="2301247" cy="3126324"/>
          </a:xfrm>
        </p:grpSpPr>
        <p:grpSp>
          <p:nvGrpSpPr>
            <p:cNvPr id="9217" name="Group 9216"/>
            <p:cNvGrpSpPr/>
            <p:nvPr/>
          </p:nvGrpSpPr>
          <p:grpSpPr>
            <a:xfrm>
              <a:off x="5636859" y="1656851"/>
              <a:ext cx="2301247" cy="3079020"/>
              <a:chOff x="180559" y="2603212"/>
              <a:chExt cx="2301247" cy="3053641"/>
            </a:xfrm>
          </p:grpSpPr>
          <p:pic>
            <p:nvPicPr>
              <p:cNvPr id="15" name="Picture 2"/>
              <p:cNvPicPr>
                <a:picLocks noChangeAspect="1" noChangeArrowheads="1"/>
              </p:cNvPicPr>
              <p:nvPr/>
            </p:nvPicPr>
            <p:blipFill>
              <a:blip r:embed="rId6" cstate="print"/>
              <a:srcRect/>
              <a:stretch>
                <a:fillRect/>
              </a:stretch>
            </p:blipFill>
            <p:spPr bwMode="auto">
              <a:xfrm>
                <a:off x="230778" y="2603212"/>
                <a:ext cx="2165500" cy="182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180559" y="4466418"/>
                <a:ext cx="2301247" cy="1190435"/>
              </a:xfrm>
              <a:prstGeom prst="rect">
                <a:avLst/>
              </a:prstGeom>
              <a:solidFill>
                <a:schemeClr val="bg1"/>
              </a:solidFill>
            </p:spPr>
            <p:txBody>
              <a:bodyPr wrap="square" rtlCol="0">
                <a:spAutoFit/>
              </a:bodyPr>
              <a:lstStyle/>
              <a:p>
                <a:pPr algn="ctr"/>
                <a:r>
                  <a:rPr lang="en-US" sz="2400" b="1" dirty="0">
                    <a:solidFill>
                      <a:prstClr val="black"/>
                    </a:solidFill>
                    <a:latin typeface="Calibri"/>
                    <a:cs typeface="Times New Roman" panose="02020603050405020304" pitchFamily="18" charset="0"/>
                  </a:rPr>
                  <a:t>Error-free quantum computer</a:t>
                </a:r>
              </a:p>
            </p:txBody>
          </p:sp>
        </p:grpSp>
        <p:sp>
          <p:nvSpPr>
            <p:cNvPr id="9223" name="AutoShape 8" descr="data:image/jpeg;base64,/9j/4AAQSkZJRgABAQAAAQABAAD/2wCEAAkGBhQSEBQUEBQUFBQUFBQUFA8UFBQVFBQVFBQVFBQUFRQXHCYeFxkkGRQUHy8gJCcpLCwsFR4xNTAqNSYrLCkBCQoKDgwOFw8PFColHBwrKSwpKSosKS0pKik1LCk1KSotKSwsLSksLCkpKi8pKSksKSkpKSosLCwpKSksKSwsKf/AABEIANIA8AMBIgACEQEDEQH/xAAbAAACAwEBAQAAAAAAAAAAAAAAAQIEBQMGB//EAEAQAAICAQEEBgcFBgUFAQAAAAECAAMRBAUSITETQVFhcYEGIjJCUpGhIzOSscEUU2JygqIVJEPR8TRjc4OyFv/EABkBAQEBAQEBAAAAAAAAAAAAAAABAgMEBf/EADARAQEAAQIDBgMHBQAAAAAAAAABAgMRBCExEkFRYYGRcaHRBRMjMjSx8CIzQsLx/9oADAMBAAIRAxEAPwD5XJCKEoZEWIZigOPEjiMQDdhiPMMwFCEcBQkkQkgKCSTgADJJPIADmZqqlWn+8QXXddbE9FUexsfeP2jO6O+BT0OybbsmpCyjm/JF8XOFHzlr/Bq1+91NQPw1h7j81G79Zw1m0bLfvGJA5IMKi9yoOA+UrYgXv2bS/vrj2kUL8wDZHZsygkdFqRx/e1PXj8O8PrKO7FiBc1OwLUG8u7anx0uLByzk7vEdfMTMMs03NW29WzK3xKSD8xNOraFN/q6td1jy1dKgOD221jC2DvGG8YGHCaO1tjNQQcrZW4zXenFHH6EdYPGZ8CMIzFADFHCAoZhCAZjAkY8wGznHM+GTI5hFA7QhiEAhHCAsRwizAcWIxAQFiSrrLEKoJJIAA5kngAO+Keg9F6hWl2rcZFACVKeRvsyE8d0Zb5QJ6m9dEhppwdQwxdqBg7gI401Hq72H/GCFjJycnie2TAgRCyQSTVZp7K2G9+d3CqvtWN7IzyHee6ZyymM3yvJvT08tTKY4Te1l9HIlJ6ltiaVcA6jj1kYwD+E/nK20vRoonSVOttfE768wAcZI7O+cceIwt+senPgtXGW7S7ddrLZ6POlJHcllknMieh417Y22BVmu5ek09nt19anl0lZ91h9ceBHDb2xv2ewBTv1ON+m7qdP9xyI/3lR56T0cq/bNPbozxsUG7Sjr6Qe1WO5hwx247IHk8RToRg4PMcCJHEgjFJGGIEYpPEjKEYpKLEBRSUUDvFCEAhiEcBQjxCAQhHARm7rx0eh0tY52m3UP+Loax5BHP9Uw5uekrDGk3fZGjpA8d6ze/uzAyFE6KJBJ1WQdUrno9sXCqquits+rmwjlk8cZHA5yfICefrMso0556czuNvc76WvdPHKY9cuW/l3+7mEmt6N6jFy1txSwlSpzjJBAPDl2eBmdNP0cT7cOeC1A2M3YFBx/diTWkund2uFyyx1sbje/5d/yZO0dNuWOvwsR9ZQsE0NbqN92c+8xbHicylZOmO/Zm7jqWXO3HpvdlVxLexNoNRqarV5o6n68fpKzzmDgg4zxyR2900w1/TXQLVr71Tgu/vKOwOA2PIkjymJPe+mvo4b9S9mmIezoq7LNNx6XG5xsQH7wcBnd4jsng2XECOIpKKQKKSxFKIxSWI92QQhJERYlHWEYhiAoGGIYgEIRwFHATY9HdiC5mstJTT1Dett8BkIP4jyA75B19H/R9bFa/Ut0emr9pvesbqrrHWxln0u1qXppbak6OsVvSqZBK9FYTgkde7Yjf1dcztvbb/aHAVdylMiqkYwi9pxwLHrMsbM+10V9Pv1MNVX3qB0eoX8JRv8A1mVGOs7JOAnVTIqwpndWlZTOqmUXNNQ1jqiDLMQAO8y5tDULWhorYHjm6wcnYclX+BfqePZJsf2fTqR97qFJz1pTkjA72PX2AzFLTjP67v3T+b/R6b+Fj2Z+a9fKeH19iczg86MZyczq8zi06aDTGy6tB77on4mA/Wcmmp6PXdCz6hhnolITPI2uN1B4gFj5QO3pTtQ/4jZZQ5U1uAlikg5QAbynq4iaBWraikgLVr1BYqAFr1WASSOOFswOXX+XkrHJJJ5kkk95OTCq0qwZSVZSCrDgQRxBB6jAhYhUkMCCDgg8CCOYIkcT12spG0aGvrAGrqGdRUBgXJwAvQD3viA8Z5PdgRhGRFAUMx4igBkZKKUdhAwxDEBYjxDEYgRhGRJVAbw3s7uRvbuN7HXjPDMg67P0D3WpVUMu7BVHee09Qm36UaxalXRU+xQftXH+rf7zHtC8h5zV9GtpV6am7UpXuVoUpQsQ1ltjEMctwxuqCcKAO3JxPLba0fRXuoOVJ31Y9aON5T8j9JRRlnZuvam1LExlTndIyGBGGVh1ggkHxleEg1tu7LFbLZV9xcN+o5DbvxVMw4byHge7B65nAy5svaoQGu0Gyh/brzgqeqysngtg7eRGQeBkdZs/cG+jdJUThbQMcfhdfcfuPlkQOKNO1QJOBxJ6hKs76TWNW6uhwyMGB58Qcjh1xfJZtvzam2RcGQXoUIqQICMeoM4P5zMLS/tz0hfVMpcBdxSAATjicnn5DyEyi0xpyzGbzZ117LqW43eeLoWnJmiLS7svZTXEksK61+8vfO4g78cyeoDnOji4aHQPdYK6wMnmTwVQObMepR2zttjUr6tNJzXUT654Gyw4Dv4cMDuljaG1ERDRpMis46S5hiy88OB+GsHkvmeMxpBGEcjAubI2m+nuS2v2kPI8mB4MrdxGRNH0t0KrcLaAeg1Ci2o/ze2nirZBExasbw3gSM8QDg47j1T2exNmftGmCqy2LRqK7kycOiOyrfW69WfUYEZB3WgeKsQgkEEEHBB4EEcwZEid9Zdv2O3xOzfiYn9ZwgKIxwMCMI4oHeOAEcojHHEYBFHO+g0/SW1oPfdV/EwEg2PSAmrT6XT4xhDqLBnm93sk+CD5NMKy0tjeJOAAM8cAcAPCa/pjqA+uvI4hX6NT3VgIP/nPnMfMtChHiGJAwJ30eseps1nGRhhzVh1qyngy9xlePMDT6eiz20alviq9as95rY5XybynRdiq/GrU0H+F2alj5OuPkxmRGJRtf/kb8ZHRMOoi+rj4etOH+BFTi62mrtzYHP4UySe6ZojxA0bU01fsmy89mOir8+bEd3DxlXXbTe3AbARfZqUbqL4Dt7zkyuRERAiRFJ4igQxFuycCJBzml6N7R6DVVWE4UOofjjKMd1wfIk+Uo4iKwLW3dltp9TbS3Ot2XPaM5U+YIPnKBnqPToB7NPeB9/pKHY9rqu458crPLkQFCEICijhA7iORjlBHFCQE2PRjSudTVYFO4liMzngowwzxPDynIaRKMG8b1nAjT9S9ebSOX8oOe2VtXrns9o+qOC1qMIo7FUcBA0tbpKOlsay8tvO7BakLnDMSMu26CeMrl9KOSXt3l0XPyBxKAWSAlFt2055LcnfvK/0OPzkRs9W+6tUn4bPsj8ySv90r7kN2QK7SsmN9SM8j1EdqsOBHhIbstafVMmQMFT7VbDKN4jt7xx751fRK6l6c8Bl6Scso+JT7y/UdfbAobseIwI8SiOI8QxHAiRDEmBHuwOe7O+j2bZacVozHrwOA8TyE1KdkpWgs1JI3hlKF+8cfEfgX6mR1e1GddxAK6xnFScBx57x5sfGQcDsVU++urTtRD0r8+PBOA8zEaNMD7V7d4StPzYzmtM6CrugRbT0Eeq9qnPENWrD5q36SI2UWP2b1vz4b2634XAz5ZnQ0904vTA1PSSkjSaDfBDCu+sqQRjcuJHA9zD6TzLCbSbXcIK3xZUCSK3HLPPdYespnGzZYdS9BLY4tS2OkUdo+Ne8ce6BkESM6kSBECMRjiMCxmEI4CmrXV+zornHTOM1qRno1PKwj4j7o6ufZOOx9Ir2Zf7usGyzvVcer4scL5zlrdU1tjO3Njnw7AO4DA8oHEkkkk5J4knmT3mSCxATtWkBKk6BJ0SuXNDoeksVeW8cZ7uuS2Yy29zOWUxlyvSKHRxGubu39kCi0KvIqD59czDVM4ZzPGZTpWdLVx1cJnj0qoVhVayMGU4IOQRzBndknJkm3V31VIdDagAwQLaxyUnkyj4SfkeEoZl3Z+q6N8sMow3XXqZDzH6jvAnDXaXo7GXmByPapGVPmCIRxihACUSE1tnada06e0Z44qrPvsDxZv4B9TKezNF0tqpnAJ9ZupVA3mY+CgmWdfqxbZlRhFAStPhReXmeZ7yYHO+9rXLucseZ/QDqHdJpTCpJdorkHFdNOqaeatey36LpMZTe3Sw47rdQbsyOXbLmj2HZYPUQkfGcBfxHhMZamGMuVym0XasW7ZpFaOeTlwB/JgE/M/SUrqJ7G7YNpVU36m3M7qC1MjeO82OWeMxtbsqxH3GRgx4BccTngMdvlOOjxGnqcpnLeft/xbjZ3PNPTOCuyMGQlSOIYcxN7auzDS24xG+PbUcdw/CT1t245cpjXVzvjlMpvGXXW1rdWbUAWxPvqxwB6hao6u8dvjMVpf02pNVgdermp5MDwKntBHCQ2roxW/q8UcB627Ubl5jiD3gzQoGKMiKB3jiBklgapPR6MAc73Jbt3KuCjw3iT5CZiiaO1+C6dPhoBI73dmPnylBYHRFlmtZxSWahCrFaTZ9HKh04ycABj9JkVibno8v2vV7JyT2cJw4m7aOV8nj429nh9S+VWPSukZrxzwQez3T+s8+Um/wCkDZcHqxj5YH5YmLYs5cDfwMfX964/ZX6XD1/eqbrK7rLjpOFiT2PpKbiW9oLvUUWdY36mP8hBTP8AS2PKcHWWM/5Vh2XKR5owP6QMzEYEDGDA19A3R6a1+G9YRQvaBjfsI8t1f6pUqWWm/wCiT/z2fWtBn6AeUq0wLtFc0KK5Rom3pNCxQv6mAM4NlYbyXeyT3ASXKTrRobF0QYsXJFaDefHWByXxJ4S1q9oPZ14UcqxwA8hzirbd0ajHG2wknur4AeGZPZdKszBh7h3e5iyqD5ZJ8p86XHLLPXzm8wtmPltyt+Nvyjp4SM+2uaWyP8yDp7Tk7pamwn1kZRyz2f7SvqNn2Ku8yEDCnePLDZwfmDI7CP8AmqsdRPy3Tmb4zsauhnljeeMtlndZN/55M47yvN6ykgkNzBIPiDg/WZOoWet27syxrrnrrY1ixvXC+pw58eXOeV1E9OjqzUwl79pbPDeM2bVmXCWm+00fLJ09g49ld2foLF/vEr3Cd9kPxuU8notB/pHSKfIqPnOyMhpCScyGYFgSYMisUDT2rx6E9tCf2ll/SVFlq0l9NWf3TMh7gx3l+uRKiwLFctVGVK5ZrMKuJNz0aANjAnHqEDvyVGPkTMBbJr7BtxaMc/8Aiebiv7OfweLj/wBNqfCrvpE43xjngk+fEfSYjNNHb129ew+Hh8uqZTmOEx7OjjPJPs/DscNpzy39+YZ5XsMHsnJ7p6Xuc7BOz1kaXOeDXYA/kTJP94ldrZa2s4Wumr3lUu/E4DWHIGOohQvzgZwEWJHei3oGwpzosfu78nwsrwPqn1lSppa2Hh0vpPOyveTvspO+F813x8pn1tA1KGl+l5kU2S7Vbwgeu0/2uj9Xi1DkkdfR2DifJhOegt4t/wCOz6IT+kz9g7Z6G0NzU+q69qnn/v5S44Fd9qA5AW3Bzn1ShK/QifOx3089TSs5XfLH/ael5+rfWSu1m13YEWMzgh+BOcFscfmq/KPYVgR3ublSjEd7N6qj85jtbnl8pY2xeK0WheYO/a3bYRwXwUHHjma4jSxuP3OE27fXbw/yvty+NiS997mTqriSSeZJJPaTxMytQ0tX2zOvee+Tbowr2mddmDjafhotPmwCAf3ytY0mlm7S/wD3GVB/Knrt9ejgUWkDJEyMDvmAMQjEDQ2VaN41scLaN3PUG5ox8D+cruhVirDBBIIPURznFZtPV+0176ff1qBYnXYo4BwfiAwMdeO2BnI8sJZKQM6K8C/W8u6PV7jbw4zIS6a2wNRWLh02N3B58s44ZxxnPU27F3m/Lo56233eW+O82vLx8k9Vqi7FiMZOccfzPOVmtktpatGtc1jCFjugcsd0pNbNYflm02XT27E2m3KcvDydWacHMi1klpqWsbC+LMeCqBzZj1CadHfZ9ILF3+7r9Zv4vhQd7Hh4ZlHUagu7O3NiSfObmnfRPUtVl19RVyS4qVq3zw3yB64wOQMD6II//T63SWdYV7DS/hiwYz5wPPkx5notH6Bahmw+4qjOXWyuzl1AIxJJ+Ujr/RS8vuU0FVXk1j1B2zj1mO9jHZjgPGEYml1JrdXX2kYMPEHMubWpUMLKh9nb6yj4G9+s+B+hEsn0SsXjbbpav59TUT+FCzH5TvTXpKlZLtSblbB3NPSxAYcnFlpXGATyBzyxCsiq2WarpU1dBrcjqPFG5hkPssD15H1zOYuMI1kvmrtTWEW8DgmqoN/VSm8PlPMpdPomk0WhalXJ6d2VSwYkOpxyKo/Dl1zwcZxGPD3HPKWznOXp9HTDHtcowtg2BtQm9xVc2MM4yKwXxnq5CZWq15dmY82JY+JOf1mx6QajTVqRp0eqwgrzs3WU8xknB4TybXTfD5/fW621kskm/rvfXl7JlNuTvbfKllsi1k4u89jAOSQBxJOAO88oax+IUHIQYz1E82I88+QE656Nc/6jD1R1op949hI5DsOeyUSYCMjGYjAsYixDMeYDBnfR656nD1nDD5HuI6xK+Yb0D0NzU6pS6kU6gcTWx+zu7Sre63cecytVo3qbFilT38j4HkZTzNDRbdsrG76tifurFDr5Z4jyMCsDJBpcs2jp39rTms9ZqsOD/S+cfORzpce1qAezdrI+eR1wK+/Denb9p049y1+5nVR/apMgdrEH7JVq7CoJYf1tk/LEDp+yboBuPRjmFxmxh/Cn6nAnLV64EblY3K+zOWcjkznrPdyEps2TknJPM9fnFAlmMSEe9CrOj1jVMHrJVhxBHD59o7pPaWqS1t/cCOfbx7LH4guOB590p70MwgDSW9OZizA1NDtBd3o7wWrJyCPbqJ5smeHip4HuPGT1GymC79ZFtf71MnHc680PcfmZkhp30mvept6tmRviU4Ph3iAw8u6DbVlORW7KGxvKpK726crxHEEHrEmduI/39FbnrsTNTnvO76pPlOF76Yn1OnQdjbln1yszljjnOzlN4su3Q9obVa1ssT14BYnGTk8TKRsnYij47Ty/00Hjx3zENTUvs1s57bG4fhTH5xjjjhOzjORbu501M5wgLHsHUO0nqHeZ0YrX1h7O7jWnn75+njOWp2k7Dd4Kn7tAFXxwOZ7zmVC00ib2EnJ4k8yeZkCYsxZgGYiYExEwLOY8yEJRPMUWYZgShCEAhDEMSBxYhGICIik4oEcxiOLEB5hmIiEBExZjaRgEWYQMA3ob8jImBLehIZj3oATFmBkSYDhmRzDMAJhmImLMC4YoQlDihCA44QgOEIQARwhAUBCEgIQhARhCEBGKOEAMUIQIRGEIETEYQgEjCEBQhCAjIwhKP//Z"/>
            <p:cNvSpPr>
              <a:spLocks noChangeAspect="1" noChangeArrowheads="1"/>
            </p:cNvSpPr>
            <p:nvPr/>
          </p:nvSpPr>
          <p:spPr bwMode="auto">
            <a:xfrm>
              <a:off x="6504277" y="3477452"/>
              <a:ext cx="130806" cy="1308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ct val="50000"/>
                </a:spcBef>
              </a:pPr>
              <a:endParaRPr lang="en-US" sz="2400">
                <a:solidFill>
                  <a:prstClr val="black"/>
                </a:solidFill>
                <a:latin typeface="Lucida Sans" pitchFamily="34" charset="0"/>
                <a:cs typeface="+mn-cs"/>
              </a:endParaRPr>
            </a:p>
          </p:txBody>
        </p:sp>
        <p:sp>
          <p:nvSpPr>
            <p:cNvPr id="9224" name="AutoShape 10" descr="data:image/jpeg;base64,/9j/4AAQSkZJRgABAQAAAQABAAD/2wCEAAkGBhQSEBQUEBQUFBQUFBQUFA8UFBQVFBQVFBQVFBQUFRQXHCYeFxkkGRQUHy8gJCcpLCwsFR4xNTAqNSYrLCkBCQoKDgwOFw8PFColHBwrKSwpKSosKS0pKik1LCk1KSotKSwsLSksLCkpKi8pKSksKSkpKSosLCwpKSksKSwsKf/AABEIANIA8AMBIgACEQEDEQH/xAAbAAACAwEBAQAAAAAAAAAAAAAAAQIEBQMGB//EAEAQAAICAQEEBgcFBgUFAQAAAAECAAMRBAUSITETQVFhcYEGIjJCUpGhIzOSscEUU2JygqIVJEPR8TRjc4OyFv/EABkBAQEBAQEBAAAAAAAAAAAAAAABAgMEBf/EADARAQEAAQIDBgMHBQAAAAAAAAABAgMRBCExEkFRYYGRcaHRBRMjMjSx8CIzQsLx/9oADAMBAAIRAxEAPwD5XJCKEoZEWIZigOPEjiMQDdhiPMMwFCEcBQkkQkgKCSTgADJJPIADmZqqlWn+8QXXddbE9FUexsfeP2jO6O+BT0OybbsmpCyjm/JF8XOFHzlr/Bq1+91NQPw1h7j81G79Zw1m0bLfvGJA5IMKi9yoOA+UrYgXv2bS/vrj2kUL8wDZHZsygkdFqRx/e1PXj8O8PrKO7FiBc1OwLUG8u7anx0uLByzk7vEdfMTMMs03NW29WzK3xKSD8xNOraFN/q6td1jy1dKgOD221jC2DvGG8YGHCaO1tjNQQcrZW4zXenFHH6EdYPGZ8CMIzFADFHCAoZhCAZjAkY8wGznHM+GTI5hFA7QhiEAhHCAsRwizAcWIxAQFiSrrLEKoJJIAA5kngAO+Keg9F6hWl2rcZFACVKeRvsyE8d0Zb5QJ6m9dEhppwdQwxdqBg7gI401Hq72H/GCFjJycnie2TAgRCyQSTVZp7K2G9+d3CqvtWN7IzyHee6ZyymM3yvJvT08tTKY4Te1l9HIlJ6ltiaVcA6jj1kYwD+E/nK20vRoonSVOttfE768wAcZI7O+cceIwt+senPgtXGW7S7ddrLZ6POlJHcllknMieh417Y22BVmu5ek09nt19anl0lZ91h9ceBHDb2xv2ewBTv1ON+m7qdP9xyI/3lR56T0cq/bNPbozxsUG7Sjr6Qe1WO5hwx247IHk8RToRg4PMcCJHEgjFJGGIEYpPEjKEYpKLEBRSUUDvFCEAhiEcBQjxCAQhHARm7rx0eh0tY52m3UP+Loax5BHP9Uw5uekrDGk3fZGjpA8d6ze/uzAyFE6KJBJ1WQdUrno9sXCqquits+rmwjlk8cZHA5yfICefrMso0556czuNvc76WvdPHKY9cuW/l3+7mEmt6N6jFy1txSwlSpzjJBAPDl2eBmdNP0cT7cOeC1A2M3YFBx/diTWkund2uFyyx1sbje/5d/yZO0dNuWOvwsR9ZQsE0NbqN92c+8xbHicylZOmO/Zm7jqWXO3HpvdlVxLexNoNRqarV5o6n68fpKzzmDgg4zxyR2900w1/TXQLVr71Tgu/vKOwOA2PIkjymJPe+mvo4b9S9mmIezoq7LNNx6XG5xsQH7wcBnd4jsng2XECOIpKKQKKSxFKIxSWI92QQhJERYlHWEYhiAoGGIYgEIRwFHATY9HdiC5mstJTT1Dett8BkIP4jyA75B19H/R9bFa/Ut0emr9pvesbqrrHWxln0u1qXppbak6OsVvSqZBK9FYTgkde7Yjf1dcztvbb/aHAVdylMiqkYwi9pxwLHrMsbM+10V9Pv1MNVX3qB0eoX8JRv8A1mVGOs7JOAnVTIqwpndWlZTOqmUXNNQ1jqiDLMQAO8y5tDULWhorYHjm6wcnYclX+BfqePZJsf2fTqR97qFJz1pTkjA72PX2AzFLTjP67v3T+b/R6b+Fj2Z+a9fKeH19iczg86MZyczq8zi06aDTGy6tB77on4mA/Wcmmp6PXdCz6hhnolITPI2uN1B4gFj5QO3pTtQ/4jZZQ5U1uAlikg5QAbynq4iaBWraikgLVr1BYqAFr1WASSOOFswOXX+XkrHJJJ5kkk95OTCq0qwZSVZSCrDgQRxBB6jAhYhUkMCCDgg8CCOYIkcT12spG0aGvrAGrqGdRUBgXJwAvQD3viA8Z5PdgRhGRFAUMx4igBkZKKUdhAwxDEBYjxDEYgRhGRJVAbw3s7uRvbuN7HXjPDMg67P0D3WpVUMu7BVHee09Qm36UaxalXRU+xQftXH+rf7zHtC8h5zV9GtpV6am7UpXuVoUpQsQ1ltjEMctwxuqCcKAO3JxPLba0fRXuoOVJ31Y9aON5T8j9JRRlnZuvam1LExlTndIyGBGGVh1ggkHxleEg1tu7LFbLZV9xcN+o5DbvxVMw4byHge7B65nAy5svaoQGu0Gyh/brzgqeqysngtg7eRGQeBkdZs/cG+jdJUThbQMcfhdfcfuPlkQOKNO1QJOBxJ6hKs76TWNW6uhwyMGB58Qcjh1xfJZtvzam2RcGQXoUIqQICMeoM4P5zMLS/tz0hfVMpcBdxSAATjicnn5DyEyi0xpyzGbzZ117LqW43eeLoWnJmiLS7svZTXEksK61+8vfO4g78cyeoDnOji4aHQPdYK6wMnmTwVQObMepR2zttjUr6tNJzXUT654Gyw4Dv4cMDuljaG1ERDRpMis46S5hiy88OB+GsHkvmeMxpBGEcjAubI2m+nuS2v2kPI8mB4MrdxGRNH0t0KrcLaAeg1Ci2o/ze2nirZBExasbw3gSM8QDg47j1T2exNmftGmCqy2LRqK7kycOiOyrfW69WfUYEZB3WgeKsQgkEEEHBB4EEcwZEid9Zdv2O3xOzfiYn9ZwgKIxwMCMI4oHeOAEcojHHEYBFHO+g0/SW1oPfdV/EwEg2PSAmrT6XT4xhDqLBnm93sk+CD5NMKy0tjeJOAAM8cAcAPCa/pjqA+uvI4hX6NT3VgIP/nPnMfMtChHiGJAwJ30eseps1nGRhhzVh1qyngy9xlePMDT6eiz20alviq9as95rY5XybynRdiq/GrU0H+F2alj5OuPkxmRGJRtf/kb8ZHRMOoi+rj4etOH+BFTi62mrtzYHP4UySe6ZojxA0bU01fsmy89mOir8+bEd3DxlXXbTe3AbARfZqUbqL4Dt7zkyuRERAiRFJ4igQxFuycCJBzml6N7R6DVVWE4UOofjjKMd1wfIk+Uo4iKwLW3dltp9TbS3Ot2XPaM5U+YIPnKBnqPToB7NPeB9/pKHY9rqu458crPLkQFCEICijhA7iORjlBHFCQE2PRjSudTVYFO4liMzngowwzxPDynIaRKMG8b1nAjT9S9ebSOX8oOe2VtXrns9o+qOC1qMIo7FUcBA0tbpKOlsay8tvO7BakLnDMSMu26CeMrl9KOSXt3l0XPyBxKAWSAlFt2055LcnfvK/0OPzkRs9W+6tUn4bPsj8ySv90r7kN2QK7SsmN9SM8j1EdqsOBHhIbstafVMmQMFT7VbDKN4jt7xx751fRK6l6c8Bl6Scso+JT7y/UdfbAobseIwI8SiOI8QxHAiRDEmBHuwOe7O+j2bZacVozHrwOA8TyE1KdkpWgs1JI3hlKF+8cfEfgX6mR1e1GddxAK6xnFScBx57x5sfGQcDsVU++urTtRD0r8+PBOA8zEaNMD7V7d4StPzYzmtM6CrugRbT0Eeq9qnPENWrD5q36SI2UWP2b1vz4b2634XAz5ZnQ0904vTA1PSSkjSaDfBDCu+sqQRjcuJHA9zD6TzLCbSbXcIK3xZUCSK3HLPPdYespnGzZYdS9BLY4tS2OkUdo+Ne8ce6BkESM6kSBECMRjiMCxmEI4CmrXV+zornHTOM1qRno1PKwj4j7o6ufZOOx9Ir2Zf7usGyzvVcer4scL5zlrdU1tjO3Njnw7AO4DA8oHEkkkk5J4knmT3mSCxATtWkBKk6BJ0SuXNDoeksVeW8cZ7uuS2Yy29zOWUxlyvSKHRxGubu39kCi0KvIqD59czDVM4ZzPGZTpWdLVx1cJnj0qoVhVayMGU4IOQRzBndknJkm3V31VIdDagAwQLaxyUnkyj4SfkeEoZl3Z+q6N8sMow3XXqZDzH6jvAnDXaXo7GXmByPapGVPmCIRxihACUSE1tnada06e0Z44qrPvsDxZv4B9TKezNF0tqpnAJ9ZupVA3mY+CgmWdfqxbZlRhFAStPhReXmeZ7yYHO+9rXLucseZ/QDqHdJpTCpJdorkHFdNOqaeatey36LpMZTe3Sw47rdQbsyOXbLmj2HZYPUQkfGcBfxHhMZamGMuVym0XasW7ZpFaOeTlwB/JgE/M/SUrqJ7G7YNpVU36m3M7qC1MjeO82OWeMxtbsqxH3GRgx4BccTngMdvlOOjxGnqcpnLeft/xbjZ3PNPTOCuyMGQlSOIYcxN7auzDS24xG+PbUcdw/CT1t245cpjXVzvjlMpvGXXW1rdWbUAWxPvqxwB6hao6u8dvjMVpf02pNVgdermp5MDwKntBHCQ2roxW/q8UcB627Ubl5jiD3gzQoGKMiKB3jiBklgapPR6MAc73Jbt3KuCjw3iT5CZiiaO1+C6dPhoBI73dmPnylBYHRFlmtZxSWahCrFaTZ9HKh04ycABj9JkVibno8v2vV7JyT2cJw4m7aOV8nj429nh9S+VWPSukZrxzwQez3T+s8+Um/wCkDZcHqxj5YH5YmLYs5cDfwMfX964/ZX6XD1/eqbrK7rLjpOFiT2PpKbiW9oLvUUWdY36mP8hBTP8AS2PKcHWWM/5Vh2XKR5owP6QMzEYEDGDA19A3R6a1+G9YRQvaBjfsI8t1f6pUqWWm/wCiT/z2fWtBn6AeUq0wLtFc0KK5Rom3pNCxQv6mAM4NlYbyXeyT3ASXKTrRobF0QYsXJFaDefHWByXxJ4S1q9oPZ14UcqxwA8hzirbd0ajHG2wknur4AeGZPZdKszBh7h3e5iyqD5ZJ8p86XHLLPXzm8wtmPltyt+Nvyjp4SM+2uaWyP8yDp7Tk7pamwn1kZRyz2f7SvqNn2Ku8yEDCnePLDZwfmDI7CP8AmqsdRPy3Tmb4zsauhnljeeMtlndZN/55M47yvN6ykgkNzBIPiDg/WZOoWet27syxrrnrrY1ixvXC+pw58eXOeV1E9OjqzUwl79pbPDeM2bVmXCWm+00fLJ09g49ld2foLF/vEr3Cd9kPxuU8notB/pHSKfIqPnOyMhpCScyGYFgSYMisUDT2rx6E9tCf2ll/SVFlq0l9NWf3TMh7gx3l+uRKiwLFctVGVK5ZrMKuJNz0aANjAnHqEDvyVGPkTMBbJr7BtxaMc/8Aiebiv7OfweLj/wBNqfCrvpE43xjngk+fEfSYjNNHb129ew+Hh8uqZTmOEx7OjjPJPs/DscNpzy39+YZ5XsMHsnJ7p6Xuc7BOz1kaXOeDXYA/kTJP94ldrZa2s4Wumr3lUu/E4DWHIGOohQvzgZwEWJHei3oGwpzosfu78nwsrwPqn1lSppa2Hh0vpPOyveTvspO+F813x8pn1tA1KGl+l5kU2S7Vbwgeu0/2uj9Xi1DkkdfR2DifJhOegt4t/wCOz6IT+kz9g7Z6G0NzU+q69qnn/v5S44Fd9qA5AW3Bzn1ShK/QifOx3089TSs5XfLH/ael5+rfWSu1m13YEWMzgh+BOcFscfmq/KPYVgR3ublSjEd7N6qj85jtbnl8pY2xeK0WheYO/a3bYRwXwUHHjma4jSxuP3OE27fXbw/yvty+NiS997mTqriSSeZJJPaTxMytQ0tX2zOvee+Tbowr2mddmDjafhotPmwCAf3ytY0mlm7S/wD3GVB/Knrt9ejgUWkDJEyMDvmAMQjEDQ2VaN41scLaN3PUG5ox8D+cruhVirDBBIIPURznFZtPV+0176ff1qBYnXYo4BwfiAwMdeO2BnI8sJZKQM6K8C/W8u6PV7jbw4zIS6a2wNRWLh02N3B58s44ZxxnPU27F3m/Lo56233eW+O82vLx8k9Vqi7FiMZOccfzPOVmtktpatGtc1jCFjugcsd0pNbNYflm02XT27E2m3KcvDydWacHMi1klpqWsbC+LMeCqBzZj1CadHfZ9ILF3+7r9Zv4vhQd7Hh4ZlHUagu7O3NiSfObmnfRPUtVl19RVyS4qVq3zw3yB64wOQMD6II//T63SWdYV7DS/hiwYz5wPPkx5notH6Bahmw+4qjOXWyuzl1AIxJJ+Ujr/RS8vuU0FVXk1j1B2zj1mO9jHZjgPGEYml1JrdXX2kYMPEHMubWpUMLKh9nb6yj4G9+s+B+hEsn0SsXjbbpav59TUT+FCzH5TvTXpKlZLtSblbB3NPSxAYcnFlpXGATyBzyxCsiq2WarpU1dBrcjqPFG5hkPssD15H1zOYuMI1kvmrtTWEW8DgmqoN/VSm8PlPMpdPomk0WhalXJ6d2VSwYkOpxyKo/Dl1zwcZxGPD3HPKWznOXp9HTDHtcowtg2BtQm9xVc2MM4yKwXxnq5CZWq15dmY82JY+JOf1mx6QajTVqRp0eqwgrzs3WU8xknB4TybXTfD5/fW621kskm/rvfXl7JlNuTvbfKllsi1k4u89jAOSQBxJOAO88oax+IUHIQYz1E82I88+QE656Nc/6jD1R1op949hI5DsOeyUSYCMjGYjAsYixDMeYDBnfR656nD1nDD5HuI6xK+Yb0D0NzU6pS6kU6gcTWx+zu7Sre63cecytVo3qbFilT38j4HkZTzNDRbdsrG76tifurFDr5Z4jyMCsDJBpcs2jp39rTms9ZqsOD/S+cfORzpce1qAezdrI+eR1wK+/Denb9p049y1+5nVR/apMgdrEH7JVq7CoJYf1tk/LEDp+yboBuPRjmFxmxh/Cn6nAnLV64EblY3K+zOWcjkznrPdyEps2TknJPM9fnFAlmMSEe9CrOj1jVMHrJVhxBHD59o7pPaWqS1t/cCOfbx7LH4guOB590p70MwgDSW9OZizA1NDtBd3o7wWrJyCPbqJ5smeHip4HuPGT1GymC79ZFtf71MnHc680PcfmZkhp30mvept6tmRviU4Ph3iAw8u6DbVlORW7KGxvKpK726crxHEEHrEmduI/39FbnrsTNTnvO76pPlOF76Yn1OnQdjbln1yszljjnOzlN4su3Q9obVa1ssT14BYnGTk8TKRsnYij47Ty/00Hjx3zENTUvs1s57bG4fhTH5xjjjhOzjORbu501M5wgLHsHUO0nqHeZ0YrX1h7O7jWnn75+njOWp2k7Dd4Kn7tAFXxwOZ7zmVC00ib2EnJ4k8yeZkCYsxZgGYiYExEwLOY8yEJRPMUWYZgShCEAhDEMSBxYhGICIik4oEcxiOLEB5hmIiEBExZjaRgEWYQMA3ob8jImBLehIZj3oATFmBkSYDhmRzDMAJhmImLMC4YoQlDihCA44QgOEIQARwhAUBCEgIQhARhCEBGKOEAMUIQIRGEIETEYQgEjCEBQhCAjIwhKP//Z"/>
            <p:cNvSpPr>
              <a:spLocks noChangeAspect="1" noChangeArrowheads="1"/>
            </p:cNvSpPr>
            <p:nvPr/>
          </p:nvSpPr>
          <p:spPr bwMode="auto">
            <a:xfrm>
              <a:off x="6656677" y="3629852"/>
              <a:ext cx="130806" cy="1308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ct val="50000"/>
                </a:spcBef>
              </a:pPr>
              <a:endParaRPr lang="en-US" sz="2400">
                <a:solidFill>
                  <a:prstClr val="black"/>
                </a:solidFill>
                <a:latin typeface="Lucida Sans" pitchFamily="34" charset="0"/>
                <a:cs typeface="+mn-cs"/>
              </a:endParaRPr>
            </a:p>
          </p:txBody>
        </p:sp>
        <p:pic>
          <p:nvPicPr>
            <p:cNvPr id="22" name="Picture 21"/>
            <p:cNvPicPr>
              <a:picLocks noChangeAspect="1"/>
            </p:cNvPicPr>
            <p:nvPr/>
          </p:nvPicPr>
          <p:blipFill>
            <a:blip r:embed="rId7"/>
            <a:stretch>
              <a:fillRect/>
            </a:stretch>
          </p:blipFill>
          <p:spPr>
            <a:xfrm>
              <a:off x="5688968" y="1609547"/>
              <a:ext cx="2226771" cy="1915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 name="Group 2">
            <a:extLst>
              <a:ext uri="{FF2B5EF4-FFF2-40B4-BE49-F238E27FC236}">
                <a16:creationId xmlns:a16="http://schemas.microsoft.com/office/drawing/2014/main" xmlns="" id="{85BFD48A-300D-46FC-AD63-29149D8651AF}"/>
              </a:ext>
            </a:extLst>
          </p:cNvPr>
          <p:cNvGrpSpPr/>
          <p:nvPr/>
        </p:nvGrpSpPr>
        <p:grpSpPr>
          <a:xfrm>
            <a:off x="8965915" y="1565280"/>
            <a:ext cx="3024763" cy="2605877"/>
            <a:chOff x="8713996" y="1547642"/>
            <a:chExt cx="3024763" cy="2605877"/>
          </a:xfrm>
        </p:grpSpPr>
        <p:pic>
          <p:nvPicPr>
            <p:cNvPr id="23" name="Picture 22"/>
            <p:cNvPicPr>
              <a:picLocks noChangeAspect="1"/>
            </p:cNvPicPr>
            <p:nvPr/>
          </p:nvPicPr>
          <p:blipFill>
            <a:blip r:embed="rId8"/>
            <a:stretch>
              <a:fillRect/>
            </a:stretch>
          </p:blipFill>
          <p:spPr>
            <a:xfrm>
              <a:off x="8899003" y="1547642"/>
              <a:ext cx="2654750" cy="2147613"/>
            </a:xfrm>
            <a:prstGeom prst="rect">
              <a:avLst/>
            </a:prstGeom>
          </p:spPr>
        </p:pic>
        <p:sp>
          <p:nvSpPr>
            <p:cNvPr id="24" name="TextBox 23">
              <a:extLst>
                <a:ext uri="{FF2B5EF4-FFF2-40B4-BE49-F238E27FC236}">
                  <a16:creationId xmlns:a16="http://schemas.microsoft.com/office/drawing/2014/main" xmlns="" id="{BD372AEB-4119-4E1D-81DF-6EE48B3FA56A}"/>
                </a:ext>
              </a:extLst>
            </p:cNvPr>
            <p:cNvSpPr txBox="1"/>
            <p:nvPr/>
          </p:nvSpPr>
          <p:spPr>
            <a:xfrm>
              <a:off x="8713996" y="3691854"/>
              <a:ext cx="3024763" cy="461665"/>
            </a:xfrm>
            <a:prstGeom prst="rect">
              <a:avLst/>
            </a:prstGeom>
            <a:solidFill>
              <a:schemeClr val="bg1"/>
            </a:solidFill>
          </p:spPr>
          <p:txBody>
            <a:bodyPr wrap="square">
              <a:spAutoFit/>
            </a:bodyPr>
            <a:lstStyle/>
            <a:p>
              <a:pPr>
                <a:spcBef>
                  <a:spcPct val="50000"/>
                </a:spcBef>
              </a:pPr>
              <a:r>
                <a:rPr lang="en-US" sz="2400" b="1" dirty="0">
                  <a:solidFill>
                    <a:prstClr val="black"/>
                  </a:solidFill>
                  <a:latin typeface="Calibri"/>
                  <a:cs typeface="+mn-cs"/>
                </a:rPr>
                <a:t>New states of matter</a:t>
              </a:r>
            </a:p>
          </p:txBody>
        </p:sp>
      </p:grpSp>
      <p:sp>
        <p:nvSpPr>
          <p:cNvPr id="21" name="TextBox 20">
            <a:extLst>
              <a:ext uri="{FF2B5EF4-FFF2-40B4-BE49-F238E27FC236}">
                <a16:creationId xmlns:a16="http://schemas.microsoft.com/office/drawing/2014/main" xmlns="" id="{857AB359-5842-462F-8B8A-AE3E6BB7E93B}"/>
              </a:ext>
            </a:extLst>
          </p:cNvPr>
          <p:cNvSpPr txBox="1"/>
          <p:nvPr/>
        </p:nvSpPr>
        <p:spPr>
          <a:xfrm>
            <a:off x="115865" y="5520794"/>
            <a:ext cx="1994035" cy="1015663"/>
          </a:xfrm>
          <a:prstGeom prst="rect">
            <a:avLst/>
          </a:prstGeom>
          <a:noFill/>
        </p:spPr>
        <p:txBody>
          <a:bodyPr wrap="square">
            <a:spAutoFit/>
          </a:bodyPr>
          <a:lstStyle/>
          <a:p>
            <a:r>
              <a:rPr lang="da-DK" b="1" dirty="0">
                <a:latin typeface="+mn-lt"/>
              </a:rPr>
              <a:t>D. Banerjee et al PRL 100, 125303 (2013</a:t>
            </a:r>
            <a:r>
              <a:rPr lang="da-DK" dirty="0">
                <a:latin typeface="+mn-lt"/>
              </a:rPr>
              <a:t>)</a:t>
            </a:r>
          </a:p>
        </p:txBody>
      </p:sp>
      <p:sp>
        <p:nvSpPr>
          <p:cNvPr id="25" name="TextBox 24">
            <a:extLst>
              <a:ext uri="{FF2B5EF4-FFF2-40B4-BE49-F238E27FC236}">
                <a16:creationId xmlns:a16="http://schemas.microsoft.com/office/drawing/2014/main" xmlns="" id="{474AD802-A52D-4AC2-AE1C-F1CF69CF73B5}"/>
              </a:ext>
            </a:extLst>
          </p:cNvPr>
          <p:cNvSpPr txBox="1"/>
          <p:nvPr/>
        </p:nvSpPr>
        <p:spPr>
          <a:xfrm>
            <a:off x="3138815" y="5562051"/>
            <a:ext cx="1994035" cy="707886"/>
          </a:xfrm>
          <a:prstGeom prst="rect">
            <a:avLst/>
          </a:prstGeom>
          <a:noFill/>
        </p:spPr>
        <p:txBody>
          <a:bodyPr wrap="square">
            <a:spAutoFit/>
          </a:bodyPr>
          <a:lstStyle/>
          <a:p>
            <a:r>
              <a:rPr lang="da-DK" b="1" dirty="0">
                <a:latin typeface="+mn-lt"/>
              </a:rPr>
              <a:t>See Thomas Gasenzer work </a:t>
            </a:r>
            <a:endParaRPr lang="da-DK" dirty="0">
              <a:latin typeface="+mn-lt"/>
            </a:endParaRPr>
          </a:p>
        </p:txBody>
      </p:sp>
      <p:sp>
        <p:nvSpPr>
          <p:cNvPr id="26" name="TextBox 25">
            <a:extLst>
              <a:ext uri="{FF2B5EF4-FFF2-40B4-BE49-F238E27FC236}">
                <a16:creationId xmlns:a16="http://schemas.microsoft.com/office/drawing/2014/main" xmlns="" id="{7FB4B310-5279-4328-B852-EA9DAEEE54DA}"/>
              </a:ext>
            </a:extLst>
          </p:cNvPr>
          <p:cNvSpPr txBox="1"/>
          <p:nvPr/>
        </p:nvSpPr>
        <p:spPr>
          <a:xfrm>
            <a:off x="6441645" y="5618029"/>
            <a:ext cx="2391385" cy="1015663"/>
          </a:xfrm>
          <a:prstGeom prst="rect">
            <a:avLst/>
          </a:prstGeom>
          <a:noFill/>
        </p:spPr>
        <p:txBody>
          <a:bodyPr wrap="square">
            <a:spAutoFit/>
          </a:bodyPr>
          <a:lstStyle/>
          <a:p>
            <a:r>
              <a:rPr lang="en-US" sz="2000" b="1" dirty="0" err="1">
                <a:solidFill>
                  <a:srgbClr val="000000"/>
                </a:solidFill>
                <a:latin typeface="+mn-lt"/>
              </a:rPr>
              <a:t>Hermele</a:t>
            </a:r>
            <a:r>
              <a:rPr lang="en-US" sz="2000" b="1" dirty="0">
                <a:solidFill>
                  <a:srgbClr val="000000"/>
                </a:solidFill>
                <a:latin typeface="+mn-lt"/>
              </a:rPr>
              <a:t> &amp; </a:t>
            </a:r>
            <a:r>
              <a:rPr lang="en-US" sz="2000" b="1" dirty="0" err="1">
                <a:solidFill>
                  <a:srgbClr val="000000"/>
                </a:solidFill>
                <a:latin typeface="+mn-lt"/>
              </a:rPr>
              <a:t>Gurarie</a:t>
            </a:r>
            <a:r>
              <a:rPr lang="en-US" sz="2000" b="1" dirty="0">
                <a:solidFill>
                  <a:srgbClr val="000000"/>
                </a:solidFill>
                <a:latin typeface="+mn-lt"/>
              </a:rPr>
              <a:t>  </a:t>
            </a:r>
            <a:r>
              <a:rPr lang="en-US" sz="2000" b="1" dirty="0">
                <a:latin typeface="+mn-lt"/>
              </a:rPr>
              <a:t>PRB 84, 174441 (2011)</a:t>
            </a:r>
            <a:r>
              <a:rPr lang="en-US" sz="2000" b="1" dirty="0">
                <a:solidFill>
                  <a:srgbClr val="000000"/>
                </a:solidFill>
                <a:latin typeface="+mn-lt"/>
              </a:rPr>
              <a:t> </a:t>
            </a:r>
            <a:endParaRPr lang="en-US" b="1" dirty="0"/>
          </a:p>
        </p:txBody>
      </p:sp>
    </p:spTree>
    <p:extLst>
      <p:ext uri="{BB962C8B-B14F-4D97-AF65-F5344CB8AC3E}">
        <p14:creationId xmlns:p14="http://schemas.microsoft.com/office/powerpoint/2010/main" val="350096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xmlns="" id="{B6EAA545-2628-44E8-87C9-FCC30C9408CA}"/>
              </a:ext>
            </a:extLst>
          </p:cNvPr>
          <p:cNvSpPr/>
          <p:nvPr/>
        </p:nvSpPr>
        <p:spPr>
          <a:xfrm>
            <a:off x="7556069" y="2610621"/>
            <a:ext cx="1768103" cy="1648429"/>
          </a:xfrm>
          <a:prstGeom prst="ellipse">
            <a:avLst/>
          </a:prstGeom>
          <a:solidFill>
            <a:srgbClr val="00B0F0">
              <a:alpha val="58039"/>
            </a:srgbClr>
          </a:solidFill>
          <a:scene3d>
            <a:camera prst="perspectiveLef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a:ea typeface="+mn-ea"/>
              <a:cs typeface="Arial"/>
            </a:endParaRPr>
          </a:p>
        </p:txBody>
      </p:sp>
      <p:sp>
        <p:nvSpPr>
          <p:cNvPr id="34" name="Oval 33">
            <a:extLst>
              <a:ext uri="{FF2B5EF4-FFF2-40B4-BE49-F238E27FC236}">
                <a16:creationId xmlns:a16="http://schemas.microsoft.com/office/drawing/2014/main" xmlns="" id="{08BDDD24-1A48-4296-82BE-50F2301F5C54}"/>
              </a:ext>
            </a:extLst>
          </p:cNvPr>
          <p:cNvSpPr/>
          <p:nvPr/>
        </p:nvSpPr>
        <p:spPr>
          <a:xfrm>
            <a:off x="8324022" y="3674508"/>
            <a:ext cx="1768103" cy="1573160"/>
          </a:xfrm>
          <a:prstGeom prst="ellipse">
            <a:avLst/>
          </a:prstGeom>
          <a:solidFill>
            <a:srgbClr val="FFFF00">
              <a:alpha val="54902"/>
            </a:srgbClr>
          </a:solidFill>
          <a:scene3d>
            <a:camera prst="perspectiveLef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a:ea typeface="+mn-ea"/>
              <a:cs typeface="Arial"/>
            </a:endParaRPr>
          </a:p>
        </p:txBody>
      </p:sp>
      <p:sp>
        <p:nvSpPr>
          <p:cNvPr id="15" name="Rectangle 2"/>
          <p:cNvSpPr txBox="1">
            <a:spLocks noChangeArrowheads="1"/>
          </p:cNvSpPr>
          <p:nvPr/>
        </p:nvSpPr>
        <p:spPr>
          <a:xfrm>
            <a:off x="2181758" y="-40107"/>
            <a:ext cx="7847124" cy="611187"/>
          </a:xfrm>
          <a:prstGeom prst="rect">
            <a:avLst/>
          </a:prstGeom>
        </p:spPr>
        <p:txBody>
          <a:bodyPr anchor="ctr">
            <a:normAutofit fontScale="90000" lnSpcReduction="20000"/>
          </a:bodyPr>
          <a:lstStyle/>
          <a:p>
            <a:pPr algn="ctr" eaLnBrk="0" fontAlgn="auto" hangingPunct="0">
              <a:spcBef>
                <a:spcPct val="50000"/>
              </a:spcBef>
              <a:spcAft>
                <a:spcPts val="0"/>
              </a:spcAft>
              <a:defRPr/>
            </a:pPr>
            <a:r>
              <a:rPr lang="en-US" sz="4400" dirty="0">
                <a:ln>
                  <a:solidFill>
                    <a:srgbClr val="FF0000"/>
                  </a:solidFill>
                </a:ln>
                <a:latin typeface="Berlin Sans FB" pitchFamily="34" charset="0"/>
                <a:ea typeface="+mj-ea"/>
                <a:cs typeface="+mj-cs"/>
              </a:rPr>
              <a:t>Why alkaline-earth (like)  atoms?</a:t>
            </a:r>
          </a:p>
        </p:txBody>
      </p:sp>
      <p:pic>
        <p:nvPicPr>
          <p:cNvPr id="2" name="Picture 1"/>
          <p:cNvPicPr>
            <a:picLocks noChangeAspect="1"/>
          </p:cNvPicPr>
          <p:nvPr/>
        </p:nvPicPr>
        <p:blipFill>
          <a:blip r:embed="rId2"/>
          <a:stretch>
            <a:fillRect/>
          </a:stretch>
        </p:blipFill>
        <p:spPr>
          <a:xfrm>
            <a:off x="74883" y="963566"/>
            <a:ext cx="5078408" cy="3316511"/>
          </a:xfrm>
          <a:prstGeom prst="rect">
            <a:avLst/>
          </a:prstGeom>
        </p:spPr>
      </p:pic>
      <p:grpSp>
        <p:nvGrpSpPr>
          <p:cNvPr id="27" name="Group 44"/>
          <p:cNvGrpSpPr>
            <a:grpSpLocks/>
          </p:cNvGrpSpPr>
          <p:nvPr/>
        </p:nvGrpSpPr>
        <p:grpSpPr bwMode="auto">
          <a:xfrm>
            <a:off x="3557773" y="3138286"/>
            <a:ext cx="2600325" cy="1206500"/>
            <a:chOff x="47" y="2241"/>
            <a:chExt cx="2016" cy="760"/>
          </a:xfrm>
          <a:solidFill>
            <a:srgbClr val="00B050"/>
          </a:solidFill>
        </p:grpSpPr>
        <p:sp>
          <p:nvSpPr>
            <p:cNvPr id="28" name="AutoShape 16"/>
            <p:cNvSpPr>
              <a:spLocks noChangeArrowheads="1"/>
            </p:cNvSpPr>
            <p:nvPr/>
          </p:nvSpPr>
          <p:spPr bwMode="auto">
            <a:xfrm>
              <a:off x="47" y="2241"/>
              <a:ext cx="2016" cy="760"/>
            </a:xfrm>
            <a:prstGeom prst="bevel">
              <a:avLst>
                <a:gd name="adj" fmla="val 12500"/>
              </a:avLst>
            </a:prstGeom>
            <a:grpFill/>
            <a:ln w="12700">
              <a:solidFill>
                <a:srgbClr val="336600"/>
              </a:solidFill>
              <a:miter lim="800000"/>
              <a:headEnd/>
              <a:tailEnd/>
            </a:ln>
          </p:spPr>
          <p:txBody>
            <a:bodyPr anchor="ctr">
              <a:spAutoFit/>
            </a:bodyPr>
            <a:lstStyle/>
            <a:p>
              <a:pPr marL="0" marR="0" lvl="0" indent="0" defTabSz="914400" eaLnBrk="0" fontAlgn="auto" latinLnBrk="0" hangingPunct="0">
                <a:lnSpc>
                  <a:spcPct val="100000"/>
                </a:lnSpc>
                <a:spcBef>
                  <a:spcPct val="5000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 name="Text Box 17"/>
            <p:cNvSpPr txBox="1">
              <a:spLocks noChangeArrowheads="1"/>
            </p:cNvSpPr>
            <p:nvPr/>
          </p:nvSpPr>
          <p:spPr bwMode="auto">
            <a:xfrm>
              <a:off x="243" y="2401"/>
              <a:ext cx="1609" cy="407"/>
            </a:xfrm>
            <a:prstGeom prst="rect">
              <a:avLst/>
            </a:prstGeom>
            <a:grpFill/>
            <a:ln w="9525" algn="ctr">
              <a:noFill/>
              <a:miter lim="800000"/>
              <a:headEnd/>
              <a:tailEnd/>
            </a:ln>
          </p:spPr>
          <p:txBody>
            <a:bodyP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rPr>
                <a:t>Many-Body</a:t>
              </a:r>
              <a:r>
                <a:rPr kumimoji="0" lang="en-US" sz="1800" b="1" i="0" u="none" strike="noStrike" kern="0" cap="none" spc="0" normalizeH="0" noProof="0" dirty="0">
                  <a:ln>
                    <a:noFill/>
                  </a:ln>
                  <a:solidFill>
                    <a:prstClr val="white"/>
                  </a:solidFill>
                  <a:effectLst/>
                  <a:uLnTx/>
                  <a:uFillTx/>
                  <a:latin typeface="Arial"/>
                </a:rPr>
                <a:t> Physics</a:t>
              </a:r>
              <a:endParaRPr kumimoji="0" lang="en-US" sz="1800" b="1" i="0" u="none" strike="noStrike" kern="0" cap="none" spc="0" normalizeH="0" baseline="0" noProof="0" dirty="0">
                <a:ln>
                  <a:noFill/>
                </a:ln>
                <a:solidFill>
                  <a:prstClr val="white"/>
                </a:solidFill>
                <a:effectLst/>
                <a:uLnTx/>
                <a:uFillTx/>
                <a:latin typeface="Arial"/>
              </a:endParaRPr>
            </a:p>
          </p:txBody>
        </p:sp>
      </p:grpSp>
      <p:cxnSp>
        <p:nvCxnSpPr>
          <p:cNvPr id="30" name="Straight Arrow Connector 29"/>
          <p:cNvCxnSpPr>
            <a:cxnSpLocks noChangeShapeType="1"/>
          </p:cNvCxnSpPr>
          <p:nvPr/>
        </p:nvCxnSpPr>
        <p:spPr bwMode="auto">
          <a:xfrm rot="16200000" flipH="1">
            <a:off x="3841894" y="2367585"/>
            <a:ext cx="1116012" cy="515937"/>
          </a:xfrm>
          <a:prstGeom prst="straightConnector1">
            <a:avLst/>
          </a:prstGeom>
          <a:noFill/>
          <a:ln w="76200"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sp>
        <p:nvSpPr>
          <p:cNvPr id="31" name="Oval 30"/>
          <p:cNvSpPr/>
          <p:nvPr/>
        </p:nvSpPr>
        <p:spPr>
          <a:xfrm>
            <a:off x="8956229" y="2671496"/>
            <a:ext cx="1768103" cy="1635013"/>
          </a:xfrm>
          <a:prstGeom prst="ellipse">
            <a:avLst/>
          </a:prstGeom>
          <a:solidFill>
            <a:srgbClr val="9900FF">
              <a:alpha val="63137"/>
            </a:srgbClr>
          </a:solidFill>
          <a:ln>
            <a:noFill/>
          </a:ln>
          <a:scene3d>
            <a:camera prst="perspectiveLef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a:ea typeface="+mn-ea"/>
              <a:cs typeface="Arial"/>
            </a:endParaRPr>
          </a:p>
        </p:txBody>
      </p:sp>
      <p:sp>
        <p:nvSpPr>
          <p:cNvPr id="32" name="Rectangle 24"/>
          <p:cNvSpPr>
            <a:spLocks noChangeArrowheads="1"/>
          </p:cNvSpPr>
          <p:nvPr/>
        </p:nvSpPr>
        <p:spPr bwMode="auto">
          <a:xfrm>
            <a:off x="7467428" y="3196119"/>
            <a:ext cx="3628399" cy="4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Arial"/>
            </a:endParaRPr>
          </a:p>
        </p:txBody>
      </p:sp>
      <p:grpSp>
        <p:nvGrpSpPr>
          <p:cNvPr id="33" name="Group 32"/>
          <p:cNvGrpSpPr/>
          <p:nvPr/>
        </p:nvGrpSpPr>
        <p:grpSpPr>
          <a:xfrm>
            <a:off x="7867277" y="3190684"/>
            <a:ext cx="2676514" cy="1468687"/>
            <a:chOff x="4994561" y="1490057"/>
            <a:chExt cx="2676514" cy="1468687"/>
          </a:xfrm>
        </p:grpSpPr>
        <p:sp>
          <p:nvSpPr>
            <p:cNvPr id="50" name="Rectangle 49"/>
            <p:cNvSpPr/>
            <p:nvPr/>
          </p:nvSpPr>
          <p:spPr>
            <a:xfrm>
              <a:off x="6081257" y="2558634"/>
              <a:ext cx="1143592" cy="400110"/>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Sans" pitchFamily="34" charset="0"/>
                  <a:ea typeface="+mn-ea"/>
                  <a:cs typeface="Arial"/>
                </a:rPr>
                <a:t>Spin</a:t>
              </a:r>
            </a:p>
          </p:txBody>
        </p:sp>
        <p:sp>
          <p:nvSpPr>
            <p:cNvPr id="51" name="Rectangle 50"/>
            <p:cNvSpPr/>
            <p:nvPr/>
          </p:nvSpPr>
          <p:spPr>
            <a:xfrm>
              <a:off x="6527483" y="1552429"/>
              <a:ext cx="1143592" cy="400110"/>
            </a:xfrm>
            <a:prstGeom prst="rect">
              <a:avLst/>
            </a:prstGeom>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Sans" pitchFamily="34" charset="0"/>
                  <a:ea typeface="+mn-ea"/>
                  <a:cs typeface="Arial"/>
                </a:rPr>
                <a:t>orbital</a:t>
              </a:r>
            </a:p>
          </p:txBody>
        </p:sp>
        <p:sp>
          <p:nvSpPr>
            <p:cNvPr id="52" name="Rectangle 51"/>
            <p:cNvSpPr/>
            <p:nvPr/>
          </p:nvSpPr>
          <p:spPr>
            <a:xfrm>
              <a:off x="4994561" y="1490057"/>
              <a:ext cx="1143592" cy="400110"/>
            </a:xfrm>
            <a:prstGeom prst="rect">
              <a:avLst/>
            </a:prstGeom>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Sans" pitchFamily="34" charset="0"/>
                  <a:ea typeface="+mn-ea"/>
                  <a:cs typeface="Arial"/>
                </a:rPr>
                <a:t>Charge</a:t>
              </a:r>
            </a:p>
          </p:txBody>
        </p:sp>
      </p:grpSp>
      <p:grpSp>
        <p:nvGrpSpPr>
          <p:cNvPr id="53" name="Group 52"/>
          <p:cNvGrpSpPr/>
          <p:nvPr/>
        </p:nvGrpSpPr>
        <p:grpSpPr>
          <a:xfrm>
            <a:off x="10050562" y="4470177"/>
            <a:ext cx="1658498" cy="814260"/>
            <a:chOff x="2870472" y="2816593"/>
            <a:chExt cx="1658498" cy="814260"/>
          </a:xfrm>
        </p:grpSpPr>
        <p:cxnSp>
          <p:nvCxnSpPr>
            <p:cNvPr id="54" name="Straight Arrow Connector 53"/>
            <p:cNvCxnSpPr/>
            <p:nvPr/>
          </p:nvCxnSpPr>
          <p:spPr>
            <a:xfrm rot="21300000" flipH="1" flipV="1">
              <a:off x="3110441" y="2816593"/>
              <a:ext cx="292557" cy="367564"/>
            </a:xfrm>
            <a:prstGeom prst="straightConnector1">
              <a:avLst/>
            </a:prstGeom>
            <a:ln w="5715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3"/>
            <a:stretch>
              <a:fillRect/>
            </a:stretch>
          </p:blipFill>
          <p:spPr>
            <a:xfrm>
              <a:off x="3095783" y="2872700"/>
              <a:ext cx="372080" cy="362327"/>
            </a:xfrm>
            <a:prstGeom prst="rect">
              <a:avLst/>
            </a:prstGeom>
          </p:spPr>
        </p:pic>
        <p:sp>
          <p:nvSpPr>
            <p:cNvPr id="56" name="TextBox 55"/>
            <p:cNvSpPr txBox="1"/>
            <p:nvPr/>
          </p:nvSpPr>
          <p:spPr>
            <a:xfrm>
              <a:off x="2870472" y="3292299"/>
              <a:ext cx="165849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Lucida Sans" pitchFamily="34" charset="0"/>
                  <a:ea typeface="+mn-ea"/>
                  <a:cs typeface="Arial"/>
                </a:rPr>
                <a:t>Nuclear spins</a:t>
              </a:r>
            </a:p>
          </p:txBody>
        </p:sp>
      </p:grpSp>
      <p:sp>
        <p:nvSpPr>
          <p:cNvPr id="57" name="TextBox 56"/>
          <p:cNvSpPr txBox="1"/>
          <p:nvPr/>
        </p:nvSpPr>
        <p:spPr>
          <a:xfrm>
            <a:off x="6608412" y="2836399"/>
            <a:ext cx="150301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Arial"/>
              </a:rPr>
              <a:t>Spin-orbit coupling </a:t>
            </a:r>
          </a:p>
        </p:txBody>
      </p:sp>
      <p:grpSp>
        <p:nvGrpSpPr>
          <p:cNvPr id="58" name="Group 57"/>
          <p:cNvGrpSpPr/>
          <p:nvPr/>
        </p:nvGrpSpPr>
        <p:grpSpPr>
          <a:xfrm>
            <a:off x="10432351" y="2782089"/>
            <a:ext cx="1276709" cy="1572447"/>
            <a:chOff x="3252261" y="1128505"/>
            <a:chExt cx="1276709" cy="1572447"/>
          </a:xfrm>
        </p:grpSpPr>
        <p:pic>
          <p:nvPicPr>
            <p:cNvPr id="59"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333" r="90000"/>
                      </a14:imgEffect>
                    </a14:imgLayer>
                  </a14:imgProps>
                </a:ext>
                <a:ext uri="{28A0092B-C50C-407E-A947-70E740481C1C}">
                  <a14:useLocalDpi xmlns:a14="http://schemas.microsoft.com/office/drawing/2010/main" val="0"/>
                </a:ext>
              </a:extLst>
            </a:blip>
            <a:srcRect/>
            <a:stretch>
              <a:fillRect/>
            </a:stretch>
          </p:blipFill>
          <p:spPr bwMode="auto">
            <a:xfrm>
              <a:off x="3418460" y="1128505"/>
              <a:ext cx="595661" cy="49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a:xfrm>
              <a:off x="3252261" y="2331620"/>
              <a:ext cx="127670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Lucida Sans" pitchFamily="34" charset="0"/>
                  <a:ea typeface="+mn-ea"/>
                  <a:cs typeface="Arial"/>
                </a:rPr>
                <a:t>3</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Arial"/>
                </a:rPr>
                <a:t>P</a:t>
              </a:r>
              <a:r>
                <a:rPr kumimoji="0" lang="en-US" sz="1800" b="0" i="0" u="none" strike="noStrike" kern="1200" cap="none" spc="0" normalizeH="0" baseline="-25000" noProof="0" dirty="0">
                  <a:ln>
                    <a:noFill/>
                  </a:ln>
                  <a:solidFill>
                    <a:prstClr val="black"/>
                  </a:solidFill>
                  <a:effectLst/>
                  <a:uLnTx/>
                  <a:uFillTx/>
                  <a:latin typeface="Lucida Sans" pitchFamily="34" charset="0"/>
                  <a:ea typeface="+mn-ea"/>
                  <a:cs typeface="Arial"/>
                </a:rPr>
                <a:t>0</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Arial"/>
                </a:rPr>
                <a:t>,</a:t>
              </a:r>
              <a:r>
                <a:rPr kumimoji="0" lang="en-US" sz="1800" b="0" i="0" u="none" strike="noStrike" kern="1200" cap="none" spc="0" normalizeH="0" baseline="30000" noProof="0" dirty="0">
                  <a:ln>
                    <a:noFill/>
                  </a:ln>
                  <a:solidFill>
                    <a:prstClr val="black"/>
                  </a:solidFill>
                  <a:effectLst/>
                  <a:uLnTx/>
                  <a:uFillTx/>
                  <a:latin typeface="Lucida Sans" pitchFamily="34" charset="0"/>
                  <a:ea typeface="+mn-ea"/>
                  <a:cs typeface="Arial"/>
                </a:rPr>
                <a:t>1</a:t>
              </a:r>
              <a:r>
                <a:rPr kumimoji="0" lang="en-US" sz="1800" b="0" i="0" u="none" strike="noStrike" kern="1200" cap="none" spc="0" normalizeH="0" baseline="0" noProof="0" dirty="0">
                  <a:ln>
                    <a:noFill/>
                  </a:ln>
                  <a:solidFill>
                    <a:prstClr val="black"/>
                  </a:solidFill>
                  <a:effectLst/>
                  <a:uLnTx/>
                  <a:uFillTx/>
                  <a:latin typeface="Lucida Sans" pitchFamily="34" charset="0"/>
                  <a:ea typeface="+mn-ea"/>
                  <a:cs typeface="Arial"/>
                </a:rPr>
                <a:t>S</a:t>
              </a:r>
              <a:r>
                <a:rPr kumimoji="0" lang="en-US" sz="1800" b="0" i="0" u="none" strike="noStrike" kern="1200" cap="none" spc="0" normalizeH="0" baseline="-25000" noProof="0" dirty="0">
                  <a:ln>
                    <a:noFill/>
                  </a:ln>
                  <a:solidFill>
                    <a:prstClr val="black"/>
                  </a:solidFill>
                  <a:effectLst/>
                  <a:uLnTx/>
                  <a:uFillTx/>
                  <a:latin typeface="Lucida Sans" pitchFamily="34" charset="0"/>
                  <a:ea typeface="+mn-ea"/>
                  <a:cs typeface="Arial"/>
                </a:rPr>
                <a:t>0</a:t>
              </a:r>
            </a:p>
          </p:txBody>
        </p:sp>
        <p:pic>
          <p:nvPicPr>
            <p:cNvPr id="6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333" r="90000"/>
                      </a14:imgEffect>
                    </a14:imgLayer>
                  </a14:imgProps>
                </a:ext>
                <a:ext uri="{28A0092B-C50C-407E-A947-70E740481C1C}">
                  <a14:useLocalDpi xmlns:a14="http://schemas.microsoft.com/office/drawing/2010/main" val="0"/>
                </a:ext>
              </a:extLst>
            </a:blip>
            <a:srcRect/>
            <a:stretch>
              <a:fillRect/>
            </a:stretch>
          </p:blipFill>
          <p:spPr bwMode="auto">
            <a:xfrm rot="5400000">
              <a:off x="3429687" y="1732608"/>
              <a:ext cx="595661" cy="49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2" name="Picture 61"/>
          <p:cNvPicPr>
            <a:picLocks noChangeAspect="1"/>
          </p:cNvPicPr>
          <p:nvPr/>
        </p:nvPicPr>
        <p:blipFill>
          <a:blip r:embed="rId6">
            <a:clrChange>
              <a:clrFrom>
                <a:srgbClr val="FFFFFF"/>
              </a:clrFrom>
              <a:clrTo>
                <a:srgbClr val="FFFFFF">
                  <a:alpha val="0"/>
                </a:srgbClr>
              </a:clrTo>
            </a:clrChange>
          </a:blip>
          <a:stretch>
            <a:fillRect/>
          </a:stretch>
        </p:blipFill>
        <p:spPr>
          <a:xfrm>
            <a:off x="1434276" y="4569787"/>
            <a:ext cx="4665080" cy="2089442"/>
          </a:xfrm>
          <a:prstGeom prst="rect">
            <a:avLst/>
          </a:prstGeom>
        </p:spPr>
      </p:pic>
      <p:sp>
        <p:nvSpPr>
          <p:cNvPr id="63" name="TextBox 62"/>
          <p:cNvSpPr txBox="1"/>
          <p:nvPr/>
        </p:nvSpPr>
        <p:spPr>
          <a:xfrm>
            <a:off x="7438639" y="1939829"/>
            <a:ext cx="604654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9B2D1F"/>
                </a:solidFill>
                <a:effectLst/>
                <a:uLnTx/>
                <a:uFillTx/>
                <a:latin typeface="Lucida Sans" pitchFamily="34" charset="0"/>
                <a:ea typeface="+mn-ea"/>
                <a:cs typeface="Arial"/>
              </a:rPr>
              <a:t>Strongly correlated materials</a:t>
            </a:r>
          </a:p>
        </p:txBody>
      </p:sp>
    </p:spTree>
    <p:extLst>
      <p:ext uri="{BB962C8B-B14F-4D97-AF65-F5344CB8AC3E}">
        <p14:creationId xmlns:p14="http://schemas.microsoft.com/office/powerpoint/2010/main" val="42845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5"/>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7635" y="0"/>
            <a:ext cx="12596840" cy="7000665"/>
          </a:xfrm>
          <a:prstGeom prst="rect">
            <a:avLst/>
          </a:prstGeom>
        </p:spPr>
      </p:pic>
      <p:sp>
        <p:nvSpPr>
          <p:cNvPr id="5" name="Rectangle 4"/>
          <p:cNvSpPr/>
          <p:nvPr/>
        </p:nvSpPr>
        <p:spPr>
          <a:xfrm>
            <a:off x="48082" y="19254"/>
            <a:ext cx="12479123" cy="830997"/>
          </a:xfrm>
          <a:prstGeom prst="rect">
            <a:avLst/>
          </a:prstGeom>
        </p:spPr>
        <p:txBody>
          <a:bodyPr wrap="square">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48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Arial" pitchFamily="34" charset="0"/>
              </a:rPr>
              <a:t>1D  lattice clock: spin-orbit physics</a:t>
            </a:r>
          </a:p>
        </p:txBody>
      </p:sp>
      <p:sp>
        <p:nvSpPr>
          <p:cNvPr id="6" name="TextBox 5"/>
          <p:cNvSpPr txBox="1"/>
          <p:nvPr/>
        </p:nvSpPr>
        <p:spPr>
          <a:xfrm>
            <a:off x="4078225" y="6190134"/>
            <a:ext cx="694139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a:ea typeface="+mn-ea"/>
                <a:cs typeface="Arial" pitchFamily="34" charset="0"/>
              </a:rPr>
              <a:t>Kolkowitz</a:t>
            </a:r>
            <a:r>
              <a:rPr kumimoji="0" lang="en-US" sz="2400" b="0" i="1" u="none" strike="noStrike" kern="1200" cap="none" spc="0" normalizeH="0" baseline="0" noProof="0" dirty="0">
                <a:ln>
                  <a:noFill/>
                </a:ln>
                <a:solidFill>
                  <a:prstClr val="white"/>
                </a:solidFill>
                <a:effectLst/>
                <a:uLnTx/>
                <a:uFillTx/>
                <a:latin typeface="Times New Roman"/>
                <a:ea typeface="+mn-ea"/>
                <a:cs typeface="Arial" pitchFamily="34" charset="0"/>
              </a:rPr>
              <a:t> et al </a:t>
            </a:r>
            <a:r>
              <a:rPr kumimoji="0" lang="en-US" sz="2400" b="0" i="0" u="none" strike="noStrike" kern="1200" cap="none" spc="0" normalizeH="0" baseline="0" noProof="0" dirty="0">
                <a:ln>
                  <a:noFill/>
                </a:ln>
                <a:solidFill>
                  <a:prstClr val="white"/>
                </a:solidFill>
                <a:effectLst/>
                <a:uLnTx/>
                <a:uFillTx/>
                <a:latin typeface="Times New Roman"/>
                <a:ea typeface="+mn-ea"/>
                <a:cs typeface="Arial" pitchFamily="34" charset="0"/>
              </a:rPr>
              <a:t>Nature</a:t>
            </a:r>
            <a:r>
              <a:rPr kumimoji="0" lang="en-US" sz="2400" b="0" i="1" u="none" strike="noStrike" kern="1200" cap="none" spc="0" normalizeH="0" baseline="0" noProof="0" dirty="0">
                <a:ln>
                  <a:noFill/>
                </a:ln>
                <a:solidFill>
                  <a:prstClr val="white"/>
                </a:solidFill>
                <a:effectLst/>
                <a:uLnTx/>
                <a:uFillTx/>
                <a:latin typeface="Times New Roman"/>
                <a:ea typeface="+mn-ea"/>
                <a:cs typeface="Arial" pitchFamily="34" charset="0"/>
              </a:rPr>
              <a:t>, </a:t>
            </a:r>
            <a:r>
              <a:rPr kumimoji="0" lang="en-US" sz="2400" b="1" i="1" u="none" strike="noStrike" kern="1200" cap="none" spc="0" normalizeH="0" baseline="0" noProof="0" dirty="0">
                <a:ln>
                  <a:noFill/>
                </a:ln>
                <a:solidFill>
                  <a:prstClr val="white"/>
                </a:solidFill>
                <a:effectLst/>
                <a:uLnTx/>
                <a:uFillTx/>
                <a:latin typeface="Times New Roman"/>
                <a:ea typeface="+mn-ea"/>
                <a:cs typeface="Arial" pitchFamily="34" charset="0"/>
              </a:rPr>
              <a:t>542</a:t>
            </a:r>
            <a:r>
              <a:rPr kumimoji="0" lang="en-US" sz="2400" b="0" i="1" u="none" strike="noStrike" kern="1200" cap="none" spc="0" normalizeH="0" baseline="0" noProof="0" dirty="0">
                <a:ln>
                  <a:noFill/>
                </a:ln>
                <a:solidFill>
                  <a:prstClr val="white"/>
                </a:solidFill>
                <a:effectLst/>
                <a:uLnTx/>
                <a:uFillTx/>
                <a:latin typeface="Times New Roman"/>
                <a:ea typeface="+mn-ea"/>
                <a:cs typeface="Arial" pitchFamily="34" charset="0"/>
              </a:rPr>
              <a:t>,</a:t>
            </a:r>
            <a:r>
              <a:rPr kumimoji="0" lang="en-US" sz="2400" b="0" i="0" u="none" strike="noStrike" kern="1200" cap="none" spc="0" normalizeH="0" baseline="0" noProof="0" dirty="0">
                <a:ln>
                  <a:noFill/>
                </a:ln>
                <a:solidFill>
                  <a:prstClr val="white"/>
                </a:solidFill>
                <a:effectLst/>
                <a:uLnTx/>
                <a:uFillTx/>
                <a:latin typeface="Times New Roman"/>
                <a:ea typeface="+mn-ea"/>
                <a:cs typeface="Arial" pitchFamily="34" charset="0"/>
              </a:rPr>
              <a:t>66 (2017)</a:t>
            </a:r>
          </a:p>
        </p:txBody>
      </p:sp>
      <p:sp>
        <p:nvSpPr>
          <p:cNvPr id="7" name="Rectangle 6"/>
          <p:cNvSpPr/>
          <p:nvPr/>
        </p:nvSpPr>
        <p:spPr>
          <a:xfrm>
            <a:off x="4078224" y="5728469"/>
            <a:ext cx="6185010" cy="461665"/>
          </a:xfrm>
          <a:prstGeom prst="rect">
            <a:avLst/>
          </a:prstGeom>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Wall</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et al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PRL,</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116</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035301 (2016) </a:t>
            </a:r>
          </a:p>
        </p:txBody>
      </p:sp>
      <p:sp>
        <p:nvSpPr>
          <p:cNvPr id="3" name="Rectangle 2"/>
          <p:cNvSpPr/>
          <p:nvPr/>
        </p:nvSpPr>
        <p:spPr>
          <a:xfrm>
            <a:off x="3360342" y="779055"/>
            <a:ext cx="5854602" cy="461665"/>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rPr>
              <a:t>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Bromley </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et al </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Nature </a:t>
            </a:r>
            <a:r>
              <a:rPr kumimoji="0" lang="fr-F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Physics</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14, 399 (2018)</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8428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1940" y="125604"/>
            <a:ext cx="9886548" cy="646331"/>
          </a:xfrm>
          <a:prstGeom prst="rect">
            <a:avLst/>
          </a:prstGeom>
        </p:spPr>
        <p:txBody>
          <a:bodyPr wrap="square">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36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Arial" pitchFamily="34" charset="0"/>
              </a:rPr>
              <a:t>Spin-orbit coupling: Fundamental in Nature</a:t>
            </a:r>
          </a:p>
        </p:txBody>
      </p:sp>
      <p:sp>
        <p:nvSpPr>
          <p:cNvPr id="5" name="TextBox 4"/>
          <p:cNvSpPr txBox="1"/>
          <p:nvPr/>
        </p:nvSpPr>
        <p:spPr>
          <a:xfrm>
            <a:off x="1860484" y="771935"/>
            <a:ext cx="858946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rPr>
              <a:t>Coupling between electron motion and its spin: relativistic effect</a:t>
            </a:r>
          </a:p>
        </p:txBody>
      </p:sp>
      <p:grpSp>
        <p:nvGrpSpPr>
          <p:cNvPr id="17" name="Group 16"/>
          <p:cNvGrpSpPr/>
          <p:nvPr/>
        </p:nvGrpSpPr>
        <p:grpSpPr>
          <a:xfrm>
            <a:off x="1702310" y="1653911"/>
            <a:ext cx="4463512" cy="2290250"/>
            <a:chOff x="178310" y="1653911"/>
            <a:chExt cx="4463512" cy="2290250"/>
          </a:xfrm>
        </p:grpSpPr>
        <p:pic>
          <p:nvPicPr>
            <p:cNvPr id="7" name="Picture 6"/>
            <p:cNvPicPr>
              <a:picLocks noChangeAspect="1"/>
            </p:cNvPicPr>
            <p:nvPr/>
          </p:nvPicPr>
          <p:blipFill rotWithShape="1">
            <a:blip r:embed="rId2"/>
            <a:srcRect t="4163"/>
            <a:stretch/>
          </p:blipFill>
          <p:spPr>
            <a:xfrm>
              <a:off x="469651" y="2016209"/>
              <a:ext cx="3080891" cy="1927952"/>
            </a:xfrm>
            <a:prstGeom prst="rect">
              <a:avLst/>
            </a:prstGeom>
          </p:spPr>
        </p:pic>
        <p:sp>
          <p:nvSpPr>
            <p:cNvPr id="8" name="TextBox 7"/>
            <p:cNvSpPr txBox="1"/>
            <p:nvPr/>
          </p:nvSpPr>
          <p:spPr>
            <a:xfrm>
              <a:off x="178310" y="1653911"/>
              <a:ext cx="446351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Lucida Sans" pitchFamily="34" charset="0"/>
                  <a:ea typeface="+mn-ea"/>
                  <a:cs typeface="+mn-cs"/>
                </a:rPr>
                <a:t>Spintronic devises</a:t>
              </a:r>
            </a:p>
          </p:txBody>
        </p:sp>
      </p:grpSp>
      <p:grpSp>
        <p:nvGrpSpPr>
          <p:cNvPr id="19" name="Group 18"/>
          <p:cNvGrpSpPr/>
          <p:nvPr/>
        </p:nvGrpSpPr>
        <p:grpSpPr>
          <a:xfrm>
            <a:off x="4936041" y="1825347"/>
            <a:ext cx="3042245" cy="3685305"/>
            <a:chOff x="3605515" y="2016209"/>
            <a:chExt cx="3042245" cy="3685305"/>
          </a:xfrm>
        </p:grpSpPr>
        <p:sp>
          <p:nvSpPr>
            <p:cNvPr id="9" name="TextBox 8"/>
            <p:cNvSpPr txBox="1"/>
            <p:nvPr/>
          </p:nvSpPr>
          <p:spPr>
            <a:xfrm>
              <a:off x="3629499" y="2016209"/>
              <a:ext cx="3018261"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Lucida Sans" pitchFamily="34" charset="0"/>
                  <a:ea typeface="+mn-ea"/>
                  <a:cs typeface="+mn-cs"/>
                </a:rPr>
                <a:t>Topological superconductors</a:t>
              </a:r>
            </a:p>
          </p:txBody>
        </p:sp>
        <p:pic>
          <p:nvPicPr>
            <p:cNvPr id="11" name="Picture 10"/>
            <p:cNvPicPr>
              <a:picLocks noChangeAspect="1"/>
            </p:cNvPicPr>
            <p:nvPr/>
          </p:nvPicPr>
          <p:blipFill>
            <a:blip r:embed="rId3"/>
            <a:stretch>
              <a:fillRect/>
            </a:stretch>
          </p:blipFill>
          <p:spPr>
            <a:xfrm>
              <a:off x="3605515" y="2914422"/>
              <a:ext cx="2506407" cy="2787092"/>
            </a:xfrm>
            <a:prstGeom prst="rect">
              <a:avLst/>
            </a:prstGeom>
          </p:spPr>
        </p:pic>
      </p:grpSp>
      <p:grpSp>
        <p:nvGrpSpPr>
          <p:cNvPr id="18" name="Group 17"/>
          <p:cNvGrpSpPr/>
          <p:nvPr/>
        </p:nvGrpSpPr>
        <p:grpSpPr>
          <a:xfrm>
            <a:off x="1664003" y="3944162"/>
            <a:ext cx="2864015" cy="2771103"/>
            <a:chOff x="163462" y="3885157"/>
            <a:chExt cx="2864015" cy="2771103"/>
          </a:xfrm>
        </p:grpSpPr>
        <p:pic>
          <p:nvPicPr>
            <p:cNvPr id="10" name="Picture 9"/>
            <p:cNvPicPr>
              <a:picLocks noChangeAspect="1"/>
            </p:cNvPicPr>
            <p:nvPr/>
          </p:nvPicPr>
          <p:blipFill>
            <a:blip r:embed="rId4"/>
            <a:stretch>
              <a:fillRect/>
            </a:stretch>
          </p:blipFill>
          <p:spPr>
            <a:xfrm>
              <a:off x="163462" y="4595247"/>
              <a:ext cx="2440449" cy="2061013"/>
            </a:xfrm>
            <a:prstGeom prst="rect">
              <a:avLst/>
            </a:prstGeom>
          </p:spPr>
        </p:pic>
        <p:sp>
          <p:nvSpPr>
            <p:cNvPr id="12" name="TextBox 11"/>
            <p:cNvSpPr txBox="1"/>
            <p:nvPr/>
          </p:nvSpPr>
          <p:spPr>
            <a:xfrm>
              <a:off x="545363" y="3885157"/>
              <a:ext cx="2482114"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Lucida Sans" pitchFamily="34" charset="0"/>
                  <a:ea typeface="+mn-ea"/>
                  <a:cs typeface="+mn-cs"/>
                </a:rPr>
                <a:t>Topological Insulators</a:t>
              </a:r>
            </a:p>
          </p:txBody>
        </p:sp>
      </p:grpSp>
      <p:grpSp>
        <p:nvGrpSpPr>
          <p:cNvPr id="20" name="Group 19"/>
          <p:cNvGrpSpPr/>
          <p:nvPr/>
        </p:nvGrpSpPr>
        <p:grpSpPr>
          <a:xfrm>
            <a:off x="7627708" y="1805178"/>
            <a:ext cx="3470780" cy="2640999"/>
            <a:chOff x="6103708" y="1805177"/>
            <a:chExt cx="3470780" cy="2640999"/>
          </a:xfrm>
        </p:grpSpPr>
        <p:sp>
          <p:nvSpPr>
            <p:cNvPr id="13" name="TextBox 12"/>
            <p:cNvSpPr txBox="1"/>
            <p:nvPr/>
          </p:nvSpPr>
          <p:spPr>
            <a:xfrm>
              <a:off x="6556227" y="1805177"/>
              <a:ext cx="3018261"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Lucida Sans" pitchFamily="34" charset="0"/>
                  <a:ea typeface="+mn-ea"/>
                  <a:cs typeface="+mn-cs"/>
                </a:rPr>
                <a:t>Quantum  Information</a:t>
              </a:r>
            </a:p>
          </p:txBody>
        </p:sp>
        <p:pic>
          <p:nvPicPr>
            <p:cNvPr id="14" name="Picture 13"/>
            <p:cNvPicPr>
              <a:picLocks noChangeAspect="1"/>
            </p:cNvPicPr>
            <p:nvPr/>
          </p:nvPicPr>
          <p:blipFill>
            <a:blip r:embed="rId5"/>
            <a:stretch>
              <a:fillRect/>
            </a:stretch>
          </p:blipFill>
          <p:spPr>
            <a:xfrm>
              <a:off x="6103708" y="2914422"/>
              <a:ext cx="3034132" cy="1531754"/>
            </a:xfrm>
            <a:prstGeom prst="rect">
              <a:avLst/>
            </a:prstGeom>
          </p:spPr>
        </p:pic>
      </p:grpSp>
      <p:sp>
        <p:nvSpPr>
          <p:cNvPr id="16" name="Left Arrow 15"/>
          <p:cNvSpPr/>
          <p:nvPr/>
        </p:nvSpPr>
        <p:spPr>
          <a:xfrm rot="8099560">
            <a:off x="7720034" y="4781229"/>
            <a:ext cx="921864" cy="4726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17072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11043" y="-54357"/>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mn-cs"/>
              </a:rPr>
              <a:t>Ultra-cold Atoms Implementation</a:t>
            </a:r>
          </a:p>
        </p:txBody>
      </p:sp>
      <p:sp>
        <p:nvSpPr>
          <p:cNvPr id="4" name="TextBox 3"/>
          <p:cNvSpPr txBox="1"/>
          <p:nvPr/>
        </p:nvSpPr>
        <p:spPr>
          <a:xfrm>
            <a:off x="3360550" y="643181"/>
            <a:ext cx="5641383"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a:ea typeface="+mn-ea"/>
                <a:cs typeface="+mn-cs"/>
              </a:rPr>
              <a:t>SOC generated by laser beams</a:t>
            </a:r>
          </a:p>
        </p:txBody>
      </p:sp>
      <p:sp>
        <p:nvSpPr>
          <p:cNvPr id="5" name="TextBox 4"/>
          <p:cNvSpPr txBox="1"/>
          <p:nvPr/>
        </p:nvSpPr>
        <p:spPr>
          <a:xfrm>
            <a:off x="1685287" y="1350134"/>
            <a:ext cx="530042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a:ea typeface="+mn-ea"/>
                <a:cs typeface="+mn-cs"/>
              </a:rPr>
              <a:t>Advantage: Fully Controllable</a:t>
            </a:r>
          </a:p>
        </p:txBody>
      </p:sp>
      <p:pic>
        <p:nvPicPr>
          <p:cNvPr id="1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0102" y="982135"/>
            <a:ext cx="1185251" cy="153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9382" t="21632" r="26690" b="13606"/>
          <a:stretch/>
        </p:blipFill>
        <p:spPr>
          <a:xfrm>
            <a:off x="7612051" y="2818653"/>
            <a:ext cx="2489965" cy="2178719"/>
          </a:xfrm>
          <a:prstGeom prst="rect">
            <a:avLst/>
          </a:prstGeom>
        </p:spPr>
      </p:pic>
      <p:grpSp>
        <p:nvGrpSpPr>
          <p:cNvPr id="23" name="Group 22"/>
          <p:cNvGrpSpPr/>
          <p:nvPr/>
        </p:nvGrpSpPr>
        <p:grpSpPr>
          <a:xfrm>
            <a:off x="1648615" y="2109876"/>
            <a:ext cx="5509812" cy="3345798"/>
            <a:chOff x="189772" y="2070860"/>
            <a:chExt cx="5509812" cy="3230135"/>
          </a:xfrm>
        </p:grpSpPr>
        <p:sp>
          <p:nvSpPr>
            <p:cNvPr id="6" name="TextBox 5"/>
            <p:cNvSpPr txBox="1"/>
            <p:nvPr/>
          </p:nvSpPr>
          <p:spPr>
            <a:xfrm>
              <a:off x="339544" y="2070860"/>
              <a:ext cx="530042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Important Steps (before 2016):</a:t>
              </a:r>
            </a:p>
          </p:txBody>
        </p:sp>
        <p:sp>
          <p:nvSpPr>
            <p:cNvPr id="14" name="Rounded Rectangle 13"/>
            <p:cNvSpPr/>
            <p:nvPr/>
          </p:nvSpPr>
          <p:spPr>
            <a:xfrm>
              <a:off x="189772" y="2623313"/>
              <a:ext cx="5509812" cy="2677682"/>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38100">
              <a:solidFill>
                <a:srgbClr val="C00000"/>
              </a:solidFill>
            </a:ln>
            <a:scene3d>
              <a:camera prst="orthographicFront"/>
              <a:lightRig rig="threePt" dir="t"/>
            </a:scene3d>
            <a:sp3d>
              <a:bevelT w="165100" prst="coolSlant"/>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mn-cs"/>
              </a:endParaRPr>
            </a:p>
          </p:txBody>
        </p:sp>
        <p:sp>
          <p:nvSpPr>
            <p:cNvPr id="15" name="TextBox 14"/>
            <p:cNvSpPr txBox="1"/>
            <p:nvPr/>
          </p:nvSpPr>
          <p:spPr>
            <a:xfrm>
              <a:off x="362208" y="2805012"/>
              <a:ext cx="5255092" cy="103997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Times New Roman"/>
                  <a:ea typeface="+mn-ea"/>
                  <a:cs typeface="+mn-cs"/>
                </a:rPr>
                <a:t>Rb</a:t>
              </a:r>
              <a:r>
                <a:rPr kumimoji="0" lang="en-US" sz="2000" b="0" i="0" u="none" strike="noStrike" kern="1200" cap="none" spc="0" normalizeH="0" baseline="0" noProof="0" dirty="0">
                  <a:ln>
                    <a:noFill/>
                  </a:ln>
                  <a:solidFill>
                    <a:srgbClr val="C00000"/>
                  </a:solidFill>
                  <a:effectLst/>
                  <a:uLnTx/>
                  <a:uFillTx/>
                  <a:latin typeface="Times New Roman"/>
                  <a:ea typeface="+mn-ea"/>
                  <a:cs typeface="+mn-cs"/>
                </a:rPr>
                <a:t>:</a:t>
              </a:r>
              <a:r>
                <a:rPr kumimoji="0" lang="en-US" sz="2000" b="0" i="0" u="none" strike="noStrike" kern="1200" cap="none" spc="0" normalizeH="0" baseline="0" noProof="0" dirty="0">
                  <a:ln>
                    <a:noFill/>
                  </a:ln>
                  <a:solidFill>
                    <a:prstClr val="black"/>
                  </a:solidFill>
                  <a:effectLst/>
                  <a:uLnTx/>
                  <a:uFillTx/>
                  <a:latin typeface="Times New Roman"/>
                  <a:ea typeface="+mn-ea"/>
                  <a:cs typeface="+mn-cs"/>
                </a:rPr>
                <a:t> JQI(</a:t>
              </a:r>
              <a:r>
                <a:rPr kumimoji="0" lang="en-US" sz="2000" b="0" i="0" u="none" strike="noStrike" kern="1200" cap="none" spc="0" normalizeH="0" baseline="0" noProof="0" dirty="0" err="1">
                  <a:ln>
                    <a:noFill/>
                  </a:ln>
                  <a:solidFill>
                    <a:prstClr val="black"/>
                  </a:solidFill>
                  <a:effectLst/>
                  <a:uLnTx/>
                  <a:uFillTx/>
                  <a:latin typeface="Times New Roman"/>
                  <a:ea typeface="+mn-ea"/>
                  <a:cs typeface="+mn-cs"/>
                </a:rPr>
                <a:t>Spielman</a:t>
              </a:r>
              <a:r>
                <a:rPr kumimoji="0" lang="en-US" sz="2000" b="0" i="0" u="none" strike="noStrike" kern="1200" cap="none" spc="0" normalizeH="0" baseline="0" noProof="0" dirty="0">
                  <a:ln>
                    <a:noFill/>
                  </a:ln>
                  <a:solidFill>
                    <a:prstClr val="black"/>
                  </a:solidFill>
                  <a:effectLst/>
                  <a:uLnTx/>
                  <a:uFillTx/>
                  <a:latin typeface="Times New Roman"/>
                  <a:ea typeface="+mn-ea"/>
                  <a:cs typeface="+mn-cs"/>
                </a:rPr>
                <a:t>), China(J. Pan), Washington St (Engels), Munich(Bloch), Purdue (Engels),Harvard (Greiner): two particles</a:t>
              </a:r>
            </a:p>
          </p:txBody>
        </p:sp>
        <p:sp>
          <p:nvSpPr>
            <p:cNvPr id="16" name="TextBox 15"/>
            <p:cNvSpPr txBox="1"/>
            <p:nvPr/>
          </p:nvSpPr>
          <p:spPr>
            <a:xfrm>
              <a:off x="333051" y="3797150"/>
              <a:ext cx="302475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a:ea typeface="+mn-ea"/>
                  <a:cs typeface="+mn-cs"/>
                </a:rPr>
                <a:t>K:</a:t>
              </a:r>
              <a:r>
                <a:rPr kumimoji="0" lang="en-US" sz="2000" b="0" i="0" u="none" strike="noStrike" kern="1200" cap="none" spc="0" normalizeH="0" baseline="0" noProof="0" dirty="0">
                  <a:ln>
                    <a:noFill/>
                  </a:ln>
                  <a:solidFill>
                    <a:prstClr val="black"/>
                  </a:solidFill>
                  <a:effectLst/>
                  <a:uLnTx/>
                  <a:uFillTx/>
                  <a:latin typeface="Times New Roman"/>
                  <a:ea typeface="+mn-ea"/>
                  <a:cs typeface="+mn-cs"/>
                </a:rPr>
                <a:t> China (Zhang)</a:t>
              </a:r>
              <a:r>
                <a:rPr kumimoji="0" lang="en-US" sz="2000" b="1" i="0" u="none" strike="noStrike" kern="1200" cap="none" spc="0" normalizeH="0" baseline="0" noProof="0" dirty="0">
                  <a:ln>
                    <a:noFill/>
                  </a:ln>
                  <a:solidFill>
                    <a:srgbClr val="C00000"/>
                  </a:solidFill>
                  <a:effectLst/>
                  <a:uLnTx/>
                  <a:uFillTx/>
                  <a:latin typeface="Times New Roman"/>
                  <a:ea typeface="+mn-ea"/>
                  <a:cs typeface="+mn-cs"/>
                </a:rPr>
                <a:t> </a:t>
              </a:r>
            </a:p>
          </p:txBody>
        </p:sp>
        <p:sp>
          <p:nvSpPr>
            <p:cNvPr id="17" name="TextBox 16"/>
            <p:cNvSpPr txBox="1"/>
            <p:nvPr/>
          </p:nvSpPr>
          <p:spPr>
            <a:xfrm>
              <a:off x="333051" y="4128326"/>
              <a:ext cx="275353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a:ea typeface="+mn-ea"/>
                  <a:cs typeface="+mn-cs"/>
                </a:rPr>
                <a:t>Li</a:t>
              </a:r>
              <a:r>
                <a:rPr kumimoji="0" lang="en-US" sz="2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000" b="0" i="0" u="none" strike="noStrike" kern="1200" cap="none" spc="0" normalizeH="0" baseline="0" noProof="0" dirty="0">
                  <a:ln>
                    <a:noFill/>
                  </a:ln>
                  <a:solidFill>
                    <a:prstClr val="black"/>
                  </a:solidFill>
                  <a:effectLst/>
                  <a:uLnTx/>
                  <a:uFillTx/>
                  <a:latin typeface="Times New Roman"/>
                  <a:ea typeface="+mn-ea"/>
                  <a:cs typeface="+mn-cs"/>
                </a:rPr>
                <a:t>MIT (</a:t>
              </a:r>
              <a:r>
                <a:rPr kumimoji="0" lang="en-US" sz="2000" b="0" i="0" u="none" strike="noStrike" kern="1200" cap="none" spc="0" normalizeH="0" baseline="0" noProof="0" dirty="0" err="1">
                  <a:ln>
                    <a:noFill/>
                  </a:ln>
                  <a:solidFill>
                    <a:prstClr val="black"/>
                  </a:solidFill>
                  <a:effectLst/>
                  <a:uLnTx/>
                  <a:uFillTx/>
                  <a:latin typeface="Times New Roman"/>
                  <a:ea typeface="+mn-ea"/>
                  <a:cs typeface="+mn-cs"/>
                </a:rPr>
                <a:t>Zwierlein</a:t>
              </a:r>
              <a:r>
                <a:rPr kumimoji="0" lang="en-US" sz="2000" b="0" i="0" u="none" strike="noStrike" kern="1200" cap="none" spc="0" normalizeH="0" baseline="0" noProof="0" dirty="0">
                  <a:ln>
                    <a:noFill/>
                  </a:ln>
                  <a:solidFill>
                    <a:prstClr val="black"/>
                  </a:solidFill>
                  <a:effectLst/>
                  <a:uLnTx/>
                  <a:uFillTx/>
                  <a:latin typeface="Times New Roman"/>
                  <a:ea typeface="+mn-ea"/>
                  <a:cs typeface="+mn-cs"/>
                </a:rPr>
                <a:t>)</a:t>
              </a:r>
            </a:p>
          </p:txBody>
        </p:sp>
        <p:sp>
          <p:nvSpPr>
            <p:cNvPr id="19" name="TextBox 18"/>
            <p:cNvSpPr txBox="1"/>
            <p:nvPr/>
          </p:nvSpPr>
          <p:spPr>
            <a:xfrm>
              <a:off x="333051" y="4459606"/>
              <a:ext cx="366018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Lucida Sans" pitchFamily="34" charset="0"/>
                  <a:ea typeface="+mn-ea"/>
                  <a:cs typeface="+mn-cs"/>
                </a:rPr>
                <a:t>Dy</a:t>
              </a:r>
              <a:r>
                <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Times New Roman"/>
                  <a:ea typeface="+mn-ea"/>
                  <a:cs typeface="+mn-cs"/>
                </a:rPr>
                <a:t>Stanford (Lev)</a:t>
              </a:r>
            </a:p>
          </p:txBody>
        </p:sp>
        <p:sp>
          <p:nvSpPr>
            <p:cNvPr id="20" name="TextBox 19"/>
            <p:cNvSpPr txBox="1"/>
            <p:nvPr/>
          </p:nvSpPr>
          <p:spPr>
            <a:xfrm>
              <a:off x="333051" y="4804048"/>
              <a:ext cx="366018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Lucida Sans" pitchFamily="34" charset="0"/>
                  <a:ea typeface="+mn-ea"/>
                  <a:cs typeface="+mn-cs"/>
                </a:rPr>
                <a:t>Yb</a:t>
              </a:r>
              <a:r>
                <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Times New Roman"/>
                  <a:ea typeface="+mn-ea"/>
                  <a:cs typeface="+mn-cs"/>
                </a:rPr>
                <a:t>Lens (</a:t>
              </a:r>
              <a:r>
                <a:rPr kumimoji="0" lang="en-US" sz="2000" b="0" i="0" u="none" strike="noStrike" kern="1200" cap="none" spc="0" normalizeH="0" baseline="0" noProof="0" dirty="0" err="1">
                  <a:ln>
                    <a:noFill/>
                  </a:ln>
                  <a:solidFill>
                    <a:prstClr val="black"/>
                  </a:solidFill>
                  <a:effectLst/>
                  <a:uLnTx/>
                  <a:uFillTx/>
                  <a:latin typeface="Times New Roman"/>
                  <a:ea typeface="+mn-ea"/>
                  <a:cs typeface="+mn-cs"/>
                </a:rPr>
                <a:t>Fallani</a:t>
              </a:r>
              <a:r>
                <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mn-cs"/>
                </a:rPr>
                <a:t>)</a:t>
              </a:r>
            </a:p>
          </p:txBody>
        </p:sp>
      </p:grpSp>
      <p:sp>
        <p:nvSpPr>
          <p:cNvPr id="22" name="TextBox 21"/>
          <p:cNvSpPr txBox="1"/>
          <p:nvPr/>
        </p:nvSpPr>
        <p:spPr>
          <a:xfrm>
            <a:off x="7887453" y="1476122"/>
            <a:ext cx="237825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Issues: Heating from Raman transitions</a:t>
            </a:r>
          </a:p>
        </p:txBody>
      </p:sp>
      <p:sp>
        <p:nvSpPr>
          <p:cNvPr id="24" name="TextBox 23"/>
          <p:cNvSpPr txBox="1"/>
          <p:nvPr/>
        </p:nvSpPr>
        <p:spPr>
          <a:xfrm>
            <a:off x="2589508" y="6325988"/>
            <a:ext cx="718346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Optical lattice clocks: New opportunities</a:t>
            </a:r>
          </a:p>
        </p:txBody>
      </p:sp>
      <p:sp>
        <p:nvSpPr>
          <p:cNvPr id="18" name="TextBox 17"/>
          <p:cNvSpPr txBox="1"/>
          <p:nvPr/>
        </p:nvSpPr>
        <p:spPr>
          <a:xfrm>
            <a:off x="622546" y="5724909"/>
            <a:ext cx="1097511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400" noProof="0" dirty="0">
                <a:solidFill>
                  <a:prstClr val="black"/>
                </a:solidFill>
                <a:latin typeface="Times New Roman"/>
              </a:rPr>
              <a:t>No </a:t>
            </a:r>
            <a:r>
              <a:rPr lang="en-US" sz="2400" dirty="0">
                <a:solidFill>
                  <a:prstClr val="black"/>
                </a:solidFill>
                <a:latin typeface="Times New Roman"/>
              </a:rPr>
              <a:t>interplay observed between SOC + interactions in a many-body lattice system</a:t>
            </a:r>
            <a:endParaRPr kumimoji="0" lang="en-US" sz="24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74787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4" grpId="0"/>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309906" y="0"/>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Arial"/>
              </a:rPr>
              <a:t>SOC - Fermions in a 1D lattice  Clock</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1924633" y="5291216"/>
            <a:ext cx="3247605" cy="1533924"/>
          </a:xfrm>
          <a:prstGeom prst="rect">
            <a:avLst/>
          </a:prstGeom>
        </p:spPr>
      </p:pic>
      <p:grpSp>
        <p:nvGrpSpPr>
          <p:cNvPr id="63" name="Group 62"/>
          <p:cNvGrpSpPr/>
          <p:nvPr/>
        </p:nvGrpSpPr>
        <p:grpSpPr>
          <a:xfrm>
            <a:off x="1560891" y="3411058"/>
            <a:ext cx="1956608" cy="1431007"/>
            <a:chOff x="333244" y="1163415"/>
            <a:chExt cx="1905665" cy="1431007"/>
          </a:xfrm>
        </p:grpSpPr>
        <p:grpSp>
          <p:nvGrpSpPr>
            <p:cNvPr id="64" name="Group 45"/>
            <p:cNvGrpSpPr>
              <a:grpSpLocks/>
            </p:cNvGrpSpPr>
            <p:nvPr/>
          </p:nvGrpSpPr>
          <p:grpSpPr bwMode="auto">
            <a:xfrm>
              <a:off x="442006" y="1163415"/>
              <a:ext cx="1796903" cy="1431007"/>
              <a:chOff x="388515" y="4410316"/>
              <a:chExt cx="1797212" cy="1430895"/>
            </a:xfrm>
          </p:grpSpPr>
          <p:sp>
            <p:nvSpPr>
              <p:cNvPr id="66" name="Line 3"/>
              <p:cNvSpPr>
                <a:spLocks noChangeShapeType="1"/>
              </p:cNvSpPr>
              <p:nvPr/>
            </p:nvSpPr>
            <p:spPr bwMode="auto">
              <a:xfrm>
                <a:off x="1198114" y="4685438"/>
                <a:ext cx="486039" cy="0"/>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omic Sans MS" pitchFamily="66" charset="0"/>
                  <a:ea typeface="+mn-ea"/>
                  <a:cs typeface="Arial"/>
                </a:endParaRPr>
              </a:p>
            </p:txBody>
          </p:sp>
          <p:sp>
            <p:nvSpPr>
              <p:cNvPr id="67" name="Text Box 4"/>
              <p:cNvSpPr txBox="1">
                <a:spLocks noChangeArrowheads="1"/>
              </p:cNvSpPr>
              <p:nvPr/>
            </p:nvSpPr>
            <p:spPr bwMode="auto">
              <a:xfrm>
                <a:off x="394930" y="5441132"/>
                <a:ext cx="859679" cy="40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ja-JP" sz="2000" b="1" i="0" u="none" strike="noStrike" kern="1200" cap="none" spc="0" normalizeH="0" baseline="30000" noProof="0" dirty="0">
                    <a:ln>
                      <a:noFill/>
                    </a:ln>
                    <a:solidFill>
                      <a:prstClr val="black"/>
                    </a:solidFill>
                    <a:effectLst/>
                    <a:uLnTx/>
                    <a:uFillTx/>
                    <a:latin typeface="Times New Roman" pitchFamily="18" charset="0"/>
                    <a:ea typeface="+mn-ea"/>
                    <a:cs typeface="Arial" pitchFamily="34" charset="0"/>
                  </a:rPr>
                  <a:t>1</a:t>
                </a:r>
                <a:r>
                  <a:rPr kumimoji="0" lang="en-US" altLang="ja-JP" sz="20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S</a:t>
                </a:r>
                <a:r>
                  <a:rPr kumimoji="0" lang="en-US" altLang="ja-JP" sz="2000" b="1" i="0" u="none" strike="noStrike" kern="1200" cap="none" spc="0" normalizeH="0" baseline="-25000" noProof="0" dirty="0">
                    <a:ln>
                      <a:noFill/>
                    </a:ln>
                    <a:solidFill>
                      <a:prstClr val="black"/>
                    </a:solidFill>
                    <a:effectLst/>
                    <a:uLnTx/>
                    <a:uFillTx/>
                    <a:latin typeface="Times New Roman" pitchFamily="18" charset="0"/>
                    <a:ea typeface="+mn-ea"/>
                    <a:cs typeface="Arial" pitchFamily="34" charset="0"/>
                  </a:rPr>
                  <a:t>0</a:t>
                </a:r>
                <a:r>
                  <a:rPr kumimoji="0" lang="en-US" altLang="ja-JP" sz="2000" b="1" i="0" u="none" strike="noStrike" kern="1200" cap="none" spc="0" normalizeH="0" baseline="0" noProof="0" dirty="0">
                    <a:ln>
                      <a:noFill/>
                    </a:ln>
                    <a:solidFill>
                      <a:srgbClr val="FF0000"/>
                    </a:solidFill>
                    <a:effectLst/>
                    <a:uLnTx/>
                    <a:uFillTx/>
                    <a:latin typeface="Times New Roman" pitchFamily="18" charset="0"/>
                    <a:ea typeface="+mn-ea"/>
                    <a:cs typeface="Arial" pitchFamily="34" charset="0"/>
                  </a:rPr>
                  <a:t> (g)</a:t>
                </a:r>
              </a:p>
            </p:txBody>
          </p:sp>
          <p:grpSp>
            <p:nvGrpSpPr>
              <p:cNvPr id="68" name="Group 11"/>
              <p:cNvGrpSpPr>
                <a:grpSpLocks/>
              </p:cNvGrpSpPr>
              <p:nvPr/>
            </p:nvGrpSpPr>
            <p:grpSpPr bwMode="auto">
              <a:xfrm>
                <a:off x="388515" y="4410316"/>
                <a:ext cx="1176340" cy="1306840"/>
                <a:chOff x="126" y="2223"/>
                <a:chExt cx="741" cy="1139"/>
              </a:xfrm>
            </p:grpSpPr>
            <p:sp>
              <p:nvSpPr>
                <p:cNvPr id="71" name="Line 12"/>
                <p:cNvSpPr>
                  <a:spLocks noChangeShapeType="1"/>
                </p:cNvSpPr>
                <p:nvPr/>
              </p:nvSpPr>
              <p:spPr bwMode="auto">
                <a:xfrm>
                  <a:off x="646" y="3362"/>
                  <a:ext cx="221"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omic Sans MS" pitchFamily="66" charset="0"/>
                    <a:ea typeface="+mn-ea"/>
                    <a:cs typeface="Arial"/>
                  </a:endParaRPr>
                </a:p>
              </p:txBody>
            </p:sp>
            <p:sp>
              <p:nvSpPr>
                <p:cNvPr id="72" name="Text Box 13"/>
                <p:cNvSpPr txBox="1">
                  <a:spLocks noChangeArrowheads="1"/>
                </p:cNvSpPr>
                <p:nvPr/>
              </p:nvSpPr>
              <p:spPr bwMode="auto">
                <a:xfrm>
                  <a:off x="126" y="2223"/>
                  <a:ext cx="556"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ja-JP" sz="2000" b="1" i="0" u="none" strike="noStrike" kern="1200" cap="none" spc="0" normalizeH="0" baseline="30000" noProof="0" dirty="0">
                      <a:ln>
                        <a:noFill/>
                      </a:ln>
                      <a:solidFill>
                        <a:prstClr val="black"/>
                      </a:solidFill>
                      <a:effectLst/>
                      <a:uLnTx/>
                      <a:uFillTx/>
                      <a:latin typeface="Times New Roman" pitchFamily="18" charset="0"/>
                      <a:ea typeface="+mn-ea"/>
                      <a:cs typeface="Arial" pitchFamily="34" charset="0"/>
                    </a:rPr>
                    <a:t>3</a:t>
                  </a:r>
                  <a:r>
                    <a:rPr kumimoji="0" lang="en-US" altLang="ja-JP" sz="20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P</a:t>
                  </a:r>
                  <a:r>
                    <a:rPr kumimoji="0" lang="en-US" altLang="ja-JP" sz="2000" b="1" i="0" u="none" strike="noStrike" kern="1200" cap="none" spc="0" normalizeH="0" baseline="-25000" noProof="0" dirty="0">
                      <a:ln>
                        <a:noFill/>
                      </a:ln>
                      <a:solidFill>
                        <a:prstClr val="black"/>
                      </a:solidFill>
                      <a:effectLst/>
                      <a:uLnTx/>
                      <a:uFillTx/>
                      <a:latin typeface="Times New Roman" pitchFamily="18" charset="0"/>
                      <a:ea typeface="+mn-ea"/>
                      <a:cs typeface="Arial" pitchFamily="34" charset="0"/>
                    </a:rPr>
                    <a:t>0  </a:t>
                  </a:r>
                  <a:r>
                    <a:rPr kumimoji="0" lang="en-US" altLang="ja-JP" sz="2000" b="1" i="0" u="none" strike="noStrike" kern="1200" cap="none" spc="0" normalizeH="0" baseline="0" noProof="0" dirty="0">
                      <a:ln>
                        <a:noFill/>
                      </a:ln>
                      <a:solidFill>
                        <a:srgbClr val="3333CC"/>
                      </a:solidFill>
                      <a:effectLst/>
                      <a:uLnTx/>
                      <a:uFillTx/>
                      <a:latin typeface="Times New Roman" pitchFamily="18" charset="0"/>
                      <a:ea typeface="+mn-ea"/>
                      <a:cs typeface="Arial" pitchFamily="34" charset="0"/>
                    </a:rPr>
                    <a:t>(e)</a:t>
                  </a:r>
                </a:p>
              </p:txBody>
            </p:sp>
          </p:grpSp>
          <p:sp>
            <p:nvSpPr>
              <p:cNvPr id="69" name="Text Box 15"/>
              <p:cNvSpPr txBox="1">
                <a:spLocks noChangeArrowheads="1"/>
              </p:cNvSpPr>
              <p:nvPr/>
            </p:nvSpPr>
            <p:spPr bwMode="auto">
              <a:xfrm>
                <a:off x="2000964" y="4888006"/>
                <a:ext cx="184763" cy="46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p:sp>
            <p:nvSpPr>
              <p:cNvPr id="70" name="Line 17"/>
              <p:cNvSpPr>
                <a:spLocks noChangeShapeType="1"/>
              </p:cNvSpPr>
              <p:nvPr/>
            </p:nvSpPr>
            <p:spPr bwMode="auto">
              <a:xfrm flipV="1">
                <a:off x="1424822" y="4683901"/>
                <a:ext cx="2936" cy="955733"/>
              </a:xfrm>
              <a:prstGeom prst="line">
                <a:avLst/>
              </a:prstGeom>
              <a:noFill/>
              <a:ln w="285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omic Sans MS" pitchFamily="66" charset="0"/>
                  <a:ea typeface="+mn-ea"/>
                  <a:cs typeface="Arial"/>
                </a:endParaRPr>
              </a:p>
            </p:txBody>
          </p:sp>
        </p:grpSp>
        <p:sp>
          <p:nvSpPr>
            <p:cNvPr id="65" name="TextBox 64"/>
            <p:cNvSpPr txBox="1"/>
            <p:nvPr/>
          </p:nvSpPr>
          <p:spPr>
            <a:xfrm>
              <a:off x="333244" y="1699297"/>
              <a:ext cx="166551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ymbol" pitchFamily="18" charset="2"/>
                  <a:ea typeface="+mn-ea"/>
                  <a:cs typeface="Arial"/>
                </a:rPr>
                <a:t>n</a:t>
              </a:r>
              <a:r>
                <a:rPr kumimoji="0" lang="en-US" sz="2000" b="0" i="0" u="none" strike="noStrike" kern="1200" cap="none" spc="0" normalizeH="0" baseline="-25000" noProof="0" dirty="0">
                  <a:ln>
                    <a:noFill/>
                  </a:ln>
                  <a:solidFill>
                    <a:prstClr val="black"/>
                  </a:solidFill>
                  <a:effectLst/>
                  <a:uLnTx/>
                  <a:uFillTx/>
                  <a:latin typeface="Symbol" pitchFamily="18" charset="2"/>
                  <a:ea typeface="+mn-ea"/>
                  <a:cs typeface="Arial"/>
                </a:rPr>
                <a:t>0</a:t>
              </a:r>
              <a:r>
                <a:rPr kumimoji="0" lang="en-US" sz="2000" b="0" i="0" u="none" strike="noStrike" kern="1200" cap="none" spc="0" normalizeH="0" baseline="0" noProof="0" dirty="0">
                  <a:ln>
                    <a:noFill/>
                  </a:ln>
                  <a:solidFill>
                    <a:prstClr val="black"/>
                  </a:solidFill>
                  <a:effectLst/>
                  <a:uLnTx/>
                  <a:uFillTx/>
                  <a:latin typeface="Symbol" pitchFamily="18" charset="2"/>
                  <a:ea typeface="+mn-ea"/>
                  <a:cs typeface="Arial"/>
                </a:rPr>
                <a:t>=</a:t>
              </a:r>
              <a:r>
                <a:rPr kumimoji="0" lang="en-US" altLang="ja-JP" sz="2000" b="0" i="0" u="none" strike="noStrike" kern="1200" cap="none" spc="0" normalizeH="0" baseline="0" noProof="0" dirty="0">
                  <a:ln>
                    <a:noFill/>
                  </a:ln>
                  <a:solidFill>
                    <a:prstClr val="black"/>
                  </a:solidFill>
                  <a:effectLst/>
                  <a:uLnTx/>
                  <a:uFillTx/>
                  <a:latin typeface="Times New Roman" pitchFamily="18" charset="0"/>
                  <a:ea typeface="+mn-ea"/>
                  <a:cs typeface="Arial"/>
                </a:rPr>
                <a:t>5x10</a:t>
              </a:r>
              <a:r>
                <a:rPr kumimoji="0" lang="en-US" altLang="ja-JP" sz="2000" b="0" i="0" u="none" strike="noStrike" kern="1200" cap="none" spc="0" normalizeH="0" baseline="30000" noProof="0" dirty="0">
                  <a:ln>
                    <a:noFill/>
                  </a:ln>
                  <a:solidFill>
                    <a:prstClr val="black"/>
                  </a:solidFill>
                  <a:effectLst/>
                  <a:uLnTx/>
                  <a:uFillTx/>
                  <a:latin typeface="Times New Roman" pitchFamily="18" charset="0"/>
                  <a:ea typeface="+mn-ea"/>
                  <a:cs typeface="Arial"/>
                </a:rPr>
                <a:t>14</a:t>
              </a:r>
              <a:r>
                <a:rPr kumimoji="0" lang="en-US" altLang="ja-JP" sz="2000" b="0" i="0" u="none" strike="noStrike" kern="1200" cap="none" spc="0" normalizeH="0" baseline="0" noProof="0" dirty="0">
                  <a:ln>
                    <a:noFill/>
                  </a:ln>
                  <a:solidFill>
                    <a:prstClr val="black"/>
                  </a:solidFill>
                  <a:effectLst/>
                  <a:uLnTx/>
                  <a:uFillTx/>
                  <a:latin typeface="Times New Roman" pitchFamily="18" charset="0"/>
                  <a:ea typeface="+mn-ea"/>
                  <a:cs typeface="Arial"/>
                </a:rPr>
                <a:t> Hz</a:t>
              </a:r>
            </a:p>
          </p:txBody>
        </p:sp>
      </p:grpSp>
      <p:grpSp>
        <p:nvGrpSpPr>
          <p:cNvPr id="73" name="Group 72"/>
          <p:cNvGrpSpPr/>
          <p:nvPr/>
        </p:nvGrpSpPr>
        <p:grpSpPr>
          <a:xfrm>
            <a:off x="1524000" y="796359"/>
            <a:ext cx="9024594" cy="2515766"/>
            <a:chOff x="528137" y="1699374"/>
            <a:chExt cx="8737175" cy="2515766"/>
          </a:xfrm>
        </p:grpSpPr>
        <p:pic>
          <p:nvPicPr>
            <p:cNvPr id="74" name="Picture 73"/>
            <p:cNvPicPr>
              <a:picLocks noChangeAspect="1"/>
            </p:cNvPicPr>
            <p:nvPr/>
          </p:nvPicPr>
          <p:blipFill>
            <a:blip r:embed="rId4"/>
            <a:stretch>
              <a:fillRect/>
            </a:stretch>
          </p:blipFill>
          <p:spPr>
            <a:xfrm>
              <a:off x="2664487" y="1699374"/>
              <a:ext cx="6600825" cy="2457450"/>
            </a:xfrm>
            <a:prstGeom prst="rect">
              <a:avLst/>
            </a:prstGeom>
          </p:spPr>
        </p:pic>
        <p:grpSp>
          <p:nvGrpSpPr>
            <p:cNvPr id="75" name="Group 74"/>
            <p:cNvGrpSpPr/>
            <p:nvPr/>
          </p:nvGrpSpPr>
          <p:grpSpPr>
            <a:xfrm>
              <a:off x="528137" y="1882447"/>
              <a:ext cx="4371902" cy="2332693"/>
              <a:chOff x="528137" y="1882447"/>
              <a:chExt cx="4371902" cy="2332693"/>
            </a:xfrm>
          </p:grpSpPr>
          <p:grpSp>
            <p:nvGrpSpPr>
              <p:cNvPr id="76" name="Group 75"/>
              <p:cNvGrpSpPr/>
              <p:nvPr/>
            </p:nvGrpSpPr>
            <p:grpSpPr>
              <a:xfrm>
                <a:off x="1177792" y="2192336"/>
                <a:ext cx="3722247" cy="2022804"/>
                <a:chOff x="1570590" y="3740972"/>
                <a:chExt cx="3722247" cy="2022804"/>
              </a:xfrm>
            </p:grpSpPr>
            <p:pic>
              <p:nvPicPr>
                <p:cNvPr id="7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556">
                  <a:off x="1570590" y="3740972"/>
                  <a:ext cx="1691007" cy="1485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84"/>
                <p:cNvSpPr txBox="1"/>
                <p:nvPr/>
              </p:nvSpPr>
              <p:spPr>
                <a:xfrm>
                  <a:off x="1784439" y="3750796"/>
                  <a:ext cx="128466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ymbol" panose="05050102010706020507" pitchFamily="18" charset="2"/>
                      <a:ea typeface="+mn-ea"/>
                      <a:cs typeface="Arial"/>
                    </a:rPr>
                    <a:t>W </a:t>
                  </a:r>
                  <a:r>
                    <a:rPr kumimoji="0" lang="en-US" sz="2400" b="1" i="0" u="none" strike="noStrike" kern="1200" cap="none" spc="0" normalizeH="0" baseline="0" noProof="0" dirty="0" err="1">
                      <a:ln>
                        <a:noFill/>
                      </a:ln>
                      <a:solidFill>
                        <a:prstClr val="black"/>
                      </a:solidFill>
                      <a:effectLst/>
                      <a:uLnTx/>
                      <a:uFillTx/>
                      <a:latin typeface="Lucida Sans" pitchFamily="34" charset="0"/>
                      <a:ea typeface="+mn-ea"/>
                      <a:cs typeface="Arial"/>
                    </a:rPr>
                    <a:t>e</a:t>
                  </a:r>
                  <a:r>
                    <a:rPr kumimoji="0" lang="en-US" sz="2400" b="1" i="0" u="none" strike="noStrike" kern="1200" cap="none" spc="0" normalizeH="0" baseline="30000" noProof="0" dirty="0" err="1">
                      <a:ln>
                        <a:noFill/>
                      </a:ln>
                      <a:solidFill>
                        <a:prstClr val="black"/>
                      </a:solidFill>
                      <a:effectLst/>
                      <a:uLnTx/>
                      <a:uFillTx/>
                      <a:latin typeface="Lucida Sans" pitchFamily="34" charset="0"/>
                      <a:ea typeface="+mn-ea"/>
                      <a:cs typeface="Arial"/>
                    </a:rPr>
                    <a:t>ikx</a:t>
                  </a:r>
                  <a:endParaRPr kumimoji="0" lang="en-US" sz="2400" b="1" i="0" u="none" strike="noStrike" kern="1200" cap="none" spc="0" normalizeH="0" baseline="30000" noProof="0" dirty="0">
                    <a:ln>
                      <a:noFill/>
                    </a:ln>
                    <a:solidFill>
                      <a:prstClr val="black"/>
                    </a:solidFill>
                    <a:effectLst/>
                    <a:uLnTx/>
                    <a:uFillTx/>
                    <a:latin typeface="Symbol" panose="05050102010706020507" pitchFamily="18" charset="2"/>
                    <a:ea typeface="+mn-ea"/>
                    <a:cs typeface="Arial"/>
                  </a:endParaRPr>
                </a:p>
              </p:txBody>
            </p:sp>
            <p:sp>
              <p:nvSpPr>
                <p:cNvPr id="86" name="TextBox 85"/>
                <p:cNvSpPr txBox="1"/>
                <p:nvPr/>
              </p:nvSpPr>
              <p:spPr>
                <a:xfrm>
                  <a:off x="4366406" y="5302111"/>
                  <a:ext cx="92643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a:rPr>
                    <a:t>a</a:t>
                  </a:r>
                </a:p>
              </p:txBody>
            </p:sp>
            <p:sp>
              <p:nvSpPr>
                <p:cNvPr id="87" name="Line 42"/>
                <p:cNvSpPr>
                  <a:spLocks noChangeShapeType="1"/>
                </p:cNvSpPr>
                <p:nvPr/>
              </p:nvSpPr>
              <p:spPr bwMode="auto">
                <a:xfrm>
                  <a:off x="4360284" y="5302111"/>
                  <a:ext cx="408423" cy="0"/>
                </a:xfrm>
                <a:prstGeom prst="line">
                  <a:avLst/>
                </a:prstGeom>
                <a:noFill/>
                <a:ln w="38100">
                  <a:solidFill>
                    <a:srgbClr val="000099"/>
                  </a:solidFill>
                  <a:round/>
                  <a:headEnd type="triangle" w="lg" len="sm"/>
                  <a:tailEnd type="triangle" w="lg" len="sm"/>
                </a:ln>
                <a:effectLst>
                  <a:glow rad="139700">
                    <a:schemeClr val="accent5">
                      <a:satMod val="175000"/>
                      <a:alpha val="40000"/>
                    </a:schemeClr>
                  </a:glow>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Arial"/>
                  </a:endParaRPr>
                </a:p>
              </p:txBody>
            </p:sp>
          </p:grpSp>
          <p:sp>
            <p:nvSpPr>
              <p:cNvPr id="77" name="TextBox 76"/>
              <p:cNvSpPr txBox="1"/>
              <p:nvPr/>
            </p:nvSpPr>
            <p:spPr>
              <a:xfrm>
                <a:off x="592231" y="3167159"/>
                <a:ext cx="1831772"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ymbol" panose="05050102010706020507" pitchFamily="18" charset="2"/>
                    <a:ea typeface="+mn-ea"/>
                    <a:cs typeface="Arial"/>
                  </a:rPr>
                  <a:t>d</a:t>
                </a:r>
                <a:r>
                  <a:rPr kumimoji="0" lang="en-US" sz="2400" b="1" i="0" u="none" strike="noStrike" kern="1200" cap="none" spc="0" normalizeH="0" baseline="0" noProof="0" dirty="0">
                    <a:ln>
                      <a:noFill/>
                    </a:ln>
                    <a:solidFill>
                      <a:prstClr val="black"/>
                    </a:solidFill>
                    <a:effectLst/>
                    <a:uLnTx/>
                    <a:uFillTx/>
                    <a:latin typeface="Times New Roman"/>
                    <a:ea typeface="+mn-ea"/>
                    <a:cs typeface="Arial"/>
                  </a:rPr>
                  <a:t>: Laser detuning</a:t>
                </a:r>
                <a:endParaRPr kumimoji="0" lang="en-US" sz="2400" b="1" i="0" u="none" strike="noStrike" kern="1200" cap="none" spc="0" normalizeH="0" baseline="30000" noProof="0" dirty="0">
                  <a:ln>
                    <a:noFill/>
                  </a:ln>
                  <a:solidFill>
                    <a:prstClr val="black"/>
                  </a:solidFill>
                  <a:effectLst/>
                  <a:uLnTx/>
                  <a:uFillTx/>
                  <a:latin typeface="Times New Roman"/>
                  <a:ea typeface="+mn-ea"/>
                  <a:cs typeface="Arial"/>
                </a:endParaRPr>
              </a:p>
            </p:txBody>
          </p:sp>
          <p:sp>
            <p:nvSpPr>
              <p:cNvPr id="78" name="TextBox 77"/>
              <p:cNvSpPr txBox="1"/>
              <p:nvPr/>
            </p:nvSpPr>
            <p:spPr>
              <a:xfrm>
                <a:off x="528137" y="1882447"/>
                <a:ext cx="195996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a:ea typeface="+mn-ea"/>
                    <a:cs typeface="Arial"/>
                  </a:rPr>
                  <a:t>Rabi frequency</a:t>
                </a:r>
                <a:endParaRPr kumimoji="0" lang="en-US" sz="2000" b="1" i="0" u="none" strike="noStrike" kern="1200" cap="none" spc="0" normalizeH="0" baseline="30000" noProof="0" dirty="0">
                  <a:ln>
                    <a:noFill/>
                  </a:ln>
                  <a:solidFill>
                    <a:prstClr val="black"/>
                  </a:solidFill>
                  <a:effectLst/>
                  <a:uLnTx/>
                  <a:uFillTx/>
                  <a:latin typeface="Times New Roman"/>
                  <a:ea typeface="+mn-ea"/>
                  <a:cs typeface="Arial"/>
                </a:endParaRPr>
              </a:p>
            </p:txBody>
          </p:sp>
        </p:grpSp>
      </p:grpSp>
      <p:pic>
        <p:nvPicPr>
          <p:cNvPr id="88" name="Picture 87"/>
          <p:cNvPicPr>
            <a:picLocks noChangeAspect="1"/>
          </p:cNvPicPr>
          <p:nvPr/>
        </p:nvPicPr>
        <p:blipFill>
          <a:blip r:embed="rId6">
            <a:clrChange>
              <a:clrFrom>
                <a:srgbClr val="FFFFFF"/>
              </a:clrFrom>
              <a:clrTo>
                <a:srgbClr val="FFFFFF">
                  <a:alpha val="0"/>
                </a:srgbClr>
              </a:clrTo>
            </a:clrChange>
          </a:blip>
          <a:stretch>
            <a:fillRect/>
          </a:stretch>
        </p:blipFill>
        <p:spPr>
          <a:xfrm>
            <a:off x="3327830" y="3358581"/>
            <a:ext cx="7439025" cy="2162175"/>
          </a:xfrm>
          <a:prstGeom prst="rect">
            <a:avLst/>
          </a:prstGeom>
        </p:spPr>
      </p:pic>
      <p:sp>
        <p:nvSpPr>
          <p:cNvPr id="89" name="Rectangle 88"/>
          <p:cNvSpPr/>
          <p:nvPr/>
        </p:nvSpPr>
        <p:spPr>
          <a:xfrm>
            <a:off x="5561267" y="3006894"/>
            <a:ext cx="2669320" cy="461665"/>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Arial"/>
              </a:rPr>
              <a:t> For </a:t>
            </a:r>
            <a:r>
              <a:rPr kumimoji="0" lang="en-US" sz="2400" b="0" i="0" u="none" strike="noStrike" kern="1200" cap="none" spc="0" normalizeH="0" baseline="0" noProof="0" dirty="0" err="1">
                <a:ln>
                  <a:noFill/>
                </a:ln>
                <a:solidFill>
                  <a:prstClr val="black"/>
                </a:solidFill>
                <a:effectLst/>
                <a:uLnTx/>
                <a:uFillTx/>
                <a:latin typeface="Times New Roman"/>
                <a:ea typeface="+mn-ea"/>
                <a:cs typeface="Arial"/>
              </a:rPr>
              <a:t>Sr</a:t>
            </a:r>
            <a:r>
              <a:rPr kumimoji="0" lang="en-US" sz="2400" b="0" i="0" u="none" strike="noStrike" kern="1200" cap="none" spc="0" normalizeH="0" baseline="0" noProof="0" dirty="0">
                <a:ln>
                  <a:noFill/>
                </a:ln>
                <a:solidFill>
                  <a:prstClr val="black"/>
                </a:solidFill>
                <a:effectLst/>
                <a:uLnTx/>
                <a:uFillTx/>
                <a:latin typeface="Times New Roman"/>
                <a:ea typeface="+mn-ea"/>
                <a:cs typeface="Arial"/>
              </a:rPr>
              <a:t>: </a:t>
            </a:r>
            <a:r>
              <a:rPr kumimoji="0" lang="en-US" sz="2400" b="1" i="0" u="none" strike="noStrike" kern="1200" cap="none" spc="0" normalizeH="0" baseline="0" noProof="0" dirty="0" err="1">
                <a:ln>
                  <a:noFill/>
                </a:ln>
                <a:solidFill>
                  <a:prstClr val="black"/>
                </a:solidFill>
                <a:effectLst/>
                <a:uLnTx/>
                <a:uFillTx/>
                <a:latin typeface="Times New Roman"/>
                <a:ea typeface="+mn-ea"/>
                <a:cs typeface="Arial"/>
              </a:rPr>
              <a:t>k</a:t>
            </a:r>
            <a:r>
              <a:rPr kumimoji="0" lang="en-US" sz="24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Arial"/>
              </a:rPr>
              <a:t>a</a:t>
            </a:r>
            <a:r>
              <a:rPr kumimoji="0" lang="en-US" sz="2400" b="1" i="0" u="none" strike="noStrike" kern="1200" cap="none" spc="0" normalizeH="0" baseline="0" noProof="0" dirty="0">
                <a:ln>
                  <a:noFill/>
                </a:ln>
                <a:solidFill>
                  <a:prstClr val="black"/>
                </a:solidFill>
                <a:effectLst/>
                <a:uLnTx/>
                <a:uFillTx/>
                <a:latin typeface="Times New Roman"/>
                <a:ea typeface="+mn-ea"/>
                <a:cs typeface="Arial"/>
              </a:rPr>
              <a:t>=</a:t>
            </a:r>
            <a:r>
              <a:rPr kumimoji="0" lang="en-US" sz="2400" b="1" i="0" u="none" strike="noStrike" kern="1200" cap="none" spc="0" normalizeH="0" baseline="0" noProof="0" dirty="0">
                <a:ln>
                  <a:noFill/>
                </a:ln>
                <a:solidFill>
                  <a:prstClr val="black"/>
                </a:solidFill>
                <a:effectLst/>
                <a:uLnTx/>
                <a:uFillTx/>
                <a:latin typeface="Symbol" panose="05050102010706020507" pitchFamily="18" charset="2"/>
                <a:ea typeface="+mn-ea"/>
                <a:cs typeface="Arial"/>
              </a:rPr>
              <a:t>f=7p /6</a:t>
            </a:r>
            <a:endParaRPr kumimoji="0" lang="en-US" sz="2400" b="1"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p:sp>
        <p:nvSpPr>
          <p:cNvPr id="90" name="TextBox 89"/>
          <p:cNvSpPr txBox="1"/>
          <p:nvPr/>
        </p:nvSpPr>
        <p:spPr>
          <a:xfrm>
            <a:off x="8296443" y="3823829"/>
            <a:ext cx="52621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ymbol" panose="05050102010706020507" pitchFamily="18" charset="2"/>
                <a:ea typeface="+mn-ea"/>
                <a:cs typeface="Arial"/>
              </a:rPr>
              <a:t>f</a:t>
            </a:r>
          </a:p>
        </p:txBody>
      </p:sp>
      <p:sp>
        <p:nvSpPr>
          <p:cNvPr id="3" name="TextBox 2"/>
          <p:cNvSpPr txBox="1"/>
          <p:nvPr/>
        </p:nvSpPr>
        <p:spPr>
          <a:xfrm>
            <a:off x="5287420" y="5455293"/>
            <a:ext cx="483412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Arial"/>
              </a:rPr>
              <a:t>Allow tunneling to feel the phase </a:t>
            </a:r>
          </a:p>
        </p:txBody>
      </p:sp>
      <p:sp>
        <p:nvSpPr>
          <p:cNvPr id="91" name="TextBox 90"/>
          <p:cNvSpPr txBox="1"/>
          <p:nvPr/>
        </p:nvSpPr>
        <p:spPr>
          <a:xfrm>
            <a:off x="7865747" y="5150061"/>
            <a:ext cx="956907" cy="46166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a:rPr>
              <a:t>a</a:t>
            </a:r>
          </a:p>
        </p:txBody>
      </p:sp>
      <p:sp>
        <p:nvSpPr>
          <p:cNvPr id="29" name="TextBox 28"/>
          <p:cNvSpPr txBox="1"/>
          <p:nvPr/>
        </p:nvSpPr>
        <p:spPr>
          <a:xfrm>
            <a:off x="5287419" y="5918285"/>
            <a:ext cx="4834123"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Arial"/>
              </a:rPr>
              <a:t>Only lowest band, thermal population of radial modes:</a:t>
            </a:r>
            <a:r>
              <a:rPr kumimoji="0" lang="en-US" sz="2400" b="0" i="0" u="none" strike="noStrike" kern="1200" cap="none" spc="0" normalizeH="0" noProof="0" dirty="0">
                <a:ln>
                  <a:noFill/>
                </a:ln>
                <a:solidFill>
                  <a:prstClr val="black"/>
                </a:solidFill>
                <a:effectLst/>
                <a:uLnTx/>
                <a:uFillTx/>
                <a:latin typeface="Times New Roman"/>
                <a:ea typeface="+mn-ea"/>
                <a:cs typeface="Arial"/>
              </a:rPr>
              <a:t> T~ 1 </a:t>
            </a:r>
            <a:r>
              <a:rPr kumimoji="0" lang="en-US" sz="2400" b="0" i="0" u="none" strike="noStrike" kern="1200" cap="none" spc="0" normalizeH="0" noProof="0" dirty="0">
                <a:ln>
                  <a:noFill/>
                </a:ln>
                <a:solidFill>
                  <a:prstClr val="black"/>
                </a:solidFill>
                <a:effectLst/>
                <a:uLnTx/>
                <a:uFillTx/>
                <a:latin typeface="Symbol" panose="05050102010706020507" pitchFamily="18" charset="2"/>
                <a:cs typeface="Arial"/>
              </a:rPr>
              <a:t>m</a:t>
            </a:r>
            <a:r>
              <a:rPr kumimoji="0" lang="en-US" sz="2400" b="0" i="0" u="none" strike="noStrike" kern="1200" cap="none" spc="0" normalizeH="0" noProof="0" dirty="0">
                <a:ln>
                  <a:noFill/>
                </a:ln>
                <a:solidFill>
                  <a:prstClr val="black"/>
                </a:solidFill>
                <a:effectLst/>
                <a:uLnTx/>
                <a:uFillTx/>
                <a:latin typeface="Times New Roman"/>
                <a:ea typeface="+mn-ea"/>
                <a:cs typeface="Arial"/>
              </a:rPr>
              <a:t> K </a:t>
            </a:r>
            <a:endParaRPr kumimoji="0" lang="en-US" sz="2400" b="0" i="0" u="none" strike="noStrike" kern="1200" cap="none" spc="0" normalizeH="0" baseline="0" noProof="0" dirty="0">
              <a:ln>
                <a:noFill/>
              </a:ln>
              <a:solidFill>
                <a:prstClr val="black"/>
              </a:solidFill>
              <a:effectLst/>
              <a:uLnTx/>
              <a:uFillTx/>
              <a:latin typeface="Times New Roman"/>
              <a:ea typeface="+mn-ea"/>
              <a:cs typeface="Arial"/>
            </a:endParaRPr>
          </a:p>
        </p:txBody>
      </p:sp>
    </p:spTree>
    <p:extLst>
      <p:ext uri="{BB962C8B-B14F-4D97-AF65-F5344CB8AC3E}">
        <p14:creationId xmlns:p14="http://schemas.microsoft.com/office/powerpoint/2010/main" val="55878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animBg="1"/>
      <p:bldP spid="2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02554" y="350679"/>
            <a:ext cx="9065446" cy="5406188"/>
          </a:xfrm>
          <a:prstGeom prst="rect">
            <a:avLst/>
          </a:prstGeom>
        </p:spPr>
      </p:pic>
      <p:sp>
        <p:nvSpPr>
          <p:cNvPr id="5" name="TextBox 4"/>
          <p:cNvSpPr txBox="1"/>
          <p:nvPr/>
        </p:nvSpPr>
        <p:spPr>
          <a:xfrm>
            <a:off x="1856199" y="2822942"/>
            <a:ext cx="132692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D6902A"/>
                </a:solidFill>
                <a:effectLst/>
                <a:uLnTx/>
                <a:uFillTx/>
                <a:latin typeface="Symbol" panose="05050102010706020507" pitchFamily="18" charset="2"/>
                <a:ea typeface="+mn-ea"/>
                <a:cs typeface="Arial"/>
              </a:rPr>
              <a:t>W </a:t>
            </a:r>
            <a:r>
              <a:rPr kumimoji="0" lang="en-US" sz="2400" b="1" i="0" u="none" strike="noStrike" kern="1200" cap="none" spc="0" normalizeH="0" baseline="0" noProof="0" dirty="0" err="1">
                <a:ln>
                  <a:noFill/>
                </a:ln>
                <a:solidFill>
                  <a:srgbClr val="D6902A"/>
                </a:solidFill>
                <a:effectLst/>
                <a:uLnTx/>
                <a:uFillTx/>
                <a:latin typeface="Lucida Sans" pitchFamily="34" charset="0"/>
                <a:ea typeface="+mn-ea"/>
                <a:cs typeface="Arial"/>
              </a:rPr>
              <a:t>e</a:t>
            </a:r>
            <a:r>
              <a:rPr kumimoji="0" lang="en-US" sz="2400" b="1" i="0" u="none" strike="noStrike" kern="1200" cap="none" spc="0" normalizeH="0" baseline="30000" noProof="0" dirty="0" err="1">
                <a:ln>
                  <a:noFill/>
                </a:ln>
                <a:solidFill>
                  <a:srgbClr val="D6902A"/>
                </a:solidFill>
                <a:effectLst/>
                <a:uLnTx/>
                <a:uFillTx/>
                <a:latin typeface="Lucida Sans" pitchFamily="34" charset="0"/>
                <a:ea typeface="+mn-ea"/>
                <a:cs typeface="Arial"/>
              </a:rPr>
              <a:t>ikx</a:t>
            </a:r>
            <a:endParaRPr kumimoji="0" lang="en-US" sz="2400" b="1" i="0" u="none" strike="noStrike" kern="1200" cap="none" spc="0" normalizeH="0" baseline="30000" noProof="0" dirty="0">
              <a:ln>
                <a:noFill/>
              </a:ln>
              <a:solidFill>
                <a:srgbClr val="D6902A"/>
              </a:solidFill>
              <a:effectLst/>
              <a:uLnTx/>
              <a:uFillTx/>
              <a:latin typeface="Symbol" panose="05050102010706020507" pitchFamily="18" charset="2"/>
              <a:ea typeface="+mn-ea"/>
              <a:cs typeface="Arial"/>
            </a:endParaRPr>
          </a:p>
        </p:txBody>
      </p:sp>
      <mc:AlternateContent xmlns:mc="http://schemas.openxmlformats.org/markup-compatibility/2006" xmlns:a14="http://schemas.microsoft.com/office/drawing/2010/main">
        <mc:Choice Requires="a14">
          <p:sp>
            <p:nvSpPr>
              <p:cNvPr id="9" name="TextBox 8"/>
              <p:cNvSpPr txBox="1"/>
              <p:nvPr/>
            </p:nvSpPr>
            <p:spPr>
              <a:xfrm>
                <a:off x="1856200" y="3346019"/>
                <a:ext cx="1260793" cy="3077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1200" cap="none" spc="0" normalizeH="0" baseline="0" noProof="0" smtClean="0">
                          <a:ln>
                            <a:noFill/>
                          </a:ln>
                          <a:solidFill>
                            <a:srgbClr val="D6902A"/>
                          </a:solidFill>
                          <a:effectLst/>
                          <a:uLnTx/>
                          <a:uFillTx/>
                          <a:latin typeface="Cambria Math" panose="02040503050406030204" pitchFamily="18" charset="0"/>
                          <a:ea typeface="+mn-ea"/>
                        </a:rPr>
                        <m:t>𝒌</m:t>
                      </m:r>
                      <m:r>
                        <a:rPr kumimoji="0" lang="en-US" sz="2000" b="1" i="1" u="none" strike="noStrike" kern="1200" cap="none" spc="0" normalizeH="0" baseline="0" noProof="0" smtClean="0">
                          <a:ln>
                            <a:noFill/>
                          </a:ln>
                          <a:solidFill>
                            <a:srgbClr val="D6902A"/>
                          </a:solidFill>
                          <a:effectLst/>
                          <a:uLnTx/>
                          <a:uFillTx/>
                          <a:latin typeface="Cambria Math" panose="02040503050406030204" pitchFamily="18" charset="0"/>
                          <a:ea typeface="+mn-ea"/>
                        </a:rPr>
                        <m:t>=</m:t>
                      </m:r>
                      <m:r>
                        <a:rPr kumimoji="0" lang="en-US" sz="2000" b="1" i="1" u="none" strike="noStrike" kern="1200" cap="none" spc="0" normalizeH="0" baseline="0" noProof="0" smtClean="0">
                          <a:ln>
                            <a:noFill/>
                          </a:ln>
                          <a:solidFill>
                            <a:srgbClr val="D6902A"/>
                          </a:solidFill>
                          <a:effectLst/>
                          <a:uLnTx/>
                          <a:uFillTx/>
                          <a:latin typeface="Cambria Math" panose="02040503050406030204" pitchFamily="18" charset="0"/>
                          <a:ea typeface="+mn-ea"/>
                        </a:rPr>
                        <m:t>𝟐</m:t>
                      </m:r>
                      <m:r>
                        <a:rPr kumimoji="0" lang="en-US" sz="2000" b="1" i="1" u="none" strike="noStrike" kern="1200" cap="none" spc="0" normalizeH="0" baseline="0" noProof="0" smtClean="0">
                          <a:ln>
                            <a:noFill/>
                          </a:ln>
                          <a:solidFill>
                            <a:srgbClr val="D6902A"/>
                          </a:solidFill>
                          <a:effectLst/>
                          <a:uLnTx/>
                          <a:uFillTx/>
                          <a:latin typeface="Cambria Math" panose="02040503050406030204" pitchFamily="18" charset="0"/>
                          <a:ea typeface="Cambria Math" panose="02040503050406030204" pitchFamily="18" charset="0"/>
                        </a:rPr>
                        <m:t>𝝅</m:t>
                      </m:r>
                      <m:r>
                        <a:rPr kumimoji="0" lang="en-US" sz="2000" b="1" i="1" u="none" strike="noStrike" kern="1200" cap="none" spc="0" normalizeH="0" baseline="0" noProof="0" smtClean="0">
                          <a:ln>
                            <a:noFill/>
                          </a:ln>
                          <a:solidFill>
                            <a:srgbClr val="D6902A"/>
                          </a:solidFill>
                          <a:effectLst/>
                          <a:uLnTx/>
                          <a:uFillTx/>
                          <a:latin typeface="Cambria Math" panose="02040503050406030204" pitchFamily="18" charset="0"/>
                          <a:ea typeface="Cambria Math" panose="02040503050406030204" pitchFamily="18" charset="0"/>
                        </a:rPr>
                        <m:t>/</m:t>
                      </m:r>
                      <m:sSub>
                        <m:sSubPr>
                          <m:ctrlPr>
                            <a:rPr kumimoji="0" lang="en-US" sz="2000" b="1" i="1" u="none" strike="noStrike" kern="1200" cap="none" spc="0" normalizeH="0" baseline="0" noProof="0" smtClean="0">
                              <a:ln>
                                <a:noFill/>
                              </a:ln>
                              <a:solidFill>
                                <a:srgbClr val="D6902A"/>
                              </a:solidFill>
                              <a:effectLst/>
                              <a:uLnTx/>
                              <a:uFillTx/>
                              <a:latin typeface="Cambria Math"/>
                              <a:ea typeface="Cambria Math" panose="02040503050406030204" pitchFamily="18" charset="0"/>
                            </a:rPr>
                          </m:ctrlPr>
                        </m:sSubPr>
                        <m:e>
                          <m:r>
                            <a:rPr kumimoji="0" lang="en-US" sz="2000" b="1" i="1" u="none" strike="noStrike" kern="1200" cap="none" spc="0" normalizeH="0" baseline="0" noProof="0">
                              <a:ln>
                                <a:noFill/>
                              </a:ln>
                              <a:solidFill>
                                <a:srgbClr val="D6902A"/>
                              </a:solidFill>
                              <a:effectLst/>
                              <a:uLnTx/>
                              <a:uFillTx/>
                              <a:latin typeface="Cambria Math" panose="02040503050406030204" pitchFamily="18" charset="0"/>
                              <a:ea typeface="Cambria Math" panose="02040503050406030204" pitchFamily="18" charset="0"/>
                            </a:rPr>
                            <m:t>𝝀</m:t>
                          </m:r>
                        </m:e>
                        <m:sub>
                          <m:r>
                            <a:rPr kumimoji="0" lang="en-US" sz="2000" b="1" i="1" u="none" strike="noStrike" kern="1200" cap="none" spc="0" normalizeH="0" baseline="0" noProof="0" smtClean="0">
                              <a:ln>
                                <a:noFill/>
                              </a:ln>
                              <a:solidFill>
                                <a:srgbClr val="D6902A"/>
                              </a:solidFill>
                              <a:effectLst/>
                              <a:uLnTx/>
                              <a:uFillTx/>
                              <a:latin typeface="Cambria Math" panose="02040503050406030204" pitchFamily="18" charset="0"/>
                              <a:ea typeface="Cambria Math" panose="02040503050406030204" pitchFamily="18" charset="0"/>
                            </a:rPr>
                            <m:t>𝒄</m:t>
                          </m:r>
                        </m:sub>
                      </m:sSub>
                    </m:oMath>
                  </m:oMathPara>
                </a14:m>
                <a:endParaRPr kumimoji="0" lang="en-US" sz="2000" b="1" i="0" u="none" strike="noStrike" kern="1200" cap="none" spc="0" normalizeH="0" baseline="0" noProof="0" dirty="0">
                  <a:ln>
                    <a:noFill/>
                  </a:ln>
                  <a:solidFill>
                    <a:prstClr val="black"/>
                  </a:solidFill>
                  <a:effectLst/>
                  <a:uLnTx/>
                  <a:uFillTx/>
                  <a:latin typeface="Times New Roman"/>
                  <a:ea typeface="+mn-ea"/>
                  <a:cs typeface="Aria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856200" y="3346019"/>
                <a:ext cx="1260793" cy="307777"/>
              </a:xfrm>
              <a:prstGeom prst="rect">
                <a:avLst/>
              </a:prstGeom>
              <a:blipFill>
                <a:blip r:embed="rId4"/>
                <a:stretch>
                  <a:fillRect l="-4348" r="-483"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209731" y="6027961"/>
                <a:ext cx="3419975" cy="461665"/>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Arial"/>
                  </a:rPr>
                  <a:t> For </a:t>
                </a:r>
                <a:r>
                  <a:rPr kumimoji="0" lang="en-US" sz="2400" b="0" i="0" u="none" strike="noStrike" kern="1200" cap="none" spc="0" normalizeH="0" baseline="0" noProof="0" dirty="0" err="1">
                    <a:ln>
                      <a:noFill/>
                    </a:ln>
                    <a:solidFill>
                      <a:prstClr val="black"/>
                    </a:solidFill>
                    <a:effectLst/>
                    <a:uLnTx/>
                    <a:uFillTx/>
                    <a:latin typeface="Times New Roman"/>
                    <a:ea typeface="+mn-ea"/>
                    <a:cs typeface="Arial"/>
                  </a:rPr>
                  <a:t>Sr</a:t>
                </a:r>
                <a:r>
                  <a:rPr kumimoji="0" lang="en-US" sz="2400" b="0" i="0" u="none" strike="noStrike" kern="1200" cap="none" spc="0" normalizeH="0" baseline="0" noProof="0" dirty="0">
                    <a:ln>
                      <a:noFill/>
                    </a:ln>
                    <a:solidFill>
                      <a:prstClr val="black"/>
                    </a:solidFill>
                    <a:effectLst/>
                    <a:uLnTx/>
                    <a:uFillTx/>
                    <a:latin typeface="Times New Roman"/>
                    <a:ea typeface="+mn-ea"/>
                    <a:cs typeface="Arial"/>
                  </a:rPr>
                  <a:t>: </a:t>
                </a:r>
                <a14:m>
                  <m:oMath xmlns:m="http://schemas.openxmlformats.org/officeDocument/2006/math">
                    <m:r>
                      <a:rPr kumimoji="0"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𝒌𝒂</m:t>
                    </m:r>
                    <m:r>
                      <a:rPr kumimoji="0"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m:t>
                    </m:r>
                    <m:r>
                      <a:rPr kumimoji="0"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rPr>
                      <m:t>𝚽</m:t>
                    </m:r>
                    <m:r>
                      <a:rPr kumimoji="0"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m:t>
                    </m:r>
                    <m:r>
                      <a:rPr kumimoji="0"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𝟕</m:t>
                    </m:r>
                    <m:r>
                      <a:rPr kumimoji="0"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rPr>
                      <m:t>𝝅</m:t>
                    </m:r>
                    <m:r>
                      <a:rPr kumimoji="0"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 /</m:t>
                    </m:r>
                    <m:r>
                      <a:rPr kumimoji="0"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𝟔</m:t>
                    </m:r>
                  </m:oMath>
                </a14:m>
                <a:endParaRPr kumimoji="0" lang="en-US" sz="2400" b="1"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6209731" y="6027961"/>
                <a:ext cx="3419975" cy="461665"/>
              </a:xfrm>
              <a:prstGeom prst="rect">
                <a:avLst/>
              </a:prstGeom>
              <a:blipFill>
                <a:blip r:embed="rId5"/>
                <a:stretch>
                  <a:fillRect l="-713" t="-10526" r="-178" b="-28947"/>
                </a:stretch>
              </a:blipFill>
            </p:spPr>
            <p:txBody>
              <a:bodyPr/>
              <a:lstStyle/>
              <a:p>
                <a:r>
                  <a:rPr lang="en-US">
                    <a:noFill/>
                  </a:rPr>
                  <a:t> </a:t>
                </a:r>
              </a:p>
            </p:txBody>
          </p:sp>
        </mc:Fallback>
      </mc:AlternateContent>
      <p:sp>
        <p:nvSpPr>
          <p:cNvPr id="6" name="Line 42"/>
          <p:cNvSpPr>
            <a:spLocks noChangeShapeType="1"/>
          </p:cNvSpPr>
          <p:nvPr/>
        </p:nvSpPr>
        <p:spPr bwMode="auto">
          <a:xfrm>
            <a:off x="8201430" y="1151057"/>
            <a:ext cx="421859" cy="0"/>
          </a:xfrm>
          <a:prstGeom prst="line">
            <a:avLst/>
          </a:prstGeom>
          <a:noFill/>
          <a:ln w="38100">
            <a:solidFill>
              <a:schemeClr val="accent1"/>
            </a:solidFill>
            <a:round/>
            <a:headEnd type="triangle" w="lg" len="sm"/>
            <a:tailEnd type="triangle" w="lg" len="sm"/>
          </a:ln>
          <a:effectLst>
            <a:glow rad="139700">
              <a:schemeClr val="accent5">
                <a:satMod val="175000"/>
                <a:alpha val="40000"/>
              </a:schemeClr>
            </a:glow>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Arial"/>
            </a:endParaRPr>
          </a:p>
        </p:txBody>
      </p:sp>
      <mc:AlternateContent xmlns:mc="http://schemas.openxmlformats.org/markup-compatibility/2006" xmlns:a14="http://schemas.microsoft.com/office/drawing/2010/main">
        <mc:Choice Requires="a14">
          <p:sp>
            <p:nvSpPr>
              <p:cNvPr id="7" name="TextBox 6"/>
              <p:cNvSpPr txBox="1"/>
              <p:nvPr/>
            </p:nvSpPr>
            <p:spPr>
              <a:xfrm>
                <a:off x="8093079" y="731821"/>
                <a:ext cx="1060418" cy="3077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1200" cap="none" spc="0" normalizeH="0" baseline="0" noProof="0" smtClean="0">
                          <a:ln>
                            <a:noFill/>
                          </a:ln>
                          <a:solidFill>
                            <a:srgbClr val="D34817">
                              <a:lumMod val="60000"/>
                              <a:lumOff val="40000"/>
                            </a:srgbClr>
                          </a:solidFill>
                          <a:effectLst/>
                          <a:uLnTx/>
                          <a:uFillTx/>
                          <a:latin typeface="Cambria Math" panose="02040503050406030204" pitchFamily="18" charset="0"/>
                          <a:ea typeface="+mn-ea"/>
                        </a:rPr>
                        <m:t>𝒂</m:t>
                      </m:r>
                      <m:r>
                        <a:rPr kumimoji="0" lang="en-US" sz="2000" b="1" i="1" u="none" strike="noStrike" kern="1200" cap="none" spc="0" normalizeH="0" baseline="0" noProof="0" smtClean="0">
                          <a:ln>
                            <a:noFill/>
                          </a:ln>
                          <a:solidFill>
                            <a:srgbClr val="D34817">
                              <a:lumMod val="60000"/>
                              <a:lumOff val="40000"/>
                            </a:srgbClr>
                          </a:solidFill>
                          <a:effectLst/>
                          <a:uLnTx/>
                          <a:uFillTx/>
                          <a:latin typeface="Cambria Math" panose="02040503050406030204" pitchFamily="18" charset="0"/>
                          <a:ea typeface="+mn-ea"/>
                        </a:rPr>
                        <m:t>=</m:t>
                      </m:r>
                      <m:sSub>
                        <m:sSubPr>
                          <m:ctrlPr>
                            <a:rPr kumimoji="0" lang="en-US" sz="2000" b="1" i="1" u="none" strike="noStrike" kern="1200" cap="none" spc="0" normalizeH="0" baseline="0" noProof="0" smtClean="0">
                              <a:ln>
                                <a:noFill/>
                              </a:ln>
                              <a:solidFill>
                                <a:srgbClr val="D34817">
                                  <a:lumMod val="60000"/>
                                  <a:lumOff val="40000"/>
                                </a:srgbClr>
                              </a:solidFill>
                              <a:effectLst/>
                              <a:uLnTx/>
                              <a:uFillTx/>
                              <a:latin typeface="Cambria Math"/>
                              <a:ea typeface="Cambria Math" panose="02040503050406030204" pitchFamily="18" charset="0"/>
                            </a:rPr>
                          </m:ctrlPr>
                        </m:sSubPr>
                        <m:e>
                          <m:r>
                            <a:rPr kumimoji="0" lang="en-US" sz="2000" b="1" i="1" u="none" strike="noStrike" kern="1200" cap="none" spc="0" normalizeH="0" baseline="0" noProof="0">
                              <a:ln>
                                <a:noFill/>
                              </a:ln>
                              <a:solidFill>
                                <a:srgbClr val="D34817">
                                  <a:lumMod val="60000"/>
                                  <a:lumOff val="40000"/>
                                </a:srgbClr>
                              </a:solidFill>
                              <a:effectLst/>
                              <a:uLnTx/>
                              <a:uFillTx/>
                              <a:latin typeface="Cambria Math" panose="02040503050406030204" pitchFamily="18" charset="0"/>
                              <a:ea typeface="Cambria Math" panose="02040503050406030204" pitchFamily="18" charset="0"/>
                            </a:rPr>
                            <m:t>𝝀</m:t>
                          </m:r>
                        </m:e>
                        <m:sub>
                          <m:r>
                            <a:rPr kumimoji="0" lang="en-US" sz="2000" b="1" i="1" u="none" strike="noStrike" kern="1200" cap="none" spc="0" normalizeH="0" baseline="0" noProof="0" smtClean="0">
                              <a:ln>
                                <a:noFill/>
                              </a:ln>
                              <a:solidFill>
                                <a:srgbClr val="D34817">
                                  <a:lumMod val="60000"/>
                                  <a:lumOff val="40000"/>
                                </a:srgbClr>
                              </a:solidFill>
                              <a:effectLst/>
                              <a:uLnTx/>
                              <a:uFillTx/>
                              <a:latin typeface="Cambria Math" panose="02040503050406030204" pitchFamily="18" charset="0"/>
                              <a:ea typeface="Cambria Math" panose="02040503050406030204" pitchFamily="18" charset="0"/>
                            </a:rPr>
                            <m:t>𝒍</m:t>
                          </m:r>
                        </m:sub>
                      </m:sSub>
                      <m:r>
                        <a:rPr kumimoji="0" lang="en-US" sz="2000" b="1" i="1" u="none" strike="noStrike" kern="1200" cap="none" spc="0" normalizeH="0" baseline="0" noProof="0" smtClean="0">
                          <a:ln>
                            <a:noFill/>
                          </a:ln>
                          <a:solidFill>
                            <a:srgbClr val="D34817">
                              <a:lumMod val="60000"/>
                              <a:lumOff val="40000"/>
                            </a:srgbClr>
                          </a:solidFill>
                          <a:effectLst/>
                          <a:uLnTx/>
                          <a:uFillTx/>
                          <a:latin typeface="Cambria Math" panose="02040503050406030204" pitchFamily="18" charset="0"/>
                          <a:ea typeface="Cambria Math" panose="02040503050406030204" pitchFamily="18" charset="0"/>
                        </a:rPr>
                        <m:t>/</m:t>
                      </m:r>
                      <m:r>
                        <a:rPr kumimoji="0" lang="en-US" sz="2000" b="1" i="1" u="none" strike="noStrike" kern="1200" cap="none" spc="0" normalizeH="0" baseline="0" noProof="0" smtClean="0">
                          <a:ln>
                            <a:noFill/>
                          </a:ln>
                          <a:solidFill>
                            <a:srgbClr val="D34817">
                              <a:lumMod val="60000"/>
                              <a:lumOff val="40000"/>
                            </a:srgbClr>
                          </a:solidFill>
                          <a:effectLst/>
                          <a:uLnTx/>
                          <a:uFillTx/>
                          <a:latin typeface="Cambria Math" panose="02040503050406030204" pitchFamily="18" charset="0"/>
                          <a:ea typeface="Cambria Math" panose="02040503050406030204" pitchFamily="18" charset="0"/>
                        </a:rPr>
                        <m:t>𝟐</m:t>
                      </m:r>
                    </m:oMath>
                  </m:oMathPara>
                </a14:m>
                <a:endParaRPr kumimoji="0" lang="en-US" sz="2000" b="1" i="0" u="none" strike="noStrike" kern="1200" cap="none" spc="0" normalizeH="0" baseline="0" noProof="0" dirty="0">
                  <a:ln>
                    <a:noFill/>
                  </a:ln>
                  <a:solidFill>
                    <a:srgbClr val="D34817">
                      <a:lumMod val="60000"/>
                      <a:lumOff val="40000"/>
                    </a:srgbClr>
                  </a:solidFill>
                  <a:effectLst/>
                  <a:uLnTx/>
                  <a:uFillTx/>
                  <a:latin typeface="Times New Roman"/>
                  <a:ea typeface="+mn-ea"/>
                  <a:cs typeface="Aria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093079" y="731821"/>
                <a:ext cx="1060418" cy="307777"/>
              </a:xfrm>
              <a:prstGeom prst="rect">
                <a:avLst/>
              </a:prstGeom>
              <a:blipFill>
                <a:blip r:embed="rId6"/>
                <a:stretch>
                  <a:fillRect l="-2874" r="-5172" b="-35294"/>
                </a:stretch>
              </a:blipFill>
            </p:spPr>
            <p:txBody>
              <a:bodyPr/>
              <a:lstStyle/>
              <a:p>
                <a:r>
                  <a:rPr lang="en-US">
                    <a:noFill/>
                  </a:rPr>
                  <a:t> </a:t>
                </a:r>
              </a:p>
            </p:txBody>
          </p:sp>
        </mc:Fallback>
      </mc:AlternateContent>
    </p:spTree>
    <p:extLst>
      <p:ext uri="{BB962C8B-B14F-4D97-AF65-F5344CB8AC3E}">
        <p14:creationId xmlns:p14="http://schemas.microsoft.com/office/powerpoint/2010/main" val="1309920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2012566" y="244679"/>
            <a:ext cx="7847124" cy="611187"/>
          </a:xfrm>
          <a:prstGeom prst="rect">
            <a:avLst/>
          </a:prstGeom>
        </p:spPr>
        <p:txBody>
          <a:bodyPr anchor="ctr">
            <a:normAutofit fontScale="90000" lnSpcReduction="20000"/>
          </a:bodyPr>
          <a:lstStyle/>
          <a:p>
            <a:pPr algn="ctr" eaLnBrk="0" fontAlgn="auto" hangingPunct="0">
              <a:spcBef>
                <a:spcPct val="50000"/>
              </a:spcBef>
              <a:spcAft>
                <a:spcPts val="0"/>
              </a:spcAft>
              <a:defRPr/>
            </a:pPr>
            <a:r>
              <a:rPr lang="en-US" sz="4400" dirty="0">
                <a:ln>
                  <a:solidFill>
                    <a:srgbClr val="FF0000"/>
                  </a:solidFill>
                </a:ln>
                <a:latin typeface="Berlin Sans FB" pitchFamily="34" charset="0"/>
                <a:ea typeface="+mj-ea"/>
                <a:cs typeface="+mj-cs"/>
              </a:rPr>
              <a:t>Why alkaline-earth (like)  atoms?</a:t>
            </a:r>
          </a:p>
        </p:txBody>
      </p:sp>
      <p:pic>
        <p:nvPicPr>
          <p:cNvPr id="2" name="Picture 1"/>
          <p:cNvPicPr>
            <a:picLocks noChangeAspect="1"/>
          </p:cNvPicPr>
          <p:nvPr/>
        </p:nvPicPr>
        <p:blipFill>
          <a:blip r:embed="rId2"/>
          <a:stretch>
            <a:fillRect/>
          </a:stretch>
        </p:blipFill>
        <p:spPr>
          <a:xfrm>
            <a:off x="412060" y="1739180"/>
            <a:ext cx="5078408" cy="3316511"/>
          </a:xfrm>
          <a:prstGeom prst="rect">
            <a:avLst/>
          </a:prstGeom>
        </p:spPr>
      </p:pic>
    </p:spTree>
    <p:extLst>
      <p:ext uri="{BB962C8B-B14F-4D97-AF65-F5344CB8AC3E}">
        <p14:creationId xmlns:p14="http://schemas.microsoft.com/office/powerpoint/2010/main" val="19655706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01422" y="524044"/>
            <a:ext cx="8911505" cy="5582651"/>
          </a:xfrm>
          <a:prstGeom prst="rect">
            <a:avLst/>
          </a:prstGeom>
        </p:spPr>
      </p:pic>
    </p:spTree>
    <p:extLst>
      <p:ext uri="{BB962C8B-B14F-4D97-AF65-F5344CB8AC3E}">
        <p14:creationId xmlns:p14="http://schemas.microsoft.com/office/powerpoint/2010/main" val="6015260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1074" y="497306"/>
            <a:ext cx="9094359" cy="5545220"/>
          </a:xfrm>
          <a:prstGeom prst="rect">
            <a:avLst/>
          </a:prstGeom>
        </p:spPr>
      </p:pic>
      <p:sp>
        <p:nvSpPr>
          <p:cNvPr id="3" name="Rectangle 2"/>
          <p:cNvSpPr/>
          <p:nvPr/>
        </p:nvSpPr>
        <p:spPr>
          <a:xfrm>
            <a:off x="4414263" y="6136068"/>
            <a:ext cx="5900602" cy="584775"/>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a:ea typeface="+mn-ea"/>
                <a:cs typeface="Arial"/>
              </a:rPr>
              <a:t>Two-leg flux ladder</a:t>
            </a:r>
          </a:p>
        </p:txBody>
      </p:sp>
    </p:spTree>
    <p:extLst>
      <p:ext uri="{BB962C8B-B14F-4D97-AF65-F5344CB8AC3E}">
        <p14:creationId xmlns:p14="http://schemas.microsoft.com/office/powerpoint/2010/main" val="306412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2070859" y="2418725"/>
            <a:ext cx="6373005" cy="3913102"/>
          </a:xfrm>
          <a:prstGeom prst="rect">
            <a:avLst/>
          </a:prstGeom>
        </p:spPr>
      </p:pic>
      <p:sp>
        <p:nvSpPr>
          <p:cNvPr id="18" name="Rectangle 17"/>
          <p:cNvSpPr/>
          <p:nvPr/>
        </p:nvSpPr>
        <p:spPr>
          <a:xfrm>
            <a:off x="1577723" y="-94650"/>
            <a:ext cx="9002525" cy="830997"/>
          </a:xfrm>
          <a:prstGeom prst="rect">
            <a:avLst/>
          </a:prstGeom>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8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Arial"/>
              </a:rPr>
              <a:t>Spin-orbit coupling</a:t>
            </a:r>
          </a:p>
        </p:txBody>
      </p:sp>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897843" y="2293313"/>
            <a:ext cx="9341706" cy="3868952"/>
          </a:xfrm>
          <a:prstGeom prst="rect">
            <a:avLst/>
          </a:prstGeom>
        </p:spPr>
      </p:pic>
      <mc:AlternateContent xmlns:mc="http://schemas.openxmlformats.org/markup-compatibility/2006" xmlns:a14="http://schemas.microsoft.com/office/drawing/2010/main">
        <mc:Choice Requires="a14">
          <p:sp>
            <p:nvSpPr>
              <p:cNvPr id="30" name="TextBox 29"/>
              <p:cNvSpPr txBox="1"/>
              <p:nvPr/>
            </p:nvSpPr>
            <p:spPr>
              <a:xfrm>
                <a:off x="4740092" y="1933433"/>
                <a:ext cx="1138745" cy="37753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400" b="1" i="1" u="none" strike="noStrike" kern="1200" cap="none" spc="0" normalizeH="0" baseline="0" noProof="0" smtClean="0">
                              <a:ln>
                                <a:noFill/>
                              </a:ln>
                              <a:solidFill>
                                <a:prstClr val="black"/>
                              </a:solidFill>
                              <a:effectLst/>
                              <a:uLnTx/>
                              <a:uFillTx/>
                              <a:latin typeface="Cambria Math"/>
                              <a:ea typeface="+mn-ea"/>
                            </a:rPr>
                          </m:ctrlPr>
                        </m:sSubSup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rPr>
                            <m:t>𝑬</m:t>
                          </m:r>
                        </m:e>
                        <m:sub>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ub>
                        <m:sup>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up>
                      </m:sSubSup>
                      <m:d>
                        <m:dPr>
                          <m:ctrlPr>
                            <a:rPr kumimoji="0" lang="en-US" sz="2400" b="1" i="1" u="none" strike="noStrike" kern="1200" cap="none" spc="0" normalizeH="0" baseline="0" noProof="0" smtClean="0">
                              <a:ln>
                                <a:noFill/>
                              </a:ln>
                              <a:solidFill>
                                <a:prstClr val="black"/>
                              </a:solidFill>
                              <a:effectLst/>
                              <a:uLnTx/>
                              <a:uFillTx/>
                              <a:latin typeface="Cambria Math"/>
                              <a:ea typeface="+mn-ea"/>
                            </a:rPr>
                          </m:ctrlPr>
                        </m:dPr>
                        <m:e>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rPr>
                            <m:t>𝒒</m:t>
                          </m:r>
                        </m:e>
                      </m:d>
                    </m:oMath>
                  </m:oMathPara>
                </a14:m>
                <a:endParaRPr kumimoji="0" lang="en-US" sz="2400" b="1"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740092" y="1933433"/>
                <a:ext cx="1138745" cy="377539"/>
              </a:xfrm>
              <a:prstGeom prst="rect">
                <a:avLst/>
              </a:prstGeom>
              <a:blipFill>
                <a:blip r:embed="rId5"/>
                <a:stretch>
                  <a:fillRect b="-274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2167092" y="5901782"/>
                <a:ext cx="2952339" cy="30328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2060"/>
                              </a:solidFill>
                              <a:effectLst/>
                              <a:uLnTx/>
                              <a:uFillTx/>
                              <a:latin typeface="Cambria Math"/>
                              <a:ea typeface="+mn-ea"/>
                            </a:rPr>
                          </m:ctrlPr>
                        </m:sSubPr>
                        <m:e>
                          <m:r>
                            <a:rPr kumimoji="0" lang="en-US" sz="1800" b="1" i="1" u="none" strike="noStrike" kern="1200" cap="none" spc="0" normalizeH="0" baseline="0" noProof="0">
                              <a:ln>
                                <a:noFill/>
                              </a:ln>
                              <a:solidFill>
                                <a:srgbClr val="002060"/>
                              </a:solidFill>
                              <a:effectLst/>
                              <a:uLnTx/>
                              <a:uFillTx/>
                              <a:latin typeface="Cambria Math" panose="02040503050406030204" pitchFamily="18" charset="0"/>
                              <a:ea typeface="+mn-ea"/>
                            </a:rPr>
                            <m:t>𝑬</m:t>
                          </m:r>
                        </m:e>
                        <m:sub>
                          <m:r>
                            <a:rPr kumimoji="0" lang="en-US" sz="1800" b="1" i="1" u="none" strike="noStrike" kern="1200" cap="none" spc="0" normalizeH="0" baseline="0" noProof="0" smtClean="0">
                              <a:ln>
                                <a:noFill/>
                              </a:ln>
                              <a:solidFill>
                                <a:srgbClr val="002060"/>
                              </a:solidFill>
                              <a:effectLst/>
                              <a:uLnTx/>
                              <a:uFillTx/>
                              <a:latin typeface="Cambria Math" panose="02040503050406030204" pitchFamily="18" charset="0"/>
                              <a:ea typeface="+mn-ea"/>
                            </a:rPr>
                            <m:t>𝒈</m:t>
                          </m:r>
                        </m:sub>
                      </m:sSub>
                      <m:r>
                        <a:rPr kumimoji="0" lang="en-US" sz="1800" b="1" i="1" u="none" strike="noStrike" kern="1200" cap="none" spc="0" normalizeH="0" baseline="0" noProof="0">
                          <a:ln>
                            <a:noFill/>
                          </a:ln>
                          <a:solidFill>
                            <a:srgbClr val="002060"/>
                          </a:solidFill>
                          <a:effectLst/>
                          <a:uLnTx/>
                          <a:uFillTx/>
                          <a:latin typeface="Cambria Math" panose="02040503050406030204" pitchFamily="18" charset="0"/>
                          <a:ea typeface="+mn-ea"/>
                        </a:rPr>
                        <m:t>=</m:t>
                      </m:r>
                      <m:r>
                        <a:rPr kumimoji="0" lang="en-US" sz="1800" b="1"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r>
                        <a:rPr kumimoji="0" lang="en-US" sz="1800" b="1" i="1" u="none" strike="noStrike" kern="1200" cap="none" spc="0" normalizeH="0" baseline="0" noProof="0" smtClean="0">
                          <a:ln>
                            <a:noFill/>
                          </a:ln>
                          <a:solidFill>
                            <a:srgbClr val="002060"/>
                          </a:solidFill>
                          <a:effectLst/>
                          <a:uLnTx/>
                          <a:uFillTx/>
                          <a:latin typeface="Cambria Math" panose="02040503050406030204" pitchFamily="18" charset="0"/>
                          <a:ea typeface="+mn-ea"/>
                        </a:rPr>
                        <m:t>𝟐</m:t>
                      </m:r>
                      <m:sSub>
                        <m:sSubPr>
                          <m:ctrlPr>
                            <a:rPr kumimoji="0" lang="en-US" sz="1800" b="1" i="1" u="none" strike="noStrike" kern="1200" cap="none" spc="0" normalizeH="0" baseline="0" noProof="0">
                              <a:ln>
                                <a:noFill/>
                              </a:ln>
                              <a:solidFill>
                                <a:srgbClr val="002060"/>
                              </a:solidFill>
                              <a:effectLst/>
                              <a:uLnTx/>
                              <a:uFillTx/>
                              <a:latin typeface="Cambria Math"/>
                              <a:ea typeface="+mn-ea"/>
                            </a:rPr>
                          </m:ctrlPr>
                        </m:sSubPr>
                        <m:e>
                          <m:r>
                            <a:rPr kumimoji="0" lang="en-US" sz="1800" b="1" i="1" u="none" strike="noStrike" kern="1200" cap="none" spc="0" normalizeH="0" baseline="0" noProof="0">
                              <a:ln>
                                <a:noFill/>
                              </a:ln>
                              <a:solidFill>
                                <a:srgbClr val="002060"/>
                              </a:solidFill>
                              <a:effectLst/>
                              <a:uLnTx/>
                              <a:uFillTx/>
                              <a:latin typeface="Cambria Math" panose="02040503050406030204" pitchFamily="18" charset="0"/>
                              <a:ea typeface="+mn-ea"/>
                            </a:rPr>
                            <m:t>𝑱</m:t>
                          </m:r>
                        </m:e>
                        <m:sub>
                          <m:r>
                            <a:rPr kumimoji="0" lang="en-US" sz="1800" b="1" i="1" u="none" strike="noStrike" kern="1200" cap="none" spc="0" normalizeH="0" baseline="0" noProof="0" smtClean="0">
                              <a:ln>
                                <a:noFill/>
                              </a:ln>
                              <a:solidFill>
                                <a:srgbClr val="002060"/>
                              </a:solidFill>
                              <a:effectLst/>
                              <a:uLnTx/>
                              <a:uFillTx/>
                              <a:latin typeface="Cambria Math" panose="02040503050406030204" pitchFamily="18" charset="0"/>
                              <a:ea typeface="+mn-ea"/>
                            </a:rPr>
                            <m:t> </m:t>
                          </m:r>
                        </m:sub>
                      </m:sSub>
                      <m:func>
                        <m:funcPr>
                          <m:ctrlPr>
                            <a:rPr kumimoji="0" lang="en-US" sz="1800" b="1" i="1" u="none" strike="noStrike" kern="1200" cap="none" spc="0" normalizeH="0" baseline="0" noProof="0">
                              <a:ln>
                                <a:noFill/>
                              </a:ln>
                              <a:solidFill>
                                <a:srgbClr val="002060"/>
                              </a:solidFill>
                              <a:effectLst/>
                              <a:uLnTx/>
                              <a:uFillTx/>
                              <a:latin typeface="Cambria Math"/>
                              <a:ea typeface="+mn-ea"/>
                            </a:rPr>
                          </m:ctrlPr>
                        </m:funcPr>
                        <m:fName>
                          <m:r>
                            <a:rPr kumimoji="0" lang="en-US" sz="1800" b="1" i="1" u="none" strike="noStrike" kern="1200" cap="none" spc="0" normalizeH="0" baseline="0" noProof="0">
                              <a:ln>
                                <a:noFill/>
                              </a:ln>
                              <a:solidFill>
                                <a:srgbClr val="002060"/>
                              </a:solidFill>
                              <a:effectLst/>
                              <a:uLnTx/>
                              <a:uFillTx/>
                              <a:latin typeface="Cambria Math" panose="02040503050406030204" pitchFamily="18" charset="0"/>
                              <a:ea typeface="+mn-ea"/>
                            </a:rPr>
                            <m:t>𝒄𝒐𝒔</m:t>
                          </m:r>
                        </m:fName>
                        <m:e>
                          <m:d>
                            <m:dPr>
                              <m:ctrlPr>
                                <a:rPr kumimoji="0" lang="en-US" sz="1800" b="1" i="1" u="none" strike="noStrike" kern="1200" cap="none" spc="0" normalizeH="0" baseline="0" noProof="0">
                                  <a:ln>
                                    <a:noFill/>
                                  </a:ln>
                                  <a:solidFill>
                                    <a:srgbClr val="002060"/>
                                  </a:solidFill>
                                  <a:effectLst/>
                                  <a:uLnTx/>
                                  <a:uFillTx/>
                                  <a:latin typeface="Cambria Math"/>
                                  <a:ea typeface="+mn-ea"/>
                                </a:rPr>
                              </m:ctrlPr>
                            </m:dPr>
                            <m:e>
                              <m:r>
                                <a:rPr kumimoji="0" lang="en-US" sz="1800" b="1" i="1" u="none" strike="noStrike" kern="1200" cap="none" spc="0" normalizeH="0" baseline="0" noProof="0">
                                  <a:ln>
                                    <a:noFill/>
                                  </a:ln>
                                  <a:solidFill>
                                    <a:srgbClr val="002060"/>
                                  </a:solidFill>
                                  <a:effectLst/>
                                  <a:uLnTx/>
                                  <a:uFillTx/>
                                  <a:latin typeface="Cambria Math" panose="02040503050406030204" pitchFamily="18" charset="0"/>
                                  <a:ea typeface="+mn-ea"/>
                                </a:rPr>
                                <m:t>𝒒𝒂</m:t>
                              </m:r>
                            </m:e>
                          </m:d>
                        </m:e>
                      </m:func>
                    </m:oMath>
                  </m:oMathPara>
                </a14:m>
                <a:endParaRPr kumimoji="0" lang="en-US" sz="1800" b="1"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167092" y="5901782"/>
                <a:ext cx="2952339" cy="303288"/>
              </a:xfrm>
              <a:prstGeom prst="rect">
                <a:avLst/>
              </a:prstGeom>
              <a:blipFill>
                <a:blip r:embed="rId6"/>
                <a:stretch>
                  <a:fillRect b="-2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703964" y="2255351"/>
                <a:ext cx="3640583"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a:ea typeface="+mn-ea"/>
                            </a:rPr>
                          </m:ctrlPr>
                        </m:sSubPr>
                        <m:e>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rPr>
                            <m:t>𝑬</m:t>
                          </m:r>
                        </m:e>
                        <m:sub>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rPr>
                            <m:t>𝒆</m:t>
                          </m:r>
                        </m:sub>
                      </m:sSub>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rPr>
                        <m:t>=−</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rPr>
                        <m:t>𝟐</m:t>
                      </m:r>
                      <m:func>
                        <m:funcPr>
                          <m:ctrlPr>
                            <a:rPr kumimoji="0" lang="en-US" sz="1800" b="1" i="1" u="none" strike="noStrike" kern="1200" cap="none" spc="0" normalizeH="0" baseline="0" noProof="0">
                              <a:ln>
                                <a:noFill/>
                              </a:ln>
                              <a:solidFill>
                                <a:srgbClr val="FF0000"/>
                              </a:solidFill>
                              <a:effectLst/>
                              <a:uLnTx/>
                              <a:uFillTx/>
                              <a:latin typeface="Cambria Math"/>
                              <a:ea typeface="+mn-ea"/>
                            </a:rPr>
                          </m:ctrlPr>
                        </m:funcPr>
                        <m:fNa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rPr>
                            <m:t>𝑱</m:t>
                          </m:r>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rPr>
                            <m:t>𝒄𝒐𝒔</m:t>
                          </m:r>
                        </m:fName>
                        <m:e>
                          <m:d>
                            <m:dPr>
                              <m:ctrlPr>
                                <a:rPr kumimoji="0" lang="en-US" sz="1800" b="1" i="1" u="none" strike="noStrike" kern="1200" cap="none" spc="0" normalizeH="0" baseline="0" noProof="0">
                                  <a:ln>
                                    <a:noFill/>
                                  </a:ln>
                                  <a:solidFill>
                                    <a:srgbClr val="FF0000"/>
                                  </a:solidFill>
                                  <a:effectLst/>
                                  <a:uLnTx/>
                                  <a:uFillTx/>
                                  <a:latin typeface="Cambria Math"/>
                                  <a:ea typeface="+mn-ea"/>
                                </a:rPr>
                              </m:ctrlPr>
                            </m:dPr>
                            <m:e>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rPr>
                                <m:t>𝒒𝒂</m:t>
                              </m:r>
                            </m:e>
                          </m:d>
                        </m:e>
                      </m:func>
                    </m:oMath>
                  </m:oMathPara>
                </a14:m>
                <a:endParaRPr kumimoji="0" lang="en-US" sz="1800" b="1" i="0" u="none" strike="noStrike" kern="1200" cap="none" spc="0" normalizeH="0" baseline="0" noProof="0" dirty="0">
                  <a:ln>
                    <a:noFill/>
                  </a:ln>
                  <a:solidFill>
                    <a:srgbClr val="C00000"/>
                  </a:solidFill>
                  <a:effectLst/>
                  <a:uLnTx/>
                  <a:uFillTx/>
                  <a:latin typeface="Lucida Sans" pitchFamily="34" charset="0"/>
                  <a:ea typeface="+mn-ea"/>
                  <a:cs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703964" y="2255351"/>
                <a:ext cx="3640583" cy="276999"/>
              </a:xfrm>
              <a:prstGeom prst="rect">
                <a:avLst/>
              </a:prstGeom>
              <a:blipFill>
                <a:blip r:embed="rId7"/>
                <a:stretch>
                  <a:fillRect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3928880" y="3136747"/>
                <a:ext cx="491545" cy="49244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smtClean="0">
                              <a:ln>
                                <a:noFill/>
                              </a:ln>
                              <a:solidFill>
                                <a:prstClr val="black"/>
                              </a:solidFill>
                              <a:effectLst/>
                              <a:uLnTx/>
                              <a:uFillTx/>
                              <a:latin typeface="Cambria Math"/>
                              <a:ea typeface="+mn-ea"/>
                            </a:rPr>
                          </m:ctrlPr>
                        </m:sSubPr>
                        <m:e>
                          <m:r>
                            <m:rPr>
                              <m:sty m:val="p"/>
                            </m:rPr>
                            <a:rPr kumimoji="0" lang="el-GR"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Ω</m:t>
                          </m:r>
                        </m:e>
                        <m:sub>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ub>
                      </m:sSub>
                    </m:oMath>
                  </m:oMathPara>
                </a14:m>
                <a:endParaRPr kumimoji="0" lang="en-US" sz="32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928880" y="3136747"/>
                <a:ext cx="491545" cy="49244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4551249" y="5747031"/>
                <a:ext cx="674884" cy="49244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𝛿</m:t>
                      </m:r>
                    </m:oMath>
                  </m:oMathPara>
                </a14:m>
                <a:endParaRPr kumimoji="0" lang="en-US" sz="32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4551249" y="5747031"/>
                <a:ext cx="674884" cy="492443"/>
              </a:xfrm>
              <a:prstGeom prst="rect">
                <a:avLst/>
              </a:prstGeom>
              <a:blipFill>
                <a:blip r:embed="rId9"/>
                <a:stretch>
                  <a:fillRect/>
                </a:stretch>
              </a:blipFill>
            </p:spPr>
            <p:txBody>
              <a:bodyPr/>
              <a:lstStyle/>
              <a:p>
                <a:r>
                  <a:rPr lang="en-US">
                    <a:noFill/>
                  </a:rPr>
                  <a:t> </a:t>
                </a:r>
              </a:p>
            </p:txBody>
          </p:sp>
        </mc:Fallback>
      </mc:AlternateContent>
      <p:grpSp>
        <p:nvGrpSpPr>
          <p:cNvPr id="16" name="Group 15"/>
          <p:cNvGrpSpPr/>
          <p:nvPr/>
        </p:nvGrpSpPr>
        <p:grpSpPr>
          <a:xfrm>
            <a:off x="5162121" y="5945902"/>
            <a:ext cx="226309" cy="141624"/>
            <a:chOff x="7976887" y="3815862"/>
            <a:chExt cx="309863" cy="530094"/>
          </a:xfrm>
        </p:grpSpPr>
        <p:cxnSp>
          <p:nvCxnSpPr>
            <p:cNvPr id="13" name="Straight Connector 12"/>
            <p:cNvCxnSpPr/>
            <p:nvPr/>
          </p:nvCxnSpPr>
          <p:spPr>
            <a:xfrm>
              <a:off x="7988317" y="3815862"/>
              <a:ext cx="2984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26730" y="3817620"/>
              <a:ext cx="0" cy="5283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976887" y="4345956"/>
              <a:ext cx="2984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8113515" y="4363051"/>
            <a:ext cx="42363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a:rPr>
              <a:t>p</a:t>
            </a:r>
          </a:p>
        </p:txBody>
      </p:sp>
      <p:sp>
        <p:nvSpPr>
          <p:cNvPr id="49" name="TextBox 48"/>
          <p:cNvSpPr txBox="1"/>
          <p:nvPr/>
        </p:nvSpPr>
        <p:spPr>
          <a:xfrm>
            <a:off x="2070858" y="4339222"/>
            <a:ext cx="55924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a:rPr>
              <a:t>-p</a:t>
            </a:r>
          </a:p>
        </p:txBody>
      </p:sp>
      <p:sp>
        <p:nvSpPr>
          <p:cNvPr id="50" name="TextBox 49"/>
          <p:cNvSpPr txBox="1"/>
          <p:nvPr/>
        </p:nvSpPr>
        <p:spPr>
          <a:xfrm>
            <a:off x="5089230" y="4391468"/>
            <a:ext cx="55924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a:rPr>
              <a:t>0</a:t>
            </a:r>
          </a:p>
        </p:txBody>
      </p:sp>
      <p:sp>
        <p:nvSpPr>
          <p:cNvPr id="41" name="Rectangle 40"/>
          <p:cNvSpPr/>
          <p:nvPr/>
        </p:nvSpPr>
        <p:spPr>
          <a:xfrm>
            <a:off x="8426206" y="1145648"/>
            <a:ext cx="3681452" cy="477848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p:cxnSp>
        <p:nvCxnSpPr>
          <p:cNvPr id="52" name="Straight Connector 51"/>
          <p:cNvCxnSpPr/>
          <p:nvPr/>
        </p:nvCxnSpPr>
        <p:spPr>
          <a:xfrm>
            <a:off x="6078984" y="4363051"/>
            <a:ext cx="0" cy="101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769727" y="4384820"/>
            <a:ext cx="0" cy="101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p:cNvSpPr txBox="1"/>
              <p:nvPr/>
            </p:nvSpPr>
            <p:spPr>
              <a:xfrm>
                <a:off x="2585720" y="4435610"/>
                <a:ext cx="1092630"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 xmlns:m="http://schemas.openxmlformats.org/officeDocument/2006/math">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rPr>
                      <m:t>𝒒</m:t>
                    </m:r>
                    <m:r>
                      <a:rPr kumimoji="0" lang="en-US" sz="2400" b="1" i="1" u="none" strike="noStrike" kern="1200" cap="none" spc="0" normalizeH="0" baseline="-25000" noProof="0" smtClean="0">
                        <a:ln>
                          <a:noFill/>
                        </a:ln>
                        <a:solidFill>
                          <a:prstClr val="black"/>
                        </a:solidFill>
                        <a:effectLst/>
                        <a:uLnTx/>
                        <a:uFillTx/>
                        <a:latin typeface="Cambria Math" panose="02040503050406030204" pitchFamily="18" charset="0"/>
                        <a:ea typeface="+mn-ea"/>
                      </a:rPr>
                      <m:t>𝟎</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rPr>
                      <m:t>𝒂</m:t>
                    </m:r>
                  </m:oMath>
                </a14:m>
                <a:r>
                  <a:rPr kumimoji="0" lang="en-US" sz="2400" b="1" i="0" u="none" strike="noStrike" kern="1200" cap="none" spc="0" normalizeH="0" baseline="0" noProof="0" dirty="0">
                    <a:ln>
                      <a:noFill/>
                    </a:ln>
                    <a:solidFill>
                      <a:prstClr val="black"/>
                    </a:solidFill>
                    <a:effectLst/>
                    <a:uLnTx/>
                    <a:uFillTx/>
                    <a:latin typeface="Lucida Sans" pitchFamily="34" charset="0"/>
                    <a:ea typeface="+mn-ea"/>
                    <a:cs typeface="Arial"/>
                  </a:rPr>
                  <a:t>+</a:t>
                </a:r>
                <a:r>
                  <a:rPr kumimoji="0" lang="en-US" sz="2400" b="1" i="0" u="none" strike="noStrike" kern="1200" cap="none" spc="0" normalizeH="0" baseline="0" noProof="0" dirty="0">
                    <a:ln>
                      <a:noFill/>
                    </a:ln>
                    <a:solidFill>
                      <a:prstClr val="black"/>
                    </a:solidFill>
                    <a:effectLst/>
                    <a:uLnTx/>
                    <a:uFillTx/>
                    <a:latin typeface="Symbol" panose="05050102010706020507" pitchFamily="18" charset="2"/>
                    <a:ea typeface="+mn-ea"/>
                    <a:cs typeface="Arial"/>
                  </a:rPr>
                  <a:t>f</a:t>
                </a:r>
              </a:p>
            </p:txBody>
          </p:sp>
        </mc:Choice>
        <mc:Fallback xmlns="">
          <p:sp>
            <p:nvSpPr>
              <p:cNvPr id="62" name="TextBox 61"/>
              <p:cNvSpPr txBox="1">
                <a:spLocks noRot="1" noChangeAspect="1" noMove="1" noResize="1" noEditPoints="1" noAdjustHandles="1" noChangeArrowheads="1" noChangeShapeType="1" noTextEdit="1"/>
              </p:cNvSpPr>
              <p:nvPr/>
            </p:nvSpPr>
            <p:spPr>
              <a:xfrm>
                <a:off x="2585720" y="4435610"/>
                <a:ext cx="1092630" cy="369332"/>
              </a:xfrm>
              <a:prstGeom prst="rect">
                <a:avLst/>
              </a:prstGeom>
              <a:blipFill>
                <a:blip r:embed="rId10"/>
                <a:stretch>
                  <a:fillRect l="-10056" t="-26667"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395931" y="4435610"/>
                <a:ext cx="828003"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rPr>
                        <m:t>𝒒𝒂</m:t>
                      </m:r>
                    </m:oMath>
                  </m:oMathPara>
                </a14:m>
                <a:endParaRPr kumimoji="0" lang="en-US" sz="2400" b="1"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395931" y="4435610"/>
                <a:ext cx="828003" cy="369332"/>
              </a:xfrm>
              <a:prstGeom prst="rect">
                <a:avLst/>
              </a:prstGeom>
              <a:blipFill>
                <a:blip r:embed="rId11"/>
                <a:stretch>
                  <a:fillRect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5676003" y="4417076"/>
                <a:ext cx="828003"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rPr>
                        <m:t>𝒒</m:t>
                      </m:r>
                      <m:r>
                        <a:rPr kumimoji="0" lang="en-US" sz="2400" b="1" i="1" u="none" strike="noStrike" kern="1200" cap="none" spc="0" normalizeH="0" baseline="-25000" noProof="0" smtClean="0">
                          <a:ln>
                            <a:noFill/>
                          </a:ln>
                          <a:solidFill>
                            <a:prstClr val="black"/>
                          </a:solidFill>
                          <a:effectLst/>
                          <a:uLnTx/>
                          <a:uFillTx/>
                          <a:latin typeface="Cambria Math" panose="02040503050406030204" pitchFamily="18" charset="0"/>
                          <a:ea typeface="+mn-ea"/>
                        </a:rPr>
                        <m:t>𝟎</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rPr>
                        <m:t>𝒂</m:t>
                      </m:r>
                    </m:oMath>
                  </m:oMathPara>
                </a14:m>
                <a:endParaRPr kumimoji="0" lang="en-US" sz="2400" b="1"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5676003" y="4417076"/>
                <a:ext cx="828003" cy="369332"/>
              </a:xfrm>
              <a:prstGeom prst="rect">
                <a:avLst/>
              </a:prstGeom>
              <a:blipFill>
                <a:blip r:embed="rId12"/>
                <a:stretch>
                  <a:fillRect b="-30000"/>
                </a:stretch>
              </a:blipFill>
            </p:spPr>
            <p:txBody>
              <a:bodyPr/>
              <a:lstStyle/>
              <a:p>
                <a:r>
                  <a:rPr lang="en-US">
                    <a:noFill/>
                  </a:rPr>
                  <a:t> </a:t>
                </a:r>
              </a:p>
            </p:txBody>
          </p:sp>
        </mc:Fallback>
      </mc:AlternateContent>
      <p:cxnSp>
        <p:nvCxnSpPr>
          <p:cNvPr id="54" name="Straight Arrow Connector 53"/>
          <p:cNvCxnSpPr/>
          <p:nvPr/>
        </p:nvCxnSpPr>
        <p:spPr>
          <a:xfrm>
            <a:off x="8019502" y="4365116"/>
            <a:ext cx="307835" cy="1016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6200000">
            <a:off x="5093832" y="2464890"/>
            <a:ext cx="30783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1" y="1302367"/>
            <a:ext cx="2270250" cy="52536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mc:AlternateContent xmlns:mc="http://schemas.openxmlformats.org/markup-compatibility/2006" xmlns:a14="http://schemas.microsoft.com/office/drawing/2010/main">
        <mc:Choice Requires="a14">
          <p:sp>
            <p:nvSpPr>
              <p:cNvPr id="71" name="TextBox 70"/>
              <p:cNvSpPr txBox="1"/>
              <p:nvPr/>
            </p:nvSpPr>
            <p:spPr>
              <a:xfrm>
                <a:off x="6190645" y="3333490"/>
                <a:ext cx="491545" cy="49244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smtClean="0">
                              <a:ln>
                                <a:noFill/>
                              </a:ln>
                              <a:solidFill>
                                <a:prstClr val="black"/>
                              </a:solidFill>
                              <a:effectLst/>
                              <a:uLnTx/>
                              <a:uFillTx/>
                              <a:latin typeface="Cambria Math"/>
                              <a:ea typeface="+mn-ea"/>
                            </a:rPr>
                          </m:ctrlPr>
                        </m:sSubPr>
                        <m:e>
                          <m:r>
                            <m:rPr>
                              <m:sty m:val="p"/>
                            </m:rPr>
                            <a:rPr kumimoji="0" lang="el-GR"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Ω</m:t>
                          </m:r>
                        </m:e>
                        <m:sub>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ub>
                      </m:sSub>
                    </m:oMath>
                  </m:oMathPara>
                </a14:m>
                <a:endParaRPr kumimoji="0" lang="en-US" sz="32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6190645" y="3333490"/>
                <a:ext cx="491545" cy="49244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5476859" y="2131246"/>
                <a:ext cx="3640583"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a:ea typeface="+mn-ea"/>
                            </a:rPr>
                          </m:ctrlPr>
                        </m:sSubPr>
                        <m:e>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rPr>
                            <m:t>𝑬</m:t>
                          </m:r>
                        </m:e>
                        <m:sub>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rPr>
                            <m:t>𝒆</m:t>
                          </m:r>
                        </m:sub>
                      </m:sSub>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rPr>
                        <m:t>=−</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rPr>
                        <m:t>𝟐</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rPr>
                        <m:t>𝑱</m:t>
                      </m:r>
                      <m:func>
                        <m:funcPr>
                          <m:ctrlPr>
                            <a:rPr kumimoji="0" lang="en-US" sz="1800" b="1" i="1" u="none" strike="noStrike" kern="1200" cap="none" spc="0" normalizeH="0" baseline="0" noProof="0">
                              <a:ln>
                                <a:noFill/>
                              </a:ln>
                              <a:solidFill>
                                <a:srgbClr val="FF0000"/>
                              </a:solidFill>
                              <a:effectLst/>
                              <a:uLnTx/>
                              <a:uFillTx/>
                              <a:latin typeface="Cambria Math"/>
                              <a:ea typeface="+mn-ea"/>
                            </a:rPr>
                          </m:ctrlPr>
                        </m:funcPr>
                        <m:fName>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rPr>
                            <m:t>𝒄𝒐𝒔</m:t>
                          </m:r>
                        </m:fName>
                        <m:e>
                          <m:d>
                            <m:dPr>
                              <m:ctrlPr>
                                <a:rPr kumimoji="0" lang="en-US" sz="1800" b="1" i="1" u="none" strike="noStrike" kern="1200" cap="none" spc="0" normalizeH="0" baseline="0" noProof="0">
                                  <a:ln>
                                    <a:noFill/>
                                  </a:ln>
                                  <a:solidFill>
                                    <a:srgbClr val="FF0000"/>
                                  </a:solidFill>
                                  <a:effectLst/>
                                  <a:uLnTx/>
                                  <a:uFillTx/>
                                  <a:latin typeface="Cambria Math"/>
                                  <a:ea typeface="+mn-ea"/>
                                </a:rPr>
                              </m:ctrlPr>
                            </m:dPr>
                            <m:e>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rPr>
                                <m:t>𝒒𝒂</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rPr>
                                <m:t>+</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𝝓</m:t>
                              </m:r>
                            </m:e>
                          </m:d>
                        </m:e>
                      </m:func>
                    </m:oMath>
                  </m:oMathPara>
                </a14:m>
                <a:endParaRPr kumimoji="0" lang="en-US" sz="1800" b="1" i="0" u="none" strike="noStrike" kern="1200" cap="none" spc="0" normalizeH="0" baseline="0" noProof="0" dirty="0">
                  <a:ln>
                    <a:noFill/>
                  </a:ln>
                  <a:solidFill>
                    <a:srgbClr val="C00000"/>
                  </a:solidFill>
                  <a:effectLst/>
                  <a:uLnTx/>
                  <a:uFillTx/>
                  <a:latin typeface="Lucida Sans" pitchFamily="34" charset="0"/>
                  <a:ea typeface="+mn-ea"/>
                  <a:cs typeface="Arial"/>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5476859" y="2131246"/>
                <a:ext cx="3640583" cy="276999"/>
              </a:xfrm>
              <a:prstGeom prst="rect">
                <a:avLst/>
              </a:prstGeom>
              <a:blipFill>
                <a:blip r:embed="rId14"/>
                <a:stretch>
                  <a:fillRect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5710902" y="1420601"/>
                <a:ext cx="4957098" cy="39940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 xmlns:m="http://schemas.openxmlformats.org/officeDocument/2006/math">
                    <m:sSubSup>
                      <m:sSubSupPr>
                        <m:ctrlPr>
                          <a:rPr kumimoji="0" lang="en-US" sz="2400" b="0" i="1" u="none" strike="noStrike" kern="1200" cap="none" spc="0" normalizeH="0" baseline="0" noProof="0" smtClean="0">
                            <a:ln>
                              <a:noFill/>
                            </a:ln>
                            <a:solidFill>
                              <a:prstClr val="black"/>
                            </a:solidFill>
                            <a:effectLst/>
                            <a:uLnTx/>
                            <a:uFillTx/>
                            <a:latin typeface="Cambria Math"/>
                            <a:ea typeface="+mn-ea"/>
                          </a:rPr>
                        </m:ctrlPr>
                      </m:sSubSupPr>
                      <m:e>
                        <m:r>
                          <m:rPr>
                            <m:sty m:val="p"/>
                          </m:r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Δ</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𝐸</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up>
                    </m:sSubSup>
                    <m:d>
                      <m:dPr>
                        <m:ctrlPr>
                          <a:rPr kumimoji="0" lang="en-US" sz="2400" b="0" i="1" u="none" strike="noStrike" kern="1200" cap="none" spc="0" normalizeH="0" baseline="0" noProof="0" smtClean="0">
                            <a:ln>
                              <a:noFill/>
                            </a:ln>
                            <a:solidFill>
                              <a:prstClr val="black"/>
                            </a:solidFill>
                            <a:effectLst/>
                            <a:uLnTx/>
                            <a:uFillTx/>
                            <a:latin typeface="Cambria Math"/>
                            <a:ea typeface="+mn-ea"/>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𝑞</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rPr>
                      <m:t>[</m:t>
                    </m:r>
                    <m:sSubSup>
                      <m:sSubSupPr>
                        <m:ctrlPr>
                          <a:rPr kumimoji="0" lang="en-US" sz="2400" b="0" i="1" u="none" strike="noStrike" kern="1200" cap="none" spc="0" normalizeH="0" baseline="0" noProof="0">
                            <a:ln>
                              <a:noFill/>
                            </a:ln>
                            <a:solidFill>
                              <a:prstClr val="black"/>
                            </a:solidFill>
                            <a:effectLst/>
                            <a:uLnTx/>
                            <a:uFillTx/>
                            <a:latin typeface="Cambria Math"/>
                            <a:ea typeface="+mn-ea"/>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𝐸</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𝑒</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 </m:t>
                        </m:r>
                      </m:sup>
                    </m:sSub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bSup>
                      <m:sSubSupPr>
                        <m:ctrlPr>
                          <a:rPr kumimoji="0" lang="en-US" sz="2400" b="0" i="1" u="none" strike="noStrike" kern="1200" cap="none" spc="0" normalizeH="0" baseline="0" noProof="0">
                            <a:ln>
                              <a:noFill/>
                            </a:ln>
                            <a:solidFill>
                              <a:prstClr val="black"/>
                            </a:solidFill>
                            <a:effectLst/>
                            <a:uLnTx/>
                            <a:uFillTx/>
                            <a:latin typeface="Cambria Math"/>
                            <a:ea typeface="+mn-ea"/>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𝐸</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𝑔</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 </m:t>
                        </m:r>
                      </m:sup>
                    </m:sSubSup>
                  </m:oMath>
                </a14:m>
                <a:r>
                  <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Arial"/>
                  </a:rPr>
                  <a:t>]/2</a:t>
                </a:r>
              </a:p>
            </p:txBody>
          </p:sp>
        </mc:Choice>
        <mc:Fallback xmlns="">
          <p:sp>
            <p:nvSpPr>
              <p:cNvPr id="75" name="TextBox 74"/>
              <p:cNvSpPr txBox="1">
                <a:spLocks noRot="1" noChangeAspect="1" noMove="1" noResize="1" noEditPoints="1" noAdjustHandles="1" noChangeArrowheads="1" noChangeShapeType="1" noTextEdit="1"/>
              </p:cNvSpPr>
              <p:nvPr/>
            </p:nvSpPr>
            <p:spPr>
              <a:xfrm>
                <a:off x="5710902" y="1420601"/>
                <a:ext cx="4957098" cy="399405"/>
              </a:xfrm>
              <a:prstGeom prst="rect">
                <a:avLst/>
              </a:prstGeom>
              <a:blipFill>
                <a:blip r:embed="rId15"/>
                <a:stretch>
                  <a:fillRect l="-2214" t="-22727" b="-37879"/>
                </a:stretch>
              </a:blipFill>
            </p:spPr>
            <p:txBody>
              <a:bodyPr/>
              <a:lstStyle/>
              <a:p>
                <a:r>
                  <a:rPr lang="en-US">
                    <a:noFill/>
                  </a:rPr>
                  <a:t> </a:t>
                </a:r>
              </a:p>
            </p:txBody>
          </p:sp>
        </mc:Fallback>
      </mc:AlternateContent>
      <p:cxnSp>
        <p:nvCxnSpPr>
          <p:cNvPr id="4" name="Straight Connector 3"/>
          <p:cNvCxnSpPr/>
          <p:nvPr/>
        </p:nvCxnSpPr>
        <p:spPr>
          <a:xfrm>
            <a:off x="6063346" y="4391467"/>
            <a:ext cx="34767" cy="98607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769728" y="2679678"/>
            <a:ext cx="28523" cy="164586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197578" y="1895854"/>
            <a:ext cx="6223772" cy="446140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p:sp>
        <p:nvSpPr>
          <p:cNvPr id="37" name="Shape 538"/>
          <p:cNvSpPr/>
          <p:nvPr/>
        </p:nvSpPr>
        <p:spPr>
          <a:xfrm rot="16200000">
            <a:off x="4915839" y="4188225"/>
            <a:ext cx="2440448" cy="243258"/>
          </a:xfrm>
          <a:prstGeom prst="rightArrow">
            <a:avLst>
              <a:gd name="adj1" fmla="val 32000"/>
              <a:gd name="adj2" fmla="val 190099"/>
            </a:avLst>
          </a:prstGeom>
          <a:gradFill>
            <a:gsLst>
              <a:gs pos="100000">
                <a:srgbClr val="FF2500"/>
              </a:gs>
              <a:gs pos="0">
                <a:srgbClr val="0433FF"/>
              </a:gs>
            </a:gsLst>
            <a:lin ang="10800000"/>
          </a:gradFill>
          <a:ln w="12700">
            <a:miter lim="400000"/>
          </a:ln>
        </p:spPr>
        <p:txBody>
          <a:bodyPr lIns="35719" tIns="35719" rIns="35719" bIns="35719" anchor="ctr"/>
          <a:lstStyle/>
          <a:p>
            <a:pPr marL="0" marR="0" lvl="0" indent="0" algn="l" defTabSz="914400" rtl="0" eaLnBrk="1" fontAlgn="base" latinLnBrk="0" hangingPunct="1">
              <a:lnSpc>
                <a:spcPct val="100000"/>
              </a:lnSpc>
              <a:spcBef>
                <a:spcPct val="50000"/>
              </a:spcBef>
              <a:spcAft>
                <a:spcPct val="0"/>
              </a:spcAft>
              <a:buClrTx/>
              <a:buSzTx/>
              <a:buFontTx/>
              <a:buNone/>
              <a:tabLst/>
              <a:defRPr sz="2400">
                <a:solidFill>
                  <a:srgbClr val="FFFFFF"/>
                </a:solidFill>
              </a:defRPr>
            </a:pPr>
            <a:endParaRPr kumimoji="0" sz="1687" b="0" i="0" u="none" strike="noStrike" kern="1200" cap="none" spc="0" normalizeH="0" baseline="0" noProof="0" dirty="0">
              <a:ln>
                <a:noFill/>
              </a:ln>
              <a:solidFill>
                <a:srgbClr val="FFFFFF"/>
              </a:solidFill>
              <a:effectLst/>
              <a:uLnTx/>
              <a:uFillTx/>
              <a:latin typeface="Lucida Sans" pitchFamily="34" charset="0"/>
              <a:ea typeface="+mn-ea"/>
              <a:cs typeface="Arial"/>
            </a:endParaRPr>
          </a:p>
        </p:txBody>
      </p:sp>
      <p:sp>
        <p:nvSpPr>
          <p:cNvPr id="42" name="Shape 538"/>
          <p:cNvSpPr/>
          <p:nvPr/>
        </p:nvSpPr>
        <p:spPr>
          <a:xfrm rot="13217003">
            <a:off x="2245052" y="4014157"/>
            <a:ext cx="4411211" cy="151599"/>
          </a:xfrm>
          <a:prstGeom prst="rightArrow">
            <a:avLst>
              <a:gd name="adj1" fmla="val 32000"/>
              <a:gd name="adj2" fmla="val 190099"/>
            </a:avLst>
          </a:prstGeom>
          <a:gradFill>
            <a:gsLst>
              <a:gs pos="100000">
                <a:srgbClr val="FF2500"/>
              </a:gs>
              <a:gs pos="0">
                <a:srgbClr val="0433FF"/>
              </a:gs>
            </a:gsLst>
            <a:lin ang="10800000"/>
          </a:gradFill>
          <a:ln w="12700">
            <a:miter lim="400000"/>
          </a:ln>
        </p:spPr>
        <p:txBody>
          <a:bodyPr lIns="35719" tIns="35719" rIns="35719" bIns="35719" anchor="ctr"/>
          <a:lstStyle/>
          <a:p>
            <a:pPr marL="0" marR="0" lvl="0" indent="0" algn="l" defTabSz="914400" rtl="0" eaLnBrk="1" fontAlgn="base" latinLnBrk="0" hangingPunct="1">
              <a:lnSpc>
                <a:spcPct val="100000"/>
              </a:lnSpc>
              <a:spcBef>
                <a:spcPct val="50000"/>
              </a:spcBef>
              <a:spcAft>
                <a:spcPct val="0"/>
              </a:spcAft>
              <a:buClrTx/>
              <a:buSzTx/>
              <a:buFontTx/>
              <a:buNone/>
              <a:tabLst/>
              <a:defRPr sz="2400">
                <a:solidFill>
                  <a:srgbClr val="FFFFFF"/>
                </a:solidFill>
              </a:defRPr>
            </a:pPr>
            <a:endParaRPr kumimoji="0" sz="1687" b="0" i="0" u="none" strike="noStrike" kern="1200" cap="none" spc="0" normalizeH="0" baseline="0" noProof="0" dirty="0">
              <a:ln>
                <a:noFill/>
              </a:ln>
              <a:solidFill>
                <a:srgbClr val="FFFFFF"/>
              </a:solidFill>
              <a:effectLst/>
              <a:uLnTx/>
              <a:uFillTx/>
              <a:latin typeface="Lucida Sans" pitchFamily="34" charset="0"/>
              <a:ea typeface="+mn-ea"/>
              <a:cs typeface="Arial"/>
            </a:endParaRPr>
          </a:p>
        </p:txBody>
      </p:sp>
      <mc:AlternateContent xmlns:mc="http://schemas.openxmlformats.org/markup-compatibility/2006" xmlns:a14="http://schemas.microsoft.com/office/drawing/2010/main">
        <mc:Choice Requires="a14">
          <p:sp>
            <p:nvSpPr>
              <p:cNvPr id="43" name="Rectangle 42"/>
              <p:cNvSpPr/>
              <p:nvPr/>
            </p:nvSpPr>
            <p:spPr>
              <a:xfrm>
                <a:off x="5453801" y="5846822"/>
                <a:ext cx="3032753" cy="5831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Arial"/>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a:ea typeface="Cambria Math" panose="02040503050406030204" pitchFamily="18" charset="0"/>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 </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𝑘</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𝐶</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𝑎</m:t>
                    </m:r>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𝜋</m:t>
                    </m:r>
                    <m:f>
                      <m:fPr>
                        <m:ctrlPr>
                          <a:rPr kumimoji="0" lang="en-US" sz="2000" b="0" i="1" u="none" strike="noStrike" kern="1200" cap="none" spc="0" normalizeH="0" baseline="0" noProof="0">
                            <a:ln>
                              <a:noFill/>
                            </a:ln>
                            <a:solidFill>
                              <a:prstClr val="black"/>
                            </a:solidFill>
                            <a:effectLst/>
                            <a:uLnTx/>
                            <a:uFillTx/>
                            <a:latin typeface="Cambria Math"/>
                            <a:ea typeface="Cambria Math" panose="02040503050406030204" pitchFamily="18" charset="0"/>
                          </a:rPr>
                        </m:ctrlPr>
                      </m:fPr>
                      <m:num>
                        <m:sSub>
                          <m:sSubPr>
                            <m:ctrlPr>
                              <a:rPr kumimoji="0" lang="en-US" sz="2000" b="0" i="1" u="none" strike="noStrike" kern="1200" cap="none" spc="0" normalizeH="0" baseline="0" noProof="0">
                                <a:ln>
                                  <a:noFill/>
                                </a:ln>
                                <a:solidFill>
                                  <a:prstClr val="black"/>
                                </a:solidFill>
                                <a:effectLst/>
                                <a:uLnTx/>
                                <a:uFillTx/>
                                <a:latin typeface="Cambria Math"/>
                                <a:ea typeface="Cambria Math" panose="02040503050406030204" pitchFamily="18" charset="0"/>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𝜆</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𝑙𝑎𝑡</m:t>
                            </m:r>
                          </m:sub>
                        </m:sSub>
                      </m:num>
                      <m:den>
                        <m:sSub>
                          <m:sSubPr>
                            <m:ctrlPr>
                              <a:rPr kumimoji="0" lang="en-US" sz="2000" b="0" i="1" u="none" strike="noStrike" kern="1200" cap="none" spc="0" normalizeH="0" baseline="0" noProof="0">
                                <a:ln>
                                  <a:noFill/>
                                </a:ln>
                                <a:solidFill>
                                  <a:prstClr val="black"/>
                                </a:solidFill>
                                <a:effectLst/>
                                <a:uLnTx/>
                                <a:uFillTx/>
                                <a:latin typeface="Cambria Math"/>
                                <a:ea typeface="Cambria Math" panose="02040503050406030204" pitchFamily="18" charset="0"/>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𝜆</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𝐶</m:t>
                            </m:r>
                          </m:sub>
                        </m:sSub>
                      </m:den>
                    </m:f>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r>
                      <m:rPr>
                        <m:sty m:val="p"/>
                      </m:r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ϕ</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=7</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𝜋</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/6</m:t>
                    </m:r>
                  </m:oMath>
                </a14:m>
                <a:endParaRPr kumimoji="0" lang="en-US" sz="2000" b="1" i="0" u="none" strike="noStrike" kern="1200" cap="none" spc="0" normalizeH="0" baseline="0" noProof="0" dirty="0">
                  <a:ln>
                    <a:noFill/>
                  </a:ln>
                  <a:solidFill>
                    <a:prstClr val="black"/>
                  </a:solidFill>
                  <a:effectLst/>
                  <a:uLnTx/>
                  <a:uFillTx/>
                  <a:latin typeface="Times New Roman"/>
                  <a:ea typeface="+mn-ea"/>
                  <a:cs typeface="Arial"/>
                </a:endParaRPr>
              </a:p>
            </p:txBody>
          </p:sp>
        </mc:Choice>
        <mc:Fallback xmlns="">
          <p:sp>
            <p:nvSpPr>
              <p:cNvPr id="43" name="Rectangle 42"/>
              <p:cNvSpPr>
                <a:spLocks noRot="1" noChangeAspect="1" noMove="1" noResize="1" noEditPoints="1" noAdjustHandles="1" noChangeArrowheads="1" noChangeShapeType="1" noTextEdit="1"/>
              </p:cNvSpPr>
              <p:nvPr/>
            </p:nvSpPr>
            <p:spPr>
              <a:xfrm>
                <a:off x="5453801" y="5846822"/>
                <a:ext cx="3032753" cy="583173"/>
              </a:xfrm>
              <a:prstGeom prst="rect">
                <a:avLst/>
              </a:prstGeom>
              <a:blipFill>
                <a:blip r:embed="rId16"/>
                <a:stretch>
                  <a:fillRect/>
                </a:stretch>
              </a:blipFill>
            </p:spPr>
            <p:txBody>
              <a:bodyPr/>
              <a:lstStyle/>
              <a:p>
                <a:r>
                  <a:rPr lang="en-US">
                    <a:noFill/>
                  </a:rPr>
                  <a:t> </a:t>
                </a:r>
              </a:p>
            </p:txBody>
          </p:sp>
        </mc:Fallback>
      </mc:AlternateContent>
      <p:grpSp>
        <p:nvGrpSpPr>
          <p:cNvPr id="35" name="Group 34"/>
          <p:cNvGrpSpPr/>
          <p:nvPr/>
        </p:nvGrpSpPr>
        <p:grpSpPr>
          <a:xfrm>
            <a:off x="1861155" y="721104"/>
            <a:ext cx="1946242" cy="977698"/>
            <a:chOff x="321246" y="5506892"/>
            <a:chExt cx="1946242" cy="977698"/>
          </a:xfrm>
        </p:grpSpPr>
        <p:sp>
          <p:nvSpPr>
            <p:cNvPr id="44" name="Line 3"/>
            <p:cNvSpPr>
              <a:spLocks noChangeShapeType="1"/>
            </p:cNvSpPr>
            <p:nvPr/>
          </p:nvSpPr>
          <p:spPr bwMode="auto">
            <a:xfrm>
              <a:off x="1328067" y="6284535"/>
              <a:ext cx="914400"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omic Sans MS" pitchFamily="66" charset="0"/>
                <a:ea typeface="+mn-ea"/>
                <a:cs typeface="Arial" pitchFamily="34" charset="0"/>
              </a:endParaRPr>
            </a:p>
          </p:txBody>
        </p:sp>
        <p:sp>
          <p:nvSpPr>
            <p:cNvPr id="46" name="Text Box 4"/>
            <p:cNvSpPr txBox="1">
              <a:spLocks noChangeArrowheads="1"/>
            </p:cNvSpPr>
            <p:nvPr/>
          </p:nvSpPr>
          <p:spPr bwMode="auto">
            <a:xfrm>
              <a:off x="321246" y="6084480"/>
              <a:ext cx="859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ja-JP" sz="2000" b="1" i="0" u="none" strike="noStrike" kern="1200" cap="none" spc="0" normalizeH="0" baseline="30000" noProof="0" dirty="0">
                  <a:ln>
                    <a:noFill/>
                  </a:ln>
                  <a:solidFill>
                    <a:prstClr val="black"/>
                  </a:solidFill>
                  <a:effectLst/>
                  <a:uLnTx/>
                  <a:uFillTx/>
                  <a:latin typeface="Times New Roman" pitchFamily="18" charset="0"/>
                  <a:ea typeface="ＭＳ Ｐ明朝" panose="020B0604020202020204" charset="-128"/>
                  <a:cs typeface="Arial" pitchFamily="34" charset="0"/>
                </a:rPr>
                <a:t>1</a:t>
              </a:r>
              <a:r>
                <a:rPr kumimoji="0" lang="en-US" altLang="ja-JP" sz="2000" b="1" i="0" u="none" strike="noStrike" kern="1200" cap="none" spc="0" normalizeH="0" baseline="0" noProof="0" dirty="0">
                  <a:ln>
                    <a:noFill/>
                  </a:ln>
                  <a:solidFill>
                    <a:prstClr val="black"/>
                  </a:solidFill>
                  <a:effectLst/>
                  <a:uLnTx/>
                  <a:uFillTx/>
                  <a:latin typeface="Times New Roman" pitchFamily="18" charset="0"/>
                  <a:ea typeface="ＭＳ Ｐ明朝" panose="020B0604020202020204" charset="-128"/>
                  <a:cs typeface="Arial" pitchFamily="34" charset="0"/>
                </a:rPr>
                <a:t>S</a:t>
              </a:r>
              <a:r>
                <a:rPr kumimoji="0" lang="en-US" altLang="ja-JP" sz="2000" b="1" i="0" u="none" strike="noStrike" kern="1200" cap="none" spc="0" normalizeH="0" baseline="-25000" noProof="0" dirty="0">
                  <a:ln>
                    <a:noFill/>
                  </a:ln>
                  <a:solidFill>
                    <a:prstClr val="black"/>
                  </a:solidFill>
                  <a:effectLst/>
                  <a:uLnTx/>
                  <a:uFillTx/>
                  <a:latin typeface="Times New Roman" pitchFamily="18" charset="0"/>
                  <a:ea typeface="ＭＳ Ｐ明朝" panose="020B0604020202020204" charset="-128"/>
                  <a:cs typeface="Arial" pitchFamily="34" charset="0"/>
                </a:rPr>
                <a:t>0</a:t>
              </a:r>
              <a:r>
                <a:rPr kumimoji="0" lang="en-US" altLang="ja-JP" sz="2000" b="1" i="0" u="none" strike="noStrike" kern="1200" cap="none" spc="0" normalizeH="0" baseline="0" noProof="0" dirty="0">
                  <a:ln>
                    <a:noFill/>
                  </a:ln>
                  <a:solidFill>
                    <a:srgbClr val="FF0000"/>
                  </a:solidFill>
                  <a:effectLst/>
                  <a:uLnTx/>
                  <a:uFillTx/>
                  <a:latin typeface="Times New Roman" pitchFamily="18" charset="0"/>
                  <a:ea typeface="ＭＳ Ｐ明朝" panose="020B0604020202020204" charset="-128"/>
                  <a:cs typeface="Arial" pitchFamily="34" charset="0"/>
                </a:rPr>
                <a:t> </a:t>
              </a:r>
              <a:r>
                <a:rPr kumimoji="0" lang="en-US" altLang="ja-JP" sz="2000" b="1" i="0" u="none" strike="noStrike" kern="1200" cap="none" spc="0" normalizeH="0" baseline="0" noProof="0" dirty="0">
                  <a:ln>
                    <a:noFill/>
                  </a:ln>
                  <a:solidFill>
                    <a:srgbClr val="0000FF"/>
                  </a:solidFill>
                  <a:effectLst/>
                  <a:uLnTx/>
                  <a:uFillTx/>
                  <a:latin typeface="Times New Roman" pitchFamily="18" charset="0"/>
                  <a:ea typeface="ＭＳ Ｐ明朝" panose="020B0604020202020204" charset="-128"/>
                  <a:cs typeface="Arial" pitchFamily="34" charset="0"/>
                </a:rPr>
                <a:t>(g)</a:t>
              </a:r>
            </a:p>
          </p:txBody>
        </p:sp>
        <p:sp>
          <p:nvSpPr>
            <p:cNvPr id="47" name="Line 12"/>
            <p:cNvSpPr>
              <a:spLocks noChangeShapeType="1"/>
            </p:cNvSpPr>
            <p:nvPr/>
          </p:nvSpPr>
          <p:spPr bwMode="auto">
            <a:xfrm>
              <a:off x="1353244" y="5777689"/>
              <a:ext cx="91424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omic Sans MS" pitchFamily="66" charset="0"/>
                <a:ea typeface="+mn-ea"/>
                <a:cs typeface="Arial" pitchFamily="34" charset="0"/>
              </a:endParaRPr>
            </a:p>
          </p:txBody>
        </p:sp>
        <p:sp>
          <p:nvSpPr>
            <p:cNvPr id="48" name="Text Box 13"/>
            <p:cNvSpPr txBox="1">
              <a:spLocks noChangeArrowheads="1"/>
            </p:cNvSpPr>
            <p:nvPr/>
          </p:nvSpPr>
          <p:spPr bwMode="auto">
            <a:xfrm>
              <a:off x="335830" y="5506892"/>
              <a:ext cx="882499" cy="40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ja-JP" sz="2000" b="1" i="0" u="none" strike="noStrike" kern="1200" cap="none" spc="0" normalizeH="0" baseline="30000" noProof="0" dirty="0">
                  <a:ln>
                    <a:noFill/>
                  </a:ln>
                  <a:solidFill>
                    <a:prstClr val="black"/>
                  </a:solidFill>
                  <a:effectLst/>
                  <a:uLnTx/>
                  <a:uFillTx/>
                  <a:latin typeface="Times New Roman" pitchFamily="18" charset="0"/>
                  <a:ea typeface="ＭＳ Ｐ明朝" panose="020B0604020202020204" charset="-128"/>
                  <a:cs typeface="Arial" pitchFamily="34" charset="0"/>
                </a:rPr>
                <a:t>3</a:t>
              </a:r>
              <a:r>
                <a:rPr kumimoji="0" lang="en-US" altLang="ja-JP" sz="2000" b="1" i="0" u="none" strike="noStrike" kern="1200" cap="none" spc="0" normalizeH="0" baseline="0" noProof="0" dirty="0">
                  <a:ln>
                    <a:noFill/>
                  </a:ln>
                  <a:solidFill>
                    <a:prstClr val="black"/>
                  </a:solidFill>
                  <a:effectLst/>
                  <a:uLnTx/>
                  <a:uFillTx/>
                  <a:latin typeface="Times New Roman" pitchFamily="18" charset="0"/>
                  <a:ea typeface="ＭＳ Ｐ明朝" panose="020B0604020202020204" charset="-128"/>
                  <a:cs typeface="Arial" pitchFamily="34" charset="0"/>
                </a:rPr>
                <a:t>P</a:t>
              </a:r>
              <a:r>
                <a:rPr kumimoji="0" lang="en-US" altLang="ja-JP" sz="2000" b="1" i="0" u="none" strike="noStrike" kern="1200" cap="none" spc="0" normalizeH="0" baseline="-25000" noProof="0" dirty="0">
                  <a:ln>
                    <a:noFill/>
                  </a:ln>
                  <a:solidFill>
                    <a:prstClr val="black"/>
                  </a:solidFill>
                  <a:effectLst/>
                  <a:uLnTx/>
                  <a:uFillTx/>
                  <a:latin typeface="Times New Roman" pitchFamily="18" charset="0"/>
                  <a:ea typeface="ＭＳ Ｐ明朝" panose="020B0604020202020204" charset="-128"/>
                  <a:cs typeface="Arial" pitchFamily="34" charset="0"/>
                </a:rPr>
                <a:t>0  </a:t>
              </a:r>
              <a:r>
                <a:rPr kumimoji="0" lang="en-US" altLang="ja-JP" sz="2000" b="1" i="0" u="none" strike="noStrike" kern="1200" cap="none" spc="0" normalizeH="0" baseline="0" noProof="0" dirty="0">
                  <a:ln>
                    <a:noFill/>
                  </a:ln>
                  <a:solidFill>
                    <a:srgbClr val="FF0000"/>
                  </a:solidFill>
                  <a:effectLst/>
                  <a:uLnTx/>
                  <a:uFillTx/>
                  <a:latin typeface="Times New Roman" pitchFamily="18" charset="0"/>
                  <a:ea typeface="ＭＳ Ｐ明朝" panose="020B0604020202020204" charset="-128"/>
                  <a:cs typeface="Arial" pitchFamily="34" charset="0"/>
                </a:rPr>
                <a:t>(e)</a:t>
              </a:r>
            </a:p>
          </p:txBody>
        </p:sp>
      </p:grpSp>
      <mc:AlternateContent xmlns:mc="http://schemas.openxmlformats.org/markup-compatibility/2006" xmlns:a14="http://schemas.microsoft.com/office/drawing/2010/main">
        <mc:Choice Requires="a14">
          <p:sp>
            <p:nvSpPr>
              <p:cNvPr id="51" name="TextBox 50"/>
              <p:cNvSpPr txBox="1"/>
              <p:nvPr/>
            </p:nvSpPr>
            <p:spPr>
              <a:xfrm>
                <a:off x="6544463" y="754358"/>
                <a:ext cx="4035785" cy="52155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a:ea typeface="+mn-ea"/>
                          </a:rPr>
                        </m:ctrlPr>
                      </m:sSubPr>
                      <m:e>
                        <m:acc>
                          <m:accPr>
                            <m:chr m:val="⃗"/>
                            <m:ctrlPr>
                              <a:rPr kumimoji="0" lang="en-US" sz="2400" b="0" i="1" u="none" strike="noStrike" kern="1200" cap="none" spc="0" normalizeH="0" baseline="0" noProof="0">
                                <a:ln>
                                  <a:noFill/>
                                </a:ln>
                                <a:solidFill>
                                  <a:prstClr val="black"/>
                                </a:solidFill>
                                <a:effectLst/>
                                <a:uLnTx/>
                                <a:uFillTx/>
                                <a:latin typeface="Cambria Math"/>
                                <a:ea typeface="+mn-ea"/>
                              </a:rPr>
                            </m:ctrlPr>
                          </m:accPr>
                          <m:e>
                            <m:sSub>
                              <m:sSubPr>
                                <m:ctrlPr>
                                  <a:rPr kumimoji="0" lang="en-US" sz="2400" b="0" i="1" u="none" strike="noStrike" kern="1200" cap="none" spc="0" normalizeH="0" baseline="0" noProof="0">
                                    <a:ln>
                                      <a:noFill/>
                                    </a:ln>
                                    <a:solidFill>
                                      <a:prstClr val="black"/>
                                    </a:solidFill>
                                    <a:effectLst/>
                                    <a:uLnTx/>
                                    <a:uFillTx/>
                                    <a:latin typeface="Cambria Math"/>
                                    <a:ea typeface="+mn-ea"/>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𝐵</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 </m:t>
                                </m:r>
                              </m:sub>
                            </m:sSub>
                          </m:e>
                        </m:acc>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𝑆𝑂𝐶</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 </m:t>
                    </m:r>
                    <m:d>
                      <m:dPr>
                        <m:ctrlPr>
                          <a:rPr kumimoji="0" lang="en-US" sz="2400" b="0" i="1" u="none" strike="noStrike" kern="1200" cap="none" spc="0" normalizeH="0" baseline="0" noProof="0">
                            <a:ln>
                              <a:noFill/>
                            </a:ln>
                            <a:solidFill>
                              <a:prstClr val="black"/>
                            </a:solidFill>
                            <a:effectLst/>
                            <a:uLnTx/>
                            <a:uFillTx/>
                            <a:latin typeface="Cambria Math"/>
                            <a:ea typeface="+mn-ea"/>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𝑞</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f>
                      <m:fPr>
                        <m:ctrlPr>
                          <a:rPr kumimoji="0" lang="en-US" sz="2400" b="0" i="1" u="none" strike="noStrike" kern="1200" cap="none" spc="0" normalizeH="0" baseline="0" noProof="0" smtClean="0">
                            <a:ln>
                              <a:noFill/>
                            </a:ln>
                            <a:solidFill>
                              <a:prstClr val="black"/>
                            </a:solidFill>
                            <a:effectLst/>
                            <a:uLnTx/>
                            <a:uFillTx/>
                            <a:latin typeface="Cambria Math"/>
                            <a:ea typeface="+mn-ea"/>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1</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2</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sSub>
                      <m:sSubPr>
                        <m:ctrlPr>
                          <a:rPr kumimoji="0" lang="en-US" sz="2400" b="0" i="1" u="none" strike="noStrike" kern="1200" cap="none" spc="0" normalizeH="0" baseline="0" noProof="0">
                            <a:ln>
                              <a:noFill/>
                            </a:ln>
                            <a:solidFill>
                              <a:prstClr val="black"/>
                            </a:solidFill>
                            <a:effectLst/>
                            <a:uLnTx/>
                            <a:uFillTx/>
                            <a:latin typeface="Cambria Math"/>
                            <a:ea typeface="+mn-ea"/>
                          </a:rPr>
                        </m:ctrlPr>
                      </m:sSubPr>
                      <m:e>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Ω</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,0,</m:t>
                    </m:r>
                    <m:sSub>
                      <m:sSubPr>
                        <m:ctrlPr>
                          <a:rPr kumimoji="0" lang="en-US" sz="2400" b="0" i="1" u="none" strike="noStrike" kern="1200" cap="none" spc="0" normalizeH="0" baseline="0" noProof="0">
                            <a:ln>
                              <a:noFill/>
                            </a:ln>
                            <a:solidFill>
                              <a:prstClr val="black"/>
                            </a:solidFill>
                            <a:effectLst/>
                            <a:uLnTx/>
                            <a:uFillTx/>
                            <a:latin typeface="Cambria Math"/>
                            <a:ea typeface="+mn-ea"/>
                          </a:rPr>
                        </m:ctrlPr>
                      </m:sSubPr>
                      <m:e>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Δ</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𝐸</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ub>
                    </m:sSub>
                    <m:d>
                      <m:dPr>
                        <m:ctrlPr>
                          <a:rPr kumimoji="0" lang="en-US" sz="2400" b="0" i="1" u="none" strike="noStrike" kern="1200" cap="none" spc="0" normalizeH="0" baseline="0" noProof="0">
                            <a:ln>
                              <a:noFill/>
                            </a:ln>
                            <a:solidFill>
                              <a:prstClr val="black"/>
                            </a:solidFill>
                            <a:effectLst/>
                            <a:uLnTx/>
                            <a:uFillTx/>
                            <a:latin typeface="Cambria Math"/>
                            <a:ea typeface="+mn-ea"/>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𝑞</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𝛿</m:t>
                    </m:r>
                  </m:oMath>
                </a14:m>
                <a:r>
                  <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Arial"/>
                  </a:rPr>
                  <a:t>}</a:t>
                </a:r>
              </a:p>
            </p:txBody>
          </p:sp>
        </mc:Choice>
        <mc:Fallback xmlns="">
          <p:sp>
            <p:nvSpPr>
              <p:cNvPr id="51" name="TextBox 50"/>
              <p:cNvSpPr txBox="1">
                <a:spLocks noRot="1" noChangeAspect="1" noMove="1" noResize="1" noEditPoints="1" noAdjustHandles="1" noChangeArrowheads="1" noChangeShapeType="1" noTextEdit="1"/>
              </p:cNvSpPr>
              <p:nvPr/>
            </p:nvSpPr>
            <p:spPr>
              <a:xfrm>
                <a:off x="6544463" y="754358"/>
                <a:ext cx="4035785" cy="521553"/>
              </a:xfrm>
              <a:prstGeom prst="rect">
                <a:avLst/>
              </a:prstGeom>
              <a:blipFill>
                <a:blip r:embed="rId17"/>
                <a:stretch>
                  <a:fillRect l="-151" t="-4706" r="-3625"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3900870" y="753060"/>
                <a:ext cx="2477922" cy="46140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a:ea typeface="+mn-ea"/>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𝐻</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𝑞</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sSub>
                        <m:sSubPr>
                          <m:ctrlPr>
                            <a:rPr kumimoji="0" lang="en-US" sz="2400" b="0" i="1" u="none" strike="noStrike" kern="1200" cap="none" spc="0" normalizeH="0" baseline="0" noProof="0" smtClean="0">
                              <a:ln>
                                <a:noFill/>
                              </a:ln>
                              <a:solidFill>
                                <a:prstClr val="black"/>
                              </a:solidFill>
                              <a:effectLst/>
                              <a:uLnTx/>
                              <a:uFillTx/>
                              <a:latin typeface="Cambria Math"/>
                              <a:ea typeface="+mn-ea"/>
                            </a:rPr>
                          </m:ctrlPr>
                        </m:sSubPr>
                        <m:e>
                          <m:acc>
                            <m:accPr>
                              <m:chr m:val="⃗"/>
                              <m:ctrlPr>
                                <a:rPr kumimoji="0" lang="en-US" sz="2400" b="0" i="1" u="none" strike="noStrike" kern="1200" cap="none" spc="0" normalizeH="0" baseline="0" noProof="0">
                                  <a:ln>
                                    <a:noFill/>
                                  </a:ln>
                                  <a:solidFill>
                                    <a:prstClr val="black"/>
                                  </a:solidFill>
                                  <a:effectLst/>
                                  <a:uLnTx/>
                                  <a:uFillTx/>
                                  <a:latin typeface="Cambria Math"/>
                                  <a:ea typeface="+mn-ea"/>
                                </a:rPr>
                              </m:ctrlPr>
                            </m:accPr>
                            <m:e>
                              <m:sSub>
                                <m:sSubPr>
                                  <m:ctrlPr>
                                    <a:rPr kumimoji="0" lang="en-US" sz="2400" b="0" i="1" u="none" strike="noStrike" kern="1200" cap="none" spc="0" normalizeH="0" baseline="0" noProof="0">
                                      <a:ln>
                                        <a:noFill/>
                                      </a:ln>
                                      <a:solidFill>
                                        <a:prstClr val="black"/>
                                      </a:solidFill>
                                      <a:effectLst/>
                                      <a:uLnTx/>
                                      <a:uFillTx/>
                                      <a:latin typeface="Cambria Math"/>
                                      <a:ea typeface="+mn-ea"/>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𝐵</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 </m:t>
                                  </m:r>
                                </m:sub>
                              </m:sSub>
                            </m:e>
                          </m:acc>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𝑆𝑂𝐶</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𝑞</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sSub>
                        <m:sSubPr>
                          <m:ctrlPr>
                            <a:rPr kumimoji="0" lang="en-US" sz="2400" b="0" i="1" u="none" strike="noStrike" kern="1200" cap="none" spc="0" normalizeH="0" baseline="0" noProof="0">
                              <a:ln>
                                <a:noFill/>
                              </a:ln>
                              <a:solidFill>
                                <a:prstClr val="black"/>
                              </a:solidFill>
                              <a:effectLst/>
                              <a:uLnTx/>
                              <a:uFillTx/>
                              <a:latin typeface="Cambria Math"/>
                              <a:ea typeface="+mn-ea"/>
                            </a:rPr>
                          </m:ctrlPr>
                        </m:sSubPr>
                        <m:e>
                          <m:acc>
                            <m:accPr>
                              <m:chr m:val="̂"/>
                              <m:ctrlPr>
                                <a:rPr kumimoji="0" lang="en-US" sz="2400" b="0" i="1" u="none" strike="noStrike" kern="1200" cap="none" spc="0" normalizeH="0" baseline="0" noProof="0">
                                  <a:ln>
                                    <a:noFill/>
                                  </a:ln>
                                  <a:solidFill>
                                    <a:prstClr val="black"/>
                                  </a:solidFill>
                                  <a:effectLst/>
                                  <a:uLnTx/>
                                  <a:uFillTx/>
                                  <a:latin typeface="Cambria Math"/>
                                  <a:ea typeface="+mn-ea"/>
                                </a:rPr>
                              </m:ctrlPr>
                            </m:accPr>
                            <m:e>
                              <m:acc>
                                <m:accPr>
                                  <m:chr m:val="⃗"/>
                                  <m:ctrlPr>
                                    <a:rPr kumimoji="0" lang="en-US" sz="2400" b="0" i="1" u="none" strike="noStrike" kern="1200" cap="none" spc="0" normalizeH="0" baseline="0" noProof="0" smtClean="0">
                                      <a:ln>
                                        <a:noFill/>
                                      </a:ln>
                                      <a:solidFill>
                                        <a:prstClr val="black"/>
                                      </a:solidFill>
                                      <a:effectLst/>
                                      <a:uLnTx/>
                                      <a:uFillTx/>
                                      <a:latin typeface="Cambria Math"/>
                                      <a:ea typeface="+mn-ea"/>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𝜎</m:t>
                                  </m:r>
                                </m:e>
                              </m:acc>
                            </m:e>
                          </m:acc>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ub>
                      </m:sSub>
                    </m:oMath>
                  </m:oMathPara>
                </a14:m>
                <a:endPar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900870" y="753060"/>
                <a:ext cx="2477922" cy="461408"/>
              </a:xfrm>
              <a:prstGeom prst="rect">
                <a:avLst/>
              </a:prstGeom>
              <a:blipFill>
                <a:blip r:embed="rId18"/>
                <a:stretch>
                  <a:fillRect b="-1333"/>
                </a:stretch>
              </a:blipFill>
            </p:spPr>
            <p:txBody>
              <a:bodyPr/>
              <a:lstStyle/>
              <a:p>
                <a:r>
                  <a:rPr lang="en-US">
                    <a:noFill/>
                  </a:rPr>
                  <a:t> </a:t>
                </a:r>
              </a:p>
            </p:txBody>
          </p:sp>
        </mc:Fallback>
      </mc:AlternateContent>
    </p:spTree>
    <p:extLst>
      <p:ext uri="{BB962C8B-B14F-4D97-AF65-F5344CB8AC3E}">
        <p14:creationId xmlns:p14="http://schemas.microsoft.com/office/powerpoint/2010/main" val="22447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 0 L 0.25 0 E" pathEditMode="relative" ptsTypes="">
                                      <p:cBhvr>
                                        <p:cTn id="30" dur="2000" fill="hold"/>
                                        <p:tgtEl>
                                          <p:spTgt spid="8"/>
                                        </p:tgtEl>
                                        <p:attrNameLst>
                                          <p:attrName>ppt_x</p:attrName>
                                          <p:attrName>ppt_y</p:attrName>
                                        </p:attrNameLst>
                                      </p:cBhvr>
                                    </p:animMotion>
                                  </p:childTnLst>
                                </p:cTn>
                              </p:par>
                              <p:par>
                                <p:cTn id="31" presetID="1" presetClass="exit" presetSubtype="0" fill="hold" grpId="1" nodeType="withEffect">
                                  <p:stCondLst>
                                    <p:cond delay="0"/>
                                  </p:stCondLst>
                                  <p:childTnLst>
                                    <p:set>
                                      <p:cBhvr>
                                        <p:cTn id="32" dur="1" fill="hold">
                                          <p:stCondLst>
                                            <p:cond delay="0"/>
                                          </p:stCondLst>
                                        </p:cTn>
                                        <p:tgtEl>
                                          <p:spTgt spid="6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9" grpId="0"/>
      <p:bldP spid="39" grpId="1"/>
      <p:bldP spid="40" grpId="0"/>
      <p:bldP spid="62" grpId="0"/>
      <p:bldP spid="62" grpId="1"/>
      <p:bldP spid="65" grpId="0"/>
      <p:bldP spid="65" grpId="1"/>
      <p:bldP spid="71" grpId="0"/>
      <p:bldP spid="74" grpId="0"/>
      <p:bldP spid="75" grpId="0"/>
      <p:bldP spid="37" grpId="0" animBg="1"/>
      <p:bldP spid="42" grpId="0" animBg="1"/>
      <p:bldP spid="42" grpId="1" animBg="1"/>
      <p:bldP spid="43" grpId="0"/>
      <p:bldP spid="51" grpId="0"/>
      <p:bldP spid="5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1436913" y="1394848"/>
            <a:ext cx="6920865" cy="3787035"/>
          </a:xfrm>
          <a:prstGeom prst="rect">
            <a:avLst/>
          </a:prstGeom>
        </p:spPr>
      </p:pic>
      <p:sp>
        <p:nvSpPr>
          <p:cNvPr id="18" name="Rectangle 17"/>
          <p:cNvSpPr/>
          <p:nvPr/>
        </p:nvSpPr>
        <p:spPr>
          <a:xfrm>
            <a:off x="1577723" y="-94650"/>
            <a:ext cx="9002525" cy="830997"/>
          </a:xfrm>
          <a:prstGeom prst="rect">
            <a:avLst/>
          </a:prstGeom>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8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Arial"/>
              </a:rPr>
              <a:t>Spin-Orbit Coupling</a:t>
            </a:r>
          </a:p>
        </p:txBody>
      </p:sp>
      <mc:AlternateContent xmlns:mc="http://schemas.openxmlformats.org/markup-compatibility/2006" xmlns:a14="http://schemas.microsoft.com/office/drawing/2010/main">
        <mc:Choice Requires="a14">
          <p:sp>
            <p:nvSpPr>
              <p:cNvPr id="59" name="TextBox 58"/>
              <p:cNvSpPr txBox="1"/>
              <p:nvPr/>
            </p:nvSpPr>
            <p:spPr>
              <a:xfrm>
                <a:off x="8168246" y="1479385"/>
                <a:ext cx="2516202" cy="1461106"/>
              </a:xfrm>
              <a:prstGeom prst="rect">
                <a:avLst/>
              </a:prstGeom>
              <a:noFill/>
            </p:spPr>
            <p:txBody>
              <a:bodyPr wrap="square" lIns="0" tIns="0" rIns="0" bIns="0" rtlCol="0">
                <a:spAutoFit/>
              </a:bodyPr>
              <a:lstStyle/>
              <a:p>
                <a:pPr lvl="0">
                  <a:spcBef>
                    <a:spcPct val="50000"/>
                  </a:spcBef>
                  <a:defRPr/>
                </a:pPr>
                <a14:m>
                  <m:oMathPara xmlns:m="http://schemas.openxmlformats.org/officeDocument/2006/math">
                    <m:oMathParaPr>
                      <m:jc m:val="centerGroup"/>
                    </m:oMathParaPr>
                    <m:oMath xmlns:m="http://schemas.openxmlformats.org/officeDocument/2006/math">
                      <m:d>
                        <m:dPr>
                          <m:begChr m:val=""/>
                          <m:endChr m:val="⟩"/>
                          <m:ctrlPr>
                            <a:rPr kumimoji="0" lang="en-US" sz="2000" b="0" i="1" u="none" strike="noStrike" kern="1200" cap="none" spc="0" normalizeH="0" baseline="0" noProof="0" smtClean="0">
                              <a:ln>
                                <a:noFill/>
                              </a:ln>
                              <a:solidFill>
                                <a:prstClr val="black"/>
                              </a:solidFill>
                              <a:effectLst/>
                              <a:uLnTx/>
                              <a:uFillTx/>
                              <a:latin typeface="Cambria Math"/>
                              <a:ea typeface="+mn-ea"/>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sSubSup>
                            <m:sSubSupPr>
                              <m:ctrlPr>
                                <a:rPr kumimoji="0" lang="en-US" sz="2000" b="0" i="1" u="none" strike="noStrike" kern="1200" cap="none" spc="0" normalizeH="0" baseline="0" noProof="0" smtClean="0">
                                  <a:ln>
                                    <a:noFill/>
                                  </a:ln>
                                  <a:solidFill>
                                    <a:prstClr val="black"/>
                                  </a:solidFill>
                                  <a:effectLst/>
                                  <a:uLnTx/>
                                  <a:uFillTx/>
                                  <a:latin typeface="Cambria Math"/>
                                  <a:ea typeface="+mn-ea"/>
                                </a:rPr>
                              </m:ctrlPr>
                            </m:sSub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𝜓</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𝑞</m:t>
                              </m:r>
                            </m:sub>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sup>
                          </m:sSubSup>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d>
                        <m:dPr>
                          <m:ctrlPr>
                            <a:rPr kumimoji="0" lang="en-US" sz="2000" b="0" i="1" u="none" strike="noStrike" kern="1200" cap="none" spc="0" normalizeH="0" baseline="0" noProof="0" smtClean="0">
                              <a:ln>
                                <a:noFill/>
                              </a:ln>
                              <a:solidFill>
                                <a:prstClr val="black"/>
                              </a:solidFill>
                              <a:effectLst/>
                              <a:uLnTx/>
                              <a:uFillTx/>
                              <a:latin typeface="Cambria Math"/>
                              <a:ea typeface="+mn-ea"/>
                            </a:rPr>
                          </m:ctrlPr>
                        </m:dPr>
                        <m:e>
                          <m:f>
                            <m:fPr>
                              <m:type m:val="noBar"/>
                              <m:ctrlPr>
                                <a:rPr kumimoji="0" lang="en-US" sz="2000" b="0" i="1" u="none" strike="noStrike" kern="1200" cap="none" spc="0" normalizeH="0" baseline="0" noProof="0" smtClean="0">
                                  <a:ln>
                                    <a:noFill/>
                                  </a:ln>
                                  <a:solidFill>
                                    <a:prstClr val="black"/>
                                  </a:solidFill>
                                  <a:effectLst/>
                                  <a:uLnTx/>
                                  <a:uFillTx/>
                                  <a:latin typeface="Cambria Math"/>
                                  <a:ea typeface="+mn-ea"/>
                                </a:rPr>
                              </m:ctrlPr>
                            </m:fPr>
                            <m:num>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rPr>
                                <m:t>cos</m:t>
                              </m:r>
                              <m:d>
                                <m:dPr>
                                  <m:ctrlPr>
                                    <a:rPr kumimoji="0" lang="en-US" sz="2000" b="0" i="1" u="none" strike="noStrike" kern="1200" cap="none" spc="0" normalizeH="0" baseline="0" noProof="0" smtClean="0">
                                      <a:ln>
                                        <a:noFill/>
                                      </a:ln>
                                      <a:solidFill>
                                        <a:prstClr val="black"/>
                                      </a:solidFill>
                                      <a:effectLst/>
                                      <a:uLnTx/>
                                      <a:uFillTx/>
                                      <a:latin typeface="Cambria Math"/>
                                      <a:ea typeface="+mn-ea"/>
                                    </a:rPr>
                                  </m:ctrlPr>
                                </m:dPr>
                                <m:e>
                                  <m:f>
                                    <m:fPr>
                                      <m:ctrlPr>
                                        <a:rPr kumimoji="0" lang="en-US" sz="2000" b="0" i="1" u="none" strike="noStrike" kern="1200" cap="none" spc="0" normalizeH="0" baseline="0" noProof="0">
                                          <a:ln>
                                            <a:noFill/>
                                          </a:ln>
                                          <a:solidFill>
                                            <a:prstClr val="black"/>
                                          </a:solidFill>
                                          <a:effectLst/>
                                          <a:uLnTx/>
                                          <a:uFillTx/>
                                          <a:latin typeface="Cambria Math"/>
                                          <a:ea typeface="+mn-ea"/>
                                        </a:rPr>
                                      </m:ctrlPr>
                                    </m:fPr>
                                    <m:num>
                                      <m:sSub>
                                        <m:sSubPr>
                                          <m:ctrlPr>
                                            <a:rPr kumimoji="0" lang="en-US" sz="2000" b="0" i="1" u="none" strike="noStrike" kern="1200" cap="none" spc="0" normalizeH="0" baseline="0" noProof="0">
                                              <a:ln>
                                                <a:noFill/>
                                              </a:ln>
                                              <a:solidFill>
                                                <a:prstClr val="black"/>
                                              </a:solidFill>
                                              <a:effectLst/>
                                              <a:uLnTx/>
                                              <a:uFillTx/>
                                              <a:latin typeface="Cambria Math"/>
                                              <a:ea typeface="+mn-ea"/>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𝜃</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𝑞</m:t>
                                          </m:r>
                                        </m:sub>
                                      </m:sSub>
                                    </m:num>
                                    <m:den>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2</m:t>
                                      </m:r>
                                    </m:den>
                                  </m:f>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num>
                            <m:den>
                              <m:r>
                                <m:rPr>
                                  <m:sty m:val="p"/>
                                </m:rP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rPr>
                                <m:t>sin</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m:t>
                              </m:r>
                              <m:d>
                                <m:dPr>
                                  <m:ctrlPr>
                                    <a:rPr kumimoji="0" lang="en-US" sz="2000" b="0" i="1" u="none" strike="noStrike" kern="1200" cap="none" spc="0" normalizeH="0" baseline="0" noProof="0">
                                      <a:ln>
                                        <a:noFill/>
                                      </a:ln>
                                      <a:solidFill>
                                        <a:prstClr val="black"/>
                                      </a:solidFill>
                                      <a:effectLst/>
                                      <a:uLnTx/>
                                      <a:uFillTx/>
                                      <a:latin typeface="Cambria Math"/>
                                      <a:ea typeface="+mn-ea"/>
                                    </a:rPr>
                                  </m:ctrlPr>
                                </m:dPr>
                                <m:e>
                                  <m:f>
                                    <m:fPr>
                                      <m:ctrlPr>
                                        <a:rPr kumimoji="0" lang="en-US" sz="2000" b="0" i="1" u="none" strike="noStrike" kern="1200" cap="none" spc="0" normalizeH="0" baseline="0" noProof="0">
                                          <a:ln>
                                            <a:noFill/>
                                          </a:ln>
                                          <a:solidFill>
                                            <a:prstClr val="black"/>
                                          </a:solidFill>
                                          <a:effectLst/>
                                          <a:uLnTx/>
                                          <a:uFillTx/>
                                          <a:latin typeface="Cambria Math"/>
                                          <a:ea typeface="+mn-ea"/>
                                        </a:rPr>
                                      </m:ctrlPr>
                                    </m:fPr>
                                    <m:num>
                                      <m:sSub>
                                        <m:sSubPr>
                                          <m:ctrlPr>
                                            <a:rPr kumimoji="0" lang="en-US" sz="2000" b="0" i="1" u="none" strike="noStrike" kern="1200" cap="none" spc="0" normalizeH="0" baseline="0" noProof="0">
                                              <a:ln>
                                                <a:noFill/>
                                              </a:ln>
                                              <a:solidFill>
                                                <a:prstClr val="black"/>
                                              </a:solidFill>
                                              <a:effectLst/>
                                              <a:uLnTx/>
                                              <a:uFillTx/>
                                              <a:latin typeface="Cambria Math"/>
                                              <a:ea typeface="+mn-ea"/>
                                            </a:rPr>
                                          </m:ctrlPr>
                                        </m:sSubPr>
                                        <m:e>
                                          <m:sSub>
                                            <m:sSubPr>
                                              <m:ctrlPr>
                                                <a:rPr lang="en-US" i="1">
                                                  <a:solidFill>
                                                    <a:prstClr val="black"/>
                                                  </a:solidFill>
                                                  <a:latin typeface="Cambria Math"/>
                                                </a:rPr>
                                              </m:ctrlPr>
                                            </m:sSubPr>
                                            <m:e>
                                              <m:r>
                                                <a:rPr lang="en-US" i="1">
                                                  <a:solidFill>
                                                    <a:prstClr val="black"/>
                                                  </a:solidFill>
                                                  <a:latin typeface="Cambria Math" panose="02040503050406030204" pitchFamily="18" charset="0"/>
                                                  <a:ea typeface="Cambria Math" panose="02040503050406030204" pitchFamily="18" charset="0"/>
                                                </a:rPr>
                                                <m:t>𝜃</m:t>
                                              </m:r>
                                            </m:e>
                                            <m:sub>
                                              <m:r>
                                                <a:rPr lang="en-US" i="1">
                                                  <a:solidFill>
                                                    <a:prstClr val="black"/>
                                                  </a:solidFill>
                                                  <a:latin typeface="Cambria Math" panose="02040503050406030204" pitchFamily="18" charset="0"/>
                                                  <a:ea typeface="Cambria Math" panose="02040503050406030204" pitchFamily="18" charset="0"/>
                                                </a:rPr>
                                                <m:t>𝑞</m:t>
                                              </m:r>
                                            </m:sub>
                                          </m:sSub>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ub>
                                      </m:sSub>
                                    </m:num>
                                    <m:den>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2</m:t>
                                      </m:r>
                                    </m:den>
                                  </m:f>
                                </m:e>
                              </m:d>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m:t>
                              </m:r>
                            </m:den>
                          </m:f>
                        </m:e>
                      </m:d>
                    </m:oMath>
                  </m:oMathPara>
                </a14:m>
                <a:endPar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8168246" y="1479385"/>
                <a:ext cx="2516202" cy="1461106"/>
              </a:xfrm>
              <a:prstGeom prst="rect">
                <a:avLst/>
              </a:prstGeom>
              <a:blipFill>
                <a:blip r:embed="rId4"/>
                <a:stretch>
                  <a:fillRect/>
                </a:stretch>
              </a:blipFill>
            </p:spPr>
            <p:txBody>
              <a:bodyPr/>
              <a:lstStyle/>
              <a:p>
                <a:r>
                  <a:rPr lang="en-US">
                    <a:noFill/>
                  </a:rPr>
                  <a:t> </a:t>
                </a:r>
              </a:p>
            </p:txBody>
          </p:sp>
        </mc:Fallback>
      </mc:AlternateContent>
      <p:pic>
        <p:nvPicPr>
          <p:cNvPr id="63" name="Picture 62"/>
          <p:cNvPicPr>
            <a:picLocks noChangeAspect="1"/>
          </p:cNvPicPr>
          <p:nvPr/>
        </p:nvPicPr>
        <p:blipFill>
          <a:blip r:embed="rId5">
            <a:clrChange>
              <a:clrFrom>
                <a:srgbClr val="FFFFFF"/>
              </a:clrFrom>
              <a:clrTo>
                <a:srgbClr val="FFFFFF">
                  <a:alpha val="0"/>
                </a:srgbClr>
              </a:clrTo>
            </a:clrChange>
          </a:blip>
          <a:stretch>
            <a:fillRect/>
          </a:stretch>
        </p:blipFill>
        <p:spPr>
          <a:xfrm>
            <a:off x="3766653" y="2183985"/>
            <a:ext cx="2109782" cy="1950576"/>
          </a:xfrm>
          <a:prstGeom prst="rect">
            <a:avLst/>
          </a:prstGeom>
        </p:spPr>
      </p:pic>
      <mc:AlternateContent xmlns:mc="http://schemas.openxmlformats.org/markup-compatibility/2006" xmlns:a14="http://schemas.microsoft.com/office/drawing/2010/main">
        <mc:Choice Requires="a14">
          <p:sp>
            <p:nvSpPr>
              <p:cNvPr id="64" name="TextBox 63"/>
              <p:cNvSpPr txBox="1"/>
              <p:nvPr/>
            </p:nvSpPr>
            <p:spPr>
              <a:xfrm>
                <a:off x="4205075" y="3367705"/>
                <a:ext cx="350187" cy="33143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a:ea typeface="+mn-ea"/>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𝜃</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𝑞</m:t>
                          </m:r>
                        </m:sub>
                      </m:sSub>
                    </m:oMath>
                  </m:oMathPara>
                </a14:m>
                <a:endPar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4205075" y="3367705"/>
                <a:ext cx="350187" cy="331437"/>
              </a:xfrm>
              <a:prstGeom prst="rect">
                <a:avLst/>
              </a:prstGeom>
              <a:blipFill>
                <a:blip r:embed="rId6"/>
                <a:stretch>
                  <a:fillRect l="-12281" r="-3509" b="-20000"/>
                </a:stretch>
              </a:blipFill>
            </p:spPr>
            <p:txBody>
              <a:bodyPr/>
              <a:lstStyle/>
              <a:p>
                <a:r>
                  <a:rPr lang="en-US">
                    <a:noFill/>
                  </a:rPr>
                  <a:t> </a:t>
                </a:r>
              </a:p>
            </p:txBody>
          </p:sp>
        </mc:Fallback>
      </mc:AlternateContent>
      <p:sp>
        <p:nvSpPr>
          <p:cNvPr id="67" name="Freeform 66"/>
          <p:cNvSpPr/>
          <p:nvPr/>
        </p:nvSpPr>
        <p:spPr>
          <a:xfrm rot="1197379" flipH="1">
            <a:off x="4465848" y="3421628"/>
            <a:ext cx="239054" cy="45719"/>
          </a:xfrm>
          <a:custGeom>
            <a:avLst/>
            <a:gdLst>
              <a:gd name="connsiteX0" fmla="*/ 0 w 448056"/>
              <a:gd name="connsiteY0" fmla="*/ 0 h 347642"/>
              <a:gd name="connsiteX1" fmla="*/ 237744 w 448056"/>
              <a:gd name="connsiteY1" fmla="*/ 347472 h 347642"/>
              <a:gd name="connsiteX2" fmla="*/ 448056 w 448056"/>
              <a:gd name="connsiteY2" fmla="*/ 36576 h 347642"/>
            </a:gdLst>
            <a:ahLst/>
            <a:cxnLst>
              <a:cxn ang="0">
                <a:pos x="connsiteX0" y="connsiteY0"/>
              </a:cxn>
              <a:cxn ang="0">
                <a:pos x="connsiteX1" y="connsiteY1"/>
              </a:cxn>
              <a:cxn ang="0">
                <a:pos x="connsiteX2" y="connsiteY2"/>
              </a:cxn>
            </a:cxnLst>
            <a:rect l="l" t="t" r="r" b="b"/>
            <a:pathLst>
              <a:path w="448056" h="347642">
                <a:moveTo>
                  <a:pt x="0" y="0"/>
                </a:moveTo>
                <a:cubicBezTo>
                  <a:pt x="81534" y="170688"/>
                  <a:pt x="163068" y="341376"/>
                  <a:pt x="237744" y="347472"/>
                </a:cubicBezTo>
                <a:cubicBezTo>
                  <a:pt x="312420" y="353568"/>
                  <a:pt x="380238" y="195072"/>
                  <a:pt x="448056" y="36576"/>
                </a:cubicBezTo>
              </a:path>
            </a:pathLst>
          </a:cu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mc:AlternateContent xmlns:mc="http://schemas.openxmlformats.org/markup-compatibility/2006" xmlns:a14="http://schemas.microsoft.com/office/drawing/2010/main">
        <mc:Choice Requires="a14">
          <p:sp>
            <p:nvSpPr>
              <p:cNvPr id="23" name="TextBox 22"/>
              <p:cNvSpPr txBox="1"/>
              <p:nvPr/>
            </p:nvSpPr>
            <p:spPr>
              <a:xfrm>
                <a:off x="8207360" y="3325970"/>
                <a:ext cx="2437975" cy="650050"/>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a:ea typeface="+mn-ea"/>
                            </a:rPr>
                          </m:ctrlPr>
                        </m:sSubPr>
                        <m:e>
                          <m:func>
                            <m:funcPr>
                              <m:ctrlPr>
                                <a:rPr kumimoji="0" lang="en-US" sz="2000" b="0" i="1" u="none" strike="noStrike" kern="1200" cap="none" spc="0" normalizeH="0" baseline="0" noProof="0" smtClean="0">
                                  <a:ln>
                                    <a:noFill/>
                                  </a:ln>
                                  <a:solidFill>
                                    <a:prstClr val="black"/>
                                  </a:solidFill>
                                  <a:effectLst/>
                                  <a:uLnTx/>
                                  <a:uFillTx/>
                                  <a:latin typeface="Cambria Math"/>
                                  <a:ea typeface="+mn-ea"/>
                                </a:rPr>
                              </m:ctrlPr>
                            </m:funcPr>
                            <m:fName>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rPr>
                                <m:t>tan</m:t>
                              </m:r>
                            </m:fName>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𝜃</m:t>
                              </m:r>
                            </m:e>
                          </m:func>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𝑞</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f>
                        <m:fPr>
                          <m:ctrlPr>
                            <a:rPr kumimoji="0" lang="en-US" sz="2000" b="0" i="1" u="none" strike="noStrike" kern="1200" cap="none" spc="0" normalizeH="0" baseline="0" noProof="0" smtClean="0">
                              <a:ln>
                                <a:noFill/>
                              </a:ln>
                              <a:solidFill>
                                <a:prstClr val="black"/>
                              </a:solidFill>
                              <a:effectLst/>
                              <a:uLnTx/>
                              <a:uFillTx/>
                              <a:latin typeface="Cambria Math"/>
                              <a:ea typeface="+mn-ea"/>
                            </a:rPr>
                          </m:ctrlPr>
                        </m:fPr>
                        <m:num>
                          <m:sSub>
                            <m:sSubPr>
                              <m:ctrlPr>
                                <a:rPr kumimoji="0" lang="en-US" sz="2000" b="0" i="1" u="none" strike="noStrike" kern="1200" cap="none" spc="0" normalizeH="0" baseline="0" noProof="0">
                                  <a:ln>
                                    <a:noFill/>
                                  </a:ln>
                                  <a:solidFill>
                                    <a:prstClr val="black"/>
                                  </a:solidFill>
                                  <a:effectLst/>
                                  <a:uLnTx/>
                                  <a:uFillTx/>
                                  <a:latin typeface="Cambria Math"/>
                                  <a:ea typeface="+mn-ea"/>
                                </a:rPr>
                              </m:ctrlPr>
                            </m:sSubPr>
                            <m:e>
                              <m:r>
                                <m:rPr>
                                  <m:sty m:val="p"/>
                                </m:r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Ω</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ub>
                          </m:sSub>
                        </m:num>
                        <m:den>
                          <m:sSubSup>
                            <m:sSubSupPr>
                              <m:ctrlPr>
                                <a:rPr kumimoji="0" lang="en-US" sz="2000" b="0" i="1" u="none" strike="noStrike" kern="1200" cap="none" spc="0" normalizeH="0" baseline="0" noProof="0">
                                  <a:ln>
                                    <a:noFill/>
                                  </a:ln>
                                  <a:solidFill>
                                    <a:prstClr val="black"/>
                                  </a:solidFill>
                                  <a:effectLst/>
                                  <a:uLnTx/>
                                  <a:uFillTx/>
                                  <a:latin typeface="Cambria Math"/>
                                  <a:ea typeface="+mn-ea"/>
                                </a:rPr>
                              </m:ctrlPr>
                            </m:sSubSupPr>
                            <m:e>
                              <m:r>
                                <m:rPr>
                                  <m:sty m:val="p"/>
                                </m:r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Δ</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𝐸</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ub>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 </m:t>
                              </m:r>
                            </m:sup>
                          </m:sSubSup>
                          <m:d>
                            <m:dPr>
                              <m:ctrlPr>
                                <a:rPr kumimoji="0" lang="en-US" sz="2000" b="0" i="1" u="none" strike="noStrike" kern="1200" cap="none" spc="0" normalizeH="0" baseline="0" noProof="0">
                                  <a:ln>
                                    <a:noFill/>
                                  </a:ln>
                                  <a:solidFill>
                                    <a:prstClr val="black"/>
                                  </a:solidFill>
                                  <a:effectLst/>
                                  <a:uLnTx/>
                                  <a:uFillTx/>
                                  <a:latin typeface="Cambria Math"/>
                                  <a:ea typeface="+mn-ea"/>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𝑞</m:t>
                              </m:r>
                            </m:e>
                          </m:d>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𝛿</m:t>
                          </m:r>
                        </m:den>
                      </m:f>
                    </m:oMath>
                  </m:oMathPara>
                </a14:m>
                <a:endPar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8207360" y="3325970"/>
                <a:ext cx="2437975" cy="65005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2025360" y="5938796"/>
                <a:ext cx="7973905" cy="461665"/>
              </a:xfrm>
              <a:prstGeom prst="rect">
                <a:avLst/>
              </a:prstGeom>
              <a:noFill/>
            </p:spPr>
            <p:txBody>
              <a:bodyPr wrap="square" rtlCol="0">
                <a:spAutoFit/>
              </a:bodyPr>
              <a:lstStyle/>
              <a:p>
                <a:pPr lvl="0">
                  <a:spcBef>
                    <a:spcPct val="50000"/>
                  </a:spcBef>
                  <a:defRPr/>
                </a:pPr>
                <a:r>
                  <a:rPr kumimoji="0" lang="en-US" sz="2400" b="1" i="0" u="none" strike="noStrike" kern="1200" cap="none" spc="0" normalizeH="0" baseline="0" noProof="0" dirty="0">
                    <a:ln>
                      <a:noFill/>
                    </a:ln>
                    <a:solidFill>
                      <a:prstClr val="black"/>
                    </a:solidFill>
                    <a:effectLst/>
                    <a:uLnTx/>
                    <a:uFillTx/>
                    <a:latin typeface="Times New Roman"/>
                    <a:ea typeface="+mn-ea"/>
                    <a:cs typeface="Arial"/>
                  </a:rPr>
                  <a:t>Spin-motion locking: non-zero chirality determined by </a:t>
                </a:r>
                <a14:m>
                  <m:oMath xmlns:m="http://schemas.openxmlformats.org/officeDocument/2006/math">
                    <m:r>
                      <m:rPr>
                        <m:sty m:val="p"/>
                      </m:rPr>
                      <a:rPr lang="el-GR" sz="2400" i="1">
                        <a:solidFill>
                          <a:prstClr val="black"/>
                        </a:solidFill>
                        <a:latin typeface="Cambria Math" panose="02040503050406030204" pitchFamily="18" charset="0"/>
                        <a:ea typeface="Cambria Math" panose="02040503050406030204" pitchFamily="18" charset="0"/>
                      </a:rPr>
                      <m:t>Φ</m:t>
                    </m:r>
                  </m:oMath>
                </a14:m>
                <a:endParaRPr kumimoji="0" lang="en-US" sz="2400" b="0" i="0" u="none" strike="noStrike" kern="1200" cap="none" spc="0" normalizeH="0" baseline="0" noProof="0" dirty="0">
                  <a:ln>
                    <a:noFill/>
                  </a:ln>
                  <a:solidFill>
                    <a:prstClr val="black"/>
                  </a:solidFill>
                  <a:effectLst/>
                  <a:uLnTx/>
                  <a:uFillTx/>
                  <a:latin typeface="Times New Roman"/>
                  <a:ea typeface="+mn-ea"/>
                  <a:cs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025360" y="5938796"/>
                <a:ext cx="7973905" cy="461665"/>
              </a:xfrm>
              <a:prstGeom prst="rect">
                <a:avLst/>
              </a:prstGeom>
              <a:blipFill>
                <a:blip r:embed="rId8"/>
                <a:stretch>
                  <a:fillRect l="-1147"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6561453" y="4224596"/>
                <a:ext cx="887231" cy="584775"/>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m:t>
                      </m:r>
                      <m:sSub>
                        <m:sSubPr>
                          <m:ctrlPr>
                            <a:rPr kumimoji="0" lang="en-US" sz="3200" b="0" i="1" u="none" strike="noStrike" kern="1200" cap="none" spc="0" normalizeH="0" baseline="0" noProof="0">
                              <a:ln>
                                <a:noFill/>
                              </a:ln>
                              <a:solidFill>
                                <a:srgbClr val="C00000"/>
                              </a:solidFill>
                              <a:effectLst/>
                              <a:uLnTx/>
                              <a:uFillTx/>
                              <a:latin typeface="Cambria Math"/>
                              <a:ea typeface="Cambria Math" panose="02040503050406030204" pitchFamily="18" charset="0"/>
                            </a:rPr>
                          </m:ctrlPr>
                        </m:sSubPr>
                        <m:e>
                          <m:d>
                            <m:dPr>
                              <m:begChr m:val=""/>
                              <m:endChr m:val="⟩"/>
                              <m:ctrlPr>
                                <a:rPr kumimoji="0" lang="en-US" sz="3200" b="0" i="1" u="none" strike="noStrike" kern="1200" cap="none" spc="0" normalizeH="0" baseline="0" noProof="0">
                                  <a:ln>
                                    <a:noFill/>
                                  </a:ln>
                                  <a:solidFill>
                                    <a:srgbClr val="C00000"/>
                                  </a:solidFill>
                                  <a:effectLst/>
                                  <a:uLnTx/>
                                  <a:uFillTx/>
                                  <a:latin typeface="Cambria Math"/>
                                  <a:ea typeface="Cambria Math" panose="02040503050406030204" pitchFamily="18" charset="0"/>
                                </a:rPr>
                              </m:ctrlPr>
                            </m:dPr>
                            <m:e>
                              <m:r>
                                <a:rPr kumimoji="0" lang="en-US" sz="32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𝑒</m:t>
                              </m:r>
                            </m:e>
                          </m:d>
                        </m:e>
                        <m:sub>
                          <m:r>
                            <a:rPr kumimoji="0" lang="en-US" sz="32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 </m:t>
                          </m:r>
                        </m:sub>
                      </m:sSub>
                    </m:oMath>
                  </m:oMathPara>
                </a14:m>
                <a:endParaRPr kumimoji="0" lang="en-US" sz="32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34" name="Rectangle 33"/>
              <p:cNvSpPr>
                <a:spLocks noRot="1" noChangeAspect="1" noMove="1" noResize="1" noEditPoints="1" noAdjustHandles="1" noChangeArrowheads="1" noChangeShapeType="1" noTextEdit="1"/>
              </p:cNvSpPr>
              <p:nvPr/>
            </p:nvSpPr>
            <p:spPr>
              <a:xfrm>
                <a:off x="6561453" y="4224596"/>
                <a:ext cx="887231" cy="584775"/>
              </a:xfrm>
              <a:prstGeom prst="rect">
                <a:avLst/>
              </a:prstGeom>
              <a:blipFill>
                <a:blip r:embed="rId9"/>
                <a:stretch>
                  <a:fillRect/>
                </a:stretch>
              </a:blipFill>
            </p:spPr>
            <p:txBody>
              <a:bodyPr/>
              <a:lstStyle/>
              <a:p>
                <a:r>
                  <a:rPr lang="en-US">
                    <a:noFill/>
                  </a:rPr>
                  <a:t> </a:t>
                </a:r>
              </a:p>
            </p:txBody>
          </p:sp>
        </mc:Fallback>
      </mc:AlternateContent>
      <p:cxnSp>
        <p:nvCxnSpPr>
          <p:cNvPr id="35" name="Straight Arrow Connector 34"/>
          <p:cNvCxnSpPr/>
          <p:nvPr/>
        </p:nvCxnSpPr>
        <p:spPr>
          <a:xfrm flipH="1" flipV="1">
            <a:off x="6769051" y="4094552"/>
            <a:ext cx="515578" cy="3205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468488" y="3946302"/>
            <a:ext cx="543825" cy="409195"/>
          </a:xfrm>
          <a:prstGeom prst="straightConnector1">
            <a:avLst/>
          </a:prstGeom>
          <a:ln w="38100">
            <a:solidFill>
              <a:srgbClr val="2611A7"/>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ectangle 36"/>
              <p:cNvSpPr/>
              <p:nvPr/>
            </p:nvSpPr>
            <p:spPr>
              <a:xfrm>
                <a:off x="5675397" y="4026578"/>
                <a:ext cx="933269" cy="584775"/>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2611A7"/>
                          </a:solidFill>
                          <a:effectLst/>
                          <a:uLnTx/>
                          <a:uFillTx/>
                          <a:latin typeface="Cambria Math" panose="02040503050406030204" pitchFamily="18" charset="0"/>
                          <a:ea typeface="Cambria Math" panose="02040503050406030204" pitchFamily="18" charset="0"/>
                        </a:rPr>
                        <m:t>|</m:t>
                      </m:r>
                      <m:sSub>
                        <m:sSubPr>
                          <m:ctrlPr>
                            <a:rPr kumimoji="0" lang="en-US" sz="3200" b="0" i="1" u="none" strike="noStrike" kern="1200" cap="none" spc="0" normalizeH="0" baseline="0" noProof="0">
                              <a:ln>
                                <a:noFill/>
                              </a:ln>
                              <a:solidFill>
                                <a:srgbClr val="2611A7"/>
                              </a:solidFill>
                              <a:effectLst/>
                              <a:uLnTx/>
                              <a:uFillTx/>
                              <a:latin typeface="Cambria Math"/>
                              <a:ea typeface="Cambria Math" panose="02040503050406030204" pitchFamily="18" charset="0"/>
                            </a:rPr>
                          </m:ctrlPr>
                        </m:sSubPr>
                        <m:e>
                          <m:d>
                            <m:dPr>
                              <m:begChr m:val=""/>
                              <m:endChr m:val="⟩"/>
                              <m:ctrlPr>
                                <a:rPr kumimoji="0" lang="en-US" sz="3200" b="0" i="1" u="none" strike="noStrike" kern="1200" cap="none" spc="0" normalizeH="0" baseline="0" noProof="0">
                                  <a:ln>
                                    <a:noFill/>
                                  </a:ln>
                                  <a:solidFill>
                                    <a:srgbClr val="2611A7"/>
                                  </a:solidFill>
                                  <a:effectLst/>
                                  <a:uLnTx/>
                                  <a:uFillTx/>
                                  <a:latin typeface="Cambria Math"/>
                                  <a:ea typeface="Cambria Math" panose="02040503050406030204" pitchFamily="18" charset="0"/>
                                </a:rPr>
                              </m:ctrlPr>
                            </m:dPr>
                            <m:e>
                              <m:r>
                                <a:rPr kumimoji="0" lang="en-US" sz="3200" b="0" i="1" u="none" strike="noStrike" kern="1200" cap="none" spc="0" normalizeH="0" baseline="0" noProof="0" smtClean="0">
                                  <a:ln>
                                    <a:noFill/>
                                  </a:ln>
                                  <a:solidFill>
                                    <a:srgbClr val="2611A7"/>
                                  </a:solidFill>
                                  <a:effectLst/>
                                  <a:uLnTx/>
                                  <a:uFillTx/>
                                  <a:latin typeface="Cambria Math" panose="02040503050406030204" pitchFamily="18" charset="0"/>
                                  <a:ea typeface="Cambria Math" panose="02040503050406030204" pitchFamily="18" charset="0"/>
                                </a:rPr>
                                <m:t>𝑔</m:t>
                              </m:r>
                            </m:e>
                          </m:d>
                        </m:e>
                        <m:sub>
                          <m:r>
                            <a:rPr kumimoji="0" lang="en-US" sz="3200" b="0" i="1" u="none" strike="noStrike" kern="1200" cap="none" spc="0" normalizeH="0" baseline="0" noProof="0" smtClean="0">
                              <a:ln>
                                <a:noFill/>
                              </a:ln>
                              <a:solidFill>
                                <a:srgbClr val="2611A7"/>
                              </a:solidFill>
                              <a:effectLst/>
                              <a:uLnTx/>
                              <a:uFillTx/>
                              <a:latin typeface="Cambria Math" panose="02040503050406030204" pitchFamily="18" charset="0"/>
                              <a:ea typeface="Cambria Math" panose="02040503050406030204" pitchFamily="18" charset="0"/>
                            </a:rPr>
                            <m:t> </m:t>
                          </m:r>
                        </m:sub>
                      </m:sSub>
                    </m:oMath>
                  </m:oMathPara>
                </a14:m>
                <a:endParaRPr kumimoji="0" lang="en-US" sz="32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37" name="Rectangle 36"/>
              <p:cNvSpPr>
                <a:spLocks noRot="1" noChangeAspect="1" noMove="1" noResize="1" noEditPoints="1" noAdjustHandles="1" noChangeArrowheads="1" noChangeShapeType="1" noTextEdit="1"/>
              </p:cNvSpPr>
              <p:nvPr/>
            </p:nvSpPr>
            <p:spPr>
              <a:xfrm>
                <a:off x="5675397" y="4026578"/>
                <a:ext cx="933269" cy="58477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953077" y="1416506"/>
                <a:ext cx="1138745" cy="37753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400" b="1" i="1" u="none" strike="noStrike" kern="1200" cap="none" spc="0" normalizeH="0" baseline="0" noProof="0" smtClean="0">
                              <a:ln>
                                <a:noFill/>
                              </a:ln>
                              <a:solidFill>
                                <a:prstClr val="black"/>
                              </a:solidFill>
                              <a:effectLst/>
                              <a:uLnTx/>
                              <a:uFillTx/>
                              <a:latin typeface="Cambria Math"/>
                              <a:ea typeface="+mn-ea"/>
                            </a:rPr>
                          </m:ctrlPr>
                        </m:sSubSup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rPr>
                            <m:t>𝑬</m:t>
                          </m:r>
                        </m:e>
                        <m:sub>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ub>
                        <m:sup>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up>
                      </m:sSubSup>
                      <m:d>
                        <m:dPr>
                          <m:ctrlPr>
                            <a:rPr kumimoji="0" lang="en-US" sz="2400" b="1" i="1" u="none" strike="noStrike" kern="1200" cap="none" spc="0" normalizeH="0" baseline="0" noProof="0" smtClean="0">
                              <a:ln>
                                <a:noFill/>
                              </a:ln>
                              <a:solidFill>
                                <a:prstClr val="black"/>
                              </a:solidFill>
                              <a:effectLst/>
                              <a:uLnTx/>
                              <a:uFillTx/>
                              <a:latin typeface="Cambria Math"/>
                              <a:ea typeface="+mn-ea"/>
                            </a:rPr>
                          </m:ctrlPr>
                        </m:dPr>
                        <m:e>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rPr>
                            <m:t>𝒒</m:t>
                          </m:r>
                        </m:e>
                      </m:d>
                    </m:oMath>
                  </m:oMathPara>
                </a14:m>
                <a:endParaRPr kumimoji="0" lang="en-US" sz="2400" b="1"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953077" y="1416506"/>
                <a:ext cx="1138745" cy="377539"/>
              </a:xfrm>
              <a:prstGeom prst="rect">
                <a:avLst/>
              </a:prstGeom>
              <a:blipFill>
                <a:blip r:embed="rId11"/>
                <a:stretch>
                  <a:fillRect b="-274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644541" y="711300"/>
                <a:ext cx="2534027" cy="49808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a:ea typeface="+mn-ea"/>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𝐻</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𝑞</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𝜐</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sSub>
                        <m:sSubPr>
                          <m:ctrlPr>
                            <a:rPr kumimoji="0" lang="en-US" sz="2400" b="0" i="1" u="none" strike="noStrike" kern="1200" cap="none" spc="0" normalizeH="0" baseline="0" noProof="0" smtClean="0">
                              <a:ln>
                                <a:noFill/>
                              </a:ln>
                              <a:solidFill>
                                <a:prstClr val="black"/>
                              </a:solidFill>
                              <a:effectLst/>
                              <a:uLnTx/>
                              <a:uFillTx/>
                              <a:latin typeface="Cambria Math"/>
                              <a:ea typeface="+mn-ea"/>
                            </a:rPr>
                          </m:ctrlPr>
                        </m:sSubPr>
                        <m:e>
                          <m:acc>
                            <m:accPr>
                              <m:chr m:val="⃗"/>
                              <m:ctrlPr>
                                <a:rPr kumimoji="0" lang="en-US" sz="2400" b="0" i="1" u="none" strike="noStrike" kern="1200" cap="none" spc="0" normalizeH="0" baseline="0" noProof="0">
                                  <a:ln>
                                    <a:noFill/>
                                  </a:ln>
                                  <a:solidFill>
                                    <a:prstClr val="black"/>
                                  </a:solidFill>
                                  <a:effectLst/>
                                  <a:uLnTx/>
                                  <a:uFillTx/>
                                  <a:latin typeface="Cambria Math"/>
                                  <a:ea typeface="+mn-ea"/>
                                </a:rPr>
                              </m:ctrlPr>
                            </m:accPr>
                            <m:e>
                              <m:sSub>
                                <m:sSubPr>
                                  <m:ctrlPr>
                                    <a:rPr kumimoji="0" lang="en-US" sz="2400" b="0" i="1" u="none" strike="noStrike" kern="1200" cap="none" spc="0" normalizeH="0" baseline="0" noProof="0">
                                      <a:ln>
                                        <a:noFill/>
                                      </a:ln>
                                      <a:solidFill>
                                        <a:prstClr val="black"/>
                                      </a:solidFill>
                                      <a:effectLst/>
                                      <a:uLnTx/>
                                      <a:uFillTx/>
                                      <a:latin typeface="Cambria Math"/>
                                      <a:ea typeface="+mn-ea"/>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𝐵</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 </m:t>
                                  </m:r>
                                </m:sub>
                              </m:sSub>
                            </m:e>
                          </m:acc>
                        </m:e>
                        <m:sub>
                          <m:argPr>
                            <m:argSz m:val="-1"/>
                          </m:argP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𝑒𝑓𝑓</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𝑞</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sSub>
                        <m:sSubPr>
                          <m:ctrlPr>
                            <a:rPr kumimoji="0" lang="en-US" sz="2400" b="0" i="1" u="none" strike="noStrike" kern="1200" cap="none" spc="0" normalizeH="0" baseline="0" noProof="0">
                              <a:ln>
                                <a:noFill/>
                              </a:ln>
                              <a:solidFill>
                                <a:prstClr val="black"/>
                              </a:solidFill>
                              <a:effectLst/>
                              <a:uLnTx/>
                              <a:uFillTx/>
                              <a:latin typeface="Cambria Math"/>
                              <a:ea typeface="+mn-ea"/>
                            </a:rPr>
                          </m:ctrlPr>
                        </m:sSubPr>
                        <m:e>
                          <m:acc>
                            <m:accPr>
                              <m:chr m:val="̂"/>
                              <m:ctrlPr>
                                <a:rPr kumimoji="0" lang="en-US" sz="2400" b="0" i="1" u="none" strike="noStrike" kern="1200" cap="none" spc="0" normalizeH="0" baseline="0" noProof="0">
                                  <a:ln>
                                    <a:noFill/>
                                  </a:ln>
                                  <a:solidFill>
                                    <a:prstClr val="black"/>
                                  </a:solidFill>
                                  <a:effectLst/>
                                  <a:uLnTx/>
                                  <a:uFillTx/>
                                  <a:latin typeface="Cambria Math"/>
                                  <a:ea typeface="+mn-ea"/>
                                </a:rPr>
                              </m:ctrlPr>
                            </m:accPr>
                            <m:e>
                              <m:acc>
                                <m:accPr>
                                  <m:chr m:val="⃗"/>
                                  <m:ctrlPr>
                                    <a:rPr kumimoji="0" lang="en-US" sz="2400" b="0" i="1" u="none" strike="noStrike" kern="1200" cap="none" spc="0" normalizeH="0" baseline="0" noProof="0" smtClean="0">
                                      <a:ln>
                                        <a:noFill/>
                                      </a:ln>
                                      <a:solidFill>
                                        <a:prstClr val="black"/>
                                      </a:solidFill>
                                      <a:effectLst/>
                                      <a:uLnTx/>
                                      <a:uFillTx/>
                                      <a:latin typeface="Cambria Math"/>
                                      <a:ea typeface="+mn-ea"/>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𝜎</m:t>
                                  </m:r>
                                </m:e>
                              </m:acc>
                            </m:e>
                          </m:acc>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ub>
                      </m:sSub>
                    </m:oMath>
                  </m:oMathPara>
                </a14:m>
                <a:endPar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644541" y="711300"/>
                <a:ext cx="2534027" cy="498085"/>
              </a:xfrm>
              <a:prstGeom prst="rect">
                <a:avLst/>
              </a:prstGeom>
              <a:blipFill>
                <a:blip r:embed="rId12"/>
                <a:stretch>
                  <a:fillRect b="-24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901557" y="768881"/>
                <a:ext cx="5413827" cy="37753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 xmlns:m="http://schemas.openxmlformats.org/officeDocument/2006/math">
                    <m:sSubSup>
                      <m:sSubSupPr>
                        <m:ctrlPr>
                          <a:rPr kumimoji="0" lang="en-US" sz="2400" b="0" i="1" u="none" strike="noStrike" kern="1200" cap="none" spc="0" normalizeH="0" baseline="0" noProof="0" smtClean="0">
                            <a:ln>
                              <a:noFill/>
                            </a:ln>
                            <a:solidFill>
                              <a:prstClr val="black"/>
                            </a:solidFill>
                            <a:effectLst/>
                            <a:uLnTx/>
                            <a:uFillTx/>
                            <a:latin typeface="Cambria Math"/>
                            <a:ea typeface="+mn-ea"/>
                          </a:rPr>
                        </m:ctrlPr>
                      </m:sSubSupPr>
                      <m:e>
                        <m:r>
                          <m:rPr>
                            <m:sty m:val="p"/>
                          </m:r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Δ</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𝐸</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up>
                    </m:sSubSup>
                    <m:d>
                      <m:dPr>
                        <m:ctrlPr>
                          <a:rPr kumimoji="0" lang="en-US" sz="2400" b="0" i="1" u="none" strike="noStrike" kern="1200" cap="none" spc="0" normalizeH="0" baseline="0" noProof="0" smtClean="0">
                            <a:ln>
                              <a:noFill/>
                            </a:ln>
                            <a:solidFill>
                              <a:prstClr val="black"/>
                            </a:solidFill>
                            <a:effectLst/>
                            <a:uLnTx/>
                            <a:uFillTx/>
                            <a:latin typeface="Cambria Math"/>
                            <a:ea typeface="+mn-ea"/>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𝑞</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sSub>
                      <m:sSubPr>
                        <m:ctrlPr>
                          <a:rPr kumimoji="0" lang="en-US" sz="2400" b="0" i="1" u="none" strike="noStrike" kern="1200" cap="none" spc="0" normalizeH="0" baseline="0" noProof="0">
                            <a:ln>
                              <a:noFill/>
                            </a:ln>
                            <a:solidFill>
                              <a:prstClr val="black"/>
                            </a:solidFill>
                            <a:effectLst/>
                            <a:uLnTx/>
                            <a:uFillTx/>
                            <a:latin typeface="Cambria Math"/>
                            <a:ea typeface="+mn-ea"/>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𝐽</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ub>
                    </m:sSub>
                    <m:func>
                      <m:funcPr>
                        <m:ctrlPr>
                          <a:rPr kumimoji="0" lang="en-US" sz="2400" b="0" i="1" u="none" strike="noStrike" kern="1200" cap="none" spc="0" normalizeH="0" baseline="0" noProof="0">
                            <a:ln>
                              <a:noFill/>
                            </a:ln>
                            <a:solidFill>
                              <a:prstClr val="black"/>
                            </a:solidFill>
                            <a:effectLst/>
                            <a:uLnTx/>
                            <a:uFillTx/>
                            <a:latin typeface="Cambria Math"/>
                            <a:ea typeface="+mn-ea"/>
                          </a:rPr>
                        </m:ctrlPr>
                      </m:funcPr>
                      <m:fNa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𝑐𝑜𝑠</m:t>
                        </m:r>
                      </m:fName>
                      <m:e>
                        <m:d>
                          <m:dPr>
                            <m:ctrlPr>
                              <a:rPr kumimoji="0" lang="en-US" sz="2400" b="0" i="1" u="none" strike="noStrike" kern="1200" cap="none" spc="0" normalizeH="0" baseline="0" noProof="0">
                                <a:ln>
                                  <a:noFill/>
                                </a:ln>
                                <a:solidFill>
                                  <a:prstClr val="black"/>
                                </a:solidFill>
                                <a:effectLst/>
                                <a:uLnTx/>
                                <a:uFillTx/>
                                <a:latin typeface="Cambria Math"/>
                                <a:ea typeface="+mn-ea"/>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𝑞𝑎</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m:t>
                            </m:r>
                            <m:r>
                              <m:rPr>
                                <m:sty m:val="p"/>
                              </m:r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Φ</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func>
                          <m:funcPr>
                            <m:ctrlPr>
                              <a:rPr kumimoji="0" lang="en-US" sz="2400" b="0" i="1" u="none" strike="noStrike" kern="1200" cap="none" spc="0" normalizeH="0" baseline="0" noProof="0">
                                <a:ln>
                                  <a:noFill/>
                                </a:ln>
                                <a:solidFill>
                                  <a:prstClr val="black"/>
                                </a:solidFill>
                                <a:effectLst/>
                                <a:uLnTx/>
                                <a:uFillTx/>
                                <a:latin typeface="Cambria Math"/>
                                <a:ea typeface="+mn-ea"/>
                              </a:rPr>
                            </m:ctrlPr>
                          </m:funcPr>
                          <m:fNa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𝑐𝑜𝑠</m:t>
                            </m:r>
                          </m:fName>
                          <m:e>
                            <m:d>
                              <m:dPr>
                                <m:ctrlPr>
                                  <a:rPr kumimoji="0" lang="en-US" sz="2400" b="0" i="1" u="none" strike="noStrike" kern="1200" cap="none" spc="0" normalizeH="0" baseline="0" noProof="0">
                                    <a:ln>
                                      <a:noFill/>
                                    </a:ln>
                                    <a:solidFill>
                                      <a:prstClr val="black"/>
                                    </a:solidFill>
                                    <a:effectLst/>
                                    <a:uLnTx/>
                                    <a:uFillTx/>
                                    <a:latin typeface="Cambria Math"/>
                                    <a:ea typeface="+mn-ea"/>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rPr>
                                  <m:t>𝑞𝑎</m:t>
                                </m:r>
                              </m:e>
                            </m:d>
                          </m:e>
                        </m:func>
                      </m:e>
                    </m:func>
                  </m:oMath>
                </a14:m>
                <a:r>
                  <a:rPr kumimoji="0" lang="en-US" sz="2400" b="0" i="1" u="none" strike="noStrike" kern="1200" cap="none" spc="0" normalizeH="0" baseline="0" noProof="0" dirty="0">
                    <a:ln>
                      <a:noFill/>
                    </a:ln>
                    <a:solidFill>
                      <a:prstClr val="black"/>
                    </a:solidFill>
                    <a:effectLst/>
                    <a:uLnTx/>
                    <a:uFillTx/>
                    <a:latin typeface="Lucida Sans" pitchFamily="34" charset="0"/>
                    <a:ea typeface="+mn-ea"/>
                    <a:cs typeface="Arial"/>
                  </a:rPr>
                  <a:t>]</a:t>
                </a:r>
              </a:p>
            </p:txBody>
          </p:sp>
        </mc:Choice>
        <mc:Fallback xmlns="">
          <p:sp>
            <p:nvSpPr>
              <p:cNvPr id="24" name="TextBox 23"/>
              <p:cNvSpPr txBox="1">
                <a:spLocks noRot="1" noChangeAspect="1" noMove="1" noResize="1" noEditPoints="1" noAdjustHandles="1" noChangeArrowheads="1" noChangeShapeType="1" noTextEdit="1"/>
              </p:cNvSpPr>
              <p:nvPr/>
            </p:nvSpPr>
            <p:spPr>
              <a:xfrm>
                <a:off x="4901557" y="768881"/>
                <a:ext cx="5413827" cy="377539"/>
              </a:xfrm>
              <a:prstGeom prst="rect">
                <a:avLst/>
              </a:prstGeom>
              <a:blipFill>
                <a:blip r:embed="rId13"/>
                <a:stretch>
                  <a:fillRect l="-1914" t="-22581" b="-48387"/>
                </a:stretch>
              </a:blipFill>
            </p:spPr>
            <p:txBody>
              <a:bodyPr/>
              <a:lstStyle/>
              <a:p>
                <a:r>
                  <a:rPr lang="en-US">
                    <a:noFill/>
                  </a:rPr>
                  <a:t> </a:t>
                </a:r>
              </a:p>
            </p:txBody>
          </p:sp>
        </mc:Fallback>
      </mc:AlternateContent>
      <p:grpSp>
        <p:nvGrpSpPr>
          <p:cNvPr id="4" name="Group 3"/>
          <p:cNvGrpSpPr/>
          <p:nvPr/>
        </p:nvGrpSpPr>
        <p:grpSpPr>
          <a:xfrm>
            <a:off x="1342965" y="1357458"/>
            <a:ext cx="7014813" cy="4148448"/>
            <a:chOff x="-93948" y="1357458"/>
            <a:chExt cx="7014813" cy="4148448"/>
          </a:xfrm>
        </p:grpSpPr>
        <mc:AlternateContent xmlns:mc="http://schemas.openxmlformats.org/markup-compatibility/2006" xmlns:a14="http://schemas.microsoft.com/office/drawing/2010/main">
          <mc:Choice Requires="a14">
            <p:sp>
              <p:nvSpPr>
                <p:cNvPr id="39" name="TextBox 38"/>
                <p:cNvSpPr txBox="1"/>
                <p:nvPr/>
              </p:nvSpPr>
              <p:spPr>
                <a:xfrm>
                  <a:off x="2983587" y="5136574"/>
                  <a:ext cx="828003"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rPr>
                          <m:t>𝒒𝒂</m:t>
                        </m:r>
                      </m:oMath>
                    </m:oMathPara>
                  </a14:m>
                  <a:endParaRPr kumimoji="0" lang="en-US" sz="2400" b="1"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2983587" y="5136574"/>
                  <a:ext cx="828003" cy="369332"/>
                </a:xfrm>
                <a:prstGeom prst="rect">
                  <a:avLst/>
                </a:prstGeom>
                <a:blipFill>
                  <a:blip r:embed="rId14"/>
                  <a:stretch>
                    <a:fillRect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93948" y="3340878"/>
                  <a:ext cx="828003"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𝝅</m:t>
                        </m:r>
                      </m:oMath>
                    </m:oMathPara>
                  </a14:m>
                  <a:endParaRPr kumimoji="0" lang="en-US" sz="2400" b="1" i="0" u="none" strike="noStrike" kern="1200" cap="none" spc="0" normalizeH="0" baseline="0" noProof="0" dirty="0">
                    <a:ln>
                      <a:noFill/>
                    </a:ln>
                    <a:solidFill>
                      <a:prstClr val="black"/>
                    </a:solidFill>
                    <a:effectLst/>
                    <a:uLnTx/>
                    <a:uFillTx/>
                    <a:latin typeface="Symbol" panose="05050102010706020507" pitchFamily="18" charset="2"/>
                    <a:ea typeface="+mn-ea"/>
                    <a:cs typeface="Aria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93948" y="3340878"/>
                  <a:ext cx="828003" cy="369332"/>
                </a:xfrm>
                <a:prstGeom prst="rect">
                  <a:avLst/>
                </a:prstGeom>
                <a:blipFill>
                  <a:blip r:embed="rId15"/>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092862" y="3281663"/>
                  <a:ext cx="828003"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𝝅</m:t>
                        </m:r>
                      </m:oMath>
                    </m:oMathPara>
                  </a14:m>
                  <a:endParaRPr kumimoji="0" lang="en-US" sz="2400" b="1" i="0" u="none" strike="noStrike" kern="1200" cap="none" spc="0" normalizeH="0" baseline="0" noProof="0" dirty="0">
                    <a:ln>
                      <a:noFill/>
                    </a:ln>
                    <a:solidFill>
                      <a:prstClr val="black"/>
                    </a:solidFill>
                    <a:effectLst/>
                    <a:uLnTx/>
                    <a:uFillTx/>
                    <a:latin typeface="Symbol" panose="05050102010706020507" pitchFamily="18" charset="2"/>
                    <a:ea typeface="+mn-ea"/>
                    <a:cs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092862" y="3281663"/>
                  <a:ext cx="828003" cy="369332"/>
                </a:xfrm>
                <a:prstGeom prst="rect">
                  <a:avLst/>
                </a:prstGeom>
                <a:blipFill>
                  <a:blip r:embed="rId16"/>
                  <a:stretch>
                    <a:fillRect b="-1639"/>
                  </a:stretch>
                </a:blipFill>
              </p:spPr>
              <p:txBody>
                <a:bodyPr/>
                <a:lstStyle/>
                <a:p>
                  <a:r>
                    <a:rPr lang="en-US">
                      <a:noFill/>
                    </a:rPr>
                    <a:t> </a:t>
                  </a:r>
                </a:p>
              </p:txBody>
            </p:sp>
          </mc:Fallback>
        </mc:AlternateContent>
        <p:sp>
          <p:nvSpPr>
            <p:cNvPr id="2" name="Rectangle 1"/>
            <p:cNvSpPr/>
            <p:nvPr/>
          </p:nvSpPr>
          <p:spPr>
            <a:xfrm>
              <a:off x="120540" y="1357458"/>
              <a:ext cx="6619793" cy="380177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p:grpSp>
    </p:spTree>
    <p:extLst>
      <p:ext uri="{BB962C8B-B14F-4D97-AF65-F5344CB8AC3E}">
        <p14:creationId xmlns:p14="http://schemas.microsoft.com/office/powerpoint/2010/main" val="37853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4" grpId="0"/>
      <p:bldP spid="67" grpId="0" animBg="1"/>
      <p:bldP spid="23" grpId="0"/>
      <p:bldP spid="26" grpId="0"/>
      <p:bldP spid="34" grpId="0"/>
      <p:bldP spid="37" grpId="0"/>
      <p:bldP spid="3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1524000" y="760455"/>
            <a:ext cx="6495664" cy="2503220"/>
          </a:xfrm>
          <a:prstGeom prst="rect">
            <a:avLst/>
          </a:prstGeom>
        </p:spPr>
      </p:pic>
      <p:sp>
        <p:nvSpPr>
          <p:cNvPr id="10" name="Rectangle 2"/>
          <p:cNvSpPr txBox="1">
            <a:spLocks noChangeArrowheads="1"/>
          </p:cNvSpPr>
          <p:nvPr/>
        </p:nvSpPr>
        <p:spPr>
          <a:xfrm>
            <a:off x="1309906" y="0"/>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Arial"/>
              </a:rPr>
              <a:t>Rabi spectroscopy</a:t>
            </a:r>
          </a:p>
        </p:txBody>
      </p:sp>
      <mc:AlternateContent xmlns:mc="http://schemas.openxmlformats.org/markup-compatibility/2006" xmlns:a14="http://schemas.microsoft.com/office/drawing/2010/main">
        <mc:Choice Requires="a14">
          <p:sp>
            <p:nvSpPr>
              <p:cNvPr id="11" name="TextBox 10"/>
              <p:cNvSpPr txBox="1"/>
              <p:nvPr/>
            </p:nvSpPr>
            <p:spPr>
              <a:xfrm>
                <a:off x="1960500" y="718647"/>
                <a:ext cx="4949508" cy="46605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Arial"/>
                  </a:rPr>
                  <a:t>Information about </a:t>
                </a:r>
                <a14:m>
                  <m:oMath xmlns:m="http://schemas.openxmlformats.org/officeDocument/2006/math">
                    <m:r>
                      <m:rPr>
                        <m:sty m:val="p"/>
                      </m:r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ϕ</m:t>
                    </m:r>
                  </m:oMath>
                </a14:m>
                <a:r>
                  <a:rPr kumimoji="0" lang="en-US" sz="2400" b="0" i="0" u="none" strike="noStrike" kern="1200" cap="none" spc="0" normalizeH="0" baseline="0" noProof="0" dirty="0">
                    <a:ln>
                      <a:noFill/>
                    </a:ln>
                    <a:solidFill>
                      <a:srgbClr val="000000"/>
                    </a:solidFill>
                    <a:effectLst/>
                    <a:uLnTx/>
                    <a:uFillTx/>
                    <a:latin typeface="Times New Roman"/>
                    <a:ea typeface="+mn-ea"/>
                    <a:cs typeface="Arial"/>
                  </a:rPr>
                  <a:t>and J for </a:t>
                </a:r>
                <a:r>
                  <a:rPr kumimoji="0" lang="en-US" sz="2400" b="0" i="0" u="none" strike="noStrike" kern="1200" cap="none" spc="0" normalizeH="0" baseline="0" noProof="0" dirty="0">
                    <a:ln>
                      <a:noFill/>
                    </a:ln>
                    <a:solidFill>
                      <a:srgbClr val="000000"/>
                    </a:solidFill>
                    <a:effectLst/>
                    <a:uLnTx/>
                    <a:uFillTx/>
                    <a:latin typeface="Symbol" panose="05050102010706020507" pitchFamily="18" charset="2"/>
                    <a:ea typeface="+mn-ea"/>
                    <a:cs typeface="Arial"/>
                  </a:rPr>
                  <a:t>W</a:t>
                </a:r>
                <a:r>
                  <a:rPr kumimoji="0" lang="en-US" sz="2400" b="0" i="0" u="none" strike="noStrike" kern="1200" cap="none" spc="0" normalizeH="0" baseline="0" noProof="0" dirty="0">
                    <a:ln>
                      <a:noFill/>
                    </a:ln>
                    <a:solidFill>
                      <a:srgbClr val="000000"/>
                    </a:solidFill>
                    <a:effectLst/>
                    <a:uLnTx/>
                    <a:uFillTx/>
                    <a:latin typeface="Times New Roman"/>
                    <a:ea typeface="+mn-ea"/>
                    <a:cs typeface="Arial"/>
                  </a:rPr>
                  <a:t>&lt;J</a:t>
                </a:r>
              </a:p>
            </p:txBody>
          </p:sp>
        </mc:Choice>
        <mc:Fallback xmlns="">
          <p:sp>
            <p:nvSpPr>
              <p:cNvPr id="11" name="TextBox 10"/>
              <p:cNvSpPr txBox="1">
                <a:spLocks noRot="1" noChangeAspect="1" noMove="1" noResize="1" noEditPoints="1" noAdjustHandles="1" noChangeArrowheads="1" noChangeShapeType="1" noTextEdit="1"/>
              </p:cNvSpPr>
              <p:nvPr/>
            </p:nvSpPr>
            <p:spPr>
              <a:xfrm>
                <a:off x="1960500" y="718647"/>
                <a:ext cx="4949508" cy="466051"/>
              </a:xfrm>
              <a:prstGeom prst="rect">
                <a:avLst/>
              </a:prstGeom>
              <a:blipFill>
                <a:blip r:embed="rId6"/>
                <a:stretch>
                  <a:fillRect l="-1970" t="-11842" b="-28947"/>
                </a:stretch>
              </a:blipFill>
            </p:spPr>
            <p:txBody>
              <a:bodyPr/>
              <a:lstStyle/>
              <a:p>
                <a:r>
                  <a:rPr lang="en-US">
                    <a:noFill/>
                  </a:rPr>
                  <a:t> </a:t>
                </a:r>
              </a:p>
            </p:txBody>
          </p:sp>
        </mc:Fallback>
      </mc:AlternateContent>
      <p:grpSp>
        <p:nvGrpSpPr>
          <p:cNvPr id="20" name="Group 19"/>
          <p:cNvGrpSpPr/>
          <p:nvPr/>
        </p:nvGrpSpPr>
        <p:grpSpPr>
          <a:xfrm>
            <a:off x="1717671" y="3410176"/>
            <a:ext cx="4647750" cy="3334302"/>
            <a:chOff x="193671" y="3410176"/>
            <a:chExt cx="4647750" cy="3334302"/>
          </a:xfrm>
        </p:grpSpPr>
        <p:pic>
          <p:nvPicPr>
            <p:cNvPr id="7" name="Picture 6"/>
            <p:cNvPicPr>
              <a:picLocks noChangeAspect="1"/>
            </p:cNvPicPr>
            <p:nvPr/>
          </p:nvPicPr>
          <p:blipFill>
            <a:blip r:embed="rId7"/>
            <a:stretch>
              <a:fillRect/>
            </a:stretch>
          </p:blipFill>
          <p:spPr>
            <a:xfrm>
              <a:off x="538919" y="3443713"/>
              <a:ext cx="3994171" cy="2764501"/>
            </a:xfrm>
            <a:prstGeom prst="rect">
              <a:avLst/>
            </a:prstGeom>
          </p:spPr>
        </p:pic>
        <p:grpSp>
          <p:nvGrpSpPr>
            <p:cNvPr id="6" name="Group 5"/>
            <p:cNvGrpSpPr/>
            <p:nvPr/>
          </p:nvGrpSpPr>
          <p:grpSpPr>
            <a:xfrm>
              <a:off x="193671" y="3410176"/>
              <a:ext cx="4647750" cy="3334302"/>
              <a:chOff x="316660" y="3501081"/>
              <a:chExt cx="4647750" cy="3334302"/>
            </a:xfrm>
          </p:grpSpPr>
          <p:grpSp>
            <p:nvGrpSpPr>
              <p:cNvPr id="2" name="Group 1"/>
              <p:cNvGrpSpPr/>
              <p:nvPr/>
            </p:nvGrpSpPr>
            <p:grpSpPr>
              <a:xfrm>
                <a:off x="316660" y="3501081"/>
                <a:ext cx="4647750" cy="3334302"/>
                <a:chOff x="316660" y="3501081"/>
                <a:chExt cx="4647750" cy="3334302"/>
              </a:xfrm>
            </p:grpSpPr>
            <mc:AlternateContent xmlns:mc="http://schemas.openxmlformats.org/markup-compatibility/2006" xmlns:a14="http://schemas.microsoft.com/office/drawing/2010/main">
              <mc:Choice Requires="a14">
                <p:sp>
                  <p:nvSpPr>
                    <p:cNvPr id="13" name="TextBox 12"/>
                    <p:cNvSpPr txBox="1"/>
                    <p:nvPr/>
                  </p:nvSpPr>
                  <p:spPr>
                    <a:xfrm>
                      <a:off x="2258864" y="6114453"/>
                      <a:ext cx="156518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ymbol" panose="05050102010706020507" pitchFamily="18" charset="2"/>
                          <a:ea typeface="+mn-ea"/>
                          <a:cs typeface="Arial"/>
                        </a:rPr>
                        <a:t>d </a:t>
                      </a:r>
                      <a:r>
                        <a:rPr kumimoji="0" lang="en-US" sz="1800" b="1" i="0" u="none" strike="noStrike" kern="1200" cap="none" spc="0" normalizeH="0" baseline="0" noProof="0" dirty="0">
                          <a:ln>
                            <a:noFill/>
                          </a:ln>
                          <a:solidFill>
                            <a:srgbClr val="000000"/>
                          </a:solidFill>
                          <a:effectLst/>
                          <a:uLnTx/>
                          <a:uFillTx/>
                          <a:latin typeface="Times New Roman"/>
                          <a:ea typeface="+mn-ea"/>
                          <a:cs typeface="Arial"/>
                        </a:rPr>
                        <a:t>/</a:t>
                      </a:r>
                      <a14:m>
                        <m:oMath xmlns:m="http://schemas.openxmlformats.org/officeDocument/2006/math">
                          <m:acc>
                            <m:accPr>
                              <m:chr m:val="̅"/>
                              <m:ctrlPr>
                                <a:rPr kumimoji="0" lang="en-US" sz="1800" b="1" i="1" u="none" strike="noStrike" kern="1200" cap="none" spc="0" normalizeH="0" baseline="0" noProof="0" smtClean="0">
                                  <a:ln>
                                    <a:noFill/>
                                  </a:ln>
                                  <a:solidFill>
                                    <a:srgbClr val="000000"/>
                                  </a:solidFill>
                                  <a:effectLst/>
                                  <a:uLnTx/>
                                  <a:uFillTx/>
                                  <a:latin typeface="Cambria Math"/>
                                  <a:ea typeface="+mn-ea"/>
                                </a:rPr>
                              </m:ctrlPr>
                            </m:accPr>
                            <m:e>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rPr>
                                <m:t>𝑱</m:t>
                              </m:r>
                            </m:e>
                          </m:acc>
                        </m:oMath>
                      </a14:m>
                      <a:endParaRPr kumimoji="0" lang="en-US" sz="1800" b="1" i="0" u="none" strike="noStrike" kern="1200" cap="none" spc="0" normalizeH="0" baseline="0" noProof="0" dirty="0">
                        <a:ln>
                          <a:noFill/>
                        </a:ln>
                        <a:solidFill>
                          <a:srgbClr val="000000"/>
                        </a:solidFill>
                        <a:effectLst/>
                        <a:uLnTx/>
                        <a:uFillTx/>
                        <a:latin typeface="Times New Roman"/>
                        <a:ea typeface="+mn-ea"/>
                        <a:cs typeface="Aria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258864" y="6114453"/>
                      <a:ext cx="1565189" cy="369332"/>
                    </a:xfrm>
                    <a:prstGeom prst="rect">
                      <a:avLst/>
                    </a:prstGeom>
                    <a:blipFill>
                      <a:blip r:embed="rId8"/>
                      <a:stretch>
                        <a:fillRect l="-3113" t="-9836" b="-24590"/>
                      </a:stretch>
                    </a:blipFill>
                  </p:spPr>
                  <p:txBody>
                    <a:bodyPr/>
                    <a:lstStyle/>
                    <a:p>
                      <a:r>
                        <a:rPr lang="en-US">
                          <a:noFill/>
                        </a:rPr>
                        <a:t> </a:t>
                      </a:r>
                    </a:p>
                  </p:txBody>
                </p:sp>
              </mc:Fallback>
            </mc:AlternateContent>
            <p:sp>
              <p:nvSpPr>
                <p:cNvPr id="14" name="TextBox 13"/>
                <p:cNvSpPr txBox="1"/>
                <p:nvPr/>
              </p:nvSpPr>
              <p:spPr>
                <a:xfrm rot="16200000">
                  <a:off x="-768869" y="4586610"/>
                  <a:ext cx="250961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n-ea"/>
                      <a:cs typeface="Arial"/>
                    </a:rPr>
                    <a:t>Normalized excitation</a:t>
                  </a:r>
                </a:p>
              </p:txBody>
            </p:sp>
            <mc:AlternateContent xmlns:mc="http://schemas.openxmlformats.org/markup-compatibility/2006" xmlns:a14="http://schemas.microsoft.com/office/drawing/2010/main">
              <mc:Choice Requires="a14">
                <p:sp>
                  <p:nvSpPr>
                    <p:cNvPr id="22" name="Rectangle 21"/>
                    <p:cNvSpPr/>
                    <p:nvPr/>
                  </p:nvSpPr>
                  <p:spPr>
                    <a:xfrm>
                      <a:off x="559489" y="6435273"/>
                      <a:ext cx="4404921" cy="400110"/>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mn-ea"/>
                              </a:rPr>
                              <m:t>𝐰𝐢𝐝𝐭𝐡</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rPr>
                              <m:t> </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rPr>
                              <m:t>𝟐</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rPr>
                              <m:t>=</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rPr>
                              <m:t>𝟖</m:t>
                            </m:r>
                            <m:acc>
                              <m:accPr>
                                <m:chr m:val="̅"/>
                                <m:ctrlPr>
                                  <a:rPr kumimoji="0" lang="en-US" sz="2000" b="1" i="1" u="none" strike="noStrike" kern="1200" cap="none" spc="0" normalizeH="0" baseline="0" noProof="0">
                                    <a:ln>
                                      <a:noFill/>
                                    </a:ln>
                                    <a:solidFill>
                                      <a:srgbClr val="000000"/>
                                    </a:solidFill>
                                    <a:effectLst/>
                                    <a:uLnTx/>
                                    <a:uFillTx/>
                                    <a:latin typeface="Cambria Math"/>
                                    <a:ea typeface="+mn-ea"/>
                                  </a:rPr>
                                </m:ctrlPr>
                              </m:accPr>
                              <m:e>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mn-ea"/>
                                  </a:rPr>
                                  <m:t>𝑱</m:t>
                                </m:r>
                              </m:e>
                            </m:acc>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mn-ea"/>
                              </a:rPr>
                              <m:t>⁢</m:t>
                            </m:r>
                            <m:sSup>
                              <m:sSupPr>
                                <m:ctrlPr>
                                  <a:rPr kumimoji="0" lang="en-US" sz="2000" b="1" i="1" u="none" strike="noStrike" kern="1200" cap="none" spc="0" normalizeH="0" baseline="0" noProof="0">
                                    <a:ln>
                                      <a:noFill/>
                                    </a:ln>
                                    <a:solidFill>
                                      <a:srgbClr val="000000"/>
                                    </a:solidFill>
                                    <a:effectLst/>
                                    <a:uLnTx/>
                                    <a:uFillTx/>
                                    <a:latin typeface="Cambria Math"/>
                                    <a:ea typeface="+mn-ea"/>
                                  </a:rPr>
                                </m:ctrlPr>
                              </m:sSupPr>
                              <m:e>
                                <m:d>
                                  <m:dPr>
                                    <m:begChr m:val=""/>
                                    <m:endChr m:val="]"/>
                                    <m:ctrlPr>
                                      <a:rPr kumimoji="0" lang="en-US" sz="2000" b="1" i="1" u="none" strike="noStrike" kern="1200" cap="none" spc="0" normalizeH="0" baseline="0" noProof="0">
                                        <a:ln>
                                          <a:noFill/>
                                        </a:ln>
                                        <a:solidFill>
                                          <a:srgbClr val="000000"/>
                                        </a:solidFill>
                                        <a:effectLst/>
                                        <a:uLnTx/>
                                        <a:uFillTx/>
                                        <a:latin typeface="Cambria Math"/>
                                        <a:ea typeface="+mn-ea"/>
                                      </a:rPr>
                                    </m:ctrlPr>
                                  </m:dPr>
                                  <m:e>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mn-ea"/>
                                      </a:rPr>
                                      <m:t>𝐒𝐢𝐧</m:t>
                                    </m:r>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mn-ea"/>
                                      </a:rPr>
                                      <m:t>[</m:t>
                                    </m:r>
                                    <m: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𝜙</m:t>
                                    </m:r>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rPr>
                                      <m:t>/</m:t>
                                    </m:r>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rPr>
                                      <m:t>𝟐</m:t>
                                    </m:r>
                                  </m:e>
                                </m:d>
                              </m:e>
                              <m:sup>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 </m:t>
                                </m:r>
                              </m:sup>
                            </m:sSup>
                          </m:oMath>
                        </m:oMathPara>
                      </a14:m>
                      <a:endParaRPr kumimoji="0" lang="en-US" sz="2000" b="1" i="0" u="none" strike="noStrike" kern="1200" cap="none" spc="0" normalizeH="0" baseline="0" noProof="0" dirty="0">
                        <a:ln>
                          <a:noFill/>
                        </a:ln>
                        <a:solidFill>
                          <a:srgbClr val="000000"/>
                        </a:solidFill>
                        <a:effectLst/>
                        <a:uLnTx/>
                        <a:uFillTx/>
                        <a:latin typeface="Lucida Sans" pitchFamily="34" charset="0"/>
                        <a:ea typeface="+mn-ea"/>
                        <a:cs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559489" y="6435273"/>
                      <a:ext cx="4404921" cy="400110"/>
                    </a:xfrm>
                    <a:prstGeom prst="rect">
                      <a:avLst/>
                    </a:prstGeom>
                    <a:blipFill>
                      <a:blip r:embed="rId9"/>
                      <a:stretch>
                        <a:fillRect t="-124615" b="-196923"/>
                      </a:stretch>
                    </a:blipFill>
                  </p:spPr>
                  <p:txBody>
                    <a:bodyPr/>
                    <a:lstStyle/>
                    <a:p>
                      <a:r>
                        <a:rPr lang="en-US">
                          <a:noFill/>
                        </a:rPr>
                        <a:t> </a:t>
                      </a:r>
                    </a:p>
                  </p:txBody>
                </p:sp>
              </mc:Fallback>
            </mc:AlternateContent>
          </p:grpSp>
          <p:cxnSp>
            <p:nvCxnSpPr>
              <p:cNvPr id="19" name="Straight Arrow Connector 18"/>
              <p:cNvCxnSpPr/>
              <p:nvPr/>
            </p:nvCxnSpPr>
            <p:spPr bwMode="auto">
              <a:xfrm flipV="1">
                <a:off x="1351132" y="6002672"/>
                <a:ext cx="2646947" cy="16042"/>
              </a:xfrm>
              <a:prstGeom prst="straightConnector1">
                <a:avLst/>
              </a:prstGeom>
              <a:solidFill>
                <a:schemeClr val="accent1"/>
              </a:solidFill>
              <a:ln w="38100" cap="flat" cmpd="sng" algn="ctr">
                <a:solidFill>
                  <a:schemeClr val="tx1"/>
                </a:solidFill>
                <a:prstDash val="solid"/>
                <a:round/>
                <a:headEnd type="triangle" w="med" len="med"/>
                <a:tailEnd type="triangle" w="med" len="med"/>
              </a:ln>
              <a:effectLst/>
            </p:spPr>
          </p:cxnSp>
        </p:grpSp>
      </p:grpSp>
      <p:pic>
        <p:nvPicPr>
          <p:cNvPr id="3" name="manipulat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393960" y="787351"/>
            <a:ext cx="3140075" cy="2552700"/>
          </a:xfrm>
          <a:prstGeom prst="rect">
            <a:avLst/>
          </a:prstGeom>
        </p:spPr>
      </p:pic>
      <p:sp>
        <p:nvSpPr>
          <p:cNvPr id="21" name="Oval 20"/>
          <p:cNvSpPr/>
          <p:nvPr/>
        </p:nvSpPr>
        <p:spPr>
          <a:xfrm>
            <a:off x="4771832" y="3545306"/>
            <a:ext cx="629010" cy="550779"/>
          </a:xfrm>
          <a:prstGeom prst="ellipse">
            <a:avLst/>
          </a:prstGeom>
          <a:noFill/>
          <a:ln w="571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p:cxnSp>
        <p:nvCxnSpPr>
          <p:cNvPr id="25" name="Straight Arrow Connector 24"/>
          <p:cNvCxnSpPr/>
          <p:nvPr/>
        </p:nvCxnSpPr>
        <p:spPr>
          <a:xfrm>
            <a:off x="5309937" y="4017340"/>
            <a:ext cx="1278021" cy="6604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769768" y="3906087"/>
            <a:ext cx="3764266"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Arial"/>
              </a:rPr>
              <a:t>van Hove singularities: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Arial"/>
              </a:rPr>
              <a:t>Density of states diverges</a:t>
            </a:r>
          </a:p>
        </p:txBody>
      </p:sp>
      <p:sp>
        <p:nvSpPr>
          <p:cNvPr id="4" name="Rectangle 3"/>
          <p:cNvSpPr/>
          <p:nvPr/>
        </p:nvSpPr>
        <p:spPr>
          <a:xfrm>
            <a:off x="7153860" y="6278580"/>
            <a:ext cx="4572000" cy="369332"/>
          </a:xfrm>
          <a:prstGeom prst="rect">
            <a:avLst/>
          </a:prstGeom>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Wall</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et al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PRL</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116</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035301 (2016). </a:t>
            </a:r>
          </a:p>
        </p:txBody>
      </p:sp>
    </p:spTree>
    <p:extLst>
      <p:ext uri="{BB962C8B-B14F-4D97-AF65-F5344CB8AC3E}">
        <p14:creationId xmlns:p14="http://schemas.microsoft.com/office/powerpoint/2010/main" val="16502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video>
              <p:cMediaNode vol="80000">
                <p:cTn id="22" fill="hold" display="0">
                  <p:stCondLst>
                    <p:cond delay="indefinite"/>
                  </p:stCondLst>
                </p:cTn>
                <p:tgtEl>
                  <p:spTgt spid="3"/>
                </p:tgtEl>
              </p:cMediaNode>
            </p:video>
          </p:childTnLst>
        </p:cTn>
      </p:par>
    </p:tnLst>
    <p:bldLst>
      <p:bldP spid="21" grpId="0" animBg="1"/>
      <p:bldP spid="2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309906" y="0"/>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Arial"/>
              </a:rPr>
              <a:t>Rabi spectroscopy</a:t>
            </a:r>
          </a:p>
        </p:txBody>
      </p:sp>
      <p:pic>
        <p:nvPicPr>
          <p:cNvPr id="2" name="Picture 1"/>
          <p:cNvPicPr>
            <a:picLocks noChangeAspect="1"/>
          </p:cNvPicPr>
          <p:nvPr/>
        </p:nvPicPr>
        <p:blipFill>
          <a:blip r:embed="rId3"/>
          <a:stretch>
            <a:fillRect/>
          </a:stretch>
        </p:blipFill>
        <p:spPr>
          <a:xfrm>
            <a:off x="8125289" y="0"/>
            <a:ext cx="2315718" cy="2566066"/>
          </a:xfrm>
          <a:prstGeom prst="rect">
            <a:avLst/>
          </a:prstGeom>
        </p:spPr>
      </p:pic>
      <p:sp>
        <p:nvSpPr>
          <p:cNvPr id="7" name="Oval 6"/>
          <p:cNvSpPr/>
          <p:nvPr/>
        </p:nvSpPr>
        <p:spPr>
          <a:xfrm>
            <a:off x="6258351" y="1920088"/>
            <a:ext cx="471949" cy="315884"/>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mc:AlternateContent xmlns:mc="http://schemas.openxmlformats.org/markup-compatibility/2006" xmlns:a14="http://schemas.microsoft.com/office/drawing/2010/main">
        <mc:Choice Requires="a14">
          <p:sp>
            <p:nvSpPr>
              <p:cNvPr id="15" name="Rectangle 14"/>
              <p:cNvSpPr/>
              <p:nvPr/>
            </p:nvSpPr>
            <p:spPr>
              <a:xfrm>
                <a:off x="6199356" y="1847394"/>
                <a:ext cx="653258"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2611A7"/>
                          </a:solidFill>
                          <a:effectLst/>
                          <a:uLnTx/>
                          <a:uFillTx/>
                          <a:latin typeface="Cambria Math" panose="02040503050406030204" pitchFamily="18" charset="0"/>
                          <a:ea typeface="Cambria Math" panose="02040503050406030204" pitchFamily="18" charset="0"/>
                        </a:rPr>
                        <m:t>|</m:t>
                      </m:r>
                      <m:sSub>
                        <m:sSubPr>
                          <m:ctrlPr>
                            <a:rPr kumimoji="0" lang="en-US" sz="2000" b="0" i="1" u="none" strike="noStrike" kern="1200" cap="none" spc="0" normalizeH="0" baseline="0" noProof="0">
                              <a:ln>
                                <a:noFill/>
                              </a:ln>
                              <a:solidFill>
                                <a:srgbClr val="2611A7"/>
                              </a:solidFill>
                              <a:effectLst/>
                              <a:uLnTx/>
                              <a:uFillTx/>
                              <a:latin typeface="Cambria Math"/>
                              <a:ea typeface="Cambria Math" panose="02040503050406030204" pitchFamily="18" charset="0"/>
                            </a:rPr>
                          </m:ctrlPr>
                        </m:sSubPr>
                        <m:e>
                          <m:d>
                            <m:dPr>
                              <m:begChr m:val=""/>
                              <m:endChr m:val="⟩"/>
                              <m:ctrlPr>
                                <a:rPr kumimoji="0" lang="en-US" sz="2000" b="0" i="1" u="none" strike="noStrike" kern="1200" cap="none" spc="0" normalizeH="0" baseline="0" noProof="0">
                                  <a:ln>
                                    <a:noFill/>
                                  </a:ln>
                                  <a:solidFill>
                                    <a:srgbClr val="2611A7"/>
                                  </a:solidFill>
                                  <a:effectLst/>
                                  <a:uLnTx/>
                                  <a:uFillTx/>
                                  <a:latin typeface="Cambria Math"/>
                                  <a:ea typeface="Cambria Math" panose="02040503050406030204" pitchFamily="18" charset="0"/>
                                </a:rPr>
                              </m:ctrlPr>
                            </m:dPr>
                            <m:e>
                              <m:r>
                                <a:rPr kumimoji="0" lang="en-US" sz="2000" b="0" i="1" u="none" strike="noStrike" kern="1200" cap="none" spc="0" normalizeH="0" baseline="0" noProof="0" smtClean="0">
                                  <a:ln>
                                    <a:noFill/>
                                  </a:ln>
                                  <a:solidFill>
                                    <a:srgbClr val="2611A7"/>
                                  </a:solidFill>
                                  <a:effectLst/>
                                  <a:uLnTx/>
                                  <a:uFillTx/>
                                  <a:latin typeface="Cambria Math" panose="02040503050406030204" pitchFamily="18" charset="0"/>
                                  <a:ea typeface="Cambria Math" panose="02040503050406030204" pitchFamily="18" charset="0"/>
                                </a:rPr>
                                <m:t>𝑔</m:t>
                              </m:r>
                            </m:e>
                          </m:d>
                        </m:e>
                        <m:sub>
                          <m:r>
                            <a:rPr kumimoji="0" lang="en-US" sz="2000" b="0" i="1" u="none" strike="noStrike" kern="1200" cap="none" spc="0" normalizeH="0" baseline="0" noProof="0" smtClean="0">
                              <a:ln>
                                <a:noFill/>
                              </a:ln>
                              <a:solidFill>
                                <a:srgbClr val="2611A7"/>
                              </a:solidFill>
                              <a:effectLst/>
                              <a:uLnTx/>
                              <a:uFillTx/>
                              <a:latin typeface="Cambria Math" panose="02040503050406030204" pitchFamily="18" charset="0"/>
                              <a:ea typeface="Cambria Math" panose="02040503050406030204" pitchFamily="18" charset="0"/>
                            </a:rPr>
                            <m:t> </m:t>
                          </m:r>
                        </m:sub>
                      </m:sSub>
                    </m:oMath>
                  </m:oMathPara>
                </a14:m>
                <a:endPar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6199356" y="1847394"/>
                <a:ext cx="653258" cy="400110"/>
              </a:xfrm>
              <a:prstGeom prst="rect">
                <a:avLst/>
              </a:prstGeom>
              <a:blipFill>
                <a:blip r:embed="rId4"/>
                <a:stretch>
                  <a:fillRect l="-14019" t="-119697" r="-66355" b="-184848"/>
                </a:stretch>
              </a:blipFill>
            </p:spPr>
            <p:txBody>
              <a:bodyPr/>
              <a:lstStyle/>
              <a:p>
                <a:r>
                  <a:rPr lang="en-US">
                    <a:noFill/>
                  </a:rPr>
                  <a:t> </a:t>
                </a:r>
              </a:p>
            </p:txBody>
          </p:sp>
        </mc:Fallback>
      </mc:AlternateContent>
      <p:sp>
        <p:nvSpPr>
          <p:cNvPr id="8" name="Oval 7"/>
          <p:cNvSpPr/>
          <p:nvPr/>
        </p:nvSpPr>
        <p:spPr>
          <a:xfrm>
            <a:off x="8557717" y="178556"/>
            <a:ext cx="365176" cy="265740"/>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mc:AlternateContent xmlns:mc="http://schemas.openxmlformats.org/markup-compatibility/2006" xmlns:a14="http://schemas.microsoft.com/office/drawing/2010/main">
        <mc:Choice Requires="a14">
          <p:sp>
            <p:nvSpPr>
              <p:cNvPr id="13" name="Rectangle 12"/>
              <p:cNvSpPr/>
              <p:nvPr/>
            </p:nvSpPr>
            <p:spPr>
              <a:xfrm>
                <a:off x="8557718" y="178556"/>
                <a:ext cx="624979" cy="400110"/>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m:t>
                      </m:r>
                      <m:sSub>
                        <m:sSubPr>
                          <m:ctrlPr>
                            <a:rPr kumimoji="0" lang="en-US" sz="2000" b="0" i="1" u="none" strike="noStrike" kern="1200" cap="none" spc="0" normalizeH="0" baseline="0" noProof="0">
                              <a:ln>
                                <a:noFill/>
                              </a:ln>
                              <a:solidFill>
                                <a:srgbClr val="C00000"/>
                              </a:solidFill>
                              <a:effectLst/>
                              <a:uLnTx/>
                              <a:uFillTx/>
                              <a:latin typeface="Cambria Math"/>
                              <a:ea typeface="Cambria Math" panose="02040503050406030204" pitchFamily="18" charset="0"/>
                            </a:rPr>
                          </m:ctrlPr>
                        </m:sSubPr>
                        <m:e>
                          <m:d>
                            <m:dPr>
                              <m:begChr m:val=""/>
                              <m:endChr m:val="⟩"/>
                              <m:ctrlPr>
                                <a:rPr kumimoji="0" lang="en-US" sz="2000" b="0" i="1" u="none" strike="noStrike" kern="1200" cap="none" spc="0" normalizeH="0" baseline="0" noProof="0">
                                  <a:ln>
                                    <a:noFill/>
                                  </a:ln>
                                  <a:solidFill>
                                    <a:srgbClr val="C00000"/>
                                  </a:solidFill>
                                  <a:effectLst/>
                                  <a:uLnTx/>
                                  <a:uFillTx/>
                                  <a:latin typeface="Cambria Math"/>
                                  <a:ea typeface="Cambria Math" panose="02040503050406030204" pitchFamily="18" charset="0"/>
                                </a:rPr>
                              </m:ctrlPr>
                            </m:dPr>
                            <m:e>
                              <m:r>
                                <a:rPr kumimoji="0" lang="en-US"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𝑒</m:t>
                              </m:r>
                            </m:e>
                          </m:d>
                        </m:e>
                        <m:sub>
                          <m:r>
                            <a:rPr kumimoji="0" lang="en-US"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 </m:t>
                          </m:r>
                        </m:sub>
                      </m:sSub>
                    </m:oMath>
                  </m:oMathPara>
                </a14:m>
                <a:endPar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8557718" y="178556"/>
                <a:ext cx="624979" cy="400110"/>
              </a:xfrm>
              <a:prstGeom prst="rect">
                <a:avLst/>
              </a:prstGeom>
              <a:blipFill>
                <a:blip r:embed="rId5"/>
                <a:stretch>
                  <a:fillRect l="-19608" t="-119697" r="-69608" b="-184848"/>
                </a:stretch>
              </a:blipFill>
            </p:spPr>
            <p:txBody>
              <a:bodyPr/>
              <a:lstStyle/>
              <a:p>
                <a:r>
                  <a:rPr lang="en-US">
                    <a:noFill/>
                  </a:rPr>
                  <a:t> </a:t>
                </a:r>
              </a:p>
            </p:txBody>
          </p:sp>
        </mc:Fallback>
      </mc:AlternateContent>
      <p:sp>
        <p:nvSpPr>
          <p:cNvPr id="18" name="Oval 17"/>
          <p:cNvSpPr/>
          <p:nvPr/>
        </p:nvSpPr>
        <p:spPr bwMode="auto">
          <a:xfrm>
            <a:off x="8579409" y="1879549"/>
            <a:ext cx="91440" cy="91440"/>
          </a:xfrm>
          <a:prstGeom prst="ellipse">
            <a:avLst/>
          </a:prstGeom>
          <a:solidFill>
            <a:srgbClr val="C0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33" name="Oval 32"/>
          <p:cNvSpPr/>
          <p:nvPr/>
        </p:nvSpPr>
        <p:spPr bwMode="auto">
          <a:xfrm>
            <a:off x="8700422" y="1886917"/>
            <a:ext cx="91440" cy="91440"/>
          </a:xfrm>
          <a:prstGeom prst="ellipse">
            <a:avLst/>
          </a:prstGeom>
          <a:solidFill>
            <a:srgbClr val="C0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pic>
        <p:nvPicPr>
          <p:cNvPr id="14" name="Picture 13"/>
          <p:cNvPicPr>
            <a:picLocks noChangeAspect="1"/>
          </p:cNvPicPr>
          <p:nvPr/>
        </p:nvPicPr>
        <p:blipFill>
          <a:blip r:embed="rId6"/>
          <a:stretch>
            <a:fillRect/>
          </a:stretch>
        </p:blipFill>
        <p:spPr>
          <a:xfrm>
            <a:off x="6215314" y="1369750"/>
            <a:ext cx="2272375" cy="2524125"/>
          </a:xfrm>
          <a:prstGeom prst="rect">
            <a:avLst/>
          </a:prstGeom>
        </p:spPr>
      </p:pic>
      <p:cxnSp>
        <p:nvCxnSpPr>
          <p:cNvPr id="4" name="Straight Arrow Connector 3"/>
          <p:cNvCxnSpPr/>
          <p:nvPr/>
        </p:nvCxnSpPr>
        <p:spPr>
          <a:xfrm flipV="1">
            <a:off x="7864594" y="2045692"/>
            <a:ext cx="889747" cy="1176006"/>
          </a:xfrm>
          <a:prstGeom prst="straightConnector1">
            <a:avLst/>
          </a:prstGeom>
          <a:ln w="38100">
            <a:solidFill>
              <a:srgbClr val="0000FF"/>
            </a:solidFill>
            <a:tailEnd type="triangle"/>
          </a:ln>
          <a:effectLst>
            <a:glow rad="101600">
              <a:srgbClr val="0000FF">
                <a:alpha val="60000"/>
              </a:srgbClr>
            </a:glow>
          </a:effectLst>
        </p:spPr>
        <p:style>
          <a:lnRef idx="1">
            <a:schemeClr val="accent1"/>
          </a:lnRef>
          <a:fillRef idx="0">
            <a:schemeClr val="accent1"/>
          </a:fillRef>
          <a:effectRef idx="0">
            <a:schemeClr val="accent1"/>
          </a:effectRef>
          <a:fontRef idx="minor">
            <a:schemeClr val="tx1"/>
          </a:fontRef>
        </p:style>
      </p:cxnSp>
      <p:sp>
        <p:nvSpPr>
          <p:cNvPr id="19" name="Oval 18"/>
          <p:cNvSpPr/>
          <p:nvPr/>
        </p:nvSpPr>
        <p:spPr bwMode="auto">
          <a:xfrm>
            <a:off x="6639350" y="3296675"/>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0" name="Oval 19"/>
          <p:cNvSpPr/>
          <p:nvPr/>
        </p:nvSpPr>
        <p:spPr bwMode="auto">
          <a:xfrm>
            <a:off x="6782877" y="3304796"/>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1" name="Oval 20"/>
          <p:cNvSpPr/>
          <p:nvPr/>
        </p:nvSpPr>
        <p:spPr bwMode="auto">
          <a:xfrm>
            <a:off x="6922787" y="3304796"/>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2" name="Oval 21"/>
          <p:cNvSpPr/>
          <p:nvPr/>
        </p:nvSpPr>
        <p:spPr bwMode="auto">
          <a:xfrm>
            <a:off x="7046863" y="3304796"/>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3" name="Oval 22"/>
          <p:cNvSpPr/>
          <p:nvPr/>
        </p:nvSpPr>
        <p:spPr bwMode="auto">
          <a:xfrm>
            <a:off x="7182639" y="3301438"/>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4" name="Oval 23"/>
          <p:cNvSpPr/>
          <p:nvPr/>
        </p:nvSpPr>
        <p:spPr bwMode="auto">
          <a:xfrm>
            <a:off x="7314231" y="3295271"/>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5" name="Oval 24"/>
          <p:cNvSpPr/>
          <p:nvPr/>
        </p:nvSpPr>
        <p:spPr bwMode="auto">
          <a:xfrm>
            <a:off x="7477896" y="3304796"/>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6" name="Oval 25"/>
          <p:cNvSpPr/>
          <p:nvPr/>
        </p:nvSpPr>
        <p:spPr bwMode="auto">
          <a:xfrm>
            <a:off x="7623022" y="3295271"/>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7" name="Oval 26"/>
          <p:cNvSpPr/>
          <p:nvPr/>
        </p:nvSpPr>
        <p:spPr bwMode="auto">
          <a:xfrm>
            <a:off x="7773153" y="3301988"/>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8" name="Oval 27"/>
          <p:cNvSpPr/>
          <p:nvPr/>
        </p:nvSpPr>
        <p:spPr bwMode="auto">
          <a:xfrm>
            <a:off x="7908929" y="3301988"/>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9" name="Oval 28"/>
          <p:cNvSpPr/>
          <p:nvPr/>
        </p:nvSpPr>
        <p:spPr bwMode="auto">
          <a:xfrm>
            <a:off x="8053857" y="3301988"/>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30" name="Oval 29"/>
          <p:cNvSpPr/>
          <p:nvPr/>
        </p:nvSpPr>
        <p:spPr bwMode="auto">
          <a:xfrm>
            <a:off x="8195669" y="3286798"/>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mc:AlternateContent xmlns:mc="http://schemas.openxmlformats.org/markup-compatibility/2006" xmlns:a14="http://schemas.microsoft.com/office/drawing/2010/main">
        <mc:Choice Requires="a14">
          <p:sp>
            <p:nvSpPr>
              <p:cNvPr id="41" name="Rectangle 40"/>
              <p:cNvSpPr/>
              <p:nvPr/>
            </p:nvSpPr>
            <p:spPr>
              <a:xfrm>
                <a:off x="6623263" y="1580681"/>
                <a:ext cx="441689"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m:t>
                      </m:r>
                      <m:sSub>
                        <m:sSubPr>
                          <m:ctrlPr>
                            <a:rPr kumimoji="0" lang="en-US" sz="2000" b="0" i="1" u="none" strike="noStrike" kern="1200" cap="none" spc="0" normalizeH="0" baseline="0" noProof="0">
                              <a:ln>
                                <a:noFill/>
                              </a:ln>
                              <a:solidFill>
                                <a:srgbClr val="002060"/>
                              </a:solidFill>
                              <a:effectLst/>
                              <a:uLnTx/>
                              <a:uFillTx/>
                              <a:latin typeface="Cambria Math"/>
                              <a:ea typeface="Cambria Math" panose="02040503050406030204" pitchFamily="18" charset="0"/>
                            </a:rPr>
                          </m:ctrlPr>
                        </m:sSubPr>
                        <m:e>
                          <m:d>
                            <m:dPr>
                              <m:begChr m:val=""/>
                              <m:endChr m:val="⟩"/>
                              <m:ctrlPr>
                                <a:rPr kumimoji="0" lang="en-US" sz="2000" b="0" i="1" u="none" strike="noStrike" kern="1200" cap="none" spc="0" normalizeH="0" baseline="0" noProof="0">
                                  <a:ln>
                                    <a:noFill/>
                                  </a:ln>
                                  <a:solidFill>
                                    <a:srgbClr val="002060"/>
                                  </a:solidFill>
                                  <a:effectLst/>
                                  <a:uLnTx/>
                                  <a:uFillTx/>
                                  <a:latin typeface="Cambria Math"/>
                                  <a:ea typeface="Cambria Math" panose="02040503050406030204" pitchFamily="18" charset="0"/>
                                </a:rPr>
                              </m:ctrlPr>
                            </m:dPr>
                            <m:e>
                              <m:r>
                                <a:rPr kumimoji="0" lang="en-US" sz="2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𝑔</m:t>
                              </m:r>
                            </m:e>
                          </m:d>
                        </m:e>
                        <m:sub>
                          <m:r>
                            <a:rPr kumimoji="0" lang="en-US" sz="2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 </m:t>
                          </m:r>
                        </m:sub>
                      </m:sSub>
                    </m:oMath>
                  </m:oMathPara>
                </a14:m>
                <a:endPar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41" name="Rectangle 40"/>
              <p:cNvSpPr>
                <a:spLocks noRot="1" noChangeAspect="1" noMove="1" noResize="1" noEditPoints="1" noAdjustHandles="1" noChangeArrowheads="1" noChangeShapeType="1" noTextEdit="1"/>
              </p:cNvSpPr>
              <p:nvPr/>
            </p:nvSpPr>
            <p:spPr>
              <a:xfrm>
                <a:off x="6623263" y="1580681"/>
                <a:ext cx="441689" cy="400110"/>
              </a:xfrm>
              <a:prstGeom prst="rect">
                <a:avLst/>
              </a:prstGeom>
              <a:blipFill>
                <a:blip r:embed="rId7"/>
                <a:stretch>
                  <a:fillRect l="-28767" t="-119697" r="-135616" b="-184848"/>
                </a:stretch>
              </a:blipFill>
            </p:spPr>
            <p:txBody>
              <a:bodyPr/>
              <a:lstStyle/>
              <a:p>
                <a:r>
                  <a:rPr lang="en-US">
                    <a:noFill/>
                  </a:rPr>
                  <a:t> </a:t>
                </a:r>
              </a:p>
            </p:txBody>
          </p:sp>
        </mc:Fallback>
      </mc:AlternateContent>
      <p:sp>
        <p:nvSpPr>
          <p:cNvPr id="42" name="Oval 41"/>
          <p:cNvSpPr/>
          <p:nvPr/>
        </p:nvSpPr>
        <p:spPr bwMode="auto">
          <a:xfrm>
            <a:off x="8967169" y="1894072"/>
            <a:ext cx="91440" cy="91440"/>
          </a:xfrm>
          <a:prstGeom prst="ellipse">
            <a:avLst/>
          </a:prstGeom>
          <a:solidFill>
            <a:srgbClr val="C0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43" name="Oval 42"/>
          <p:cNvSpPr/>
          <p:nvPr/>
        </p:nvSpPr>
        <p:spPr bwMode="auto">
          <a:xfrm>
            <a:off x="8834484" y="1894072"/>
            <a:ext cx="91440" cy="91440"/>
          </a:xfrm>
          <a:prstGeom prst="ellipse">
            <a:avLst/>
          </a:prstGeom>
          <a:solidFill>
            <a:srgbClr val="C0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45" name="Oval 44"/>
          <p:cNvSpPr/>
          <p:nvPr/>
        </p:nvSpPr>
        <p:spPr bwMode="auto">
          <a:xfrm>
            <a:off x="9099854" y="1907732"/>
            <a:ext cx="91440" cy="91440"/>
          </a:xfrm>
          <a:prstGeom prst="ellipse">
            <a:avLst/>
          </a:prstGeom>
          <a:solidFill>
            <a:srgbClr val="C0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grpSp>
        <p:nvGrpSpPr>
          <p:cNvPr id="11" name="Group 10"/>
          <p:cNvGrpSpPr/>
          <p:nvPr/>
        </p:nvGrpSpPr>
        <p:grpSpPr>
          <a:xfrm>
            <a:off x="1524001" y="893673"/>
            <a:ext cx="5100483" cy="5687814"/>
            <a:chOff x="0" y="893673"/>
            <a:chExt cx="5100483" cy="5687814"/>
          </a:xfrm>
        </p:grpSpPr>
        <p:pic>
          <p:nvPicPr>
            <p:cNvPr id="9" name="Picture 8"/>
            <p:cNvPicPr>
              <a:picLocks noChangeAspect="1"/>
            </p:cNvPicPr>
            <p:nvPr/>
          </p:nvPicPr>
          <p:blipFill>
            <a:blip r:embed="rId8"/>
            <a:stretch>
              <a:fillRect/>
            </a:stretch>
          </p:blipFill>
          <p:spPr>
            <a:xfrm>
              <a:off x="0" y="1168194"/>
              <a:ext cx="4792974" cy="5413293"/>
            </a:xfrm>
            <a:prstGeom prst="rect">
              <a:avLst/>
            </a:prstGeom>
          </p:spPr>
        </p:pic>
        <p:sp>
          <p:nvSpPr>
            <p:cNvPr id="10" name="TextBox 9"/>
            <p:cNvSpPr txBox="1"/>
            <p:nvPr/>
          </p:nvSpPr>
          <p:spPr>
            <a:xfrm>
              <a:off x="1904999" y="893673"/>
              <a:ext cx="319548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Arial"/>
                </a:rPr>
                <a:t>Lowest band</a:t>
              </a:r>
            </a:p>
          </p:txBody>
        </p:sp>
      </p:grpSp>
      <p:grpSp>
        <p:nvGrpSpPr>
          <p:cNvPr id="37" name="Group 36"/>
          <p:cNvGrpSpPr/>
          <p:nvPr/>
        </p:nvGrpSpPr>
        <p:grpSpPr>
          <a:xfrm>
            <a:off x="6379403" y="3974163"/>
            <a:ext cx="4216571" cy="2875133"/>
            <a:chOff x="4928491" y="3982867"/>
            <a:chExt cx="4216571" cy="2875133"/>
          </a:xfrm>
        </p:grpSpPr>
        <p:grpSp>
          <p:nvGrpSpPr>
            <p:cNvPr id="36" name="Group 35"/>
            <p:cNvGrpSpPr/>
            <p:nvPr/>
          </p:nvGrpSpPr>
          <p:grpSpPr>
            <a:xfrm>
              <a:off x="4928491" y="3982867"/>
              <a:ext cx="4216571" cy="2875133"/>
              <a:chOff x="4928491" y="3982867"/>
              <a:chExt cx="4216571" cy="2875133"/>
            </a:xfrm>
          </p:grpSpPr>
          <p:grpSp>
            <p:nvGrpSpPr>
              <p:cNvPr id="35" name="Group 34"/>
              <p:cNvGrpSpPr/>
              <p:nvPr/>
            </p:nvGrpSpPr>
            <p:grpSpPr>
              <a:xfrm>
                <a:off x="4928491" y="3982869"/>
                <a:ext cx="3651086" cy="2875131"/>
                <a:chOff x="5028991" y="3982869"/>
                <a:chExt cx="3651086" cy="2875131"/>
              </a:xfrm>
            </p:grpSpPr>
            <p:pic>
              <p:nvPicPr>
                <p:cNvPr id="12" name="Picture 11"/>
                <p:cNvPicPr>
                  <a:picLocks noChangeAspect="1"/>
                </p:cNvPicPr>
                <p:nvPr/>
              </p:nvPicPr>
              <p:blipFill>
                <a:blip r:embed="rId9"/>
                <a:stretch>
                  <a:fillRect/>
                </a:stretch>
              </p:blipFill>
              <p:spPr>
                <a:xfrm>
                  <a:off x="5028991" y="3982869"/>
                  <a:ext cx="3571875" cy="2875131"/>
                </a:xfrm>
                <a:prstGeom prst="rect">
                  <a:avLst/>
                </a:prstGeom>
              </p:spPr>
            </p:pic>
            <p:sp>
              <p:nvSpPr>
                <p:cNvPr id="32" name="Rectangle 31"/>
                <p:cNvSpPr/>
                <p:nvPr/>
              </p:nvSpPr>
              <p:spPr>
                <a:xfrm>
                  <a:off x="6717389" y="6566098"/>
                  <a:ext cx="1962688" cy="29190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p:sp>
              <p:nvSpPr>
                <p:cNvPr id="34" name="Rectangle 33"/>
                <p:cNvSpPr/>
                <p:nvPr/>
              </p:nvSpPr>
              <p:spPr>
                <a:xfrm>
                  <a:off x="5140366" y="4604871"/>
                  <a:ext cx="203085" cy="169431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p:grpSp>
          <p:sp>
            <p:nvSpPr>
              <p:cNvPr id="16" name="TextBox 15"/>
              <p:cNvSpPr txBox="1"/>
              <p:nvPr/>
            </p:nvSpPr>
            <p:spPr>
              <a:xfrm>
                <a:off x="5410085" y="6455475"/>
                <a:ext cx="3734977"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Arial"/>
                  </a:rPr>
                  <a:t>Axial trapping potential (</a:t>
                </a:r>
                <a:r>
                  <a:rPr kumimoji="0" lang="en-US" sz="1600" b="0" i="0" u="none" strike="noStrike" kern="1200" cap="none" spc="0" normalizeH="0" baseline="0" noProof="0" dirty="0" err="1">
                    <a:ln>
                      <a:noFill/>
                    </a:ln>
                    <a:solidFill>
                      <a:prstClr val="black"/>
                    </a:solidFill>
                    <a:effectLst/>
                    <a:uLnTx/>
                    <a:uFillTx/>
                    <a:latin typeface="Times New Roman"/>
                    <a:ea typeface="+mn-ea"/>
                    <a:cs typeface="Arial"/>
                  </a:rPr>
                  <a:t>U</a:t>
                </a:r>
                <a:r>
                  <a:rPr kumimoji="0" lang="en-US" sz="1600" b="0" i="0" u="none" strike="noStrike" kern="1200" cap="none" spc="0" normalizeH="0" baseline="-25000" noProof="0" dirty="0" err="1">
                    <a:ln>
                      <a:noFill/>
                    </a:ln>
                    <a:solidFill>
                      <a:prstClr val="black"/>
                    </a:solidFill>
                    <a:effectLst/>
                    <a:uLnTx/>
                    <a:uFillTx/>
                    <a:latin typeface="Times New Roman"/>
                    <a:ea typeface="+mn-ea"/>
                    <a:cs typeface="Arial"/>
                  </a:rPr>
                  <a:t>z</a:t>
                </a:r>
                <a:r>
                  <a:rPr kumimoji="0" lang="en-US" sz="1600" b="0" i="0" u="none" strike="noStrike" kern="1200" cap="none" spc="0" normalizeH="0" baseline="0" noProof="0" dirty="0">
                    <a:ln>
                      <a:noFill/>
                    </a:ln>
                    <a:solidFill>
                      <a:prstClr val="black"/>
                    </a:solidFill>
                    <a:effectLst/>
                    <a:uLnTx/>
                    <a:uFillTx/>
                    <a:latin typeface="Times New Roman"/>
                    <a:ea typeface="+mn-ea"/>
                    <a:cs typeface="Arial"/>
                  </a:rPr>
                  <a:t>/E</a:t>
                </a:r>
                <a:r>
                  <a:rPr kumimoji="0" lang="en-US" sz="1600" b="0" i="0" u="none" strike="noStrike" kern="1200" cap="none" spc="0" normalizeH="0" baseline="-25000" noProof="0" dirty="0">
                    <a:ln>
                      <a:noFill/>
                    </a:ln>
                    <a:solidFill>
                      <a:prstClr val="black"/>
                    </a:solidFill>
                    <a:effectLst/>
                    <a:uLnTx/>
                    <a:uFillTx/>
                    <a:latin typeface="Times New Roman"/>
                    <a:ea typeface="+mn-ea"/>
                    <a:cs typeface="Arial"/>
                  </a:rPr>
                  <a:t>R</a:t>
                </a:r>
                <a:r>
                  <a:rPr kumimoji="0" lang="en-US" sz="1600" b="0" i="0" u="none" strike="noStrike" kern="1200" cap="none" spc="0" normalizeH="0" baseline="0" noProof="0" dirty="0">
                    <a:ln>
                      <a:noFill/>
                    </a:ln>
                    <a:solidFill>
                      <a:prstClr val="black"/>
                    </a:solidFill>
                    <a:effectLst/>
                    <a:uLnTx/>
                    <a:uFillTx/>
                    <a:latin typeface="Times New Roman"/>
                    <a:ea typeface="+mn-ea"/>
                    <a:cs typeface="Arial"/>
                  </a:rPr>
                  <a:t>)</a:t>
                </a:r>
              </a:p>
            </p:txBody>
          </p:sp>
          <p:sp>
            <p:nvSpPr>
              <p:cNvPr id="56" name="TextBox 55"/>
              <p:cNvSpPr txBox="1"/>
              <p:nvPr/>
            </p:nvSpPr>
            <p:spPr>
              <a:xfrm rot="16200000">
                <a:off x="4036222" y="4899694"/>
                <a:ext cx="2172207"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a:rPr>
                  <a:t>D</a:t>
                </a:r>
                <a:r>
                  <a:rPr kumimoji="0" lang="en-US" sz="1600" b="0" i="0" u="none" strike="noStrike" kern="1200" cap="none" spc="0" normalizeH="0" baseline="0" noProof="0" dirty="0">
                    <a:ln>
                      <a:noFill/>
                    </a:ln>
                    <a:solidFill>
                      <a:prstClr val="black"/>
                    </a:solidFill>
                    <a:effectLst/>
                    <a:uLnTx/>
                    <a:uFillTx/>
                    <a:latin typeface="Times New Roman"/>
                    <a:ea typeface="+mn-ea"/>
                    <a:cs typeface="Arial"/>
                  </a:rPr>
                  <a:t>=VHS Splitting (Hz)</a:t>
                </a:r>
              </a:p>
            </p:txBody>
          </p:sp>
        </p:grpSp>
        <p:sp>
          <p:nvSpPr>
            <p:cNvPr id="53" name="TextBox 52"/>
            <p:cNvSpPr txBox="1"/>
            <p:nvPr/>
          </p:nvSpPr>
          <p:spPr>
            <a:xfrm>
              <a:off x="6273924" y="4187605"/>
              <a:ext cx="26416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Arial"/>
                </a:rPr>
                <a:t>with radial excitations                               Ideal case</a:t>
              </a:r>
            </a:p>
          </p:txBody>
        </p:sp>
        <p:cxnSp>
          <p:nvCxnSpPr>
            <p:cNvPr id="31" name="Straight Connector 30"/>
            <p:cNvCxnSpPr/>
            <p:nvPr/>
          </p:nvCxnSpPr>
          <p:spPr>
            <a:xfrm>
              <a:off x="5828420" y="4391053"/>
              <a:ext cx="433831" cy="7374"/>
            </a:xfrm>
            <a:prstGeom prst="line">
              <a:avLst/>
            </a:prstGeom>
            <a:ln w="38100">
              <a:solidFill>
                <a:srgbClr val="C288B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861042" y="4681301"/>
              <a:ext cx="433831" cy="7374"/>
            </a:xfrm>
            <a:prstGeom prst="line">
              <a:avLst/>
            </a:prstGeom>
            <a:ln w="38100">
              <a:solidFill>
                <a:srgbClr val="C288BE"/>
              </a:solidFill>
              <a:prstDash val="sysDash"/>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3882037" y="4681302"/>
            <a:ext cx="26416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Arial"/>
              </a:rPr>
              <a:t>Lines: theory                    Symbols: experiment</a:t>
            </a:r>
          </a:p>
        </p:txBody>
      </p:sp>
      <p:sp>
        <p:nvSpPr>
          <p:cNvPr id="3" name="TextBox 2"/>
          <p:cNvSpPr txBox="1"/>
          <p:nvPr/>
        </p:nvSpPr>
        <p:spPr>
          <a:xfrm>
            <a:off x="8487688" y="2946926"/>
            <a:ext cx="134032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Symbol" panose="05050102010706020507" pitchFamily="18" charset="2"/>
                <a:ea typeface="+mn-ea"/>
                <a:cs typeface="Arial"/>
              </a:rPr>
              <a:t>W</a:t>
            </a:r>
            <a:r>
              <a:rPr kumimoji="0" lang="en-US" sz="2000" b="0" i="0" u="none" strike="noStrike" kern="1200" cap="none" spc="0" normalizeH="0" baseline="0" noProof="0" dirty="0">
                <a:ln>
                  <a:noFill/>
                </a:ln>
                <a:solidFill>
                  <a:srgbClr val="0000FF"/>
                </a:solidFill>
                <a:effectLst/>
                <a:uLnTx/>
                <a:uFillTx/>
                <a:latin typeface="Times New Roman"/>
                <a:ea typeface="+mn-ea"/>
                <a:cs typeface="Arial"/>
              </a:rPr>
              <a:t>=200 Hz</a:t>
            </a:r>
          </a:p>
        </p:txBody>
      </p:sp>
    </p:spTree>
    <p:extLst>
      <p:ext uri="{BB962C8B-B14F-4D97-AF65-F5344CB8AC3E}">
        <p14:creationId xmlns:p14="http://schemas.microsoft.com/office/powerpoint/2010/main" val="320405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8" grpId="0" animBg="1"/>
      <p:bldP spid="33" grpId="0" animBg="1"/>
      <p:bldP spid="25" grpId="0" animBg="1"/>
      <p:bldP spid="25" grpId="1" animBg="1"/>
      <p:bldP spid="26" grpId="0" animBg="1"/>
      <p:bldP spid="26" grpId="1" animBg="1"/>
      <p:bldP spid="27" grpId="0" animBg="1"/>
      <p:bldP spid="28" grpId="0" animBg="1"/>
      <p:bldP spid="29" grpId="0" animBg="1"/>
      <p:bldP spid="30" grpId="0" animBg="1"/>
      <p:bldP spid="41" grpId="0" animBg="1"/>
      <p:bldP spid="42" grpId="0" animBg="1"/>
      <p:bldP spid="43" grpId="0" animBg="1"/>
      <p:bldP spid="45" grpId="0" animBg="1"/>
      <p:bldP spid="5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309906" y="0"/>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Arial"/>
              </a:rPr>
              <a:t>Rabi spectroscopy</a:t>
            </a:r>
          </a:p>
        </p:txBody>
      </p:sp>
      <p:pic>
        <p:nvPicPr>
          <p:cNvPr id="2" name="Picture 1"/>
          <p:cNvPicPr>
            <a:picLocks noChangeAspect="1"/>
          </p:cNvPicPr>
          <p:nvPr/>
        </p:nvPicPr>
        <p:blipFill>
          <a:blip r:embed="rId2"/>
          <a:stretch>
            <a:fillRect/>
          </a:stretch>
        </p:blipFill>
        <p:spPr>
          <a:xfrm>
            <a:off x="8102807" y="-5860"/>
            <a:ext cx="2315718" cy="2566066"/>
          </a:xfrm>
          <a:prstGeom prst="rect">
            <a:avLst/>
          </a:prstGeom>
        </p:spPr>
      </p:pic>
      <p:sp>
        <p:nvSpPr>
          <p:cNvPr id="8" name="Oval 7"/>
          <p:cNvSpPr/>
          <p:nvPr/>
        </p:nvSpPr>
        <p:spPr>
          <a:xfrm>
            <a:off x="8535235" y="172696"/>
            <a:ext cx="365176" cy="265740"/>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mc:AlternateContent xmlns:mc="http://schemas.openxmlformats.org/markup-compatibility/2006" xmlns:a14="http://schemas.microsoft.com/office/drawing/2010/main">
        <mc:Choice Requires="a14">
          <p:sp>
            <p:nvSpPr>
              <p:cNvPr id="13" name="Rectangle 12"/>
              <p:cNvSpPr/>
              <p:nvPr/>
            </p:nvSpPr>
            <p:spPr>
              <a:xfrm>
                <a:off x="8535236" y="172696"/>
                <a:ext cx="624979" cy="400110"/>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m:t>
                      </m:r>
                      <m:sSub>
                        <m:sSubPr>
                          <m:ctrlPr>
                            <a:rPr kumimoji="0" lang="en-US" sz="2000" b="0" i="1" u="none" strike="noStrike" kern="1200" cap="none" spc="0" normalizeH="0" baseline="0" noProof="0">
                              <a:ln>
                                <a:noFill/>
                              </a:ln>
                              <a:solidFill>
                                <a:srgbClr val="C00000"/>
                              </a:solidFill>
                              <a:effectLst/>
                              <a:uLnTx/>
                              <a:uFillTx/>
                              <a:latin typeface="Cambria Math"/>
                              <a:ea typeface="Cambria Math" panose="02040503050406030204" pitchFamily="18" charset="0"/>
                            </a:rPr>
                          </m:ctrlPr>
                        </m:sSubPr>
                        <m:e>
                          <m:d>
                            <m:dPr>
                              <m:begChr m:val=""/>
                              <m:endChr m:val="⟩"/>
                              <m:ctrlPr>
                                <a:rPr kumimoji="0" lang="en-US" sz="2000" b="0" i="1" u="none" strike="noStrike" kern="1200" cap="none" spc="0" normalizeH="0" baseline="0" noProof="0">
                                  <a:ln>
                                    <a:noFill/>
                                  </a:ln>
                                  <a:solidFill>
                                    <a:srgbClr val="C00000"/>
                                  </a:solidFill>
                                  <a:effectLst/>
                                  <a:uLnTx/>
                                  <a:uFillTx/>
                                  <a:latin typeface="Cambria Math"/>
                                  <a:ea typeface="Cambria Math" panose="02040503050406030204" pitchFamily="18" charset="0"/>
                                </a:rPr>
                              </m:ctrlPr>
                            </m:dPr>
                            <m:e>
                              <m:r>
                                <a:rPr kumimoji="0" lang="en-US"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𝑒</m:t>
                              </m:r>
                            </m:e>
                          </m:d>
                        </m:e>
                        <m:sub>
                          <m:r>
                            <a:rPr kumimoji="0" lang="en-US"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 </m:t>
                          </m:r>
                        </m:sub>
                      </m:sSub>
                    </m:oMath>
                  </m:oMathPara>
                </a14:m>
                <a:endPar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8535236" y="172696"/>
                <a:ext cx="624979" cy="400110"/>
              </a:xfrm>
              <a:prstGeom prst="rect">
                <a:avLst/>
              </a:prstGeom>
              <a:blipFill>
                <a:blip r:embed="rId3"/>
                <a:stretch>
                  <a:fillRect l="-18447" t="-119697" r="-68932" b="-184848"/>
                </a:stretch>
              </a:blipFill>
            </p:spPr>
            <p:txBody>
              <a:bodyPr/>
              <a:lstStyle/>
              <a:p>
                <a:r>
                  <a:rPr lang="en-US">
                    <a:noFill/>
                  </a:rPr>
                  <a:t> </a:t>
                </a:r>
              </a:p>
            </p:txBody>
          </p:sp>
        </mc:Fallback>
      </mc:AlternateContent>
      <p:sp>
        <p:nvSpPr>
          <p:cNvPr id="38" name="Oval 37"/>
          <p:cNvSpPr/>
          <p:nvPr/>
        </p:nvSpPr>
        <p:spPr bwMode="auto">
          <a:xfrm>
            <a:off x="8693772" y="1614115"/>
            <a:ext cx="91440" cy="91440"/>
          </a:xfrm>
          <a:prstGeom prst="ellipse">
            <a:avLst/>
          </a:prstGeom>
          <a:solidFill>
            <a:srgbClr val="FF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39" name="Oval 38"/>
          <p:cNvSpPr/>
          <p:nvPr/>
        </p:nvSpPr>
        <p:spPr bwMode="auto">
          <a:xfrm>
            <a:off x="8838143" y="1580026"/>
            <a:ext cx="91440" cy="91440"/>
          </a:xfrm>
          <a:prstGeom prst="ellipse">
            <a:avLst/>
          </a:prstGeom>
          <a:solidFill>
            <a:srgbClr val="FF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40" name="Oval 39"/>
          <p:cNvSpPr/>
          <p:nvPr/>
        </p:nvSpPr>
        <p:spPr bwMode="auto">
          <a:xfrm>
            <a:off x="8987030" y="1537180"/>
            <a:ext cx="91440" cy="91440"/>
          </a:xfrm>
          <a:prstGeom prst="ellipse">
            <a:avLst/>
          </a:prstGeom>
          <a:solidFill>
            <a:srgbClr val="FF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41" name="Oval 40"/>
          <p:cNvSpPr/>
          <p:nvPr/>
        </p:nvSpPr>
        <p:spPr bwMode="auto">
          <a:xfrm>
            <a:off x="9141425" y="1489136"/>
            <a:ext cx="91440" cy="91440"/>
          </a:xfrm>
          <a:prstGeom prst="ellipse">
            <a:avLst/>
          </a:prstGeom>
          <a:solidFill>
            <a:srgbClr val="FF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42" name="Oval 41"/>
          <p:cNvSpPr/>
          <p:nvPr/>
        </p:nvSpPr>
        <p:spPr bwMode="auto">
          <a:xfrm>
            <a:off x="9295820" y="1444771"/>
            <a:ext cx="91440" cy="91440"/>
          </a:xfrm>
          <a:prstGeom prst="ellipse">
            <a:avLst/>
          </a:prstGeom>
          <a:solidFill>
            <a:srgbClr val="FF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43" name="Oval 42"/>
          <p:cNvSpPr/>
          <p:nvPr/>
        </p:nvSpPr>
        <p:spPr bwMode="auto">
          <a:xfrm>
            <a:off x="9422091" y="1482419"/>
            <a:ext cx="91440" cy="91440"/>
          </a:xfrm>
          <a:prstGeom prst="ellipse">
            <a:avLst/>
          </a:prstGeom>
          <a:solidFill>
            <a:srgbClr val="FF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44" name="Oval 43"/>
          <p:cNvSpPr/>
          <p:nvPr/>
        </p:nvSpPr>
        <p:spPr bwMode="auto">
          <a:xfrm>
            <a:off x="9588474" y="1534306"/>
            <a:ext cx="91440" cy="91440"/>
          </a:xfrm>
          <a:prstGeom prst="ellipse">
            <a:avLst/>
          </a:prstGeom>
          <a:solidFill>
            <a:srgbClr val="FF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45" name="Oval 44"/>
          <p:cNvSpPr/>
          <p:nvPr/>
        </p:nvSpPr>
        <p:spPr bwMode="auto">
          <a:xfrm>
            <a:off x="9758258" y="1573859"/>
            <a:ext cx="91440" cy="91440"/>
          </a:xfrm>
          <a:prstGeom prst="ellipse">
            <a:avLst/>
          </a:prstGeom>
          <a:solidFill>
            <a:srgbClr val="FF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46" name="Oval 45"/>
          <p:cNvSpPr/>
          <p:nvPr/>
        </p:nvSpPr>
        <p:spPr bwMode="auto">
          <a:xfrm>
            <a:off x="9928938" y="1616020"/>
            <a:ext cx="91440" cy="91440"/>
          </a:xfrm>
          <a:prstGeom prst="ellipse">
            <a:avLst/>
          </a:prstGeom>
          <a:solidFill>
            <a:srgbClr val="FF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pic>
        <p:nvPicPr>
          <p:cNvPr id="53" name="Picture 52"/>
          <p:cNvPicPr>
            <a:picLocks noChangeAspect="1"/>
          </p:cNvPicPr>
          <p:nvPr/>
        </p:nvPicPr>
        <p:blipFill>
          <a:blip r:embed="rId4"/>
          <a:stretch>
            <a:fillRect/>
          </a:stretch>
        </p:blipFill>
        <p:spPr>
          <a:xfrm>
            <a:off x="1580070" y="1791426"/>
            <a:ext cx="4214733" cy="5057345"/>
          </a:xfrm>
          <a:prstGeom prst="rect">
            <a:avLst/>
          </a:prstGeom>
        </p:spPr>
      </p:pic>
      <p:pic>
        <p:nvPicPr>
          <p:cNvPr id="14" name="Picture 13"/>
          <p:cNvPicPr>
            <a:picLocks noChangeAspect="1"/>
          </p:cNvPicPr>
          <p:nvPr/>
        </p:nvPicPr>
        <p:blipFill>
          <a:blip r:embed="rId5"/>
          <a:stretch>
            <a:fillRect/>
          </a:stretch>
        </p:blipFill>
        <p:spPr>
          <a:xfrm>
            <a:off x="6144132" y="1682195"/>
            <a:ext cx="2272375" cy="2524125"/>
          </a:xfrm>
          <a:prstGeom prst="rect">
            <a:avLst/>
          </a:prstGeom>
        </p:spPr>
      </p:pic>
      <p:sp>
        <p:nvSpPr>
          <p:cNvPr id="7" name="Oval 6"/>
          <p:cNvSpPr/>
          <p:nvPr/>
        </p:nvSpPr>
        <p:spPr>
          <a:xfrm>
            <a:off x="6559719" y="1914228"/>
            <a:ext cx="471949" cy="315884"/>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mc:AlternateContent xmlns:mc="http://schemas.openxmlformats.org/markup-compatibility/2006" xmlns:a14="http://schemas.microsoft.com/office/drawing/2010/main">
        <mc:Choice Requires="a14">
          <p:sp>
            <p:nvSpPr>
              <p:cNvPr id="15" name="Rectangle 14"/>
              <p:cNvSpPr/>
              <p:nvPr/>
            </p:nvSpPr>
            <p:spPr>
              <a:xfrm>
                <a:off x="6500724" y="1841534"/>
                <a:ext cx="653258"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2611A7"/>
                          </a:solidFill>
                          <a:effectLst/>
                          <a:uLnTx/>
                          <a:uFillTx/>
                          <a:latin typeface="Cambria Math" panose="02040503050406030204" pitchFamily="18" charset="0"/>
                          <a:ea typeface="Cambria Math" panose="02040503050406030204" pitchFamily="18" charset="0"/>
                        </a:rPr>
                        <m:t>|</m:t>
                      </m:r>
                      <m:sSub>
                        <m:sSubPr>
                          <m:ctrlPr>
                            <a:rPr kumimoji="0" lang="en-US" sz="2000" b="0" i="1" u="none" strike="noStrike" kern="1200" cap="none" spc="0" normalizeH="0" baseline="0" noProof="0">
                              <a:ln>
                                <a:noFill/>
                              </a:ln>
                              <a:solidFill>
                                <a:srgbClr val="2611A7"/>
                              </a:solidFill>
                              <a:effectLst/>
                              <a:uLnTx/>
                              <a:uFillTx/>
                              <a:latin typeface="Cambria Math"/>
                              <a:ea typeface="Cambria Math" panose="02040503050406030204" pitchFamily="18" charset="0"/>
                            </a:rPr>
                          </m:ctrlPr>
                        </m:sSubPr>
                        <m:e>
                          <m:d>
                            <m:dPr>
                              <m:begChr m:val=""/>
                              <m:endChr m:val="⟩"/>
                              <m:ctrlPr>
                                <a:rPr kumimoji="0" lang="en-US" sz="2000" b="0" i="1" u="none" strike="noStrike" kern="1200" cap="none" spc="0" normalizeH="0" baseline="0" noProof="0">
                                  <a:ln>
                                    <a:noFill/>
                                  </a:ln>
                                  <a:solidFill>
                                    <a:srgbClr val="2611A7"/>
                                  </a:solidFill>
                                  <a:effectLst/>
                                  <a:uLnTx/>
                                  <a:uFillTx/>
                                  <a:latin typeface="Cambria Math"/>
                                  <a:ea typeface="Cambria Math" panose="02040503050406030204" pitchFamily="18" charset="0"/>
                                </a:rPr>
                              </m:ctrlPr>
                            </m:dPr>
                            <m:e>
                              <m:r>
                                <a:rPr kumimoji="0" lang="en-US" sz="2000" b="0" i="1" u="none" strike="noStrike" kern="1200" cap="none" spc="0" normalizeH="0" baseline="0" noProof="0" smtClean="0">
                                  <a:ln>
                                    <a:noFill/>
                                  </a:ln>
                                  <a:solidFill>
                                    <a:srgbClr val="2611A7"/>
                                  </a:solidFill>
                                  <a:effectLst/>
                                  <a:uLnTx/>
                                  <a:uFillTx/>
                                  <a:latin typeface="Cambria Math" panose="02040503050406030204" pitchFamily="18" charset="0"/>
                                  <a:ea typeface="Cambria Math" panose="02040503050406030204" pitchFamily="18" charset="0"/>
                                </a:rPr>
                                <m:t>𝑔</m:t>
                              </m:r>
                            </m:e>
                          </m:d>
                        </m:e>
                        <m:sub>
                          <m:r>
                            <a:rPr kumimoji="0" lang="en-US" sz="2000" b="0" i="1" u="none" strike="noStrike" kern="1200" cap="none" spc="0" normalizeH="0" baseline="0" noProof="0" smtClean="0">
                              <a:ln>
                                <a:noFill/>
                              </a:ln>
                              <a:solidFill>
                                <a:srgbClr val="2611A7"/>
                              </a:solidFill>
                              <a:effectLst/>
                              <a:uLnTx/>
                              <a:uFillTx/>
                              <a:latin typeface="Cambria Math" panose="02040503050406030204" pitchFamily="18" charset="0"/>
                              <a:ea typeface="Cambria Math" panose="02040503050406030204" pitchFamily="18" charset="0"/>
                            </a:rPr>
                            <m:t> </m:t>
                          </m:r>
                        </m:sub>
                      </m:sSub>
                    </m:oMath>
                  </m:oMathPara>
                </a14:m>
                <a:endPar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6500724" y="1841534"/>
                <a:ext cx="653258" cy="400110"/>
              </a:xfrm>
              <a:prstGeom prst="rect">
                <a:avLst/>
              </a:prstGeom>
              <a:blipFill>
                <a:blip r:embed="rId6"/>
                <a:stretch>
                  <a:fillRect l="-12963" t="-119697" r="-65741" b="-184848"/>
                </a:stretch>
              </a:blipFill>
            </p:spPr>
            <p:txBody>
              <a:bodyPr/>
              <a:lstStyle/>
              <a:p>
                <a:r>
                  <a:rPr lang="en-US">
                    <a:noFill/>
                  </a:rPr>
                  <a:t> </a:t>
                </a:r>
              </a:p>
            </p:txBody>
          </p:sp>
        </mc:Fallback>
      </mc:AlternateContent>
      <p:sp>
        <p:nvSpPr>
          <p:cNvPr id="16" name="Oval 15"/>
          <p:cNvSpPr/>
          <p:nvPr/>
        </p:nvSpPr>
        <p:spPr bwMode="auto">
          <a:xfrm>
            <a:off x="6555146" y="3595615"/>
            <a:ext cx="100584"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17" name="Oval 16"/>
          <p:cNvSpPr/>
          <p:nvPr/>
        </p:nvSpPr>
        <p:spPr bwMode="auto">
          <a:xfrm>
            <a:off x="6703245" y="3603736"/>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18" name="Oval 17"/>
          <p:cNvSpPr/>
          <p:nvPr/>
        </p:nvSpPr>
        <p:spPr bwMode="auto">
          <a:xfrm>
            <a:off x="6843155" y="3603736"/>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19" name="Oval 18"/>
          <p:cNvSpPr/>
          <p:nvPr/>
        </p:nvSpPr>
        <p:spPr bwMode="auto">
          <a:xfrm>
            <a:off x="6967231" y="3603736"/>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0" name="Oval 19"/>
          <p:cNvSpPr/>
          <p:nvPr/>
        </p:nvSpPr>
        <p:spPr bwMode="auto">
          <a:xfrm>
            <a:off x="7103007" y="3600378"/>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1" name="Oval 20"/>
          <p:cNvSpPr/>
          <p:nvPr/>
        </p:nvSpPr>
        <p:spPr bwMode="auto">
          <a:xfrm>
            <a:off x="7234599" y="3594211"/>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2" name="Oval 21"/>
          <p:cNvSpPr/>
          <p:nvPr/>
        </p:nvSpPr>
        <p:spPr bwMode="auto">
          <a:xfrm>
            <a:off x="7398264" y="3603736"/>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3" name="Oval 22"/>
          <p:cNvSpPr/>
          <p:nvPr/>
        </p:nvSpPr>
        <p:spPr bwMode="auto">
          <a:xfrm>
            <a:off x="7543390" y="3594211"/>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4" name="Oval 23"/>
          <p:cNvSpPr/>
          <p:nvPr/>
        </p:nvSpPr>
        <p:spPr bwMode="auto">
          <a:xfrm>
            <a:off x="7693521" y="3600928"/>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5" name="Oval 24"/>
          <p:cNvSpPr/>
          <p:nvPr/>
        </p:nvSpPr>
        <p:spPr bwMode="auto">
          <a:xfrm>
            <a:off x="7829297" y="3600928"/>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6" name="Oval 25"/>
          <p:cNvSpPr/>
          <p:nvPr/>
        </p:nvSpPr>
        <p:spPr bwMode="auto">
          <a:xfrm>
            <a:off x="7974225" y="3600928"/>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7" name="Oval 26"/>
          <p:cNvSpPr/>
          <p:nvPr/>
        </p:nvSpPr>
        <p:spPr bwMode="auto">
          <a:xfrm>
            <a:off x="8116037" y="3585738"/>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54" name="Oval 53"/>
          <p:cNvSpPr/>
          <p:nvPr/>
        </p:nvSpPr>
        <p:spPr bwMode="auto">
          <a:xfrm>
            <a:off x="7538092" y="3216728"/>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55" name="Oval 54"/>
          <p:cNvSpPr/>
          <p:nvPr/>
        </p:nvSpPr>
        <p:spPr bwMode="auto">
          <a:xfrm>
            <a:off x="7711577" y="3264772"/>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56" name="Oval 55"/>
          <p:cNvSpPr/>
          <p:nvPr/>
        </p:nvSpPr>
        <p:spPr bwMode="auto">
          <a:xfrm>
            <a:off x="7881527" y="3313752"/>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57" name="Oval 56"/>
          <p:cNvSpPr/>
          <p:nvPr/>
        </p:nvSpPr>
        <p:spPr bwMode="auto">
          <a:xfrm>
            <a:off x="8077483" y="3342609"/>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cxnSp>
        <p:nvCxnSpPr>
          <p:cNvPr id="4" name="Straight Arrow Connector 3"/>
          <p:cNvCxnSpPr/>
          <p:nvPr/>
        </p:nvCxnSpPr>
        <p:spPr>
          <a:xfrm flipV="1">
            <a:off x="7130604" y="1626297"/>
            <a:ext cx="1824806" cy="1997793"/>
          </a:xfrm>
          <a:prstGeom prst="straightConnector1">
            <a:avLst/>
          </a:prstGeom>
          <a:ln w="92075">
            <a:solidFill>
              <a:srgbClr val="0000FF"/>
            </a:solidFill>
            <a:tailEnd type="triangle"/>
          </a:ln>
          <a:effectLst>
            <a:glow rad="139700">
              <a:srgbClr val="0000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7980493" y="1586040"/>
            <a:ext cx="1735009" cy="1630688"/>
          </a:xfrm>
          <a:prstGeom prst="straightConnector1">
            <a:avLst/>
          </a:prstGeom>
          <a:ln w="28575">
            <a:solidFill>
              <a:srgbClr val="0000FF"/>
            </a:solidFill>
            <a:tailEnd type="triangle"/>
          </a:ln>
          <a:effectLst>
            <a:glow rad="63500">
              <a:srgbClr val="0070C0">
                <a:alpha val="40000"/>
              </a:srgbClr>
            </a:glo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74593" y="5344535"/>
            <a:ext cx="26416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Arial"/>
              </a:rPr>
              <a:t>Lines: theory                        Symbols: experiment</a:t>
            </a:r>
          </a:p>
        </p:txBody>
      </p:sp>
      <p:grpSp>
        <p:nvGrpSpPr>
          <p:cNvPr id="30" name="Group 29"/>
          <p:cNvGrpSpPr/>
          <p:nvPr/>
        </p:nvGrpSpPr>
        <p:grpSpPr>
          <a:xfrm>
            <a:off x="6063806" y="4228122"/>
            <a:ext cx="4705401" cy="2615969"/>
            <a:chOff x="4854107" y="4206317"/>
            <a:chExt cx="4705401" cy="2615969"/>
          </a:xfrm>
        </p:grpSpPr>
        <p:grpSp>
          <p:nvGrpSpPr>
            <p:cNvPr id="29" name="Group 28"/>
            <p:cNvGrpSpPr/>
            <p:nvPr/>
          </p:nvGrpSpPr>
          <p:grpSpPr>
            <a:xfrm>
              <a:off x="4854107" y="4206317"/>
              <a:ext cx="4178960" cy="2615969"/>
              <a:chOff x="4919486" y="4146311"/>
              <a:chExt cx="4178960" cy="2615969"/>
            </a:xfrm>
          </p:grpSpPr>
          <p:grpSp>
            <p:nvGrpSpPr>
              <p:cNvPr id="28" name="Group 27"/>
              <p:cNvGrpSpPr/>
              <p:nvPr/>
            </p:nvGrpSpPr>
            <p:grpSpPr>
              <a:xfrm>
                <a:off x="4919486" y="4146311"/>
                <a:ext cx="3728079" cy="2615969"/>
                <a:chOff x="4919486" y="4146311"/>
                <a:chExt cx="3728079" cy="2615969"/>
              </a:xfrm>
            </p:grpSpPr>
            <p:grpSp>
              <p:nvGrpSpPr>
                <p:cNvPr id="12" name="Group 11"/>
                <p:cNvGrpSpPr/>
                <p:nvPr/>
              </p:nvGrpSpPr>
              <p:grpSpPr>
                <a:xfrm>
                  <a:off x="5091680" y="4238288"/>
                  <a:ext cx="3555885" cy="2523992"/>
                  <a:chOff x="5033286" y="3792214"/>
                  <a:chExt cx="3555885" cy="2523992"/>
                </a:xfrm>
              </p:grpSpPr>
              <p:grpSp>
                <p:nvGrpSpPr>
                  <p:cNvPr id="9" name="Group 8"/>
                  <p:cNvGrpSpPr/>
                  <p:nvPr/>
                </p:nvGrpSpPr>
                <p:grpSpPr>
                  <a:xfrm>
                    <a:off x="5033286" y="3792214"/>
                    <a:ext cx="3555885" cy="2523992"/>
                    <a:chOff x="5623034" y="4669168"/>
                    <a:chExt cx="3555885" cy="2523992"/>
                  </a:xfrm>
                </p:grpSpPr>
                <p:pic>
                  <p:nvPicPr>
                    <p:cNvPr id="48" name="Picture 47"/>
                    <p:cNvPicPr>
                      <a:picLocks noChangeAspect="1"/>
                    </p:cNvPicPr>
                    <p:nvPr/>
                  </p:nvPicPr>
                  <p:blipFill>
                    <a:blip r:embed="rId7"/>
                    <a:stretch>
                      <a:fillRect/>
                    </a:stretch>
                  </p:blipFill>
                  <p:spPr>
                    <a:xfrm>
                      <a:off x="5655352" y="4669168"/>
                      <a:ext cx="3523567" cy="2523992"/>
                    </a:xfrm>
                    <a:prstGeom prst="rect">
                      <a:avLst/>
                    </a:prstGeom>
                  </p:spPr>
                </p:pic>
                <p:sp>
                  <p:nvSpPr>
                    <p:cNvPr id="3" name="Rectangle 2"/>
                    <p:cNvSpPr/>
                    <p:nvPr/>
                  </p:nvSpPr>
                  <p:spPr>
                    <a:xfrm>
                      <a:off x="5623034" y="5166907"/>
                      <a:ext cx="163665" cy="1457924"/>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p:grpSp>
              <p:sp>
                <p:nvSpPr>
                  <p:cNvPr id="11" name="Rectangle 10"/>
                  <p:cNvSpPr/>
                  <p:nvPr/>
                </p:nvSpPr>
                <p:spPr>
                  <a:xfrm>
                    <a:off x="6192029" y="6078914"/>
                    <a:ext cx="1540564" cy="18464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p:grpSp>
            <p:sp>
              <p:nvSpPr>
                <p:cNvPr id="52" name="TextBox 51"/>
                <p:cNvSpPr txBox="1"/>
                <p:nvPr/>
              </p:nvSpPr>
              <p:spPr>
                <a:xfrm rot="16200000">
                  <a:off x="4057789" y="5008008"/>
                  <a:ext cx="2061947"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a:rPr>
                    <a:t>D</a:t>
                  </a:r>
                  <a:r>
                    <a:rPr kumimoji="0" lang="en-US" sz="1600" b="0" i="0" u="none" strike="noStrike" kern="1200" cap="none" spc="0" normalizeH="0" baseline="0" noProof="0" dirty="0">
                      <a:ln>
                        <a:noFill/>
                      </a:ln>
                      <a:solidFill>
                        <a:prstClr val="black"/>
                      </a:solidFill>
                      <a:effectLst/>
                      <a:uLnTx/>
                      <a:uFillTx/>
                      <a:latin typeface="Times New Roman"/>
                      <a:ea typeface="+mn-ea"/>
                      <a:cs typeface="Arial"/>
                    </a:rPr>
                    <a:t>=VHS Splitting (Hz)</a:t>
                  </a:r>
                </a:p>
              </p:txBody>
            </p:sp>
          </p:grpSp>
          <p:sp>
            <p:nvSpPr>
              <p:cNvPr id="60" name="TextBox 59"/>
              <p:cNvSpPr txBox="1"/>
              <p:nvPr/>
            </p:nvSpPr>
            <p:spPr>
              <a:xfrm>
                <a:off x="5363469" y="6423726"/>
                <a:ext cx="3734977"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Arial"/>
                  </a:rPr>
                  <a:t>Axial trapping potential (</a:t>
                </a:r>
                <a:r>
                  <a:rPr kumimoji="0" lang="en-US" sz="1600" b="0" i="0" u="none" strike="noStrike" kern="1200" cap="none" spc="0" normalizeH="0" baseline="0" noProof="0" dirty="0" err="1">
                    <a:ln>
                      <a:noFill/>
                    </a:ln>
                    <a:solidFill>
                      <a:prstClr val="black"/>
                    </a:solidFill>
                    <a:effectLst/>
                    <a:uLnTx/>
                    <a:uFillTx/>
                    <a:latin typeface="Times New Roman"/>
                    <a:ea typeface="+mn-ea"/>
                    <a:cs typeface="Arial"/>
                  </a:rPr>
                  <a:t>U</a:t>
                </a:r>
                <a:r>
                  <a:rPr kumimoji="0" lang="en-US" sz="1600" b="0" i="0" u="none" strike="noStrike" kern="1200" cap="none" spc="0" normalizeH="0" baseline="-25000" noProof="0" dirty="0" err="1">
                    <a:ln>
                      <a:noFill/>
                    </a:ln>
                    <a:solidFill>
                      <a:prstClr val="black"/>
                    </a:solidFill>
                    <a:effectLst/>
                    <a:uLnTx/>
                    <a:uFillTx/>
                    <a:latin typeface="Times New Roman"/>
                    <a:ea typeface="+mn-ea"/>
                    <a:cs typeface="Arial"/>
                  </a:rPr>
                  <a:t>z</a:t>
                </a:r>
                <a:r>
                  <a:rPr kumimoji="0" lang="en-US" sz="1600" b="0" i="0" u="none" strike="noStrike" kern="1200" cap="none" spc="0" normalizeH="0" baseline="0" noProof="0" dirty="0">
                    <a:ln>
                      <a:noFill/>
                    </a:ln>
                    <a:solidFill>
                      <a:prstClr val="black"/>
                    </a:solidFill>
                    <a:effectLst/>
                    <a:uLnTx/>
                    <a:uFillTx/>
                    <a:latin typeface="Times New Roman"/>
                    <a:ea typeface="+mn-ea"/>
                    <a:cs typeface="Arial"/>
                  </a:rPr>
                  <a:t>/E</a:t>
                </a:r>
                <a:r>
                  <a:rPr kumimoji="0" lang="en-US" sz="1600" b="0" i="0" u="none" strike="noStrike" kern="1200" cap="none" spc="0" normalizeH="0" baseline="-25000" noProof="0" dirty="0">
                    <a:ln>
                      <a:noFill/>
                    </a:ln>
                    <a:solidFill>
                      <a:prstClr val="black"/>
                    </a:solidFill>
                    <a:effectLst/>
                    <a:uLnTx/>
                    <a:uFillTx/>
                    <a:latin typeface="Times New Roman"/>
                    <a:ea typeface="+mn-ea"/>
                    <a:cs typeface="Arial"/>
                  </a:rPr>
                  <a:t>R</a:t>
                </a:r>
                <a:r>
                  <a:rPr kumimoji="0" lang="en-US" sz="1600" b="0" i="0" u="none" strike="noStrike" kern="1200" cap="none" spc="0" normalizeH="0" baseline="0" noProof="0" dirty="0">
                    <a:ln>
                      <a:noFill/>
                    </a:ln>
                    <a:solidFill>
                      <a:prstClr val="black"/>
                    </a:solidFill>
                    <a:effectLst/>
                    <a:uLnTx/>
                    <a:uFillTx/>
                    <a:latin typeface="Times New Roman"/>
                    <a:ea typeface="+mn-ea"/>
                    <a:cs typeface="Arial"/>
                  </a:rPr>
                  <a:t>)</a:t>
                </a:r>
              </a:p>
            </p:txBody>
          </p:sp>
        </p:grpSp>
        <p:sp>
          <p:nvSpPr>
            <p:cNvPr id="61" name="TextBox 60"/>
            <p:cNvSpPr txBox="1"/>
            <p:nvPr/>
          </p:nvSpPr>
          <p:spPr>
            <a:xfrm>
              <a:off x="6917908" y="4329332"/>
              <a:ext cx="26416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Arial"/>
                </a:rPr>
                <a:t>with radial exc.                               Ideal case</a:t>
              </a:r>
            </a:p>
          </p:txBody>
        </p:sp>
        <p:cxnSp>
          <p:nvCxnSpPr>
            <p:cNvPr id="63" name="Straight Connector 62"/>
            <p:cNvCxnSpPr/>
            <p:nvPr/>
          </p:nvCxnSpPr>
          <p:spPr>
            <a:xfrm>
              <a:off x="6516578" y="4514829"/>
              <a:ext cx="433831" cy="7374"/>
            </a:xfrm>
            <a:prstGeom prst="line">
              <a:avLst/>
            </a:prstGeom>
            <a:ln w="38100">
              <a:solidFill>
                <a:srgbClr val="C288B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529374" y="4753485"/>
              <a:ext cx="433831" cy="7374"/>
            </a:xfrm>
            <a:prstGeom prst="line">
              <a:avLst/>
            </a:prstGeom>
            <a:ln w="38100">
              <a:solidFill>
                <a:srgbClr val="C288BE"/>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528883" y="4584715"/>
              <a:ext cx="433831" cy="7374"/>
            </a:xfrm>
            <a:prstGeom prst="line">
              <a:avLst/>
            </a:prstGeom>
            <a:ln w="38100">
              <a:solidFill>
                <a:srgbClr val="F7B34C"/>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41665" y="4831531"/>
              <a:ext cx="433831" cy="7374"/>
            </a:xfrm>
            <a:prstGeom prst="line">
              <a:avLst/>
            </a:prstGeom>
            <a:ln w="38100">
              <a:solidFill>
                <a:srgbClr val="F7B34C"/>
              </a:solidFill>
              <a:prstDash val="sysDash"/>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415069" y="5969061"/>
              <a:ext cx="175050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C288BE"/>
                  </a:solidFill>
                  <a:effectLst/>
                  <a:uLnTx/>
                  <a:uFillTx/>
                  <a:latin typeface="Times New Roman"/>
                  <a:ea typeface="+mn-ea"/>
                  <a:cs typeface="Arial"/>
                </a:rPr>
                <a:t>Lowest band</a:t>
              </a:r>
            </a:p>
          </p:txBody>
        </p:sp>
        <p:sp>
          <p:nvSpPr>
            <p:cNvPr id="68" name="TextBox 67"/>
            <p:cNvSpPr txBox="1"/>
            <p:nvPr/>
          </p:nvSpPr>
          <p:spPr>
            <a:xfrm>
              <a:off x="6561072" y="5399816"/>
              <a:ext cx="260437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7B34C"/>
                  </a:solidFill>
                  <a:effectLst/>
                  <a:uLnTx/>
                  <a:uFillTx/>
                  <a:latin typeface="Times New Roman"/>
                  <a:ea typeface="+mn-ea"/>
                  <a:cs typeface="Arial"/>
                </a:rPr>
                <a:t>1</a:t>
              </a:r>
              <a:r>
                <a:rPr kumimoji="0" lang="en-US" sz="1800" b="1" i="0" u="none" strike="noStrike" kern="1200" cap="none" spc="0" normalizeH="0" baseline="30000" noProof="0" dirty="0">
                  <a:ln>
                    <a:noFill/>
                  </a:ln>
                  <a:solidFill>
                    <a:srgbClr val="F7B34C"/>
                  </a:solidFill>
                  <a:effectLst/>
                  <a:uLnTx/>
                  <a:uFillTx/>
                  <a:latin typeface="Times New Roman"/>
                  <a:ea typeface="+mn-ea"/>
                  <a:cs typeface="Arial"/>
                </a:rPr>
                <a:t>st</a:t>
              </a:r>
              <a:r>
                <a:rPr kumimoji="0" lang="en-US" sz="1800" b="1" i="0" u="none" strike="noStrike" kern="1200" cap="none" spc="0" normalizeH="0" baseline="0" noProof="0" dirty="0">
                  <a:ln>
                    <a:noFill/>
                  </a:ln>
                  <a:solidFill>
                    <a:srgbClr val="F7B34C"/>
                  </a:solidFill>
                  <a:effectLst/>
                  <a:uLnTx/>
                  <a:uFillTx/>
                  <a:latin typeface="Times New Roman"/>
                  <a:ea typeface="+mn-ea"/>
                  <a:cs typeface="Arial"/>
                </a:rPr>
                <a:t>  band</a:t>
              </a:r>
            </a:p>
          </p:txBody>
        </p:sp>
      </p:grpSp>
      <p:sp>
        <p:nvSpPr>
          <p:cNvPr id="58" name="TextBox 57"/>
          <p:cNvSpPr txBox="1"/>
          <p:nvPr/>
        </p:nvSpPr>
        <p:spPr>
          <a:xfrm>
            <a:off x="1849392" y="847858"/>
            <a:ext cx="6204467" cy="707886"/>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latin typeface="+mn-lt"/>
              </a:rPr>
              <a:t>Spectroscopic control of excited band population</a:t>
            </a:r>
          </a:p>
          <a:p>
            <a:pPr marL="342900" indent="-342900">
              <a:buFont typeface="Wingdings" panose="05000000000000000000" pitchFamily="2" charset="2"/>
              <a:buChar char="ü"/>
            </a:pPr>
            <a:r>
              <a:rPr lang="en-US" sz="2000" dirty="0">
                <a:latin typeface="+mn-lt"/>
              </a:rPr>
              <a:t>No band relaxation for 500 </a:t>
            </a:r>
            <a:r>
              <a:rPr lang="en-US" sz="2000" dirty="0" err="1">
                <a:latin typeface="+mn-lt"/>
              </a:rPr>
              <a:t>ms</a:t>
            </a:r>
            <a:endParaRPr lang="en-US" sz="2000" dirty="0">
              <a:latin typeface="+mn-lt"/>
            </a:endParaRPr>
          </a:p>
        </p:txBody>
      </p:sp>
      <p:sp>
        <p:nvSpPr>
          <p:cNvPr id="10" name="TextBox 9"/>
          <p:cNvSpPr txBox="1"/>
          <p:nvPr/>
        </p:nvSpPr>
        <p:spPr>
          <a:xfrm>
            <a:off x="2582344" y="1573859"/>
            <a:ext cx="319548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Arial"/>
              </a:rPr>
              <a:t>First Excited band</a:t>
            </a:r>
          </a:p>
        </p:txBody>
      </p:sp>
    </p:spTree>
    <p:extLst>
      <p:ext uri="{BB962C8B-B14F-4D97-AF65-F5344CB8AC3E}">
        <p14:creationId xmlns:p14="http://schemas.microsoft.com/office/powerpoint/2010/main" val="168879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xit" presetSubtype="1" fill="hold" grpId="0" nodeType="clickEffect">
                                  <p:stCondLst>
                                    <p:cond delay="0"/>
                                  </p:stCondLst>
                                  <p:childTnLst>
                                    <p:anim calcmode="lin" valueType="num">
                                      <p:cBhvr additive="base">
                                        <p:cTn id="53" dur="500"/>
                                        <p:tgtEl>
                                          <p:spTgt spid="16"/>
                                        </p:tgtEl>
                                        <p:attrNameLst>
                                          <p:attrName>ppt_x</p:attrName>
                                        </p:attrNameLst>
                                      </p:cBhvr>
                                      <p:tavLst>
                                        <p:tav tm="0">
                                          <p:val>
                                            <p:strVal val="ppt_x"/>
                                          </p:val>
                                        </p:tav>
                                        <p:tav tm="100000">
                                          <p:val>
                                            <p:strVal val="ppt_x"/>
                                          </p:val>
                                        </p:tav>
                                      </p:tavLst>
                                    </p:anim>
                                    <p:anim calcmode="lin" valueType="num">
                                      <p:cBhvr additive="base">
                                        <p:cTn id="54" dur="500"/>
                                        <p:tgtEl>
                                          <p:spTgt spid="16"/>
                                        </p:tgtEl>
                                        <p:attrNameLst>
                                          <p:attrName>ppt_y</p:attrName>
                                        </p:attrNameLst>
                                      </p:cBhvr>
                                      <p:tavLst>
                                        <p:tav tm="0">
                                          <p:val>
                                            <p:strVal val="ppt_y"/>
                                          </p:val>
                                        </p:tav>
                                        <p:tav tm="100000">
                                          <p:val>
                                            <p:strVal val="0-ppt_h/2"/>
                                          </p:val>
                                        </p:tav>
                                      </p:tavLst>
                                    </p:anim>
                                    <p:set>
                                      <p:cBhvr>
                                        <p:cTn id="55" dur="1" fill="hold">
                                          <p:stCondLst>
                                            <p:cond delay="499"/>
                                          </p:stCondLst>
                                        </p:cTn>
                                        <p:tgtEl>
                                          <p:spTgt spid="1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
                                        </p:tgtEl>
                                        <p:attrNameLst>
                                          <p:attrName>style.visibility</p:attrName>
                                        </p:attrNameLst>
                                      </p:cBhvr>
                                      <p:to>
                                        <p:strVal val="hidden"/>
                                      </p:to>
                                    </p:set>
                                  </p:childTnLst>
                                </p:cTn>
                              </p:par>
                              <p:par>
                                <p:cTn id="58" presetID="2" presetClass="exit" presetSubtype="1" fill="hold" grpId="0" nodeType="withEffect">
                                  <p:stCondLst>
                                    <p:cond delay="0"/>
                                  </p:stCondLst>
                                  <p:childTnLst>
                                    <p:anim calcmode="lin" valueType="num">
                                      <p:cBhvr additive="base">
                                        <p:cTn id="59" dur="500"/>
                                        <p:tgtEl>
                                          <p:spTgt spid="23"/>
                                        </p:tgtEl>
                                        <p:attrNameLst>
                                          <p:attrName>ppt_x</p:attrName>
                                        </p:attrNameLst>
                                      </p:cBhvr>
                                      <p:tavLst>
                                        <p:tav tm="0">
                                          <p:val>
                                            <p:strVal val="ppt_x"/>
                                          </p:val>
                                        </p:tav>
                                        <p:tav tm="100000">
                                          <p:val>
                                            <p:strVal val="ppt_x"/>
                                          </p:val>
                                        </p:tav>
                                      </p:tavLst>
                                    </p:anim>
                                    <p:anim calcmode="lin" valueType="num">
                                      <p:cBhvr additive="base">
                                        <p:cTn id="60" dur="500"/>
                                        <p:tgtEl>
                                          <p:spTgt spid="23"/>
                                        </p:tgtEl>
                                        <p:attrNameLst>
                                          <p:attrName>ppt_y</p:attrName>
                                        </p:attrNameLst>
                                      </p:cBhvr>
                                      <p:tavLst>
                                        <p:tav tm="0">
                                          <p:val>
                                            <p:strVal val="ppt_y"/>
                                          </p:val>
                                        </p:tav>
                                        <p:tav tm="100000">
                                          <p:val>
                                            <p:strVal val="0-ppt_h/2"/>
                                          </p:val>
                                        </p:tav>
                                      </p:tavLst>
                                    </p:anim>
                                    <p:set>
                                      <p:cBhvr>
                                        <p:cTn id="61" dur="1" fill="hold">
                                          <p:stCondLst>
                                            <p:cond delay="499"/>
                                          </p:stCondLst>
                                        </p:cTn>
                                        <p:tgtEl>
                                          <p:spTgt spid="23"/>
                                        </p:tgtEl>
                                        <p:attrNameLst>
                                          <p:attrName>style.visibility</p:attrName>
                                        </p:attrNameLst>
                                      </p:cBhvr>
                                      <p:to>
                                        <p:strVal val="hidden"/>
                                      </p:to>
                                    </p:set>
                                  </p:childTnLst>
                                </p:cTn>
                              </p:par>
                              <p:par>
                                <p:cTn id="62" presetID="2" presetClass="exit" presetSubtype="1" fill="hold" grpId="0" nodeType="withEffect">
                                  <p:stCondLst>
                                    <p:cond delay="0"/>
                                  </p:stCondLst>
                                  <p:childTnLst>
                                    <p:anim calcmode="lin" valueType="num">
                                      <p:cBhvr additive="base">
                                        <p:cTn id="63" dur="500"/>
                                        <p:tgtEl>
                                          <p:spTgt spid="21"/>
                                        </p:tgtEl>
                                        <p:attrNameLst>
                                          <p:attrName>ppt_x</p:attrName>
                                        </p:attrNameLst>
                                      </p:cBhvr>
                                      <p:tavLst>
                                        <p:tav tm="0">
                                          <p:val>
                                            <p:strVal val="ppt_x"/>
                                          </p:val>
                                        </p:tav>
                                        <p:tav tm="100000">
                                          <p:val>
                                            <p:strVal val="ppt_x"/>
                                          </p:val>
                                        </p:tav>
                                      </p:tavLst>
                                    </p:anim>
                                    <p:anim calcmode="lin" valueType="num">
                                      <p:cBhvr additive="base">
                                        <p:cTn id="64" dur="500"/>
                                        <p:tgtEl>
                                          <p:spTgt spid="21"/>
                                        </p:tgtEl>
                                        <p:attrNameLst>
                                          <p:attrName>ppt_y</p:attrName>
                                        </p:attrNameLst>
                                      </p:cBhvr>
                                      <p:tavLst>
                                        <p:tav tm="0">
                                          <p:val>
                                            <p:strVal val="ppt_y"/>
                                          </p:val>
                                        </p:tav>
                                        <p:tav tm="100000">
                                          <p:val>
                                            <p:strVal val="0-ppt_h/2"/>
                                          </p:val>
                                        </p:tav>
                                      </p:tavLst>
                                    </p:anim>
                                    <p:set>
                                      <p:cBhvr>
                                        <p:cTn id="65" dur="1" fill="hold">
                                          <p:stCondLst>
                                            <p:cond delay="499"/>
                                          </p:stCondLst>
                                        </p:cTn>
                                        <p:tgtEl>
                                          <p:spTgt spid="21"/>
                                        </p:tgtEl>
                                        <p:attrNameLst>
                                          <p:attrName>style.visibility</p:attrName>
                                        </p:attrNameLst>
                                      </p:cBhvr>
                                      <p:to>
                                        <p:strVal val="hidden"/>
                                      </p:to>
                                    </p:set>
                                  </p:childTnLst>
                                </p:cTn>
                              </p:par>
                              <p:par>
                                <p:cTn id="66" presetID="2" presetClass="exit" presetSubtype="1" fill="hold" grpId="0" nodeType="withEffect">
                                  <p:stCondLst>
                                    <p:cond delay="0"/>
                                  </p:stCondLst>
                                  <p:childTnLst>
                                    <p:anim calcmode="lin" valueType="num">
                                      <p:cBhvr additive="base">
                                        <p:cTn id="67" dur="500"/>
                                        <p:tgtEl>
                                          <p:spTgt spid="27"/>
                                        </p:tgtEl>
                                        <p:attrNameLst>
                                          <p:attrName>ppt_x</p:attrName>
                                        </p:attrNameLst>
                                      </p:cBhvr>
                                      <p:tavLst>
                                        <p:tav tm="0">
                                          <p:val>
                                            <p:strVal val="ppt_x"/>
                                          </p:val>
                                        </p:tav>
                                        <p:tav tm="100000">
                                          <p:val>
                                            <p:strVal val="ppt_x"/>
                                          </p:val>
                                        </p:tav>
                                      </p:tavLst>
                                    </p:anim>
                                    <p:anim calcmode="lin" valueType="num">
                                      <p:cBhvr additive="base">
                                        <p:cTn id="68" dur="500"/>
                                        <p:tgtEl>
                                          <p:spTgt spid="27"/>
                                        </p:tgtEl>
                                        <p:attrNameLst>
                                          <p:attrName>ppt_y</p:attrName>
                                        </p:attrNameLst>
                                      </p:cBhvr>
                                      <p:tavLst>
                                        <p:tav tm="0">
                                          <p:val>
                                            <p:strVal val="ppt_y"/>
                                          </p:val>
                                        </p:tav>
                                        <p:tav tm="100000">
                                          <p:val>
                                            <p:strVal val="0-ppt_h/2"/>
                                          </p:val>
                                        </p:tav>
                                      </p:tavLst>
                                    </p:anim>
                                    <p:set>
                                      <p:cBhvr>
                                        <p:cTn id="69" dur="1" fill="hold">
                                          <p:stCondLst>
                                            <p:cond delay="499"/>
                                          </p:stCondLst>
                                        </p:cTn>
                                        <p:tgtEl>
                                          <p:spTgt spid="2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7"/>
                                        </p:tgtEl>
                                        <p:attrNameLst>
                                          <p:attrName>style.visibility</p:attrName>
                                        </p:attrNameLst>
                                      </p:cBhvr>
                                      <p:to>
                                        <p:strVal val="visible"/>
                                      </p:to>
                                    </p:set>
                                  </p:childTnLst>
                                </p:cTn>
                              </p:par>
                              <p:par>
                                <p:cTn id="74" presetID="1" presetClass="exit" presetSubtype="0" fill="hold" grpId="1" nodeType="withEffect">
                                  <p:stCondLst>
                                    <p:cond delay="0"/>
                                  </p:stCondLst>
                                  <p:childTnLst>
                                    <p:set>
                                      <p:cBhvr>
                                        <p:cTn id="75" dur="1" fill="hold">
                                          <p:stCondLst>
                                            <p:cond delay="0"/>
                                          </p:stCondLst>
                                        </p:cTn>
                                        <p:tgtEl>
                                          <p:spTgt spid="45"/>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44"/>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43"/>
                                        </p:tgtEl>
                                        <p:attrNameLst>
                                          <p:attrName>style.visibility</p:attrName>
                                        </p:attrNameLst>
                                      </p:cBhvr>
                                      <p:to>
                                        <p:strVal val="hidden"/>
                                      </p:to>
                                    </p:set>
                                  </p:childTnLst>
                                </p:cTn>
                              </p:par>
                              <p:par>
                                <p:cTn id="80" presetID="1" presetClass="entr" presetSubtype="0"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55"/>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5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57"/>
                                        </p:tgtEl>
                                        <p:attrNameLst>
                                          <p:attrName>style.visibility</p:attrName>
                                        </p:attrNameLst>
                                      </p:cBhvr>
                                      <p:to>
                                        <p:strVal val="visible"/>
                                      </p:to>
                                    </p:set>
                                  </p:childTnLst>
                                </p:cTn>
                              </p:par>
                              <p:par>
                                <p:cTn id="88" presetID="1" presetClass="exit" presetSubtype="0" fill="hold" grpId="1" nodeType="withEffect">
                                  <p:stCondLst>
                                    <p:cond delay="0"/>
                                  </p:stCondLst>
                                  <p:childTnLst>
                                    <p:set>
                                      <p:cBhvr>
                                        <p:cTn id="89" dur="1" fill="hold">
                                          <p:stCondLst>
                                            <p:cond delay="0"/>
                                          </p:stCondLst>
                                        </p:cTn>
                                        <p:tgtEl>
                                          <p:spTgt spid="46"/>
                                        </p:tgtEl>
                                        <p:attrNameLst>
                                          <p:attrName>style.visibility</p:attrName>
                                        </p:attrNameLst>
                                      </p:cBhvr>
                                      <p:to>
                                        <p:strVal val="hidden"/>
                                      </p:to>
                                    </p:set>
                                  </p:childTnLst>
                                </p:cTn>
                              </p:par>
                              <p:par>
                                <p:cTn id="90" presetID="1" presetClass="exit" presetSubtype="0" fill="hold" grpId="2" nodeType="withEffect">
                                  <p:stCondLst>
                                    <p:cond delay="0"/>
                                  </p:stCondLst>
                                  <p:childTnLst>
                                    <p:set>
                                      <p:cBhvr>
                                        <p:cTn id="91" dur="1" fill="hold">
                                          <p:stCondLst>
                                            <p:cond delay="0"/>
                                          </p:stCondLst>
                                        </p:cTn>
                                        <p:tgtEl>
                                          <p:spTgt spid="45"/>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44"/>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4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0"/>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5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6"/>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30"/>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58">
                                            <p:txEl>
                                              <p:pRg st="0" end="0"/>
                                            </p:txEl>
                                          </p:spTgt>
                                        </p:tgtEl>
                                        <p:attrNameLst>
                                          <p:attrName>style.visibility</p:attrName>
                                        </p:attrNameLst>
                                      </p:cBhvr>
                                      <p:to>
                                        <p:strVal val="visible"/>
                                      </p:to>
                                    </p:set>
                                    <p:animEffect transition="in" filter="fade">
                                      <p:cBhvr>
                                        <p:cTn id="114" dur="1000"/>
                                        <p:tgtEl>
                                          <p:spTgt spid="58">
                                            <p:txEl>
                                              <p:pRg st="0" end="0"/>
                                            </p:txEl>
                                          </p:spTgt>
                                        </p:tgtEl>
                                      </p:cBhvr>
                                    </p:animEffect>
                                    <p:anim calcmode="lin" valueType="num">
                                      <p:cBhvr>
                                        <p:cTn id="115" dur="10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116" dur="1000" fill="hold"/>
                                        <p:tgtEl>
                                          <p:spTgt spid="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58">
                                            <p:txEl>
                                              <p:pRg st="1" end="1"/>
                                            </p:txEl>
                                          </p:spTgt>
                                        </p:tgtEl>
                                        <p:attrNameLst>
                                          <p:attrName>style.visibility</p:attrName>
                                        </p:attrNameLst>
                                      </p:cBhvr>
                                      <p:to>
                                        <p:strVal val="visible"/>
                                      </p:to>
                                    </p:set>
                                    <p:animEffect transition="in" filter="fade">
                                      <p:cBhvr>
                                        <p:cTn id="121" dur="1000"/>
                                        <p:tgtEl>
                                          <p:spTgt spid="58">
                                            <p:txEl>
                                              <p:pRg st="1" end="1"/>
                                            </p:txEl>
                                          </p:spTgt>
                                        </p:tgtEl>
                                      </p:cBhvr>
                                    </p:animEffect>
                                    <p:anim calcmode="lin" valueType="num">
                                      <p:cBhvr>
                                        <p:cTn id="122" dur="1000" fill="hold"/>
                                        <p:tgtEl>
                                          <p:spTgt spid="58">
                                            <p:txEl>
                                              <p:pRg st="1" end="1"/>
                                            </p:txEl>
                                          </p:spTgt>
                                        </p:tgtEl>
                                        <p:attrNameLst>
                                          <p:attrName>ppt_x</p:attrName>
                                        </p:attrNameLst>
                                      </p:cBhvr>
                                      <p:tavLst>
                                        <p:tav tm="0">
                                          <p:val>
                                            <p:strVal val="#ppt_x"/>
                                          </p:val>
                                        </p:tav>
                                        <p:tav tm="100000">
                                          <p:val>
                                            <p:strVal val="#ppt_x"/>
                                          </p:val>
                                        </p:tav>
                                      </p:tavLst>
                                    </p:anim>
                                    <p:anim calcmode="lin" valueType="num">
                                      <p:cBhvr>
                                        <p:cTn id="123" dur="1000" fill="hold"/>
                                        <p:tgtEl>
                                          <p:spTgt spid="5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animBg="1"/>
      <p:bldP spid="39" grpId="0" animBg="1"/>
      <p:bldP spid="40" grpId="0" animBg="1"/>
      <p:bldP spid="41" grpId="0" animBg="1"/>
      <p:bldP spid="42" grpId="0"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15"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54" grpId="0" animBg="1"/>
      <p:bldP spid="55" grpId="0" animBg="1"/>
      <p:bldP spid="56" grpId="0" animBg="1"/>
      <p:bldP spid="57" grpId="0" animBg="1"/>
      <p:bldP spid="6"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1371600" y="381000"/>
            <a:ext cx="4388972" cy="3621014"/>
            <a:chOff x="5509401" y="1723491"/>
            <a:chExt cx="2457450" cy="1866900"/>
          </a:xfrm>
        </p:grpSpPr>
        <p:pic>
          <p:nvPicPr>
            <p:cNvPr id="47" name="Picture 46"/>
            <p:cNvPicPr>
              <a:picLocks noChangeAspect="1"/>
            </p:cNvPicPr>
            <p:nvPr/>
          </p:nvPicPr>
          <p:blipFill>
            <a:blip r:embed="rId2">
              <a:clrChange>
                <a:clrFrom>
                  <a:srgbClr val="FFFFFF"/>
                </a:clrFrom>
                <a:clrTo>
                  <a:srgbClr val="FFFFFF">
                    <a:alpha val="0"/>
                  </a:srgbClr>
                </a:clrTo>
              </a:clrChange>
            </a:blip>
            <a:stretch>
              <a:fillRect/>
            </a:stretch>
          </p:blipFill>
          <p:spPr>
            <a:xfrm>
              <a:off x="5509401" y="1723491"/>
              <a:ext cx="2457450" cy="1866900"/>
            </a:xfrm>
            <a:prstGeom prst="rect">
              <a:avLst/>
            </a:prstGeom>
          </p:spPr>
        </p:pic>
        <p:pic>
          <p:nvPicPr>
            <p:cNvPr id="44" name="Picture 43"/>
            <p:cNvPicPr>
              <a:picLocks noChangeAspect="1"/>
            </p:cNvPicPr>
            <p:nvPr/>
          </p:nvPicPr>
          <p:blipFill>
            <a:blip r:embed="rId3">
              <a:clrChange>
                <a:clrFrom>
                  <a:srgbClr val="FFFFFF"/>
                </a:clrFrom>
                <a:clrTo>
                  <a:srgbClr val="FFFFFF">
                    <a:alpha val="0"/>
                  </a:srgbClr>
                </a:clrTo>
              </a:clrChange>
            </a:blip>
            <a:stretch>
              <a:fillRect/>
            </a:stretch>
          </p:blipFill>
          <p:spPr>
            <a:xfrm>
              <a:off x="5707163" y="2520386"/>
              <a:ext cx="2076450" cy="666750"/>
            </a:xfrm>
            <a:prstGeom prst="rect">
              <a:avLst/>
            </a:prstGeom>
          </p:spPr>
        </p:pic>
      </p:grpSp>
      <p:sp>
        <p:nvSpPr>
          <p:cNvPr id="13" name="Oval 12"/>
          <p:cNvSpPr/>
          <p:nvPr/>
        </p:nvSpPr>
        <p:spPr>
          <a:xfrm>
            <a:off x="4288705" y="598973"/>
            <a:ext cx="365176" cy="265740"/>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p:sp>
        <p:nvSpPr>
          <p:cNvPr id="16" name="Oval 15"/>
          <p:cNvSpPr/>
          <p:nvPr/>
        </p:nvSpPr>
        <p:spPr bwMode="auto">
          <a:xfrm>
            <a:off x="2289321" y="1245829"/>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17" name="Oval 16"/>
          <p:cNvSpPr/>
          <p:nvPr/>
        </p:nvSpPr>
        <p:spPr bwMode="auto">
          <a:xfrm>
            <a:off x="2464673" y="1390976"/>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18" name="Oval 17"/>
          <p:cNvSpPr/>
          <p:nvPr/>
        </p:nvSpPr>
        <p:spPr bwMode="auto">
          <a:xfrm>
            <a:off x="2606056" y="1523202"/>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19" name="Oval 18"/>
          <p:cNvSpPr/>
          <p:nvPr/>
        </p:nvSpPr>
        <p:spPr bwMode="auto">
          <a:xfrm>
            <a:off x="2777269" y="1683443"/>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2" name="Oval 21"/>
          <p:cNvSpPr/>
          <p:nvPr/>
        </p:nvSpPr>
        <p:spPr bwMode="auto">
          <a:xfrm>
            <a:off x="3384230" y="2046964"/>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3" name="Oval 22"/>
          <p:cNvSpPr/>
          <p:nvPr/>
        </p:nvSpPr>
        <p:spPr bwMode="auto">
          <a:xfrm>
            <a:off x="3566086" y="2042360"/>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4" name="Oval 23"/>
          <p:cNvSpPr/>
          <p:nvPr/>
        </p:nvSpPr>
        <p:spPr bwMode="auto">
          <a:xfrm>
            <a:off x="3754542" y="1936437"/>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5" name="Oval 24"/>
          <p:cNvSpPr/>
          <p:nvPr/>
        </p:nvSpPr>
        <p:spPr bwMode="auto">
          <a:xfrm>
            <a:off x="4032247" y="1675923"/>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6" name="Oval 25"/>
          <p:cNvSpPr/>
          <p:nvPr/>
        </p:nvSpPr>
        <p:spPr bwMode="auto">
          <a:xfrm>
            <a:off x="3916356" y="1798013"/>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8" name="Oval 27"/>
          <p:cNvSpPr/>
          <p:nvPr/>
        </p:nvSpPr>
        <p:spPr bwMode="auto">
          <a:xfrm>
            <a:off x="3533335" y="2182150"/>
            <a:ext cx="91440" cy="91440"/>
          </a:xfrm>
          <a:prstGeom prst="ellipse">
            <a:avLst/>
          </a:prstGeom>
          <a:solidFill>
            <a:srgbClr val="FF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9" name="Oval 28"/>
          <p:cNvSpPr/>
          <p:nvPr/>
        </p:nvSpPr>
        <p:spPr bwMode="auto">
          <a:xfrm>
            <a:off x="3383718" y="2121290"/>
            <a:ext cx="91440" cy="91440"/>
          </a:xfrm>
          <a:prstGeom prst="ellipse">
            <a:avLst/>
          </a:prstGeom>
          <a:solidFill>
            <a:srgbClr val="FF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30" name="Oval 29"/>
          <p:cNvSpPr/>
          <p:nvPr/>
        </p:nvSpPr>
        <p:spPr bwMode="auto">
          <a:xfrm>
            <a:off x="3154596" y="2088080"/>
            <a:ext cx="91440" cy="91440"/>
          </a:xfrm>
          <a:prstGeom prst="ellipse">
            <a:avLst/>
          </a:prstGeom>
          <a:solidFill>
            <a:srgbClr val="FF0000"/>
          </a:solidFill>
          <a:ln>
            <a:solidFill>
              <a:srgbClr val="C0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15" name="Oval 14"/>
          <p:cNvSpPr/>
          <p:nvPr/>
        </p:nvSpPr>
        <p:spPr bwMode="auto">
          <a:xfrm>
            <a:off x="2123763" y="1170106"/>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0" name="Oval 19"/>
          <p:cNvSpPr/>
          <p:nvPr/>
        </p:nvSpPr>
        <p:spPr bwMode="auto">
          <a:xfrm>
            <a:off x="2988701" y="1847949"/>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21" name="Oval 20"/>
          <p:cNvSpPr/>
          <p:nvPr/>
        </p:nvSpPr>
        <p:spPr bwMode="auto">
          <a:xfrm>
            <a:off x="3176339" y="1996640"/>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mc:AlternateContent xmlns:mc="http://schemas.openxmlformats.org/markup-compatibility/2006" xmlns:a14="http://schemas.microsoft.com/office/drawing/2010/main">
        <mc:Choice Requires="a14">
          <p:sp>
            <p:nvSpPr>
              <p:cNvPr id="48" name="Rectangle 47"/>
              <p:cNvSpPr/>
              <p:nvPr/>
            </p:nvSpPr>
            <p:spPr>
              <a:xfrm>
                <a:off x="3962076" y="1007385"/>
                <a:ext cx="653258"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2611A7"/>
                          </a:solidFill>
                          <a:effectLst/>
                          <a:uLnTx/>
                          <a:uFillTx/>
                          <a:latin typeface="Cambria Math" panose="02040503050406030204" pitchFamily="18" charset="0"/>
                          <a:ea typeface="Cambria Math" panose="02040503050406030204" pitchFamily="18" charset="0"/>
                        </a:rPr>
                        <m:t>|</m:t>
                      </m:r>
                      <m:sSub>
                        <m:sSubPr>
                          <m:ctrlPr>
                            <a:rPr kumimoji="0" lang="en-US" sz="2000" b="0" i="1" u="none" strike="noStrike" kern="1200" cap="none" spc="0" normalizeH="0" baseline="0" noProof="0">
                              <a:ln>
                                <a:noFill/>
                              </a:ln>
                              <a:solidFill>
                                <a:srgbClr val="2611A7"/>
                              </a:solidFill>
                              <a:effectLst/>
                              <a:uLnTx/>
                              <a:uFillTx/>
                              <a:latin typeface="Cambria Math"/>
                              <a:ea typeface="Cambria Math" panose="02040503050406030204" pitchFamily="18" charset="0"/>
                            </a:rPr>
                          </m:ctrlPr>
                        </m:sSubPr>
                        <m:e>
                          <m:d>
                            <m:dPr>
                              <m:begChr m:val=""/>
                              <m:endChr m:val="⟩"/>
                              <m:ctrlPr>
                                <a:rPr kumimoji="0" lang="en-US" sz="2000" b="0" i="1" u="none" strike="noStrike" kern="1200" cap="none" spc="0" normalizeH="0" baseline="0" noProof="0">
                                  <a:ln>
                                    <a:noFill/>
                                  </a:ln>
                                  <a:solidFill>
                                    <a:srgbClr val="2611A7"/>
                                  </a:solidFill>
                                  <a:effectLst/>
                                  <a:uLnTx/>
                                  <a:uFillTx/>
                                  <a:latin typeface="Cambria Math"/>
                                  <a:ea typeface="Cambria Math" panose="02040503050406030204" pitchFamily="18" charset="0"/>
                                </a:rPr>
                              </m:ctrlPr>
                            </m:dPr>
                            <m:e>
                              <m:r>
                                <a:rPr kumimoji="0" lang="en-US" sz="2000" b="0" i="1" u="none" strike="noStrike" kern="1200" cap="none" spc="0" normalizeH="0" baseline="0" noProof="0" smtClean="0">
                                  <a:ln>
                                    <a:noFill/>
                                  </a:ln>
                                  <a:solidFill>
                                    <a:srgbClr val="2611A7"/>
                                  </a:solidFill>
                                  <a:effectLst/>
                                  <a:uLnTx/>
                                  <a:uFillTx/>
                                  <a:latin typeface="Cambria Math" panose="02040503050406030204" pitchFamily="18" charset="0"/>
                                  <a:ea typeface="Cambria Math" panose="02040503050406030204" pitchFamily="18" charset="0"/>
                                </a:rPr>
                                <m:t>𝑔</m:t>
                              </m:r>
                            </m:e>
                          </m:d>
                        </m:e>
                        <m:sub>
                          <m:r>
                            <a:rPr kumimoji="0" lang="en-US" sz="2000" b="0" i="1" u="none" strike="noStrike" kern="1200" cap="none" spc="0" normalizeH="0" baseline="0" noProof="0" smtClean="0">
                              <a:ln>
                                <a:noFill/>
                              </a:ln>
                              <a:solidFill>
                                <a:srgbClr val="2611A7"/>
                              </a:solidFill>
                              <a:effectLst/>
                              <a:uLnTx/>
                              <a:uFillTx/>
                              <a:latin typeface="Cambria Math" panose="02040503050406030204" pitchFamily="18" charset="0"/>
                              <a:ea typeface="Cambria Math" panose="02040503050406030204" pitchFamily="18" charset="0"/>
                            </a:rPr>
                            <m:t> </m:t>
                          </m:r>
                        </m:sub>
                      </m:sSub>
                    </m:oMath>
                  </m:oMathPara>
                </a14:m>
                <a:endPar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48" name="Rectangle 47"/>
              <p:cNvSpPr>
                <a:spLocks noRot="1" noChangeAspect="1" noMove="1" noResize="1" noEditPoints="1" noAdjustHandles="1" noChangeArrowheads="1" noChangeShapeType="1" noTextEdit="1"/>
              </p:cNvSpPr>
              <p:nvPr/>
            </p:nvSpPr>
            <p:spPr>
              <a:xfrm>
                <a:off x="3962076" y="1007385"/>
                <a:ext cx="653258" cy="400110"/>
              </a:xfrm>
              <a:prstGeom prst="rect">
                <a:avLst/>
              </a:prstGeom>
              <a:blipFill>
                <a:blip r:embed="rId4"/>
                <a:stretch>
                  <a:fillRect l="-14019" t="-119697" r="-66355" b="-1848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032248" y="2381677"/>
                <a:ext cx="624979" cy="400110"/>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m:t>
                      </m:r>
                      <m:sSub>
                        <m:sSubPr>
                          <m:ctrlPr>
                            <a:rPr kumimoji="0" lang="en-US" sz="2000" b="0" i="1" u="none" strike="noStrike" kern="1200" cap="none" spc="0" normalizeH="0" baseline="0" noProof="0">
                              <a:ln>
                                <a:noFill/>
                              </a:ln>
                              <a:solidFill>
                                <a:srgbClr val="C00000"/>
                              </a:solidFill>
                              <a:effectLst/>
                              <a:uLnTx/>
                              <a:uFillTx/>
                              <a:latin typeface="Cambria Math"/>
                              <a:ea typeface="Cambria Math" panose="02040503050406030204" pitchFamily="18" charset="0"/>
                            </a:rPr>
                          </m:ctrlPr>
                        </m:sSubPr>
                        <m:e>
                          <m:d>
                            <m:dPr>
                              <m:begChr m:val=""/>
                              <m:endChr m:val="⟩"/>
                              <m:ctrlPr>
                                <a:rPr kumimoji="0" lang="en-US" sz="2000" b="0" i="1" u="none" strike="noStrike" kern="1200" cap="none" spc="0" normalizeH="0" baseline="0" noProof="0">
                                  <a:ln>
                                    <a:noFill/>
                                  </a:ln>
                                  <a:solidFill>
                                    <a:srgbClr val="C00000"/>
                                  </a:solidFill>
                                  <a:effectLst/>
                                  <a:uLnTx/>
                                  <a:uFillTx/>
                                  <a:latin typeface="Cambria Math"/>
                                  <a:ea typeface="Cambria Math" panose="02040503050406030204" pitchFamily="18" charset="0"/>
                                </a:rPr>
                              </m:ctrlPr>
                            </m:dPr>
                            <m:e>
                              <m:r>
                                <a:rPr kumimoji="0" lang="en-US"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𝑒</m:t>
                              </m:r>
                            </m:e>
                          </m:d>
                        </m:e>
                        <m:sub>
                          <m:r>
                            <a:rPr kumimoji="0" lang="en-US"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 </m:t>
                          </m:r>
                        </m:sub>
                      </m:sSub>
                    </m:oMath>
                  </m:oMathPara>
                </a14:m>
                <a:endPar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4032248" y="2381677"/>
                <a:ext cx="624979" cy="400110"/>
              </a:xfrm>
              <a:prstGeom prst="rect">
                <a:avLst/>
              </a:prstGeom>
              <a:blipFill>
                <a:blip r:embed="rId5"/>
                <a:stretch>
                  <a:fillRect l="-18447" t="-121538" r="-68932" b="-189231"/>
                </a:stretch>
              </a:blipFill>
            </p:spPr>
            <p:txBody>
              <a:bodyPr/>
              <a:lstStyle/>
              <a:p>
                <a:r>
                  <a:rPr lang="en-US">
                    <a:noFill/>
                  </a:rPr>
                  <a:t> </a:t>
                </a:r>
              </a:p>
            </p:txBody>
          </p:sp>
        </mc:Fallback>
      </mc:AlternateContent>
      <p:sp>
        <p:nvSpPr>
          <p:cNvPr id="50" name="Oval 49"/>
          <p:cNvSpPr/>
          <p:nvPr/>
        </p:nvSpPr>
        <p:spPr bwMode="auto">
          <a:xfrm>
            <a:off x="4210042" y="1538661"/>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52" name="Oval 51"/>
          <p:cNvSpPr/>
          <p:nvPr/>
        </p:nvSpPr>
        <p:spPr bwMode="auto">
          <a:xfrm>
            <a:off x="4580533" y="1223351"/>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53" name="Oval 52"/>
          <p:cNvSpPr/>
          <p:nvPr/>
        </p:nvSpPr>
        <p:spPr bwMode="auto">
          <a:xfrm>
            <a:off x="4383918" y="1370229"/>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54" name="Oval 53"/>
          <p:cNvSpPr/>
          <p:nvPr/>
        </p:nvSpPr>
        <p:spPr bwMode="auto">
          <a:xfrm>
            <a:off x="4839418" y="1118068"/>
            <a:ext cx="91440" cy="9144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cxnSp>
        <p:nvCxnSpPr>
          <p:cNvPr id="55" name="Straight Arrow Connector 54"/>
          <p:cNvCxnSpPr/>
          <p:nvPr/>
        </p:nvCxnSpPr>
        <p:spPr>
          <a:xfrm flipH="1">
            <a:off x="3436579" y="2042360"/>
            <a:ext cx="0" cy="32319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606056" y="4636176"/>
            <a:ext cx="1148486"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a:ea typeface="+mn-ea"/>
              <a:cs typeface="Arial"/>
            </a:endParaRPr>
          </a:p>
        </p:txBody>
      </p:sp>
      <p:pic>
        <p:nvPicPr>
          <p:cNvPr id="38" name="Picture 37"/>
          <p:cNvPicPr>
            <a:picLocks noChangeAspect="1"/>
          </p:cNvPicPr>
          <p:nvPr/>
        </p:nvPicPr>
        <p:blipFill>
          <a:blip r:embed="rId6"/>
          <a:stretch>
            <a:fillRect/>
          </a:stretch>
        </p:blipFill>
        <p:spPr>
          <a:xfrm>
            <a:off x="5114724" y="683214"/>
            <a:ext cx="4034334" cy="3765179"/>
          </a:xfrm>
          <a:prstGeom prst="rect">
            <a:avLst/>
          </a:prstGeom>
        </p:spPr>
      </p:pic>
      <p:sp>
        <p:nvSpPr>
          <p:cNvPr id="39" name="Oval 38"/>
          <p:cNvSpPr/>
          <p:nvPr/>
        </p:nvSpPr>
        <p:spPr bwMode="auto">
          <a:xfrm>
            <a:off x="5140089" y="519525"/>
            <a:ext cx="796406" cy="64273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Arial"/>
            </a:endParaRPr>
          </a:p>
        </p:txBody>
      </p:sp>
      <p:sp>
        <p:nvSpPr>
          <p:cNvPr id="4" name="Rectangle 2"/>
          <p:cNvSpPr txBox="1">
            <a:spLocks noChangeArrowheads="1"/>
          </p:cNvSpPr>
          <p:nvPr/>
        </p:nvSpPr>
        <p:spPr>
          <a:xfrm>
            <a:off x="1600201" y="76116"/>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Arial"/>
              </a:rPr>
              <a:t>Momentum resolved spectroscopy</a:t>
            </a:r>
          </a:p>
        </p:txBody>
      </p:sp>
      <p:pic>
        <p:nvPicPr>
          <p:cNvPr id="40" name="Picture 39"/>
          <p:cNvPicPr>
            <a:picLocks noChangeAspect="1"/>
          </p:cNvPicPr>
          <p:nvPr/>
        </p:nvPicPr>
        <p:blipFill>
          <a:blip r:embed="rId7"/>
          <a:stretch>
            <a:fillRect/>
          </a:stretch>
        </p:blipFill>
        <p:spPr>
          <a:xfrm>
            <a:off x="1869921" y="3874444"/>
            <a:ext cx="3228975" cy="2915381"/>
          </a:xfrm>
          <a:prstGeom prst="rect">
            <a:avLst/>
          </a:prstGeom>
        </p:spPr>
      </p:pic>
      <p:sp>
        <p:nvSpPr>
          <p:cNvPr id="41" name="TextBox 40"/>
          <p:cNvSpPr txBox="1"/>
          <p:nvPr/>
        </p:nvSpPr>
        <p:spPr>
          <a:xfrm>
            <a:off x="4930858" y="4803639"/>
            <a:ext cx="5432342" cy="16312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Arial"/>
              </a:rPr>
              <a:t>Momentum selection: </a:t>
            </a:r>
            <a:r>
              <a:rPr kumimoji="0" lang="en-US" sz="2000" b="0" i="0" u="none" strike="noStrike" kern="1200" cap="none" spc="0" normalizeH="0" baseline="0" noProof="0" dirty="0">
                <a:ln>
                  <a:noFill/>
                </a:ln>
                <a:solidFill>
                  <a:srgbClr val="000000"/>
                </a:solidFill>
                <a:effectLst/>
                <a:uLnTx/>
                <a:uFillTx/>
                <a:latin typeface="Symbol" panose="05050102010706020507" pitchFamily="18" charset="2"/>
                <a:ea typeface="+mn-ea"/>
                <a:cs typeface="Arial"/>
              </a:rPr>
              <a:t>p</a:t>
            </a:r>
            <a:r>
              <a:rPr kumimoji="0" lang="en-US" sz="2000" b="0" i="0" u="none" strike="noStrike" kern="1200" cap="none" spc="0" normalizeH="0" baseline="0" noProof="0" dirty="0">
                <a:ln>
                  <a:noFill/>
                </a:ln>
                <a:solidFill>
                  <a:srgbClr val="000000"/>
                </a:solidFill>
                <a:effectLst/>
                <a:uLnTx/>
                <a:uFillTx/>
                <a:latin typeface="Times New Roman"/>
                <a:ea typeface="+mn-ea"/>
                <a:cs typeface="Arial"/>
              </a:rPr>
              <a:t> pulse g-e </a:t>
            </a:r>
            <a:r>
              <a:rPr kumimoji="0" lang="en-US" sz="2000" b="0" i="0" u="none" strike="noStrike" kern="1200" cap="none" spc="0" normalizeH="0" baseline="0" noProof="0" dirty="0">
                <a:ln>
                  <a:noFill/>
                </a:ln>
                <a:solidFill>
                  <a:srgbClr val="000000"/>
                </a:solidFill>
                <a:effectLst/>
                <a:uLnTx/>
                <a:uFillTx/>
                <a:latin typeface="Symbol" panose="05050102010706020507" pitchFamily="18" charset="2"/>
                <a:ea typeface="+mn-ea"/>
                <a:cs typeface="Arial"/>
              </a:rPr>
              <a:t>W</a:t>
            </a:r>
            <a:r>
              <a:rPr kumimoji="0" lang="en-US" sz="2000" b="0" i="0" u="none" strike="noStrike" kern="1200" cap="none" spc="0" normalizeH="0" baseline="0" noProof="0" dirty="0">
                <a:ln>
                  <a:noFill/>
                </a:ln>
                <a:solidFill>
                  <a:srgbClr val="000000"/>
                </a:solidFill>
                <a:effectLst/>
                <a:uLnTx/>
                <a:uFillTx/>
                <a:latin typeface="Times New Roman"/>
                <a:ea typeface="+mn-ea"/>
                <a:cs typeface="Arial"/>
              </a:rPr>
              <a:t>=10 Hz</a:t>
            </a: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Arial"/>
              </a:rPr>
              <a:t>Clear up pulse:  Remaining  atoms in e</a:t>
            </a: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Arial"/>
              </a:rPr>
              <a:t>Rabi oscillations under a stronger Rabi pulse                                                                  </a:t>
            </a:r>
            <a:r>
              <a:rPr kumimoji="0" lang="en-US" sz="2000" b="0" i="0" u="none" strike="noStrike" kern="1200" cap="none" spc="0" normalizeH="0" baseline="0" noProof="0" dirty="0">
                <a:ln>
                  <a:noFill/>
                </a:ln>
                <a:solidFill>
                  <a:srgbClr val="000000"/>
                </a:solidFill>
                <a:effectLst/>
                <a:uLnTx/>
                <a:uFillTx/>
                <a:latin typeface="Symbol" panose="05050102010706020507" pitchFamily="18" charset="2"/>
                <a:ea typeface="+mn-ea"/>
                <a:cs typeface="Arial"/>
              </a:rPr>
              <a:t>W </a:t>
            </a:r>
            <a:r>
              <a:rPr kumimoji="0" lang="en-US" sz="2000" b="0" i="0" u="none" strike="noStrike" kern="1200" cap="none" spc="0" normalizeH="0" baseline="0" noProof="0" dirty="0">
                <a:ln>
                  <a:noFill/>
                </a:ln>
                <a:solidFill>
                  <a:srgbClr val="000000"/>
                </a:solidFill>
                <a:effectLst/>
                <a:uLnTx/>
                <a:uFillTx/>
                <a:latin typeface="Times New Roman"/>
                <a:ea typeface="+mn-ea"/>
                <a:cs typeface="Arial"/>
              </a:rPr>
              <a:t>=100 Hz at </a:t>
            </a:r>
            <a:r>
              <a:rPr kumimoji="0" lang="en-US" sz="2000" b="0" i="0" u="none" strike="noStrike" kern="1200" cap="none" spc="0" normalizeH="0" baseline="0" noProof="0" dirty="0">
                <a:ln>
                  <a:noFill/>
                </a:ln>
                <a:solidFill>
                  <a:srgbClr val="000000"/>
                </a:solidFill>
                <a:effectLst/>
                <a:uLnTx/>
                <a:uFillTx/>
                <a:latin typeface="Symbol" panose="05050102010706020507" pitchFamily="18" charset="2"/>
                <a:ea typeface="+mn-ea"/>
                <a:cs typeface="Arial"/>
              </a:rPr>
              <a:t>d</a:t>
            </a:r>
          </a:p>
        </p:txBody>
      </p:sp>
      <p:pic>
        <p:nvPicPr>
          <p:cNvPr id="42" name="Picture 41"/>
          <p:cNvPicPr>
            <a:picLocks noChangeAspect="1"/>
          </p:cNvPicPr>
          <p:nvPr/>
        </p:nvPicPr>
        <p:blipFill>
          <a:blip r:embed="rId8">
            <a:clrChange>
              <a:clrFrom>
                <a:srgbClr val="FFFFFF"/>
              </a:clrFrom>
              <a:clrTo>
                <a:srgbClr val="FFFFFF">
                  <a:alpha val="0"/>
                </a:srgbClr>
              </a:clrTo>
            </a:clrChange>
          </a:blip>
          <a:stretch>
            <a:fillRect/>
          </a:stretch>
        </p:blipFill>
        <p:spPr>
          <a:xfrm>
            <a:off x="6863453" y="6172200"/>
            <a:ext cx="361950" cy="171450"/>
          </a:xfrm>
          <a:prstGeom prst="rect">
            <a:avLst/>
          </a:prstGeom>
        </p:spPr>
      </p:pic>
      <p:sp>
        <p:nvSpPr>
          <p:cNvPr id="6" name="Rectangle 5"/>
          <p:cNvSpPr/>
          <p:nvPr/>
        </p:nvSpPr>
        <p:spPr>
          <a:xfrm>
            <a:off x="6721549" y="1152438"/>
            <a:ext cx="1219200" cy="42309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Arial"/>
            </a:endParaRPr>
          </a:p>
        </p:txBody>
      </p:sp>
      <p:sp>
        <p:nvSpPr>
          <p:cNvPr id="7" name="Rectangle 6"/>
          <p:cNvSpPr/>
          <p:nvPr/>
        </p:nvSpPr>
        <p:spPr>
          <a:xfrm>
            <a:off x="3648965" y="4138181"/>
            <a:ext cx="1019056" cy="21865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Arial"/>
            </a:endParaRPr>
          </a:p>
        </p:txBody>
      </p:sp>
      <p:sp>
        <p:nvSpPr>
          <p:cNvPr id="45" name="Rectangle 44"/>
          <p:cNvSpPr/>
          <p:nvPr/>
        </p:nvSpPr>
        <p:spPr>
          <a:xfrm>
            <a:off x="2359815" y="4138317"/>
            <a:ext cx="794782" cy="218628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Arial"/>
            </a:endParaRPr>
          </a:p>
        </p:txBody>
      </p:sp>
    </p:spTree>
    <p:extLst>
      <p:ext uri="{BB962C8B-B14F-4D97-AF65-F5344CB8AC3E}">
        <p14:creationId xmlns:p14="http://schemas.microsoft.com/office/powerpoint/2010/main" val="344206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1" fill="hold" grpId="0" nodeType="clickEffect">
                                  <p:stCondLst>
                                    <p:cond delay="0"/>
                                  </p:stCondLst>
                                  <p:childTnLst>
                                    <p:anim calcmode="lin" valueType="num">
                                      <p:cBhvr additive="base">
                                        <p:cTn id="24" dur="500"/>
                                        <p:tgtEl>
                                          <p:spTgt spid="15"/>
                                        </p:tgtEl>
                                        <p:attrNameLst>
                                          <p:attrName>ppt_x</p:attrName>
                                        </p:attrNameLst>
                                      </p:cBhvr>
                                      <p:tavLst>
                                        <p:tav tm="0">
                                          <p:val>
                                            <p:strVal val="ppt_x"/>
                                          </p:val>
                                        </p:tav>
                                        <p:tav tm="100000">
                                          <p:val>
                                            <p:strVal val="ppt_x"/>
                                          </p:val>
                                        </p:tav>
                                      </p:tavLst>
                                    </p:anim>
                                    <p:anim calcmode="lin" valueType="num">
                                      <p:cBhvr additive="base">
                                        <p:cTn id="25" dur="500"/>
                                        <p:tgtEl>
                                          <p:spTgt spid="15"/>
                                        </p:tgtEl>
                                        <p:attrNameLst>
                                          <p:attrName>ppt_y</p:attrName>
                                        </p:attrNameLst>
                                      </p:cBhvr>
                                      <p:tavLst>
                                        <p:tav tm="0">
                                          <p:val>
                                            <p:strVal val="ppt_y"/>
                                          </p:val>
                                        </p:tav>
                                        <p:tav tm="100000">
                                          <p:val>
                                            <p:strVal val="0-ppt_h/2"/>
                                          </p:val>
                                        </p:tav>
                                      </p:tavLst>
                                    </p:anim>
                                    <p:set>
                                      <p:cBhvr>
                                        <p:cTn id="26" dur="1" fill="hold">
                                          <p:stCondLst>
                                            <p:cond delay="499"/>
                                          </p:stCondLst>
                                        </p:cTn>
                                        <p:tgtEl>
                                          <p:spTgt spid="15"/>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17"/>
                                        </p:tgtEl>
                                        <p:attrNameLst>
                                          <p:attrName>ppt_x</p:attrName>
                                        </p:attrNameLst>
                                      </p:cBhvr>
                                      <p:tavLst>
                                        <p:tav tm="0">
                                          <p:val>
                                            <p:strVal val="ppt_x"/>
                                          </p:val>
                                        </p:tav>
                                        <p:tav tm="100000">
                                          <p:val>
                                            <p:strVal val="ppt_x"/>
                                          </p:val>
                                        </p:tav>
                                      </p:tavLst>
                                    </p:anim>
                                    <p:anim calcmode="lin" valueType="num">
                                      <p:cBhvr additive="base">
                                        <p:cTn id="29" dur="500"/>
                                        <p:tgtEl>
                                          <p:spTgt spid="17"/>
                                        </p:tgtEl>
                                        <p:attrNameLst>
                                          <p:attrName>ppt_y</p:attrName>
                                        </p:attrNameLst>
                                      </p:cBhvr>
                                      <p:tavLst>
                                        <p:tav tm="0">
                                          <p:val>
                                            <p:strVal val="ppt_y"/>
                                          </p:val>
                                        </p:tav>
                                        <p:tav tm="100000">
                                          <p:val>
                                            <p:strVal val="0-ppt_h/2"/>
                                          </p:val>
                                        </p:tav>
                                      </p:tavLst>
                                    </p:anim>
                                    <p:set>
                                      <p:cBhvr>
                                        <p:cTn id="30" dur="1" fill="hold">
                                          <p:stCondLst>
                                            <p:cond delay="499"/>
                                          </p:stCondLst>
                                        </p:cTn>
                                        <p:tgtEl>
                                          <p:spTgt spid="17"/>
                                        </p:tgtEl>
                                        <p:attrNameLst>
                                          <p:attrName>style.visibility</p:attrName>
                                        </p:attrNameLst>
                                      </p:cBhvr>
                                      <p:to>
                                        <p:strVal val="hidden"/>
                                      </p:to>
                                    </p:set>
                                  </p:childTnLst>
                                </p:cTn>
                              </p:par>
                              <p:par>
                                <p:cTn id="31" presetID="2" presetClass="exit" presetSubtype="1" fill="hold" grpId="0" nodeType="withEffect">
                                  <p:stCondLst>
                                    <p:cond delay="0"/>
                                  </p:stCondLst>
                                  <p:childTnLst>
                                    <p:anim calcmode="lin" valueType="num">
                                      <p:cBhvr additive="base">
                                        <p:cTn id="32" dur="500"/>
                                        <p:tgtEl>
                                          <p:spTgt spid="18"/>
                                        </p:tgtEl>
                                        <p:attrNameLst>
                                          <p:attrName>ppt_x</p:attrName>
                                        </p:attrNameLst>
                                      </p:cBhvr>
                                      <p:tavLst>
                                        <p:tav tm="0">
                                          <p:val>
                                            <p:strVal val="ppt_x"/>
                                          </p:val>
                                        </p:tav>
                                        <p:tav tm="100000">
                                          <p:val>
                                            <p:strVal val="ppt_x"/>
                                          </p:val>
                                        </p:tav>
                                      </p:tavLst>
                                    </p:anim>
                                    <p:anim calcmode="lin" valueType="num">
                                      <p:cBhvr additive="base">
                                        <p:cTn id="33" dur="500"/>
                                        <p:tgtEl>
                                          <p:spTgt spid="18"/>
                                        </p:tgtEl>
                                        <p:attrNameLst>
                                          <p:attrName>ppt_y</p:attrName>
                                        </p:attrNameLst>
                                      </p:cBhvr>
                                      <p:tavLst>
                                        <p:tav tm="0">
                                          <p:val>
                                            <p:strVal val="ppt_y"/>
                                          </p:val>
                                        </p:tav>
                                        <p:tav tm="100000">
                                          <p:val>
                                            <p:strVal val="0-ppt_h/2"/>
                                          </p:val>
                                        </p:tav>
                                      </p:tavLst>
                                    </p:anim>
                                    <p:set>
                                      <p:cBhvr>
                                        <p:cTn id="34" dur="1" fill="hold">
                                          <p:stCondLst>
                                            <p:cond delay="499"/>
                                          </p:stCondLst>
                                        </p:cTn>
                                        <p:tgtEl>
                                          <p:spTgt spid="18"/>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9"/>
                                        </p:tgtEl>
                                        <p:attrNameLst>
                                          <p:attrName>ppt_x</p:attrName>
                                        </p:attrNameLst>
                                      </p:cBhvr>
                                      <p:tavLst>
                                        <p:tav tm="0">
                                          <p:val>
                                            <p:strVal val="ppt_x"/>
                                          </p:val>
                                        </p:tav>
                                        <p:tav tm="100000">
                                          <p:val>
                                            <p:strVal val="ppt_x"/>
                                          </p:val>
                                        </p:tav>
                                      </p:tavLst>
                                    </p:anim>
                                    <p:anim calcmode="lin" valueType="num">
                                      <p:cBhvr additive="base">
                                        <p:cTn id="37" dur="500"/>
                                        <p:tgtEl>
                                          <p:spTgt spid="19"/>
                                        </p:tgtEl>
                                        <p:attrNameLst>
                                          <p:attrName>ppt_y</p:attrName>
                                        </p:attrNameLst>
                                      </p:cBhvr>
                                      <p:tavLst>
                                        <p:tav tm="0">
                                          <p:val>
                                            <p:strVal val="ppt_y"/>
                                          </p:val>
                                        </p:tav>
                                        <p:tav tm="100000">
                                          <p:val>
                                            <p:strVal val="0-ppt_h/2"/>
                                          </p:val>
                                        </p:tav>
                                      </p:tavLst>
                                    </p:anim>
                                    <p:set>
                                      <p:cBhvr>
                                        <p:cTn id="38" dur="1" fill="hold">
                                          <p:stCondLst>
                                            <p:cond delay="499"/>
                                          </p:stCondLst>
                                        </p:cTn>
                                        <p:tgtEl>
                                          <p:spTgt spid="19"/>
                                        </p:tgtEl>
                                        <p:attrNameLst>
                                          <p:attrName>style.visibility</p:attrName>
                                        </p:attrNameLst>
                                      </p:cBhvr>
                                      <p:to>
                                        <p:strVal val="hidden"/>
                                      </p:to>
                                    </p:set>
                                  </p:childTnLst>
                                </p:cTn>
                              </p:par>
                              <p:par>
                                <p:cTn id="39" presetID="2" presetClass="exit" presetSubtype="1" fill="hold" grpId="0" nodeType="withEffect">
                                  <p:stCondLst>
                                    <p:cond delay="0"/>
                                  </p:stCondLst>
                                  <p:childTnLst>
                                    <p:anim calcmode="lin" valueType="num">
                                      <p:cBhvr additive="base">
                                        <p:cTn id="40" dur="500"/>
                                        <p:tgtEl>
                                          <p:spTgt spid="24"/>
                                        </p:tgtEl>
                                        <p:attrNameLst>
                                          <p:attrName>ppt_x</p:attrName>
                                        </p:attrNameLst>
                                      </p:cBhvr>
                                      <p:tavLst>
                                        <p:tav tm="0">
                                          <p:val>
                                            <p:strVal val="ppt_x"/>
                                          </p:val>
                                        </p:tav>
                                        <p:tav tm="100000">
                                          <p:val>
                                            <p:strVal val="ppt_x"/>
                                          </p:val>
                                        </p:tav>
                                      </p:tavLst>
                                    </p:anim>
                                    <p:anim calcmode="lin" valueType="num">
                                      <p:cBhvr additive="base">
                                        <p:cTn id="41" dur="500"/>
                                        <p:tgtEl>
                                          <p:spTgt spid="24"/>
                                        </p:tgtEl>
                                        <p:attrNameLst>
                                          <p:attrName>ppt_y</p:attrName>
                                        </p:attrNameLst>
                                      </p:cBhvr>
                                      <p:tavLst>
                                        <p:tav tm="0">
                                          <p:val>
                                            <p:strVal val="ppt_y"/>
                                          </p:val>
                                        </p:tav>
                                        <p:tav tm="100000">
                                          <p:val>
                                            <p:strVal val="0-ppt_h/2"/>
                                          </p:val>
                                        </p:tav>
                                      </p:tavLst>
                                    </p:anim>
                                    <p:set>
                                      <p:cBhvr>
                                        <p:cTn id="42" dur="1" fill="hold">
                                          <p:stCondLst>
                                            <p:cond delay="499"/>
                                          </p:stCondLst>
                                        </p:cTn>
                                        <p:tgtEl>
                                          <p:spTgt spid="24"/>
                                        </p:tgtEl>
                                        <p:attrNameLst>
                                          <p:attrName>style.visibility</p:attrName>
                                        </p:attrNameLst>
                                      </p:cBhvr>
                                      <p:to>
                                        <p:strVal val="hidden"/>
                                      </p:to>
                                    </p:set>
                                  </p:childTnLst>
                                </p:cTn>
                              </p:par>
                              <p:par>
                                <p:cTn id="43" presetID="2" presetClass="exit" presetSubtype="1" fill="hold" grpId="0" nodeType="with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0-ppt_h/2"/>
                                          </p:val>
                                        </p:tav>
                                      </p:tavLst>
                                    </p:anim>
                                    <p:set>
                                      <p:cBhvr>
                                        <p:cTn id="46" dur="1" fill="hold">
                                          <p:stCondLst>
                                            <p:cond delay="499"/>
                                          </p:stCondLst>
                                        </p:cTn>
                                        <p:tgtEl>
                                          <p:spTgt spid="25"/>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50"/>
                                        </p:tgtEl>
                                        <p:attrNameLst>
                                          <p:attrName>ppt_x</p:attrName>
                                        </p:attrNameLst>
                                      </p:cBhvr>
                                      <p:tavLst>
                                        <p:tav tm="0">
                                          <p:val>
                                            <p:strVal val="ppt_x"/>
                                          </p:val>
                                        </p:tav>
                                        <p:tav tm="100000">
                                          <p:val>
                                            <p:strVal val="ppt_x"/>
                                          </p:val>
                                        </p:tav>
                                      </p:tavLst>
                                    </p:anim>
                                    <p:anim calcmode="lin" valueType="num">
                                      <p:cBhvr additive="base">
                                        <p:cTn id="49" dur="500"/>
                                        <p:tgtEl>
                                          <p:spTgt spid="50"/>
                                        </p:tgtEl>
                                        <p:attrNameLst>
                                          <p:attrName>ppt_y</p:attrName>
                                        </p:attrNameLst>
                                      </p:cBhvr>
                                      <p:tavLst>
                                        <p:tav tm="0">
                                          <p:val>
                                            <p:strVal val="ppt_y"/>
                                          </p:val>
                                        </p:tav>
                                        <p:tav tm="100000">
                                          <p:val>
                                            <p:strVal val="0-ppt_h/2"/>
                                          </p:val>
                                        </p:tav>
                                      </p:tavLst>
                                    </p:anim>
                                    <p:set>
                                      <p:cBhvr>
                                        <p:cTn id="50" dur="1" fill="hold">
                                          <p:stCondLst>
                                            <p:cond delay="499"/>
                                          </p:stCondLst>
                                        </p:cTn>
                                        <p:tgtEl>
                                          <p:spTgt spid="50"/>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52"/>
                                        </p:tgtEl>
                                        <p:attrNameLst>
                                          <p:attrName>ppt_x</p:attrName>
                                        </p:attrNameLst>
                                      </p:cBhvr>
                                      <p:tavLst>
                                        <p:tav tm="0">
                                          <p:val>
                                            <p:strVal val="ppt_x"/>
                                          </p:val>
                                        </p:tav>
                                        <p:tav tm="100000">
                                          <p:val>
                                            <p:strVal val="ppt_x"/>
                                          </p:val>
                                        </p:tav>
                                      </p:tavLst>
                                    </p:anim>
                                    <p:anim calcmode="lin" valueType="num">
                                      <p:cBhvr additive="base">
                                        <p:cTn id="53" dur="500"/>
                                        <p:tgtEl>
                                          <p:spTgt spid="52"/>
                                        </p:tgtEl>
                                        <p:attrNameLst>
                                          <p:attrName>ppt_y</p:attrName>
                                        </p:attrNameLst>
                                      </p:cBhvr>
                                      <p:tavLst>
                                        <p:tav tm="0">
                                          <p:val>
                                            <p:strVal val="ppt_y"/>
                                          </p:val>
                                        </p:tav>
                                        <p:tav tm="100000">
                                          <p:val>
                                            <p:strVal val="0-ppt_h/2"/>
                                          </p:val>
                                        </p:tav>
                                      </p:tavLst>
                                    </p:anim>
                                    <p:set>
                                      <p:cBhvr>
                                        <p:cTn id="54" dur="1" fill="hold">
                                          <p:stCondLst>
                                            <p:cond delay="499"/>
                                          </p:stCondLst>
                                        </p:cTn>
                                        <p:tgtEl>
                                          <p:spTgt spid="52"/>
                                        </p:tgtEl>
                                        <p:attrNameLst>
                                          <p:attrName>style.visibility</p:attrName>
                                        </p:attrNameLst>
                                      </p:cBhvr>
                                      <p:to>
                                        <p:strVal val="hidden"/>
                                      </p:to>
                                    </p:set>
                                  </p:childTnLst>
                                </p:cTn>
                              </p:par>
                              <p:par>
                                <p:cTn id="55" presetID="2" presetClass="exit" presetSubtype="1" fill="hold" grpId="0" nodeType="withEffect">
                                  <p:stCondLst>
                                    <p:cond delay="0"/>
                                  </p:stCondLst>
                                  <p:childTnLst>
                                    <p:anim calcmode="lin" valueType="num">
                                      <p:cBhvr additive="base">
                                        <p:cTn id="56" dur="500"/>
                                        <p:tgtEl>
                                          <p:spTgt spid="53"/>
                                        </p:tgtEl>
                                        <p:attrNameLst>
                                          <p:attrName>ppt_x</p:attrName>
                                        </p:attrNameLst>
                                      </p:cBhvr>
                                      <p:tavLst>
                                        <p:tav tm="0">
                                          <p:val>
                                            <p:strVal val="ppt_x"/>
                                          </p:val>
                                        </p:tav>
                                        <p:tav tm="100000">
                                          <p:val>
                                            <p:strVal val="ppt_x"/>
                                          </p:val>
                                        </p:tav>
                                      </p:tavLst>
                                    </p:anim>
                                    <p:anim calcmode="lin" valueType="num">
                                      <p:cBhvr additive="base">
                                        <p:cTn id="57" dur="500"/>
                                        <p:tgtEl>
                                          <p:spTgt spid="53"/>
                                        </p:tgtEl>
                                        <p:attrNameLst>
                                          <p:attrName>ppt_y</p:attrName>
                                        </p:attrNameLst>
                                      </p:cBhvr>
                                      <p:tavLst>
                                        <p:tav tm="0">
                                          <p:val>
                                            <p:strVal val="ppt_y"/>
                                          </p:val>
                                        </p:tav>
                                        <p:tav tm="100000">
                                          <p:val>
                                            <p:strVal val="0-ppt_h/2"/>
                                          </p:val>
                                        </p:tav>
                                      </p:tavLst>
                                    </p:anim>
                                    <p:set>
                                      <p:cBhvr>
                                        <p:cTn id="58" dur="1" fill="hold">
                                          <p:stCondLst>
                                            <p:cond delay="499"/>
                                          </p:stCondLst>
                                        </p:cTn>
                                        <p:tgtEl>
                                          <p:spTgt spid="53"/>
                                        </p:tgtEl>
                                        <p:attrNameLst>
                                          <p:attrName>style.visibility</p:attrName>
                                        </p:attrNameLst>
                                      </p:cBhvr>
                                      <p:to>
                                        <p:strVal val="hidden"/>
                                      </p:to>
                                    </p:set>
                                  </p:childTnLst>
                                </p:cTn>
                              </p:par>
                              <p:par>
                                <p:cTn id="59" presetID="2" presetClass="exit" presetSubtype="1" fill="hold" grpId="0" nodeType="withEffect">
                                  <p:stCondLst>
                                    <p:cond delay="0"/>
                                  </p:stCondLst>
                                  <p:childTnLst>
                                    <p:anim calcmode="lin" valueType="num">
                                      <p:cBhvr additive="base">
                                        <p:cTn id="60" dur="500"/>
                                        <p:tgtEl>
                                          <p:spTgt spid="54"/>
                                        </p:tgtEl>
                                        <p:attrNameLst>
                                          <p:attrName>ppt_x</p:attrName>
                                        </p:attrNameLst>
                                      </p:cBhvr>
                                      <p:tavLst>
                                        <p:tav tm="0">
                                          <p:val>
                                            <p:strVal val="ppt_x"/>
                                          </p:val>
                                        </p:tav>
                                        <p:tav tm="100000">
                                          <p:val>
                                            <p:strVal val="ppt_x"/>
                                          </p:val>
                                        </p:tav>
                                      </p:tavLst>
                                    </p:anim>
                                    <p:anim calcmode="lin" valueType="num">
                                      <p:cBhvr additive="base">
                                        <p:cTn id="61" dur="500"/>
                                        <p:tgtEl>
                                          <p:spTgt spid="54"/>
                                        </p:tgtEl>
                                        <p:attrNameLst>
                                          <p:attrName>ppt_y</p:attrName>
                                        </p:attrNameLst>
                                      </p:cBhvr>
                                      <p:tavLst>
                                        <p:tav tm="0">
                                          <p:val>
                                            <p:strVal val="ppt_y"/>
                                          </p:val>
                                        </p:tav>
                                        <p:tav tm="100000">
                                          <p:val>
                                            <p:strVal val="0-ppt_h/2"/>
                                          </p:val>
                                        </p:tav>
                                      </p:tavLst>
                                    </p:anim>
                                    <p:set>
                                      <p:cBhvr>
                                        <p:cTn id="62" dur="1" fill="hold">
                                          <p:stCondLst>
                                            <p:cond delay="499"/>
                                          </p:stCondLst>
                                        </p:cTn>
                                        <p:tgtEl>
                                          <p:spTgt spid="54"/>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20"/>
                                        </p:tgtEl>
                                        <p:attrNameLst>
                                          <p:attrName>ppt_x</p:attrName>
                                        </p:attrNameLst>
                                      </p:cBhvr>
                                      <p:tavLst>
                                        <p:tav tm="0">
                                          <p:val>
                                            <p:strVal val="ppt_x"/>
                                          </p:val>
                                        </p:tav>
                                        <p:tav tm="100000">
                                          <p:val>
                                            <p:strVal val="ppt_x"/>
                                          </p:val>
                                        </p:tav>
                                      </p:tavLst>
                                    </p:anim>
                                    <p:anim calcmode="lin" valueType="num">
                                      <p:cBhvr additive="base">
                                        <p:cTn id="65" dur="500"/>
                                        <p:tgtEl>
                                          <p:spTgt spid="20"/>
                                        </p:tgtEl>
                                        <p:attrNameLst>
                                          <p:attrName>ppt_y</p:attrName>
                                        </p:attrNameLst>
                                      </p:cBhvr>
                                      <p:tavLst>
                                        <p:tav tm="0">
                                          <p:val>
                                            <p:strVal val="ppt_y"/>
                                          </p:val>
                                        </p:tav>
                                        <p:tav tm="100000">
                                          <p:val>
                                            <p:strVal val="0-ppt_h/2"/>
                                          </p:val>
                                        </p:tav>
                                      </p:tavLst>
                                    </p:anim>
                                    <p:set>
                                      <p:cBhvr>
                                        <p:cTn id="66" dur="1" fill="hold">
                                          <p:stCondLst>
                                            <p:cond delay="499"/>
                                          </p:stCondLst>
                                        </p:cTn>
                                        <p:tgtEl>
                                          <p:spTgt spid="20"/>
                                        </p:tgtEl>
                                        <p:attrNameLst>
                                          <p:attrName>style.visibility</p:attrName>
                                        </p:attrNameLst>
                                      </p:cBhvr>
                                      <p:to>
                                        <p:strVal val="hidden"/>
                                      </p:to>
                                    </p:set>
                                  </p:childTnLst>
                                </p:cTn>
                              </p:par>
                              <p:par>
                                <p:cTn id="67" presetID="2" presetClass="exit" presetSubtype="1" fill="hold" grpId="0" nodeType="withEffect">
                                  <p:stCondLst>
                                    <p:cond delay="0"/>
                                  </p:stCondLst>
                                  <p:childTnLst>
                                    <p:anim calcmode="lin" valueType="num">
                                      <p:cBhvr additive="base">
                                        <p:cTn id="68" dur="500"/>
                                        <p:tgtEl>
                                          <p:spTgt spid="26"/>
                                        </p:tgtEl>
                                        <p:attrNameLst>
                                          <p:attrName>ppt_x</p:attrName>
                                        </p:attrNameLst>
                                      </p:cBhvr>
                                      <p:tavLst>
                                        <p:tav tm="0">
                                          <p:val>
                                            <p:strVal val="ppt_x"/>
                                          </p:val>
                                        </p:tav>
                                        <p:tav tm="100000">
                                          <p:val>
                                            <p:strVal val="ppt_x"/>
                                          </p:val>
                                        </p:tav>
                                      </p:tavLst>
                                    </p:anim>
                                    <p:anim calcmode="lin" valueType="num">
                                      <p:cBhvr additive="base">
                                        <p:cTn id="69" dur="500"/>
                                        <p:tgtEl>
                                          <p:spTgt spid="26"/>
                                        </p:tgtEl>
                                        <p:attrNameLst>
                                          <p:attrName>ppt_y</p:attrName>
                                        </p:attrNameLst>
                                      </p:cBhvr>
                                      <p:tavLst>
                                        <p:tav tm="0">
                                          <p:val>
                                            <p:strVal val="ppt_y"/>
                                          </p:val>
                                        </p:tav>
                                        <p:tav tm="100000">
                                          <p:val>
                                            <p:strVal val="0-ppt_h/2"/>
                                          </p:val>
                                        </p:tav>
                                      </p:tavLst>
                                    </p:anim>
                                    <p:set>
                                      <p:cBhvr>
                                        <p:cTn id="70" dur="1" fill="hold">
                                          <p:stCondLst>
                                            <p:cond delay="499"/>
                                          </p:stCondLst>
                                        </p:cTn>
                                        <p:tgtEl>
                                          <p:spTgt spid="26"/>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5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6"/>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7"/>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4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1">
                                            <p:txEl>
                                              <p:pRg st="2" end="2"/>
                                            </p:txEl>
                                          </p:spTgt>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2" grpId="0" animBg="1"/>
      <p:bldP spid="23" grpId="0" animBg="1"/>
      <p:bldP spid="24" grpId="0" animBg="1"/>
      <p:bldP spid="25" grpId="0" animBg="1"/>
      <p:bldP spid="26" grpId="0" animBg="1"/>
      <p:bldP spid="28" grpId="0" animBg="1"/>
      <p:bldP spid="29" grpId="0" animBg="1"/>
      <p:bldP spid="30" grpId="0" animBg="1"/>
      <p:bldP spid="15" grpId="0" animBg="1"/>
      <p:bldP spid="20" grpId="0" animBg="1"/>
      <p:bldP spid="21" grpId="0" animBg="1"/>
      <p:bldP spid="50" grpId="0" animBg="1"/>
      <p:bldP spid="52" grpId="0" animBg="1"/>
      <p:bldP spid="53" grpId="0" animBg="1"/>
      <p:bldP spid="54" grpId="0" animBg="1"/>
      <p:bldP spid="6" grpId="0" animBg="1"/>
      <p:bldP spid="6" grpId="1" animBg="1"/>
      <p:bldP spid="7" grpId="0" animBg="1"/>
      <p:bldP spid="45"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a:xfrm>
            <a:off x="770966" y="-45680"/>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Arial"/>
              </a:rPr>
              <a:t>Can we measure chirality, </a:t>
            </a:r>
            <a:r>
              <a:rPr kumimoji="0" lang="en-US" sz="4400" b="0" i="0" u="none" strike="noStrike" kern="0" cap="none" spc="0" normalizeH="0" baseline="0" noProof="0" dirty="0" err="1">
                <a:ln>
                  <a:solidFill>
                    <a:prstClr val="black"/>
                  </a:solidFill>
                </a:ln>
                <a:solidFill>
                  <a:srgbClr val="D34817"/>
                </a:solidFill>
                <a:effectLst/>
                <a:uLnTx/>
                <a:uFillTx/>
                <a:latin typeface="Symbol" panose="05050102010706020507" pitchFamily="18" charset="2"/>
                <a:ea typeface="+mn-ea"/>
                <a:cs typeface="Arial"/>
              </a:rPr>
              <a:t>q</a:t>
            </a:r>
            <a:r>
              <a:rPr kumimoji="0" lang="en-US" sz="4400" b="0" i="0" u="none" strike="noStrike" kern="0" cap="none" spc="0" normalizeH="0" baseline="-25000" noProof="0" dirty="0" err="1">
                <a:ln>
                  <a:solidFill>
                    <a:prstClr val="black"/>
                  </a:solidFill>
                </a:ln>
                <a:solidFill>
                  <a:srgbClr val="D34817"/>
                </a:solidFill>
                <a:effectLst/>
                <a:uLnTx/>
                <a:uFillTx/>
                <a:latin typeface="Lucida Sans" pitchFamily="34" charset="0"/>
                <a:ea typeface="+mn-ea"/>
                <a:cs typeface="Arial"/>
              </a:rPr>
              <a:t>q</a:t>
            </a: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Arial"/>
              </a:rPr>
              <a:t>?</a:t>
            </a:r>
          </a:p>
        </p:txBody>
      </p:sp>
      <p:sp>
        <p:nvSpPr>
          <p:cNvPr id="7" name="TextBox 6"/>
          <p:cNvSpPr txBox="1"/>
          <p:nvPr/>
        </p:nvSpPr>
        <p:spPr>
          <a:xfrm>
            <a:off x="66415" y="765234"/>
            <a:ext cx="781169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Arial"/>
              </a:rPr>
              <a:t>Using momentum resolve Rabi oscillations we can extract </a:t>
            </a:r>
            <a:r>
              <a:rPr kumimoji="0" lang="en-US" sz="2400" b="0" i="0" u="none" strike="noStrike" kern="1200" cap="none" spc="0" normalizeH="0" baseline="0" noProof="0" dirty="0" err="1">
                <a:ln>
                  <a:noFill/>
                </a:ln>
                <a:solidFill>
                  <a:srgbClr val="000000"/>
                </a:solidFill>
                <a:effectLst/>
                <a:uLnTx/>
                <a:uFillTx/>
                <a:latin typeface="Symbol" panose="05050102010706020507" pitchFamily="18" charset="2"/>
                <a:ea typeface="+mn-ea"/>
                <a:cs typeface="Arial"/>
              </a:rPr>
              <a:t>q</a:t>
            </a:r>
            <a:r>
              <a:rPr kumimoji="0" lang="en-US" sz="2400" b="0" i="0" u="none" strike="noStrike" kern="1200" cap="none" spc="0" normalizeH="0" baseline="-25000" noProof="0" dirty="0" err="1">
                <a:ln>
                  <a:noFill/>
                </a:ln>
                <a:solidFill>
                  <a:srgbClr val="000000"/>
                </a:solidFill>
                <a:effectLst/>
                <a:uLnTx/>
                <a:uFillTx/>
                <a:latin typeface="Times New Roman"/>
                <a:ea typeface="+mn-ea"/>
                <a:cs typeface="Arial"/>
              </a:rPr>
              <a:t>q</a:t>
            </a:r>
            <a:endParaRPr kumimoji="0" lang="en-US" sz="2400" b="0" i="0" u="none" strike="noStrike" kern="1200" cap="none" spc="0" normalizeH="0" baseline="0" noProof="0" dirty="0">
              <a:ln>
                <a:noFill/>
              </a:ln>
              <a:solidFill>
                <a:srgbClr val="000000"/>
              </a:solidFill>
              <a:effectLst/>
              <a:uLnTx/>
              <a:uFillTx/>
              <a:latin typeface="Times New Roman"/>
              <a:ea typeface="+mn-ea"/>
              <a:cs typeface="Arial"/>
            </a:endParaRPr>
          </a:p>
        </p:txBody>
      </p:sp>
      <p:sp>
        <p:nvSpPr>
          <p:cNvPr id="18" name="AutoShape 2" descr="data:image/jpeg;base64,/9j/4AAQSkZJRgABAQAAAQABAAD/2wCEAAkGBxQSEhUUEhQVFhIXFxYYGBcYFxgYHxkbGBoXGB4fGRgcHCgmHRooGxkYITMhJyorLi4uHSAzODMsOSgvLisBCgoKDg0OGxAQGy0lICQsLSw1LCwsLCwsLDQsLCw0LCw0LCwsLCwsLCwsLCwsLCwsLCwuLCwsLSwsLCwsLCwsLP/AABEIANoA5wMBEQACEQEDEQH/xAAcAAEAAwEBAQEBAAAAAAAAAAAABQYHBAMCAQj/xABLEAACAQMCAwYCBgYHBQYHAAABAgMABBESIQUGMQcTIkFRYXGBFDJCUpGhI2JygpKxCBUXM2OiskNTc8HCFiQ0g9HwREVUlKOz4f/EABsBAQACAwEBAAAAAAAAAAAAAAAEBQEDBgIH/8QAPhEAAgEDAQUFBwMBBgYDAAAAAAECAwQRIQUSMUFRYXGBkaEGExQiscHRMuHwUiMzQmKC8RVTcrLC4hY0Q//aAAwDAQACEQMRAD8A3GgFAKAUAoBQCgFAKAUBUuP9o/D7QlHnEkg6pCO8I9iR4VPsxFAUbinbl5W1p16NNJv/AAIDn+KhnBGf2lcal3jt1APTRayn82Yio87uhDSVSK/1L8npU5PkP+2vH+vdP/8Aa/8A8rX/AMRtP+bHzR69zPox/aVxqM5kt1K+eq1mAx8QwxWyF3bz/TUi/wDUvyeXTkuTJPhnbl5XFp06mGTJ/gcDH8VSDzgt/CO1bhs+AZjAx+zMpQD4yDKf5qGC42t0kih43V0PRlYMD8CKA9qAUAoBQCgFAKAUAoBQCgFAKAUAoBQCgFAfMjhQSxAAGSScAAepoDNeau2G1tyyWq/SZBtqzpiB/bwS37ox70BRLi64xxnOpmjtm+zvDFj0x9aQY9dQ+FV93tS2ttJyy+i1f4XiboUJz4Im+C9mVtH/AH7mZwB4R+jUfJTqPzPyrmrr2irz/uY7q68X+PQlwtIr9Wpb7HhUEAxDDHH+yij88ZqkrXVas81Jt97JUacY8EdmajnsUAzQHDf8Gt5/76GKQ77sik7++M1Jo3lxR/u5tdzNcqcJcUVviPZtZyZMfeQt+o2ofwvn8iKtaHtFdw0niXeseqwaZWkHw0K0/JXELB+9sZix/wAJu7Y/tRsdLj2JPwq9tvaG2q6VMwfbqvNfgiztZrhqTfL3bBcQN3PEoS2Ni6r3cg8stGcBvPcafgau4TjOO9F5XVEZpo1vgXHbe8jEttKsieeOqn0ZTup9iK9GCSoBQCgFAKAUAoBQCgFAKA57+9jgjaWV1SNBlmY4AHvQFA/to4f3mjE+jP8Aed2MfHTq14/dz7UwC/cPvo541lhdXjcZVlOQRQHTQEdx7jUNnC09w4SNfmST0VR5sfICgMM41zBfcelMUCmO0B3TOFA8jMw+u3noGR7HGqol5fUbSG9Vfcub/nU2U6UpvCLTyzyLb2uGYCab77jZT+onRfjufeuMv9t17n5Y/LHouPi/4ixp20YavVkjzbfSRW/6I6ZZJIoUcjIjMrBNZHsCfniouzaMKtf+01jFOTXXdWceJ7rScY6c9D14NwCG1yY1JlIw8rktJJ5kux67746V4ur+tcaTfyrhFaRXcjNOlGGq49SUqEbSj8789NZzCGFEdwA0hbOBncKMHrjfPlkbV0WytiRuqTq1W0uCx9SHXuHCW7EuHD7oSxRygYEiK4HpqAbH51RV6Xuqsqb5NryJUXlJn3dXCxozuQqIpZifIAZJ/CvNOnKpNQist6CTSWWQnLXN0F8zpEHVkGrDqBlc4yME+ZGx33qwvtk17OKlPDT6dehqpV41HhFgqsN55XU4jRnYMQoydKlj8lUEn5VspU3UmoLn1ePVnmTwskTNb2fE4QSFmTJAbdWQ+YzsyN7VNjUu9nVMLMX5p/ZrtNbjTrLqUTiPLN5wqQ3VhKzIvUj6yqN8SJ0kT3x74HWur2dtylc4hU+WXo/x3PzINW2lDVao03s97RoeIgRyYiuwN0z4ZP1oievuvUe43q8IpeqAUAoBQCgFAKAUBW+eecIuGQCSQF3c6Y4wcFiNySfJQOp36gdSKAoMHaDxl1EycPiMJGQPFkj1AMmo7eYXeoM9pWkKnu5VFnx+vD1NqozaykV3tH7RV4jZRRojRSLIWmjO4OhTpw2BkaidiAQV6VPWuDWXm15dgWz+jaF0NHhjgZLEfWJ+9nfNfN6m0Kzuvf51T9M8O4to0Y7m6Rv9Hq/YxXUBOVjeKRfYyhwwA8hmIH4k19HKg1DjPFYrWF5520xIMsfyAA82JwAPMkUBglzcXXMF3qbMVpEdh1EanyHk0zDqeg+HWv2jtGnZU8vWT4L7vs+vBG6jRdR9hpnC+GxW0SxQqFRfL1PmWPmx8zXz64ualxN1Kjy2WsIKCwjrrQezn4hZRzxtFKoaNhgjcdCCMEbgggEEbgittCvOjNVKbw0eZRUlhntGgUADoAAMknYbdTua8Sk5PLMpYPqvJkyjmXkm6uOIylUxDK6t3upcKulQds51DB2x6V2ljte1oWUE5fNFfpw8t5foV1ShOVR6aGqQRBFVVGFUBQPYDA/KuOnNzk5Pi9SwSwsFY7Ttf9XS6M9Y9ePuB1Jz7dM+2attg7vxsd7o8d+CPdZ928FW7H+GsZZbggiMJ3anyZiwJx64CjPuauPaW4iqcaHPOe5Y++SPZxe85cjU644sRQFXj0rxcrD9u2LXAHTUHAjZv8QjUPUirmW9LZilV5TxHrjD3l3fcjLCrfL01LRVMSTO+dORTq+k2I0SqdbRr4ckb6osfVf28/LB69VsnbmMUbh6cpdOx9nbxXaQa9t/igWvss7RPpgFtdMBdqMKxwO+AznbykAG6+fUeYHXFeaVQCgFAKAUAoBQGX9uPLEtzDHcw5Y24k1p18D6SWA8yCgyPME+mCBHcu9oVtOqrMwglwAQ2yE7fVfoB7Ng/GuEvdhXFJuVNb8ezj4rj5ZLOldQaw9CA7U+XRIFurZNZfKS90NWSR4Xwud+oJ/Zqy2BfuGbeu8Y1WdO9a+a8TVdUs/NEt3MXHPolj3rbStGqop694y7DHtuT7A1S2Vl8Tebi1im232J/fh4kipU3KeTq7DOBtBYmZxhrhg65692o0pn4+Jh7MK+hlSUztA49Jxe/Wxtj/3eNyM9QzLs8rY6qu4Uee+/iGI91cwtqTqz4L16LxPcIOUkkX3g/C47WFIYhhFHzY+bN6sTvXze6uZ3NV1Z8X/Ei4pwUI4R21HPYoBQCgFAKAUB+EZ2PSieNTB+IgUAAAAdABgD4CsuTk8viEsH1WDJ4X0DOjKsjRsejpp1DcdNQI6bdPOtlGcYTUpRUkuTzj0wzzJNrCeDm4NweO2UiPUWY6nkc6nkb1dvM/kPKt11eVLmSc8JLRJaJLokeYU1DgSFRTYKAzbtG5aaJvp9qSjIweTTsVIIIlX541fj6112wdqZxbVX/wBL/wDH8eXQr7mjj54+JqPZ1zYOJWgkOBOh0TKNsOBnUB91huPmPKuqIJaaAUAoBQCgFAfz/e3c3H76VTI0djEdkB+yCQp0nYyPgtkg6Rt5b1209oKypb2Mt6JG6jS948FgTs2sQMFZCfvGVs/HAwPyrlH7Q3recru3V/v6k74Sn2kxy1y7DYoyQlyGbUdRB3wBtgADYelQb/aFW9mpVcaLGhtpUo01hH7zLy/Fexd3LkEbo46oT6eoPmD1/A0sL+rZ1N+HB8VyYq0lUWGZ9xDiPFOEwyW3el7WRNCS7nu87Hu2zmJtORpOQOq9M13dhtGjeR+TSX9L4/uisq0ZU3qWLsu5fEFv37D9LOAR+rH9kfP6x/dHlXLbfvvfVvcx/TD1fPy4eZNtaW7HefMutc+SzluuIRxvGjthpSVTY4LAasZ6A46A9a307epUhKcVlR1fd1weJTUWk+Z1VoPR5W1yki6o2V1JIDKQRlSVO49CCPlXupSnTluzWH0ZiMlJZR614PQoBQCgFAKAUAoDwvroRRvK2Ssas7YGThQScDzOBWyjSdWpGnHi2l5nmUt1Nn1a3CyIroco6qyn1DAEH8DWKlOVObhJap4fgE01lHoTjc9BXlJt4Rk80dJUyCrxuvUEMrKR69CCK9tTpTw8pp+KZjSS7DMuXrg8F4xoYkWsuEJPTu3PgY+6NsT6avWvo+z7xXdBVOfB9/8ANSoq09yWD+g6mmoUAoBQCgFAYVxvlO+4NJcXVmYntDktqxlU1EgMhIJK5wCpyc9N8VEvLGjdxUaq4cMaNGynUlB5RGcM4lxXiZIjlEMSnDOg7tc+mrdi3sD8fKqavb7M2cvnjvSfJvL+y9CRGVarweC/3d/9BsxJcO0pjVAzAAGRiQuwztkkda5unQ+Outyit1SbwuSX7Exy93DMtRy1zHDfIWiJDDGuNsalz0yB1B9RWL/Z1azlipwfBrgzNKtGosook1/LxHi6xxSOtvC2didJWFgWYr0Op8KM52K10caNOw2Y5zinOS8cy4LPFYWvgyG5OrWwuCNTrjclgKGSJ5qija0mMyhkWNn9MMgJBBG4IPQip2zZ1I3MFTeG2l4PiaqyTg8lM5Ft7m/t3+kXdx3Kt3ehdILgKpOZNOrG+OvrV/tarb2NZe6pR3ms5edNemccuhFoKdSPzN4NCsrRIY1jiUJGgwqjoB/7865arVnVm5zeW+ZNjFRWEe9az0KAUAoBQCgFAKA/GUEEEZB2IPnWU2nlGMZKNxa/l4MiBdM9ozlY0YlZIshn0h8EMgwcZGRsK6K3o0trSbl8lRLLa1UuCzjTD647yJKUqHDVHW/0ricSDSttZSqGchw8kqHB0rgYRSOpO9aUrbZ1STzv1ItpaYjF9deOD189ZdEWu3gWNVRAFRQFVR0AAwAKpak5Tk5yeW9SSkksIpPa3woSWqzAeKFsH3STCn/NpP41f+zlzuV3SfCS9V+2URLuGY73Q0Ps04ybvhtvIxzIq925PUtGdBJ+IAb512xWnN2kc8LwyEaQHuZMiNCdgB1d/wBUZG3mTjbcgDOLXi/MLr9IWRtJGoRlYBkddoyucfMGq2e17OFT3bnr5rzNyoTazg0rs05v/rK11uAs8baJQucE4BDKD0BB6eRBFWRpLdQCgMv/AKQF2y2MMa/VknGr3CI7AH94A/u0B18r26JaW6xY0d0hBHmWAJPxLEmvmm0ZzndVHPjl/sXNFJQWCm9pvGxNosLcd7M8i6wu+CDlUH6xbBPoBvV/7P7PnGXxM1jTC7c8X3EW6qp/Ijn5r7P5+FQRXlvOdSKgmwQpV2wpKfejLEDSd/Pfy6irShVhuVFldGQoyaeUdfY9w7TDNOesjCNf2Y8kkfFmI/drk/aW4zUhRXJZfe/2XqT7OGjkaHXLk0UBVe0267vh8oHV2SP5MwJ/yg1c7Bp797F9Mv009SNdPFM9Oze17vh0Pq+uT+N2I/y4rztypv30+zC8l+TNssU0WaqgkCgFAKAUAoBQCgFAKAzvtmmAht1zuZHbHsqYP+sV1PsvBupUl2Jeb/Yg3r0Rc+XYDHaW6HqsMQPyRaoL6anc1JLnJ/UlUliCRI1FNhycXshPBLEekkbL+IIH54Nb7Ws6NaFRcmmeKkd6LRWf6PXEjpurc+TRzD4uCjf6F/GvqJSsiOLRf1hzFKsviig2C+WmEKNPwMzkn2JFVe2Lp29pKUeL+VeP7ZN1vDenqXfmDi6WkDzSfZHhHmzHoo9yf+ZrhrK1ndVlTjz4voubLKrNQjllb7C5o4I7maeeKPvXRVRpEX6gYlgpOQMvj5V9NxjRFOzXrS+jlGYpEkA80ZWH4g0MHRQEZzHwKG+gaC4XKNg5BwVYdGU+RH/qDkGgMv8A7H7tMxw8SK25J8OmRdj6qsgUn1O2fStUqFKct+UU31aWfM9KbSxkuXJHZ5bcN8aky3BGDK4AwD1CL9kHz6k+ZraeSv8A9IC902cEX+8nyfhGjH/UVoD35Ns+5sbZMYPdKzftP42/NjXzbalX3t3Ul2teC0RcUI7tNImagG4UBRO2D/wkX/HX/RJXRezX/wBmX/T90Q7z9C7yzcqAfQrXGw7iH/QtVO0W3d1c/wBT+pIpfoXcStQzYKAUAoBQCgFAKAUAoDKu1c99eW1uvXQB855NH/QPxrsvZ5e6tKtZ9f8AtWfuV13801H+amqKoAwOg2HyrjpPLbLBcD9rBk/V60MGK8p83f1ZdXMiRCV5C0aKWKgfpCfIEt06CvqlL+6i30X0KR8Sx8hWV3JfTXtxCY1mWTJKlMs7o3hRjqx4TufxNc37QXlvUoKlCact5PTXk+fD1JlrTkpbzWmDy5w5ev76+0YC2ygd25PgUEDUSAcmTORjHkOg3rxsy/srOz3s5m+K5t8uxLH8yZrUqlSpjkdUHZRb4/STzM3qojUfgVY/nWiftPWz8lOKXbl/dfQ9KzjzbPC97PJLX9Pw65lWZBnDFQWxvhXUKP3WBB6HFSbP2j35qNeKSfNZ0702zxUtMLMWaZ2Zc2niVp3jgCaNu7lwMAkAMGA8gVIOPI5FdSQS20AoBQGL/wBIubazX2uG/wD1Csx4oFwsU0xRj0RB+CgV8rrPNST7X9S8h+lHvWo9CgKX2tQ6rEN9yaM/jqT+bCr/ANm57t3u9Yv8/YiXa+TxJrkqbXYWp/wUU/FBoP5ioG1Ybl5VX+Zvz1NtB5pomqrzcKAUAoBQCgFAKAUAoYMm5f8A+/8AGnnGTHGzSA9RpjAjj+GTpb8a7W8xZbKVLm0l4vWX3RW0/wC0rZNZriiyFDIoDkt+GQxyNIkMayN9Z1RQzZ3OWAyd63zua1SChObaXBNvCPChFPKR11oPZFcz380Fs8tvF3si6fBudsgE4Xc4HkKm7PoUq9dU6st1POv046GqtKUY5iihntTmTwyWih/P9I6f5ShI/E10f/xmjLWFV47k/VMh/GSXFHzPztfX6mGztGDP4S0eqUgEb+LSqp+0ent1qRa+ztCjNTnJyxyxhfV5PM7uUlhLBqfZdyk3DbQpKQZ5W7yQDcLsFCA+eAOvqT5YroCIXGgFAKAxD+kYvjtD5d3cj84qzHigXuA+Ff2R/KvlNT9T72XkeCPuvB6FAQ3ONl31lcIPrd2zL+0njH5rU/Zdb3V3Tm+Gceehprx3qbRA9kd7rsjH5xSsPk/6QfmzD5VY+0dFwulP+qK9NDVZyzDBd658ligFAKAUAoBQCgFAQPPHFfo1lK4OHYd2n7T7ZHwGW/dqy2Ta/EXcIvgtX3L88DRXnuwZA9kfCe7tnnIw0zYX/hx5Ufixf5Yqx9pLr3leNFcIrXvf7Y9TVaQxHe6l8rnCYKAUAoYKxxnnyzt30FzI32u6AcL+02QM+wJPtVxa7Du7iO8lur/Npn+dXoR53MIvHEkeO8bEFo10id6oVGABxlWK+LODgAHPSotpZ+/uVbye69V4rl9jZUqbsN5anLwy/tOKwZKK/k8bgFkP8x7MK33FC62bV+VtdGs4f86M8QlTrR1RVrEtwfi8Edu7Nb3JjV4ic7SP3Yz6lW8QbrjI9a6/ZF7O7ob81qnjsZAr01CWEb1VoaBQCgFAZF/SHtswWj+kkifxpq/6KynhgneX7jvLW3k+/DE34opr5he0/d3FSHSTXqXVN5gmd9RTYKAYrKMGXcsH+ruLS2zbRTbIT75aL+bJ8a7C/Xx+zY14/qjx+kvyV9L+yrOL4Go1xxYigFAKAUAoBQCgFAZTz3etxC+jsoD4UbTnqO8P12Psigj46hXabIoxsbOV1V4tZ8OS8X9iury95UUEafZWiwxpHGMIiqqj2UYFcfWqyq1JVJcW8+ZPjFRSSPetZ6FARPNPGfods82AzLpCqTgFmIAz7b5+VTtnWnxVxGlnCfF9iNVapuQbKPY8M4vxpQ2RFZsev1EIBwcKMvJjfY+E46iu5tNl21q8wjr1er/C8CsqV5z4s8+0Ts7j4ZZRSpJJLK0wR2ICqAY5D4UHQalHUk+WasueppNE4NGotoVAGnuYxjqCNA/EV8vupS+InJ8d5/UuoJbiXYZVfcutHxhbW0k7lpSDGwLDQGVm0nTvpyhGPTFd3s6t8bZxdZZ4p5545lZWXu5tRNC5P7Mp4rxby/uFmkjOUVSzZYAhSzsBsAchQOuN9qsadKFOO7BJLojU5N8TUq9nkUAoBQFA7buHmXhjOoyYZI5D+zujfgHz8qGUQnZpfCWwiH2oi0TD00nK/wCQrXAbeoOneyfKWJefH1TLS1lmml0LTVMSRQCgKV2mcutPEtxCD38G+3VkG+36ykah8/Wug2Dfxo1HRqfpn5J/h8GRLqlvLeXFElyRzOt9ACSBOgAkX+TqPut+RyKibW2bKzq6fofB/bvR7oVlUXaWOqokCgFAKAUAoBQFf515iFlblgR3z5WJT6+bEeijf44HnVpsrZ7u6yT/AErV/jvZor1dyPaQHZXwAohu5cmSUEJnqEJyW+LkZ+AHrVl7Q3ynJW0OEePf08PqabWlpvvmX+uZJooBQGedsl/phhiz9Z2kI9o1x/N/yrp/ZmjmpOr0SXn+yIN5LRI1rkvh30ewtYT9ZIYw37RUFv8AMTXYleenNXAkvrWW2k2DjZsZKsCGVgPZgDjz6UBkUMXHLBBB9EE0cfhR1UyZHljQ4OPTUoIqnuth21xUdR5TfHDWPoyTC5nFYJTs35Mu3vjxHiKlGXUURtmLkac6QfCioSADv7bZNnQowo01TprCRonJyeWa/W08igFAKAUBy8TsVnhkhcZSRGRvgwIP86AwTsyuWtb2eym+sxZf/NgLA4/aXUf3RXO+0dtv0FWXGL17n+/1JlpPEt3qapXElkKAUAoDNObOXZrGf6fYbKMmSMDIXP1vD9qI+Y6qdxjqvW7O2hSvaPwd1x5Pr07pLk+fDvr61KVOXvIFs5V5rhvkGg6ZgMvETuPUr95PcfPB2ql2hsutZy+ZZjyly8ej/iJNGvGou0n6rDeKAUAoBQENzNzLDZR6pDlznRGPrOf+S+rHb4narCw2dVvJ4holxb4L8vsNNWtGmtSh8vcEm4tOby8yIM+FfJwDnQn+GPM+e/uR0l7eUtl0fhrf9fXp2vt6LkQ6dOVaW/PgaoBjYbCuMby8liftYMigFAZbxtP6x45BbKNUcbojDy0oTLLn5Ar8QK7/AGDb+6tE3xk8/j8+JVXM96p3H9BirkjCgFAKAUAoBQCgFAKAxDtp4E9rdRcRg21socj7MyfVJ9mUYP7P61eKlONSDhLg1h+JmLaeUW7gPFkuoEmTow3H3W+0p9wdvzr5peWs7atKlLl6rky5p1FOO8iQqKbBQCgFDBSeY+z2OVu+tG+jzg6hjIQt6jG8be6/hXQ2O3p04+7uFvx4dvrxXY/Mi1LVN5joyKh5r4jY+G+t2lQf7UbHA/xFBU/MA+tTJ7L2fe/Na1N19P2eGvDJrVarT0mskxY9plk4Gsyxk/eQsPxj1VBq+zl5B/LiXc8fXBtjdwfEkf8AtxYf/Ur/AAv/AC01E/4Lff8ALfmvye/iafU5bvtFsEG0jufRI3/mwUfnW6nsC9nxil3tfbLPMrqmiAn54vLw6OHWzKD/ALQgOQPifAnzLVZw2NaWnz3dRPs4f+z9DS7ipPSCOzgXZ3+kM/EJO/lJB0aiRnr43O7/AA2HxFaLvb+Ie6tI7q68/BLh38e49U7XXenqX5VAGAMAdAK5ptvVkzB+1gyKAUBH8f4otrbyTtvoXYerHZR82IFSrK2lc140lz+nP0NdWe5FsrfYNwZnkuL+TcsWiQ+rMQ8rD2zpH8VfTYxUUkuCKZvLNlrJgUAoBQCgFAKAUAoBQHBxzhMd3BJBMuqORcH1HmCD5MCAQfUCgME4TdS8EvpLW5/uGIyQNiDskyj0wMMPYj7Iqo2vs1XdLMf1x4dvZ+O0kW9XclrwNXjcMAQQQQCCNwQdwQfSvn8ouLwy1TyfVYMigFAKAUMEVe8t2kxzJbxMfXQAfxGDU2ltG7pLEKkku81yowlxRxPyPYH/AOGUfBnH/VW9bavl/wDo/Jfg8/D0+h72nKNlH9W2iz6suv8A1ZrXU2te1P1VH4afTBlUKa4ImlUAAAYA6AbAfKoDk28s2pYP2sGRQCgFAKAy/tD4g97dRWFt4iHAIHQynbB/VRck+m/pXa+z1i6VN158ZcOxfv8ATvK26q7z3VyNv5c4QlnbRW8f1Y0C5+8ftMfctk/OujIZJUAoBQCgFAKAUAoBQCgFAVPtE5MTiVvpGFuI8mKQ+RPVW/UbG/psfKgMo5P5pewkaxv8osbaQT/sj1wx/wB2cgg+WfQ7c5tnY/v/AO2or5ua693b9e/jMt7jd+WXA1FWBAIIIO4I3BHsa4tpp4ZYp5P2sGRQCgFAKAUAoBQCgFAKAUBUe0Dm0WcfdxkfSXG3+GvTWff0HmfYVebG2W7qfvKi+Rer6fki3FbcWFxOzsZ5KaBfptypE8gPdq3VEbcs2d9b++4HuTXeFYzU6GBQCgFAKAUAoBQCgFAKAUAoCpc98iQcSTJ/R3CjwTAAnz8Lj7Se2dvIigMig4nfcElFvdRl4M+EZypHmYJPzKH5hc5qp2jsilefMvln169/5495IpV5Q7jReB8wW92uYJAxxkodnX9pOuPfp71xN3YV7V4qxwuvJ+JYwqxnwJSoZtFAKAUAoBQCgFAKAUBTucue47QNHCRJcjY/dj93PmR938cVfbM2JUucVKvyw9X3dnb5ZIla5UdI8Ty7NOQJLiQcQ4iGbJ1xxyDdz5PIPJR9lMeh2AArt6dOFOKhBYS5IrpNvVmz17PIoBQCgFAKAUAoBQCgFAKAUB43d0kSM8jqkajLMxCgD1JOwFAVb+03hevR9LXOcZ0Saf49GnHvnFATbra38BB7m5t391kU/MZwR69RQGV8zdj0sT99wyU5XxCJ3Kup/wAObz9MNj3Y15lGM4uMllPk+BlPBE2nP11Zv3PErdy489Ijcj10nCuP1lIHxrnbz2cpVHvUJbvY9V+V6kundyWktS5cJ5ts7jHdzoGP2HOhv4Wxn5ZFc3cbKu7d/PB46rVen3JkK9OXBk3VebRQyKAUAoDzuJ1jUs7KqjqzEKB8Sa9wpym92CbfYYbS4lY4r2hWUOQrmZvSIah/GSF/Amre32DeVf1LdX+b8asjzuqceGpVv634nxhjFZxGOEncoSoA/wASc4/hXBPoa6ax2Jb22JS+aXV8PBfnJDqXE56cEX/kXspgsystzpnuBggaf0cZG+UUjxMPvH5AVcEY0agFAKAUAoBQCgFAKAUAoBQCgIbmjme34fEJLl9IJwigZZz6Kvn7noPM0BlbX55lv0iUyxcPhjEjodIZmzjJ0kjUSQAd8BWI3NDJz8+8u2VtIVs7fUYxHHKrtiPU+WUCVp0fv2Ug6V1baTj1GCs8G4tNYSLd2AdIXBLQSNr1LHpVy5UDMQdtCyEBgcj1yMn9BcH5kguLNLzWqQlNTF2UCM/aVz0BU7GhgyrnzmN+MXAsLEI1uh1POQCDjGWVuojBIG27n26xbu7p2tJ1Knlzb6GynTc3hC47LLYooWWVXAwWOlgx9SmNvgDXLQ9pq6k3KKa6arHj+xNdnHGjIs8kcRtf/C3YKDOwkeIAfsHKVLW2bC5/v6Wr7E/VYZr+Hqw/SyM4ZzjxNpO6iYXEgz4REsmQOpzGBlffOKny2HY1FlQaz0bX1ya/iai5ky3OvFI9pbA5/wCBcL/61Gl7NWz4SkvJ/Y9q8n0R3cq8+yXF0tvNAIy+rSQWBUqpfDBuowDvt5beldtLYULa3daEm8Yyn2vBto3LnLdaL7XNE0rHaPw9prCULkshWXHqEOT/AJcn4gVb7DrqjeR3ueV58PUj3Md6mzx7JOVOG3VoszwrLcKzJKJGLhSDkYjPhAKlSNq+glSa3DEqKFUBVAwAAAAPYDoKA+6AUAoBQCgFAKAUAoBQCgFAKAUBkXF7JL7mZYZxrhggDd226nCh8EehaRSfXSAaA+OzC5jt7/jbyssaRykljhQqrPc/gOmB8KAX3DZLu1nuI9IluDeP3UhZT3EqRhCCAcS91AjaOpVmG2c0BT7Z9QmkkHfSxxKTHFqaFo9CSRtJhQiW0IIxGuS7g9aGSG4bPJhuHJJi2uLiAlnwuArABzn6uV0MQfuKKAvd/wAMXg3FoY7c5trwKvdk6mjOoKMk741tkEncFx5A1U7atY17STfGCcl4cV4r1wb7epuzXboXxmAGTsBuSfKvnyTbwi1yZ9e3lxxq4NnYkraL/fT4OGHv6qfJfteeBXcbI2OrdKrVXz9P6f3+neVte43/AJVw+prHKvK9vw+ERW6YP25DgvIfV2/5dB5VfkQm6AxTtVh+icZtLzpHIE1H3QmOTP8A5Tr+FRb6i69tUprmn58V6o2Upbskzq4t2h28UphiSW4kBIxEARkdQDnLY9ga4+19n7mtBTk1FPXXOfJE+d3GLwtTv5Y5sivi6Kjxyp9aOQDOOmR677EdRUbaGyq1liUnlPmup7pV41NDNucom4fdyxWsskUcyI7ojFdizeHI+yCCR7HHSuw2PdzubVTnxT3c9cY19SBXpqE8IuXYhzTIZZba4n1R6FaLvZMkMGwVQscnIOceWn3qzNLNpoYFAKAUAoBQCgFAKAUAoBQCgFAZTzBJ9D5ltZm2iuohEW/WOY/9Qt/xoCDk4DG/Mc9vcA91KwnRC2FkOlZBrXB1gHvSFOxK77ZBGTXuITQW8YWWZYQ7aUZ5AhLtk4UsevXYeW3ShgyLnbleWCcTRwW+mSZdWMLpZ1RAvdthWTXGzITkFn8SkjcDMuI4LeEu7MMvqByZGJJXBAJIyFJwMsG8sU05mTW+VeQ1t5BPPIZpwBpz0TAx5kliBkA5wBjAFcPtLbk7iDpU1uxfHXLf7dnqWVG2UXvPU4+cr+W9uU4VZnxOR37b4AwGwSPshd29cqvmRU/YGzcL4qotf8P5/Hn0NV1W/wACNX5V5chsLdYIRsN2Y/Wdj1Zvc+nkMAdK6kgkxQCgM47bLqzayaGaVVuQRJAgGp9QyN1H1UYFl1HAGc+VAVrsM45bW8V0s8sMTa0cF3VWKhCCBk5IGM7feNDLK1LzlCOMTX0aN3EngI2VsaY1L6fXKasdd98GoG07N3du6SeHnPkbaM/dy3iJ534ql5eGSAFlKxxpkEFyM9AdxlmxXjZNpO1tlTnxy35/7Ga81Oe8iycy9kNxbQSziaGWOJWdlIKNoUEnrkEgDpkZqyNI5I59v4GtVd++tJJxbBXwWGDFnS/1vCJkIzkHp8AP6DoYFAKAUAoBQCgFAKAUAoBQCgKJ2w8ttd2WuEH6RbN3qafrEY8YX9bADADqUWgKNx7ib39ra8XtSBe2OlbldtgN9fvGSWP7Mj+amgOjjvHl4vpdVwjCGzjRuqyXDK9wfgsSgBh6N61XXE3O6pUo8Fmb8NF6s2xSUG/A9OF8azIzXUrvZXEd1cPFIO9UIJ0jtwiYzuCo0DZvTzrbQuHUrVY/4YtL01MShiK7SA565REmLzhkQktHUakgjfMbL4CTHpBGSPEnVSCTsciWmmso8FXu+ZL11CSXM2nyGooTjbcrgnp5k1Dhs61hLfjTjnuz9TY6s2sNl/8A6PqMbm7fTkd1GC56gs7HAP62CT+yKmpY4Gtm4UMCgM77T+fGtMWlnl76QD6q6zEG6YUA6pD9lfmfIEDH7nlqcATXCXZZ2zKXt7hNAO5eS4eJunmdJ6+1DJJct8MkvZGtLUmS3Csx76SMBcFRu8aSEJnOCndlwSRjGSBo952aW1xZwqdnhhVRcxr4pQoOToBIZGOGXOTgnGM5oYKDyRaJbyfShbtc6CSumRZGgO4HfWwCsJBsSRrxg4XODUKV/RhU93UzF8t5YT7nw9TYqcmsrUsvabz6l3bR2liTI9y4VgMBgA4URlc5VnfTswHhznzxNTyeCO4dwcS8TsOHwkPHw4GSeQdDLrWWUj27wRoB1G48qGDdaAUAoBQCgFAKAUAoBQCgFAKAUBjPOPL83B7luI2KhrR8i4g+yAx8QYf7ok5Bx4CfunFAVa74aFBv+Dkvb6XEkBGqS0aRGQ5TfKhWbS4zj3FOeTJ08I41BcSDSO7XVaqI2I8FtZI0x8XQ6ptIwNzpzgVTVKE7aynFvelJvVc3J49Eb1JTqJ8l9jU+yy0K2UcjjxyAyEnr+mZpz5Z/2gHn9WreEFCKguWnkaG8vJkXbdd6+KSgHJjhij9cHSZMf/kr0Eb7y7waG0gSKCNY1ABYAAFmwAWY/aY+ZNDBJ0Bxca4ittbzTv8AVijdz76QTj8qA/mzg08cskt3eyprdyTqN4CGbqc28Z8JB0AFxsDt0oZJQ8RFtGvcXLtI0/17a9nTShydEttMhZFVejlHzp33NDBpfKPAUsLacyuoi1NJcMpJQLGHBjSQMrF1K5dio1aioA6KBVeNXq3V40iu0rNgQxGWawuYVCjaBHKpJkgtscnPsAINZVKy37aqljlhNPv5myOI6TRw8S4hGoaS6BlePALOPofEIs7L41AWce5GOvWtcK9ScvcXNLjzXzQfnw8T04pLehL8kLwy7eCN+LXRL3Llo7MMB4nC6GmYAAFI12G2C3yNTqVKFKChTWEuRrcnJ5ZrfZRykbG11zA/Sp8PLncqNyqE+ZGST+sze1bDyXigFAKAUAoBQCgFAKAUAoBQCgFAfLoCCCAQRgg75B9aAyzmXsxlhm+l8Hl7iYZzEDpBz10MdgD9xgV2HSgM+41PbyOU4nay2V55zQp4ZCPtSW7EA5+9Gd6GT3seIXVupFnxmAxY2V5GjbGw2jnjOkgADAO2KA7OynlkcQvZZ7lzIsDo7EksJpWLEZY9VBTVjzyvQbED+g6GBQEHzzw97jh91DGMu8LhQPM4yB8yMfOgMp7NuXYeKWDwTXEoMLPphGlVjaQlllK4zITlh48gYYACgLRe8j3P0j6W6Wl1ICrmNe+tu8ZdO5zI6avCpwQFJAzQFk5c4nBfW7QumdIMUsUi7gqAGWRdwGyTtk7YIJzQFF5/srThyYjnVlP/AMvm/Tqwz1jJy0OPXJX2qDcbPpVXvR+WX9UdH49fE2xqtaPVFSseGm4T6ZxBpIuFxE9zEzs7SBiMRQFjq0nAy3THTA3EunGUYKMnl83wyeG1nQtfInApOKXScRuo+7tIcCzgGNICfV0j7ikA5x4mx5LivZ5NioBQCgFAKAUAoBQCgFAKAUAoBQCgFAKA5r+winQpNGkiHqrqGB+RFAVO77K+FyNq+jlPZJJEH8IbH4UBZ+DcHgtIxFbxLHGDnCjqfUnqT7negO6gFAfE8epWXJGQRkdRkY296A/m7lLgF5HfTQWtwsN/b5AVzgTKDht8EHbQ2kjcMDtjNDJfl5w49ENMvCxIw6uucH38DMD8jQaEIbLjt1dSTRW4s3mVFd8qg8GoBiSWcPpbTlRnGBtQHhd8D4dwgmS/m+n3/wBYQA+HUehkzkn4ud/JSaAmuA8o3XFp1vOLApbr/c2uNI07YBXqqeufE3ngbUMGtwxKihVAVVAAAGAANgAPIUB90AoBQCgFAKAUAoBQCgFAKAUAoBQCgFAKAUAoBQCgFAUznXs8hv3E6yPb3agATJ546alyMkeRBB98UBXjyhx6PCw8VR0z1kBBA/ejkJ+GqgP1+ROMT+G44uQh+t3YYH4DT3f/AL8qAn+U+zWzsWEmGnuOvey4OD6ouMKd+u596AulAKAUAoBQCgFAKAUAoBQCgFAKAUAoBQCgFAKAUAoBQCgFAKAUAoBQCgFAKAUAoBQCgFAKAUAoBQH/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Arial"/>
            </a:endParaRPr>
          </a:p>
        </p:txBody>
      </p:sp>
      <p:sp>
        <p:nvSpPr>
          <p:cNvPr id="19" name="AutoShape 4" descr="data:image/jpeg;base64,/9j/4AAQSkZJRgABAQAAAQABAAD/2wCEAAkGBxQSEhUUEhQVFhIXFxYYGBcYFxgYHxkbGBoXGB4fGRgcHCgmHRooGxkYITMhJyorLi4uHSAzODMsOSgvLisBCgoKDg0OGxAQGy0lICQsLSw1LCwsLCwsLDQsLCw0LCw0LCwsLCwsLCwsLCwsLCwsLCwuLCwsLSwsLCwsLCwsLP/AABEIANoA5wMBEQACEQEDEQH/xAAcAAEAAwEBAQEBAAAAAAAAAAAABQYHBAMCAQj/xABLEAACAQMCAwYCBgYHBQYHAAABAgMABBESIQUGMQcTIkFRYXGBFDJCUpGhI2JygpKxCBUXM2OiskNTc8HCFiQ0g9HwREVUlKOz4f/EABsBAQACAwEBAAAAAAAAAAAAAAAEBQEDBgIH/8QAPhEAAgEDAQUFBwMBBgYDAAAAAAECAwQRIQUSMUFRYXGBkaEGExQiscHRMuHwUiMzQmKC8RVTcrLC4hY0Q//aAAwDAQACEQMRAD8A3GgFAKAUAoBQCgFAKAUBUuP9o/D7QlHnEkg6pCO8I9iR4VPsxFAUbinbl5W1p16NNJv/AAIDn+KhnBGf2lcal3jt1APTRayn82Yio87uhDSVSK/1L8npU5PkP+2vH+vdP/8Aa/8A8rX/AMRtP+bHzR69zPox/aVxqM5kt1K+eq1mAx8QwxWyF3bz/TUi/wDUvyeXTkuTJPhnbl5XFp06mGTJ/gcDH8VSDzgt/CO1bhs+AZjAx+zMpQD4yDKf5qGC42t0kih43V0PRlYMD8CKA9qAUAoBQCgFAKAUAoBQCgFAKAUAoBQCgFAfMjhQSxAAGSScAAepoDNeau2G1tyyWq/SZBtqzpiB/bwS37ox70BRLi64xxnOpmjtm+zvDFj0x9aQY9dQ+FV93tS2ttJyy+i1f4XiboUJz4Im+C9mVtH/AH7mZwB4R+jUfJTqPzPyrmrr2irz/uY7q68X+PQlwtIr9Wpb7HhUEAxDDHH+yij88ZqkrXVas81Jt97JUacY8EdmajnsUAzQHDf8Gt5/76GKQ77sik7++M1Jo3lxR/u5tdzNcqcJcUVviPZtZyZMfeQt+o2ofwvn8iKtaHtFdw0niXeseqwaZWkHw0K0/JXELB+9sZix/wAJu7Y/tRsdLj2JPwq9tvaG2q6VMwfbqvNfgiztZrhqTfL3bBcQN3PEoS2Ni6r3cg8stGcBvPcafgau4TjOO9F5XVEZpo1vgXHbe8jEttKsieeOqn0ZTup9iK9GCSoBQCgFAKAUAoBQCgFAKA57+9jgjaWV1SNBlmY4AHvQFA/to4f3mjE+jP8Aed2MfHTq14/dz7UwC/cPvo541lhdXjcZVlOQRQHTQEdx7jUNnC09w4SNfmST0VR5sfICgMM41zBfcelMUCmO0B3TOFA8jMw+u3noGR7HGqol5fUbSG9Vfcub/nU2U6UpvCLTyzyLb2uGYCab77jZT+onRfjufeuMv9t17n5Y/LHouPi/4ixp20YavVkjzbfSRW/6I6ZZJIoUcjIjMrBNZHsCfniouzaMKtf+01jFOTXXdWceJ7rScY6c9D14NwCG1yY1JlIw8rktJJ5kux67746V4ur+tcaTfyrhFaRXcjNOlGGq49SUqEbSj8789NZzCGFEdwA0hbOBncKMHrjfPlkbV0WytiRuqTq1W0uCx9SHXuHCW7EuHD7oSxRygYEiK4HpqAbH51RV6Xuqsqb5NryJUXlJn3dXCxozuQqIpZifIAZJ/CvNOnKpNQist6CTSWWQnLXN0F8zpEHVkGrDqBlc4yME+ZGx33qwvtk17OKlPDT6dehqpV41HhFgqsN55XU4jRnYMQoydKlj8lUEn5VspU3UmoLn1ePVnmTwskTNb2fE4QSFmTJAbdWQ+YzsyN7VNjUu9nVMLMX5p/ZrtNbjTrLqUTiPLN5wqQ3VhKzIvUj6yqN8SJ0kT3x74HWur2dtylc4hU+WXo/x3PzINW2lDVao03s97RoeIgRyYiuwN0z4ZP1oievuvUe43q8IpeqAUAoBQCgFAKAUBW+eecIuGQCSQF3c6Y4wcFiNySfJQOp36gdSKAoMHaDxl1EycPiMJGQPFkj1AMmo7eYXeoM9pWkKnu5VFnx+vD1NqozaykV3tH7RV4jZRRojRSLIWmjO4OhTpw2BkaidiAQV6VPWuDWXm15dgWz+jaF0NHhjgZLEfWJ+9nfNfN6m0Kzuvf51T9M8O4to0Y7m6Rv9Hq/YxXUBOVjeKRfYyhwwA8hmIH4k19HKg1DjPFYrWF5520xIMsfyAA82JwAPMkUBglzcXXMF3qbMVpEdh1EanyHk0zDqeg+HWv2jtGnZU8vWT4L7vs+vBG6jRdR9hpnC+GxW0SxQqFRfL1PmWPmx8zXz64ualxN1Kjy2WsIKCwjrrQezn4hZRzxtFKoaNhgjcdCCMEbgggEEbgittCvOjNVKbw0eZRUlhntGgUADoAAMknYbdTua8Sk5PLMpYPqvJkyjmXkm6uOIylUxDK6t3upcKulQds51DB2x6V2ljte1oWUE5fNFfpw8t5foV1ShOVR6aGqQRBFVVGFUBQPYDA/KuOnNzk5Pi9SwSwsFY7Ttf9XS6M9Y9ePuB1Jz7dM+2attg7vxsd7o8d+CPdZ928FW7H+GsZZbggiMJ3anyZiwJx64CjPuauPaW4iqcaHPOe5Y++SPZxe85cjU644sRQFXj0rxcrD9u2LXAHTUHAjZv8QjUPUirmW9LZilV5TxHrjD3l3fcjLCrfL01LRVMSTO+dORTq+k2I0SqdbRr4ckb6osfVf28/LB69VsnbmMUbh6cpdOx9nbxXaQa9t/igWvss7RPpgFtdMBdqMKxwO+AznbykAG6+fUeYHXFeaVQCgFAKAUAoBQGX9uPLEtzDHcw5Y24k1p18D6SWA8yCgyPME+mCBHcu9oVtOqrMwglwAQ2yE7fVfoB7Ng/GuEvdhXFJuVNb8ezj4rj5ZLOldQaw9CA7U+XRIFurZNZfKS90NWSR4Xwud+oJ/Zqy2BfuGbeu8Y1WdO9a+a8TVdUs/NEt3MXHPolj3rbStGqop694y7DHtuT7A1S2Vl8Tebi1im232J/fh4kipU3KeTq7DOBtBYmZxhrhg65692o0pn4+Jh7MK+hlSUztA49Jxe/Wxtj/3eNyM9QzLs8rY6qu4Uee+/iGI91cwtqTqz4L16LxPcIOUkkX3g/C47WFIYhhFHzY+bN6sTvXze6uZ3NV1Z8X/Ei4pwUI4R21HPYoBQCgFAKAUB+EZ2PSieNTB+IgUAAAAdABgD4CsuTk8viEsH1WDJ4X0DOjKsjRsejpp1DcdNQI6bdPOtlGcYTUpRUkuTzj0wzzJNrCeDm4NweO2UiPUWY6nkc6nkb1dvM/kPKt11eVLmSc8JLRJaJLokeYU1DgSFRTYKAzbtG5aaJvp9qSjIweTTsVIIIlX541fj6112wdqZxbVX/wBL/wDH8eXQr7mjj54+JqPZ1zYOJWgkOBOh0TKNsOBnUB91huPmPKuqIJaaAUAoBQCgFAfz/e3c3H76VTI0djEdkB+yCQp0nYyPgtkg6Rt5b1209oKypb2Mt6JG6jS948FgTs2sQMFZCfvGVs/HAwPyrlH7Q3recru3V/v6k74Sn2kxy1y7DYoyQlyGbUdRB3wBtgADYelQb/aFW9mpVcaLGhtpUo01hH7zLy/Fexd3LkEbo46oT6eoPmD1/A0sL+rZ1N+HB8VyYq0lUWGZ9xDiPFOEwyW3el7WRNCS7nu87Hu2zmJtORpOQOq9M13dhtGjeR+TSX9L4/uisq0ZU3qWLsu5fEFv37D9LOAR+rH9kfP6x/dHlXLbfvvfVvcx/TD1fPy4eZNtaW7HefMutc+SzluuIRxvGjthpSVTY4LAasZ6A46A9a307epUhKcVlR1fd1weJTUWk+Z1VoPR5W1yki6o2V1JIDKQRlSVO49CCPlXupSnTluzWH0ZiMlJZR614PQoBQCgFAKAUAoDwvroRRvK2Ssas7YGThQScDzOBWyjSdWpGnHi2l5nmUt1Nn1a3CyIroco6qyn1DAEH8DWKlOVObhJap4fgE01lHoTjc9BXlJt4Rk80dJUyCrxuvUEMrKR69CCK9tTpTw8pp+KZjSS7DMuXrg8F4xoYkWsuEJPTu3PgY+6NsT6avWvo+z7xXdBVOfB9/8ANSoq09yWD+g6mmoUAoBQCgFAYVxvlO+4NJcXVmYntDktqxlU1EgMhIJK5wCpyc9N8VEvLGjdxUaq4cMaNGynUlB5RGcM4lxXiZIjlEMSnDOg7tc+mrdi3sD8fKqavb7M2cvnjvSfJvL+y9CRGVarweC/3d/9BsxJcO0pjVAzAAGRiQuwztkkda5unQ+Outyit1SbwuSX7Exy93DMtRy1zHDfIWiJDDGuNsalz0yB1B9RWL/Z1azlipwfBrgzNKtGosook1/LxHi6xxSOtvC2didJWFgWYr0Op8KM52K10caNOw2Y5zinOS8cy4LPFYWvgyG5OrWwuCNTrjclgKGSJ5qija0mMyhkWNn9MMgJBBG4IPQip2zZ1I3MFTeG2l4PiaqyTg8lM5Ft7m/t3+kXdx3Kt3ehdILgKpOZNOrG+OvrV/tarb2NZe6pR3ms5edNemccuhFoKdSPzN4NCsrRIY1jiUJGgwqjoB/7865arVnVm5zeW+ZNjFRWEe9az0KAUAoBQCgFAKA/GUEEEZB2IPnWU2nlGMZKNxa/l4MiBdM9ozlY0YlZIshn0h8EMgwcZGRsK6K3o0trSbl8lRLLa1UuCzjTD647yJKUqHDVHW/0ricSDSttZSqGchw8kqHB0rgYRSOpO9aUrbZ1STzv1ItpaYjF9deOD189ZdEWu3gWNVRAFRQFVR0AAwAKpak5Tk5yeW9SSkksIpPa3woSWqzAeKFsH3STCn/NpP41f+zlzuV3SfCS9V+2URLuGY73Q0Ps04ybvhtvIxzIq925PUtGdBJ+IAb512xWnN2kc8LwyEaQHuZMiNCdgB1d/wBUZG3mTjbcgDOLXi/MLr9IWRtJGoRlYBkddoyucfMGq2e17OFT3bnr5rzNyoTazg0rs05v/rK11uAs8baJQucE4BDKD0BB6eRBFWRpLdQCgMv/AKQF2y2MMa/VknGr3CI7AH94A/u0B18r26JaW6xY0d0hBHmWAJPxLEmvmm0ZzndVHPjl/sXNFJQWCm9pvGxNosLcd7M8i6wu+CDlUH6xbBPoBvV/7P7PnGXxM1jTC7c8X3EW6qp/Ijn5r7P5+FQRXlvOdSKgmwQpV2wpKfejLEDSd/Pfy6irShVhuVFldGQoyaeUdfY9w7TDNOesjCNf2Y8kkfFmI/drk/aW4zUhRXJZfe/2XqT7OGjkaHXLk0UBVe0267vh8oHV2SP5MwJ/yg1c7Bp797F9Mv009SNdPFM9Oze17vh0Pq+uT+N2I/y4rztypv30+zC8l+TNssU0WaqgkCgFAKAUAoBQCgFAKAzvtmmAht1zuZHbHsqYP+sV1PsvBupUl2Jeb/Yg3r0Rc+XYDHaW6HqsMQPyRaoL6anc1JLnJ/UlUliCRI1FNhycXshPBLEekkbL+IIH54Nb7Ws6NaFRcmmeKkd6LRWf6PXEjpurc+TRzD4uCjf6F/GvqJSsiOLRf1hzFKsviig2C+WmEKNPwMzkn2JFVe2Lp29pKUeL+VeP7ZN1vDenqXfmDi6WkDzSfZHhHmzHoo9yf+ZrhrK1ndVlTjz4voubLKrNQjllb7C5o4I7maeeKPvXRVRpEX6gYlgpOQMvj5V9NxjRFOzXrS+jlGYpEkA80ZWH4g0MHRQEZzHwKG+gaC4XKNg5BwVYdGU+RH/qDkGgMv8A7H7tMxw8SK25J8OmRdj6qsgUn1O2fStUqFKct+UU31aWfM9KbSxkuXJHZ5bcN8aky3BGDK4AwD1CL9kHz6k+ZraeSv8A9IC902cEX+8nyfhGjH/UVoD35Ns+5sbZMYPdKzftP42/NjXzbalX3t3Ul2teC0RcUI7tNImagG4UBRO2D/wkX/HX/RJXRezX/wBmX/T90Q7z9C7yzcqAfQrXGw7iH/QtVO0W3d1c/wBT+pIpfoXcStQzYKAUAoBQCgFAKAUAoDKu1c99eW1uvXQB855NH/QPxrsvZ5e6tKtZ9f8AtWfuV13801H+amqKoAwOg2HyrjpPLbLBcD9rBk/V60MGK8p83f1ZdXMiRCV5C0aKWKgfpCfIEt06CvqlL+6i30X0KR8Sx8hWV3JfTXtxCY1mWTJKlMs7o3hRjqx4TufxNc37QXlvUoKlCact5PTXk+fD1JlrTkpbzWmDy5w5ev76+0YC2ygd25PgUEDUSAcmTORjHkOg3rxsy/srOz3s5m+K5t8uxLH8yZrUqlSpjkdUHZRb4/STzM3qojUfgVY/nWiftPWz8lOKXbl/dfQ9KzjzbPC97PJLX9Pw65lWZBnDFQWxvhXUKP3WBB6HFSbP2j35qNeKSfNZ0702zxUtMLMWaZ2Zc2niVp3jgCaNu7lwMAkAMGA8gVIOPI5FdSQS20AoBQGL/wBIubazX2uG/wD1Csx4oFwsU0xRj0RB+CgV8rrPNST7X9S8h+lHvWo9CgKX2tQ6rEN9yaM/jqT+bCr/ANm57t3u9Yv8/YiXa+TxJrkqbXYWp/wUU/FBoP5ioG1Ybl5VX+Zvz1NtB5pomqrzcKAUAoBQCgFAKAUAoYMm5f8A+/8AGnnGTHGzSA9RpjAjj+GTpb8a7W8xZbKVLm0l4vWX3RW0/wC0rZNZriiyFDIoDkt+GQxyNIkMayN9Z1RQzZ3OWAyd63zua1SChObaXBNvCPChFPKR11oPZFcz380Fs8tvF3si6fBudsgE4Xc4HkKm7PoUq9dU6st1POv046GqtKUY5iihntTmTwyWih/P9I6f5ShI/E10f/xmjLWFV47k/VMh/GSXFHzPztfX6mGztGDP4S0eqUgEb+LSqp+0ent1qRa+ztCjNTnJyxyxhfV5PM7uUlhLBqfZdyk3DbQpKQZ5W7yQDcLsFCA+eAOvqT5YroCIXGgFAKAxD+kYvjtD5d3cj84qzHigXuA+Ff2R/KvlNT9T72XkeCPuvB6FAQ3ONl31lcIPrd2zL+0njH5rU/Zdb3V3Tm+Gceehprx3qbRA9kd7rsjH5xSsPk/6QfmzD5VY+0dFwulP+qK9NDVZyzDBd658ligFAKAUAoBQCgFAQPPHFfo1lK4OHYd2n7T7ZHwGW/dqy2Ta/EXcIvgtX3L88DRXnuwZA9kfCe7tnnIw0zYX/hx5Ufixf5Yqx9pLr3leNFcIrXvf7Y9TVaQxHe6l8rnCYKAUAoYKxxnnyzt30FzI32u6AcL+02QM+wJPtVxa7Du7iO8lur/Npn+dXoR53MIvHEkeO8bEFo10id6oVGABxlWK+LODgAHPSotpZ+/uVbye69V4rl9jZUqbsN5anLwy/tOKwZKK/k8bgFkP8x7MK33FC62bV+VtdGs4f86M8QlTrR1RVrEtwfi8Edu7Nb3JjV4ic7SP3Yz6lW8QbrjI9a6/ZF7O7ob81qnjsZAr01CWEb1VoaBQCgFAZF/SHtswWj+kkifxpq/6KynhgneX7jvLW3k+/DE34opr5he0/d3FSHSTXqXVN5gmd9RTYKAYrKMGXcsH+ruLS2zbRTbIT75aL+bJ8a7C/Xx+zY14/qjx+kvyV9L+yrOL4Go1xxYigFAKAUAoBQCgFAZTz3etxC+jsoD4UbTnqO8P12Psigj46hXabIoxsbOV1V4tZ8OS8X9iury95UUEafZWiwxpHGMIiqqj2UYFcfWqyq1JVJcW8+ZPjFRSSPetZ6FARPNPGfods82AzLpCqTgFmIAz7b5+VTtnWnxVxGlnCfF9iNVapuQbKPY8M4vxpQ2RFZsev1EIBwcKMvJjfY+E46iu5tNl21q8wjr1er/C8CsqV5z4s8+0Ts7j4ZZRSpJJLK0wR2ICqAY5D4UHQalHUk+WasueppNE4NGotoVAGnuYxjqCNA/EV8vupS+InJ8d5/UuoJbiXYZVfcutHxhbW0k7lpSDGwLDQGVm0nTvpyhGPTFd3s6t8bZxdZZ4p5545lZWXu5tRNC5P7Mp4rxby/uFmkjOUVSzZYAhSzsBsAchQOuN9qsadKFOO7BJLojU5N8TUq9nkUAoBQFA7buHmXhjOoyYZI5D+zujfgHz8qGUQnZpfCWwiH2oi0TD00nK/wCQrXAbeoOneyfKWJefH1TLS1lmml0LTVMSRQCgKV2mcutPEtxCD38G+3VkG+36ykah8/Wug2Dfxo1HRqfpn5J/h8GRLqlvLeXFElyRzOt9ACSBOgAkX+TqPut+RyKibW2bKzq6fofB/bvR7oVlUXaWOqokCgFAKAUAoBQFf515iFlblgR3z5WJT6+bEeijf44HnVpsrZ7u6yT/AErV/jvZor1dyPaQHZXwAohu5cmSUEJnqEJyW+LkZ+AHrVl7Q3ynJW0OEePf08PqabWlpvvmX+uZJooBQGedsl/phhiz9Z2kI9o1x/N/yrp/ZmjmpOr0SXn+yIN5LRI1rkvh30ewtYT9ZIYw37RUFv8AMTXYleenNXAkvrWW2k2DjZsZKsCGVgPZgDjz6UBkUMXHLBBB9EE0cfhR1UyZHljQ4OPTUoIqnuth21xUdR5TfHDWPoyTC5nFYJTs35Mu3vjxHiKlGXUURtmLkac6QfCioSADv7bZNnQowo01TprCRonJyeWa/W08igFAKAUBy8TsVnhkhcZSRGRvgwIP86AwTsyuWtb2eym+sxZf/NgLA4/aXUf3RXO+0dtv0FWXGL17n+/1JlpPEt3qapXElkKAUAoDNObOXZrGf6fYbKMmSMDIXP1vD9qI+Y6qdxjqvW7O2hSvaPwd1x5Pr07pLk+fDvr61KVOXvIFs5V5rhvkGg6ZgMvETuPUr95PcfPB2ql2hsutZy+ZZjyly8ej/iJNGvGou0n6rDeKAUAoBQENzNzLDZR6pDlznRGPrOf+S+rHb4narCw2dVvJ4holxb4L8vsNNWtGmtSh8vcEm4tOby8yIM+FfJwDnQn+GPM+e/uR0l7eUtl0fhrf9fXp2vt6LkQ6dOVaW/PgaoBjYbCuMby8liftYMigFAZbxtP6x45BbKNUcbojDy0oTLLn5Ar8QK7/AGDb+6tE3xk8/j8+JVXM96p3H9BirkjCgFAKAUAoBQCgFAKAxDtp4E9rdRcRg21socj7MyfVJ9mUYP7P61eKlONSDhLg1h+JmLaeUW7gPFkuoEmTow3H3W+0p9wdvzr5peWs7atKlLl6rky5p1FOO8iQqKbBQCgFDBSeY+z2OVu+tG+jzg6hjIQt6jG8be6/hXQ2O3p04+7uFvx4dvrxXY/Mi1LVN5joyKh5r4jY+G+t2lQf7UbHA/xFBU/MA+tTJ7L2fe/Na1N19P2eGvDJrVarT0mskxY9plk4Gsyxk/eQsPxj1VBq+zl5B/LiXc8fXBtjdwfEkf8AtxYf/Ur/AAv/AC01E/4Lff8ALfmvye/iafU5bvtFsEG0jufRI3/mwUfnW6nsC9nxil3tfbLPMrqmiAn54vLw6OHWzKD/ALQgOQPifAnzLVZw2NaWnz3dRPs4f+z9DS7ipPSCOzgXZ3+kM/EJO/lJB0aiRnr43O7/AA2HxFaLvb+Ie6tI7q68/BLh38e49U7XXenqX5VAGAMAdAK5ptvVkzB+1gyKAUBH8f4otrbyTtvoXYerHZR82IFSrK2lc140lz+nP0NdWe5FsrfYNwZnkuL+TcsWiQ+rMQ8rD2zpH8VfTYxUUkuCKZvLNlrJgUAoBQCgFAKAUAoBQHBxzhMd3BJBMuqORcH1HmCD5MCAQfUCgME4TdS8EvpLW5/uGIyQNiDskyj0wMMPYj7Iqo2vs1XdLMf1x4dvZ+O0kW9XclrwNXjcMAQQQQCCNwQdwQfSvn8ouLwy1TyfVYMigFAKAUMEVe8t2kxzJbxMfXQAfxGDU2ltG7pLEKkku81yowlxRxPyPYH/AOGUfBnH/VW9bavl/wDo/Jfg8/D0+h72nKNlH9W2iz6suv8A1ZrXU2te1P1VH4afTBlUKa4ImlUAAAYA6AbAfKoDk28s2pYP2sGRQCgFAKAy/tD4g97dRWFt4iHAIHQynbB/VRck+m/pXa+z1i6VN158ZcOxfv8ATvK26q7z3VyNv5c4QlnbRW8f1Y0C5+8ftMfctk/OujIZJUAoBQCgFAKAUAoBQCgFAVPtE5MTiVvpGFuI8mKQ+RPVW/UbG/psfKgMo5P5pewkaxv8osbaQT/sj1wx/wB2cgg+WfQ7c5tnY/v/AO2or5ua693b9e/jMt7jd+WXA1FWBAIIIO4I3BHsa4tpp4ZYp5P2sGRQCgFAKAUAoBQCgFAKAUBUe0Dm0WcfdxkfSXG3+GvTWff0HmfYVebG2W7qfvKi+Rer6fki3FbcWFxOzsZ5KaBfptypE8gPdq3VEbcs2d9b++4HuTXeFYzU6GBQCgFAKAUAoBQCgFAKAUAoCpc98iQcSTJ/R3CjwTAAnz8Lj7Se2dvIigMig4nfcElFvdRl4M+EZypHmYJPzKH5hc5qp2jsilefMvln169/5495IpV5Q7jReB8wW92uYJAxxkodnX9pOuPfp71xN3YV7V4qxwuvJ+JYwqxnwJSoZtFAKAUAoBQCgFAKAUBTucue47QNHCRJcjY/dj93PmR938cVfbM2JUucVKvyw9X3dnb5ZIla5UdI8Ty7NOQJLiQcQ4iGbJ1xxyDdz5PIPJR9lMeh2AArt6dOFOKhBYS5IrpNvVmz17PIoBQCgFAKAUAoBQCgFAKAUB43d0kSM8jqkajLMxCgD1JOwFAVb+03hevR9LXOcZ0Saf49GnHvnFATbra38BB7m5t391kU/MZwR69RQGV8zdj0sT99wyU5XxCJ3Kup/wAObz9MNj3Y15lGM4uMllPk+BlPBE2nP11Zv3PErdy489Ijcj10nCuP1lIHxrnbz2cpVHvUJbvY9V+V6kundyWktS5cJ5ts7jHdzoGP2HOhv4Wxn5ZFc3cbKu7d/PB46rVen3JkK9OXBk3VebRQyKAUAoDzuJ1jUs7KqjqzEKB8Sa9wpym92CbfYYbS4lY4r2hWUOQrmZvSIah/GSF/Amre32DeVf1LdX+b8asjzuqceGpVv634nxhjFZxGOEncoSoA/wASc4/hXBPoa6ax2Jb22JS+aXV8PBfnJDqXE56cEX/kXspgsystzpnuBggaf0cZG+UUjxMPvH5AVcEY0agFAKAUAoBQCgFAKAUAoBQCgIbmjme34fEJLl9IJwigZZz6Kvn7noPM0BlbX55lv0iUyxcPhjEjodIZmzjJ0kjUSQAd8BWI3NDJz8+8u2VtIVs7fUYxHHKrtiPU+WUCVp0fv2Ug6V1baTj1GCs8G4tNYSLd2AdIXBLQSNr1LHpVy5UDMQdtCyEBgcj1yMn9BcH5kguLNLzWqQlNTF2UCM/aVz0BU7GhgyrnzmN+MXAsLEI1uh1POQCDjGWVuojBIG27n26xbu7p2tJ1Knlzb6GynTc3hC47LLYooWWVXAwWOlgx9SmNvgDXLQ9pq6k3KKa6arHj+xNdnHGjIs8kcRtf/C3YKDOwkeIAfsHKVLW2bC5/v6Wr7E/VYZr+Hqw/SyM4ZzjxNpO6iYXEgz4REsmQOpzGBlffOKny2HY1FlQaz0bX1ya/iai5ky3OvFI9pbA5/wCBcL/61Gl7NWz4SkvJ/Y9q8n0R3cq8+yXF0tvNAIy+rSQWBUqpfDBuowDvt5beldtLYULa3daEm8Yyn2vBto3LnLdaL7XNE0rHaPw9prCULkshWXHqEOT/AJcn4gVb7DrqjeR3ueV58PUj3Md6mzx7JOVOG3VoszwrLcKzJKJGLhSDkYjPhAKlSNq+glSa3DEqKFUBVAwAAAAPYDoKA+6AUAoBQCgFAKAUAoBQCgFAKAUBkXF7JL7mZYZxrhggDd226nCh8EehaRSfXSAaA+OzC5jt7/jbyssaRykljhQqrPc/gOmB8KAX3DZLu1nuI9IluDeP3UhZT3EqRhCCAcS91AjaOpVmG2c0BT7Z9QmkkHfSxxKTHFqaFo9CSRtJhQiW0IIxGuS7g9aGSG4bPJhuHJJi2uLiAlnwuArABzn6uV0MQfuKKAvd/wAMXg3FoY7c5trwKvdk6mjOoKMk741tkEncFx5A1U7atY17STfGCcl4cV4r1wb7epuzXboXxmAGTsBuSfKvnyTbwi1yZ9e3lxxq4NnYkraL/fT4OGHv6qfJfteeBXcbI2OrdKrVXz9P6f3+neVte43/AJVw+prHKvK9vw+ERW6YP25DgvIfV2/5dB5VfkQm6AxTtVh+icZtLzpHIE1H3QmOTP8A5Tr+FRb6i69tUprmn58V6o2Upbskzq4t2h28UphiSW4kBIxEARkdQDnLY9ga4+19n7mtBTk1FPXXOfJE+d3GLwtTv5Y5sivi6Kjxyp9aOQDOOmR677EdRUbaGyq1liUnlPmup7pV41NDNucom4fdyxWsskUcyI7ojFdizeHI+yCCR7HHSuw2PdzubVTnxT3c9cY19SBXpqE8IuXYhzTIZZba4n1R6FaLvZMkMGwVQscnIOceWn3qzNLNpoYFAKAUAoBQCgFAKAUAoBQCgFAZTzBJ9D5ltZm2iuohEW/WOY/9Qt/xoCDk4DG/Mc9vcA91KwnRC2FkOlZBrXB1gHvSFOxK77ZBGTXuITQW8YWWZYQ7aUZ5AhLtk4UsevXYeW3ShgyLnbleWCcTRwW+mSZdWMLpZ1RAvdthWTXGzITkFn8SkjcDMuI4LeEu7MMvqByZGJJXBAJIyFJwMsG8sU05mTW+VeQ1t5BPPIZpwBpz0TAx5kliBkA5wBjAFcPtLbk7iDpU1uxfHXLf7dnqWVG2UXvPU4+cr+W9uU4VZnxOR37b4AwGwSPshd29cqvmRU/YGzcL4qotf8P5/Hn0NV1W/wACNX5V5chsLdYIRsN2Y/Wdj1Zvc+nkMAdK6kgkxQCgM47bLqzayaGaVVuQRJAgGp9QyN1H1UYFl1HAGc+VAVrsM45bW8V0s8sMTa0cF3VWKhCCBk5IGM7feNDLK1LzlCOMTX0aN3EngI2VsaY1L6fXKasdd98GoG07N3du6SeHnPkbaM/dy3iJ534ql5eGSAFlKxxpkEFyM9AdxlmxXjZNpO1tlTnxy35/7Ga81Oe8iycy9kNxbQSziaGWOJWdlIKNoUEnrkEgDpkZqyNI5I59v4GtVd++tJJxbBXwWGDFnS/1vCJkIzkHp8AP6DoYFAKAUAoBQCgFAKAUAoBQCgKJ2w8ttd2WuEH6RbN3qafrEY8YX9bADADqUWgKNx7ib39ra8XtSBe2OlbldtgN9fvGSWP7Mj+amgOjjvHl4vpdVwjCGzjRuqyXDK9wfgsSgBh6N61XXE3O6pUo8Fmb8NF6s2xSUG/A9OF8azIzXUrvZXEd1cPFIO9UIJ0jtwiYzuCo0DZvTzrbQuHUrVY/4YtL01MShiK7SA565REmLzhkQktHUakgjfMbL4CTHpBGSPEnVSCTsciWmmso8FXu+ZL11CSXM2nyGooTjbcrgnp5k1Dhs61hLfjTjnuz9TY6s2sNl/8A6PqMbm7fTkd1GC56gs7HAP62CT+yKmpY4Gtm4UMCgM77T+fGtMWlnl76QD6q6zEG6YUA6pD9lfmfIEDH7nlqcATXCXZZ2zKXt7hNAO5eS4eJunmdJ6+1DJJct8MkvZGtLUmS3Csx76SMBcFRu8aSEJnOCndlwSRjGSBo952aW1xZwqdnhhVRcxr4pQoOToBIZGOGXOTgnGM5oYKDyRaJbyfShbtc6CSumRZGgO4HfWwCsJBsSRrxg4XODUKV/RhU93UzF8t5YT7nw9TYqcmsrUsvabz6l3bR2liTI9y4VgMBgA4URlc5VnfTswHhznzxNTyeCO4dwcS8TsOHwkPHw4GSeQdDLrWWUj27wRoB1G48qGDdaAUAoBQCgFAKAUAoBQCgFAKAUBjPOPL83B7luI2KhrR8i4g+yAx8QYf7ok5Bx4CfunFAVa74aFBv+Dkvb6XEkBGqS0aRGQ5TfKhWbS4zj3FOeTJ08I41BcSDSO7XVaqI2I8FtZI0x8XQ6ptIwNzpzgVTVKE7aynFvelJvVc3J49Eb1JTqJ8l9jU+yy0K2UcjjxyAyEnr+mZpz5Z/2gHn9WreEFCKguWnkaG8vJkXbdd6+KSgHJjhij9cHSZMf/kr0Eb7y7waG0gSKCNY1ABYAAFmwAWY/aY+ZNDBJ0Bxca4ittbzTv8AVijdz76QTj8qA/mzg08cskt3eyprdyTqN4CGbqc28Z8JB0AFxsDt0oZJQ8RFtGvcXLtI0/17a9nTShydEttMhZFVejlHzp33NDBpfKPAUsLacyuoi1NJcMpJQLGHBjSQMrF1K5dio1aioA6KBVeNXq3V40iu0rNgQxGWawuYVCjaBHKpJkgtscnPsAINZVKy37aqljlhNPv5myOI6TRw8S4hGoaS6BlePALOPofEIs7L41AWce5GOvWtcK9ScvcXNLjzXzQfnw8T04pLehL8kLwy7eCN+LXRL3Llo7MMB4nC6GmYAAFI12G2C3yNTqVKFKChTWEuRrcnJ5ZrfZRykbG11zA/Sp8PLncqNyqE+ZGST+sze1bDyXigFAKAUAoBQCgFAKAUAoBQCgFAfLoCCCAQRgg75B9aAyzmXsxlhm+l8Hl7iYZzEDpBz10MdgD9xgV2HSgM+41PbyOU4nay2V55zQp4ZCPtSW7EA5+9Gd6GT3seIXVupFnxmAxY2V5GjbGw2jnjOkgADAO2KA7OynlkcQvZZ7lzIsDo7EksJpWLEZY9VBTVjzyvQbED+g6GBQEHzzw97jh91DGMu8LhQPM4yB8yMfOgMp7NuXYeKWDwTXEoMLPphGlVjaQlllK4zITlh48gYYACgLRe8j3P0j6W6Wl1ICrmNe+tu8ZdO5zI6avCpwQFJAzQFk5c4nBfW7QumdIMUsUi7gqAGWRdwGyTtk7YIJzQFF5/srThyYjnVlP/AMvm/Tqwz1jJy0OPXJX2qDcbPpVXvR+WX9UdH49fE2xqtaPVFSseGm4T6ZxBpIuFxE9zEzs7SBiMRQFjq0nAy3THTA3EunGUYKMnl83wyeG1nQtfInApOKXScRuo+7tIcCzgGNICfV0j7ikA5x4mx5LivZ5NioBQCgFAKAUAoBQCgFAKAUAoBQCgFAKA5r+winQpNGkiHqrqGB+RFAVO77K+FyNq+jlPZJJEH8IbH4UBZ+DcHgtIxFbxLHGDnCjqfUnqT7negO6gFAfE8epWXJGQRkdRkY296A/m7lLgF5HfTQWtwsN/b5AVzgTKDht8EHbQ2kjcMDtjNDJfl5w49ENMvCxIw6uucH38DMD8jQaEIbLjt1dSTRW4s3mVFd8qg8GoBiSWcPpbTlRnGBtQHhd8D4dwgmS/m+n3/wBYQA+HUehkzkn4ud/JSaAmuA8o3XFp1vOLApbr/c2uNI07YBXqqeufE3ngbUMGtwxKihVAVVAAAGAANgAPIUB90AoBQCgFAKAUAoBQCgFAKAUAoBQCgFAKAUAoBQCgFAUznXs8hv3E6yPb3agATJ546alyMkeRBB98UBXjyhx6PCw8VR0z1kBBA/ejkJ+GqgP1+ROMT+G44uQh+t3YYH4DT3f/AL8qAn+U+zWzsWEmGnuOvey4OD6ouMKd+u596AulAKAUAoBQCgFAKAUAoBQCgFAKAUAoBQCgFAKAUAoBQCgFAKAUAoBQCgFAKAUAoBQCgFAKAUAoBQH/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Arial"/>
            </a:endParaRPr>
          </a:p>
        </p:txBody>
      </p:sp>
      <p:sp>
        <p:nvSpPr>
          <p:cNvPr id="27" name="TextBox 26"/>
          <p:cNvSpPr txBox="1"/>
          <p:nvPr/>
        </p:nvSpPr>
        <p:spPr>
          <a:xfrm>
            <a:off x="296545" y="1496829"/>
            <a:ext cx="8333346" cy="461665"/>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a:ea typeface="+mn-ea"/>
                <a:cs typeface="Arial"/>
              </a:rPr>
              <a:t>Clock sensitivity opens the door for the investigation of SOC</a:t>
            </a:r>
          </a:p>
        </p:txBody>
      </p:sp>
      <p:grpSp>
        <p:nvGrpSpPr>
          <p:cNvPr id="10" name="Group 9"/>
          <p:cNvGrpSpPr/>
          <p:nvPr/>
        </p:nvGrpSpPr>
        <p:grpSpPr>
          <a:xfrm>
            <a:off x="9062100" y="99349"/>
            <a:ext cx="2833355" cy="2156489"/>
            <a:chOff x="7936270" y="524896"/>
            <a:chExt cx="2105752" cy="2043150"/>
          </a:xfrm>
        </p:grpSpPr>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7936270" y="602781"/>
              <a:ext cx="2105752" cy="1965265"/>
            </a:xfrm>
            <a:prstGeom prst="rect">
              <a:avLst/>
            </a:prstGeom>
          </p:spPr>
        </p:pic>
        <p:sp>
          <p:nvSpPr>
            <p:cNvPr id="2" name="Oval 1"/>
            <p:cNvSpPr/>
            <p:nvPr/>
          </p:nvSpPr>
          <p:spPr bwMode="auto">
            <a:xfrm>
              <a:off x="8015063" y="524896"/>
              <a:ext cx="340383" cy="29315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Arial"/>
              </a:endParaRPr>
            </a:p>
          </p:txBody>
        </p:sp>
      </p:grpSp>
      <p:pic>
        <p:nvPicPr>
          <p:cNvPr id="20" name="Picture 19"/>
          <p:cNvPicPr>
            <a:picLocks noChangeAspect="1"/>
          </p:cNvPicPr>
          <p:nvPr/>
        </p:nvPicPr>
        <p:blipFill>
          <a:blip r:embed="rId4">
            <a:clrChange>
              <a:clrFrom>
                <a:srgbClr val="FFFFFF"/>
              </a:clrFrom>
              <a:clrTo>
                <a:srgbClr val="FFFFFF">
                  <a:alpha val="0"/>
                </a:srgbClr>
              </a:clrTo>
            </a:clrChange>
          </a:blip>
          <a:stretch>
            <a:fillRect/>
          </a:stretch>
        </p:blipFill>
        <p:spPr>
          <a:xfrm>
            <a:off x="9672301" y="3514770"/>
            <a:ext cx="1392195" cy="1313847"/>
          </a:xfrm>
          <a:prstGeom prst="rect">
            <a:avLst/>
          </a:prstGeom>
        </p:spPr>
      </p:pic>
      <p:grpSp>
        <p:nvGrpSpPr>
          <p:cNvPr id="75" name="Group 74">
            <a:extLst>
              <a:ext uri="{FF2B5EF4-FFF2-40B4-BE49-F238E27FC236}">
                <a16:creationId xmlns:a16="http://schemas.microsoft.com/office/drawing/2014/main" xmlns="" id="{0563D76B-995D-44D5-990A-5F2CC98ED207}"/>
              </a:ext>
            </a:extLst>
          </p:cNvPr>
          <p:cNvGrpSpPr/>
          <p:nvPr/>
        </p:nvGrpSpPr>
        <p:grpSpPr>
          <a:xfrm>
            <a:off x="-1" y="2359711"/>
            <a:ext cx="9324180" cy="4495038"/>
            <a:chOff x="1848679" y="3554644"/>
            <a:chExt cx="8759699" cy="4478731"/>
          </a:xfrm>
        </p:grpSpPr>
        <p:grpSp>
          <p:nvGrpSpPr>
            <p:cNvPr id="76" name="Group 75">
              <a:extLst>
                <a:ext uri="{FF2B5EF4-FFF2-40B4-BE49-F238E27FC236}">
                  <a16:creationId xmlns:a16="http://schemas.microsoft.com/office/drawing/2014/main" xmlns="" id="{F460EAAA-F265-4BA2-8095-B5BC287295FB}"/>
                </a:ext>
              </a:extLst>
            </p:cNvPr>
            <p:cNvGrpSpPr/>
            <p:nvPr/>
          </p:nvGrpSpPr>
          <p:grpSpPr>
            <a:xfrm>
              <a:off x="1848679" y="3578842"/>
              <a:ext cx="8759699" cy="4454533"/>
              <a:chOff x="0" y="3432267"/>
              <a:chExt cx="8759699" cy="4454533"/>
            </a:xfrm>
          </p:grpSpPr>
          <p:pic>
            <p:nvPicPr>
              <p:cNvPr id="78" name="Picture 77">
                <a:extLst>
                  <a:ext uri="{FF2B5EF4-FFF2-40B4-BE49-F238E27FC236}">
                    <a16:creationId xmlns:a16="http://schemas.microsoft.com/office/drawing/2014/main" xmlns="" id="{18CD2B47-0859-4AE8-9CA1-DADF75BB3AB3}"/>
                  </a:ext>
                </a:extLst>
              </p:cNvPr>
              <p:cNvPicPr>
                <a:picLocks noChangeAspect="1"/>
              </p:cNvPicPr>
              <p:nvPr/>
            </p:nvPicPr>
            <p:blipFill>
              <a:blip r:embed="rId5"/>
              <a:stretch>
                <a:fillRect/>
              </a:stretch>
            </p:blipFill>
            <p:spPr>
              <a:xfrm>
                <a:off x="0" y="3432267"/>
                <a:ext cx="8759699" cy="4454533"/>
              </a:xfrm>
              <a:prstGeom prst="rect">
                <a:avLst/>
              </a:prstGeom>
            </p:spPr>
          </p:pic>
          <p:pic>
            <p:nvPicPr>
              <p:cNvPr id="79" name="Picture 78">
                <a:extLst>
                  <a:ext uri="{FF2B5EF4-FFF2-40B4-BE49-F238E27FC236}">
                    <a16:creationId xmlns:a16="http://schemas.microsoft.com/office/drawing/2014/main" xmlns="" id="{44D80F61-A6DF-47FC-8517-570590E9F50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851018" y="4471106"/>
                <a:ext cx="2445559" cy="2791730"/>
              </a:xfrm>
              <a:prstGeom prst="rect">
                <a:avLst/>
              </a:prstGeom>
            </p:spPr>
          </p:pic>
          <p:sp>
            <p:nvSpPr>
              <p:cNvPr id="80" name="Oval 79">
                <a:extLst>
                  <a:ext uri="{FF2B5EF4-FFF2-40B4-BE49-F238E27FC236}">
                    <a16:creationId xmlns:a16="http://schemas.microsoft.com/office/drawing/2014/main" xmlns="" id="{9F81B636-A2E5-458F-A972-F65E6E4A7721}"/>
                  </a:ext>
                </a:extLst>
              </p:cNvPr>
              <p:cNvSpPr/>
              <p:nvPr/>
            </p:nvSpPr>
            <p:spPr bwMode="auto">
              <a:xfrm>
                <a:off x="4983786" y="4594205"/>
                <a:ext cx="340383" cy="29315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Arial"/>
                </a:endParaRPr>
              </a:p>
            </p:txBody>
          </p:sp>
        </p:grpSp>
        <p:sp>
          <p:nvSpPr>
            <p:cNvPr id="77" name="Oval 76">
              <a:extLst>
                <a:ext uri="{FF2B5EF4-FFF2-40B4-BE49-F238E27FC236}">
                  <a16:creationId xmlns:a16="http://schemas.microsoft.com/office/drawing/2014/main" xmlns="" id="{7F49779A-6325-445B-80A9-BC140DA352B3}"/>
                </a:ext>
              </a:extLst>
            </p:cNvPr>
            <p:cNvSpPr/>
            <p:nvPr/>
          </p:nvSpPr>
          <p:spPr bwMode="auto">
            <a:xfrm>
              <a:off x="2127272" y="3554644"/>
              <a:ext cx="340383" cy="29315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Sans" pitchFamily="34" charset="0"/>
                <a:ea typeface="+mn-ea"/>
                <a:cs typeface="Arial"/>
              </a:endParaRPr>
            </a:p>
          </p:txBody>
        </p:sp>
      </p:grpSp>
      <p:sp>
        <p:nvSpPr>
          <p:cNvPr id="81" name="Oval 80">
            <a:extLst>
              <a:ext uri="{FF2B5EF4-FFF2-40B4-BE49-F238E27FC236}">
                <a16:creationId xmlns:a16="http://schemas.microsoft.com/office/drawing/2014/main" xmlns="" id="{044AB783-A658-42B0-9A6F-8F4AF887E854}"/>
              </a:ext>
            </a:extLst>
          </p:cNvPr>
          <p:cNvSpPr/>
          <p:nvPr/>
        </p:nvSpPr>
        <p:spPr bwMode="auto">
          <a:xfrm>
            <a:off x="6529666" y="4171693"/>
            <a:ext cx="91440" cy="91440"/>
          </a:xfrm>
          <a:prstGeom prst="ellipse">
            <a:avLst/>
          </a:prstGeom>
          <a:solidFill>
            <a:srgbClr val="9A2EA2"/>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82" name="Oval 81">
            <a:extLst>
              <a:ext uri="{FF2B5EF4-FFF2-40B4-BE49-F238E27FC236}">
                <a16:creationId xmlns:a16="http://schemas.microsoft.com/office/drawing/2014/main" xmlns="" id="{ED404F9F-A40E-4504-B956-BDE1E757295A}"/>
              </a:ext>
            </a:extLst>
          </p:cNvPr>
          <p:cNvSpPr/>
          <p:nvPr/>
        </p:nvSpPr>
        <p:spPr bwMode="auto">
          <a:xfrm>
            <a:off x="6548722" y="4178218"/>
            <a:ext cx="91440" cy="9144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xmlns="" id="{8C204869-0BC1-4C4D-A798-3010B47DB9A3}"/>
                  </a:ext>
                </a:extLst>
              </p:cNvPr>
              <p:cNvSpPr txBox="1"/>
              <p:nvPr/>
            </p:nvSpPr>
            <p:spPr>
              <a:xfrm>
                <a:off x="968359" y="5440520"/>
                <a:ext cx="2257734" cy="632802"/>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a:ea typeface="+mn-ea"/>
                            </a:rPr>
                          </m:ctrlPr>
                        </m:sSubPr>
                        <m:e>
                          <m:func>
                            <m:funcPr>
                              <m:ctrlPr>
                                <a:rPr kumimoji="0" lang="en-US" sz="2000" b="0" i="1" u="none" strike="noStrike" kern="1200" cap="none" spc="0" normalizeH="0" baseline="0" noProof="0" smtClean="0">
                                  <a:ln>
                                    <a:noFill/>
                                  </a:ln>
                                  <a:solidFill>
                                    <a:prstClr val="black"/>
                                  </a:solidFill>
                                  <a:effectLst/>
                                  <a:uLnTx/>
                                  <a:uFillTx/>
                                  <a:latin typeface="Cambria Math"/>
                                  <a:ea typeface="+mn-ea"/>
                                </a:rPr>
                              </m:ctrlPr>
                            </m:funcPr>
                            <m:fName>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rPr>
                                <m:t>tan</m:t>
                              </m:r>
                            </m:fName>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𝜃</m:t>
                              </m:r>
                            </m:e>
                          </m:func>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𝑞</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f>
                        <m:fPr>
                          <m:ctrlPr>
                            <a:rPr kumimoji="0" lang="en-US" sz="2000" b="0" i="1" u="none" strike="noStrike" kern="1200" cap="none" spc="0" normalizeH="0" baseline="0" noProof="0" smtClean="0">
                              <a:ln>
                                <a:noFill/>
                              </a:ln>
                              <a:solidFill>
                                <a:prstClr val="black"/>
                              </a:solidFill>
                              <a:effectLst/>
                              <a:uLnTx/>
                              <a:uFillTx/>
                              <a:latin typeface="Cambria Math"/>
                              <a:ea typeface="+mn-ea"/>
                            </a:rPr>
                          </m:ctrlPr>
                        </m:fPr>
                        <m:num>
                          <m:sSub>
                            <m:sSubPr>
                              <m:ctrlPr>
                                <a:rPr kumimoji="0" lang="en-US" sz="2000" b="0" i="1" u="none" strike="noStrike" kern="1200" cap="none" spc="0" normalizeH="0" baseline="0" noProof="0">
                                  <a:ln>
                                    <a:noFill/>
                                  </a:ln>
                                  <a:solidFill>
                                    <a:prstClr val="black"/>
                                  </a:solidFill>
                                  <a:effectLst/>
                                  <a:uLnTx/>
                                  <a:uFillTx/>
                                  <a:latin typeface="Cambria Math"/>
                                  <a:ea typeface="+mn-ea"/>
                                </a:rPr>
                              </m:ctrlPr>
                            </m:sSubPr>
                            <m:e>
                              <m:r>
                                <m:rPr>
                                  <m:sty m:val="p"/>
                                </m:r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Ω</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ub>
                          </m:sSub>
                        </m:num>
                        <m:den>
                          <m:sSubSup>
                            <m:sSubSupPr>
                              <m:ctrlPr>
                                <a:rPr kumimoji="0" lang="en-US" sz="2000" b="0" i="1" u="none" strike="noStrike" kern="1200" cap="none" spc="0" normalizeH="0" baseline="0" noProof="0">
                                  <a:ln>
                                    <a:noFill/>
                                  </a:ln>
                                  <a:solidFill>
                                    <a:prstClr val="black"/>
                                  </a:solidFill>
                                  <a:effectLst/>
                                  <a:uLnTx/>
                                  <a:uFillTx/>
                                  <a:latin typeface="Cambria Math"/>
                                  <a:ea typeface="+mn-ea"/>
                                </a:rPr>
                              </m:ctrlPr>
                            </m:sSubSupPr>
                            <m:e>
                              <m:r>
                                <m:rPr>
                                  <m:sty m:val="p"/>
                                </m:r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Δ</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𝐸</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𝑞</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ub>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 </m:t>
                              </m:r>
                            </m:sup>
                          </m:sSub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𝛿</m:t>
                          </m:r>
                        </m:den>
                      </m:f>
                    </m:oMath>
                  </m:oMathPara>
                </a14:m>
                <a:endPar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83" name="TextBox 82">
                <a:extLst>
                  <a:ext uri="{FF2B5EF4-FFF2-40B4-BE49-F238E27FC236}">
                    <a16:creationId xmlns:a16="http://schemas.microsoft.com/office/drawing/2014/main" id="{8C204869-0BC1-4C4D-A798-3010B47DB9A3}"/>
                  </a:ext>
                </a:extLst>
              </p:cNvPr>
              <p:cNvSpPr txBox="1">
                <a:spLocks noRot="1" noChangeAspect="1" noMove="1" noResize="1" noEditPoints="1" noAdjustHandles="1" noChangeArrowheads="1" noChangeShapeType="1" noTextEdit="1"/>
              </p:cNvSpPr>
              <p:nvPr/>
            </p:nvSpPr>
            <p:spPr>
              <a:xfrm>
                <a:off x="968359" y="5440520"/>
                <a:ext cx="2257734" cy="632802"/>
              </a:xfrm>
              <a:prstGeom prst="rect">
                <a:avLst/>
              </a:prstGeom>
              <a:blipFill>
                <a:blip r:embed="rId7"/>
                <a:stretch>
                  <a:fillRect/>
                </a:stretch>
              </a:blipFill>
            </p:spPr>
            <p:txBody>
              <a:bodyPr/>
              <a:lstStyle/>
              <a:p>
                <a:r>
                  <a:rPr lang="en-US">
                    <a:noFill/>
                  </a:rPr>
                  <a:t> </a:t>
                </a:r>
              </a:p>
            </p:txBody>
          </p:sp>
        </mc:Fallback>
      </mc:AlternateContent>
      <p:sp>
        <p:nvSpPr>
          <p:cNvPr id="84" name="TextBox 83">
            <a:extLst>
              <a:ext uri="{FF2B5EF4-FFF2-40B4-BE49-F238E27FC236}">
                <a16:creationId xmlns:a16="http://schemas.microsoft.com/office/drawing/2014/main" xmlns="" id="{E2163F73-431A-48D3-ABA6-4EF830F953FD}"/>
              </a:ext>
            </a:extLst>
          </p:cNvPr>
          <p:cNvSpPr txBox="1"/>
          <p:nvPr/>
        </p:nvSpPr>
        <p:spPr>
          <a:xfrm>
            <a:off x="1801448" y="2653927"/>
            <a:ext cx="2681651"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Arial"/>
              </a:rPr>
              <a:t>Lines: theory                        Symbols: experiment</a:t>
            </a:r>
          </a:p>
        </p:txBody>
      </p:sp>
      <p:sp>
        <p:nvSpPr>
          <p:cNvPr id="85" name="Freeform 23">
            <a:extLst>
              <a:ext uri="{FF2B5EF4-FFF2-40B4-BE49-F238E27FC236}">
                <a16:creationId xmlns:a16="http://schemas.microsoft.com/office/drawing/2014/main" xmlns="" id="{223820BC-6704-4BCB-A6C9-9375B7B1B7D3}"/>
              </a:ext>
            </a:extLst>
          </p:cNvPr>
          <p:cNvSpPr/>
          <p:nvPr/>
        </p:nvSpPr>
        <p:spPr>
          <a:xfrm rot="8236412" flipH="1">
            <a:off x="6398264" y="4721761"/>
            <a:ext cx="239054" cy="45719"/>
          </a:xfrm>
          <a:custGeom>
            <a:avLst/>
            <a:gdLst>
              <a:gd name="connsiteX0" fmla="*/ 0 w 448056"/>
              <a:gd name="connsiteY0" fmla="*/ 0 h 347642"/>
              <a:gd name="connsiteX1" fmla="*/ 237744 w 448056"/>
              <a:gd name="connsiteY1" fmla="*/ 347472 h 347642"/>
              <a:gd name="connsiteX2" fmla="*/ 448056 w 448056"/>
              <a:gd name="connsiteY2" fmla="*/ 36576 h 347642"/>
            </a:gdLst>
            <a:ahLst/>
            <a:cxnLst>
              <a:cxn ang="0">
                <a:pos x="connsiteX0" y="connsiteY0"/>
              </a:cxn>
              <a:cxn ang="0">
                <a:pos x="connsiteX1" y="connsiteY1"/>
              </a:cxn>
              <a:cxn ang="0">
                <a:pos x="connsiteX2" y="connsiteY2"/>
              </a:cxn>
            </a:cxnLst>
            <a:rect l="l" t="t" r="r" b="b"/>
            <a:pathLst>
              <a:path w="448056" h="347642">
                <a:moveTo>
                  <a:pt x="0" y="0"/>
                </a:moveTo>
                <a:cubicBezTo>
                  <a:pt x="81534" y="170688"/>
                  <a:pt x="163068" y="341376"/>
                  <a:pt x="237744" y="347472"/>
                </a:cubicBezTo>
                <a:cubicBezTo>
                  <a:pt x="312420" y="353568"/>
                  <a:pt x="380238" y="195072"/>
                  <a:pt x="448056" y="36576"/>
                </a:cubicBezTo>
              </a:path>
            </a:pathLst>
          </a:cu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a:ea typeface="+mn-ea"/>
              <a:cs typeface="Arial"/>
            </a:endParaRPr>
          </a:p>
        </p:txBody>
      </p:sp>
      <p:sp>
        <p:nvSpPr>
          <p:cNvPr id="86" name="TextBox 85">
            <a:extLst>
              <a:ext uri="{FF2B5EF4-FFF2-40B4-BE49-F238E27FC236}">
                <a16:creationId xmlns:a16="http://schemas.microsoft.com/office/drawing/2014/main" xmlns="" id="{D457078D-6140-43E8-8DF0-EB31DC6F00E2}"/>
              </a:ext>
            </a:extLst>
          </p:cNvPr>
          <p:cNvSpPr txBox="1"/>
          <p:nvPr/>
        </p:nvSpPr>
        <p:spPr>
          <a:xfrm>
            <a:off x="5879289" y="4032300"/>
            <a:ext cx="30028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Arial"/>
            </a:endParaRPr>
          </a:p>
        </p:txBody>
      </p:sp>
      <p:sp>
        <p:nvSpPr>
          <p:cNvPr id="87" name="TextBox 86">
            <a:extLst>
              <a:ext uri="{FF2B5EF4-FFF2-40B4-BE49-F238E27FC236}">
                <a16:creationId xmlns:a16="http://schemas.microsoft.com/office/drawing/2014/main" xmlns="" id="{F2872AE3-FEE0-4DD2-A87D-CE5D7E6D2C0B}"/>
              </a:ext>
            </a:extLst>
          </p:cNvPr>
          <p:cNvSpPr txBox="1"/>
          <p:nvPr/>
        </p:nvSpPr>
        <p:spPr>
          <a:xfrm>
            <a:off x="6222702" y="4281801"/>
            <a:ext cx="590177"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Symbol" panose="05050102010706020507" pitchFamily="18" charset="2"/>
                <a:ea typeface="+mn-ea"/>
                <a:cs typeface="Arial"/>
              </a:rPr>
              <a:t>q</a:t>
            </a:r>
            <a:r>
              <a:rPr kumimoji="0" lang="en-US" sz="1800" b="0" i="0" u="none" strike="noStrike" kern="1200" cap="none" spc="0" normalizeH="0" baseline="-25000" noProof="0" dirty="0" err="1">
                <a:ln>
                  <a:noFill/>
                </a:ln>
                <a:solidFill>
                  <a:srgbClr val="000000"/>
                </a:solidFill>
                <a:effectLst/>
                <a:uLnTx/>
                <a:uFillTx/>
                <a:latin typeface="Times New Roman"/>
                <a:ea typeface="+mn-ea"/>
                <a:cs typeface="Arial"/>
              </a:rPr>
              <a:t>q</a:t>
            </a:r>
            <a:endParaRPr kumimoji="0" lang="en-US" sz="1800" b="0" i="0" u="none" strike="noStrike" kern="1200" cap="none" spc="0" normalizeH="0" baseline="0" noProof="0" dirty="0">
              <a:ln>
                <a:noFill/>
              </a:ln>
              <a:solidFill>
                <a:srgbClr val="000000"/>
              </a:solidFill>
              <a:effectLst/>
              <a:uLnTx/>
              <a:uFillTx/>
              <a:latin typeface="Times New Roman"/>
              <a:ea typeface="+mn-ea"/>
              <a:cs typeface="Arial"/>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Arial"/>
            </a:endParaRPr>
          </a:p>
        </p:txBody>
      </p:sp>
      <p:sp>
        <p:nvSpPr>
          <p:cNvPr id="88" name="Oval 87">
            <a:extLst>
              <a:ext uri="{FF2B5EF4-FFF2-40B4-BE49-F238E27FC236}">
                <a16:creationId xmlns:a16="http://schemas.microsoft.com/office/drawing/2014/main" xmlns="" id="{3404E74B-9A1E-4C72-808B-4B39886E3891}"/>
              </a:ext>
            </a:extLst>
          </p:cNvPr>
          <p:cNvSpPr/>
          <p:nvPr/>
        </p:nvSpPr>
        <p:spPr bwMode="auto">
          <a:xfrm>
            <a:off x="6571192" y="4171694"/>
            <a:ext cx="82578" cy="91439"/>
          </a:xfrm>
          <a:prstGeom prst="ellipse">
            <a:avLst/>
          </a:prstGeom>
          <a:solidFill>
            <a:srgbClr val="00823B"/>
          </a:solidFill>
          <a:ln>
            <a:solidFill>
              <a:srgbClr val="00823B"/>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89" name="Oval 88">
            <a:extLst>
              <a:ext uri="{FF2B5EF4-FFF2-40B4-BE49-F238E27FC236}">
                <a16:creationId xmlns:a16="http://schemas.microsoft.com/office/drawing/2014/main" xmlns="" id="{5AB2366B-67B7-4AE9-8771-5D4CA36B8AB9}"/>
              </a:ext>
            </a:extLst>
          </p:cNvPr>
          <p:cNvSpPr/>
          <p:nvPr/>
        </p:nvSpPr>
        <p:spPr bwMode="auto">
          <a:xfrm>
            <a:off x="6575386" y="4171693"/>
            <a:ext cx="91440" cy="91440"/>
          </a:xfrm>
          <a:prstGeom prst="ellipse">
            <a:avLst/>
          </a:prstGeom>
          <a:solidFill>
            <a:srgbClr val="D6902A"/>
          </a:solidFill>
          <a:ln>
            <a:solidFill>
              <a:srgbClr val="D6902A"/>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Arial"/>
            </a:endParaRPr>
          </a:p>
        </p:txBody>
      </p:sp>
      <p:sp>
        <p:nvSpPr>
          <p:cNvPr id="90" name="Oval 89">
            <a:extLst>
              <a:ext uri="{FF2B5EF4-FFF2-40B4-BE49-F238E27FC236}">
                <a16:creationId xmlns:a16="http://schemas.microsoft.com/office/drawing/2014/main" xmlns="" id="{AD4F7F01-C89B-4773-AB0A-80EB7F72CEE1}"/>
              </a:ext>
            </a:extLst>
          </p:cNvPr>
          <p:cNvSpPr/>
          <p:nvPr/>
        </p:nvSpPr>
        <p:spPr bwMode="auto">
          <a:xfrm>
            <a:off x="6594442" y="4171690"/>
            <a:ext cx="91440" cy="91440"/>
          </a:xfrm>
          <a:prstGeom prst="ellipse">
            <a:avLst/>
          </a:prstGeom>
          <a:solidFill>
            <a:srgbClr val="0000BD"/>
          </a:solidFill>
          <a:ln>
            <a:solidFill>
              <a:srgbClr val="0000BD"/>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a:ea typeface="+mn-ea"/>
              <a:cs typeface="Arial"/>
            </a:endParaRPr>
          </a:p>
        </p:txBody>
      </p:sp>
    </p:spTree>
    <p:extLst>
      <p:ext uri="{BB962C8B-B14F-4D97-AF65-F5344CB8AC3E}">
        <p14:creationId xmlns:p14="http://schemas.microsoft.com/office/powerpoint/2010/main" val="339086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path" presetSubtype="0" repeatCount="indefinite" fill="hold" grpId="1" nodeType="withEffect">
                                  <p:stCondLst>
                                    <p:cond delay="200"/>
                                  </p:stCondLst>
                                  <p:endCondLst>
                                    <p:cond evt="onNext" delay="0">
                                      <p:tgtEl>
                                        <p:sldTgt/>
                                      </p:tgtEl>
                                    </p:cond>
                                  </p:endCondLst>
                                  <p:childTnLst>
                                    <p:animMotion origin="layout" path="M -0.00078 -0.00046 C 0.01732 0.00024 0.05925 0.04144 0.0612 0.08727 C 0.07032 0.13936 0.0836 0.26783 0.01472 0.26783 C -0.04557 0.2544 -0.0457 0.1294 -0.04765 0.08334 C -0.04948 0.03727 -0.01888 -0.00138 -0.00078 -0.00046 Z " pathEditMode="relative" rAng="0" ptsTypes="AAAAA">
                                      <p:cBhvr>
                                        <p:cTn id="8" dur="2000" fill="hold"/>
                                        <p:tgtEl>
                                          <p:spTgt spid="81"/>
                                        </p:tgtEl>
                                        <p:attrNameLst>
                                          <p:attrName>ppt_x</p:attrName>
                                          <p:attrName>ppt_y</p:attrName>
                                        </p:attrNameLst>
                                      </p:cBhvr>
                                      <p:rCtr x="1133" y="13403"/>
                                    </p:animMotion>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path" presetSubtype="0" repeatCount="indefinite" fill="hold" grpId="1" nodeType="withEffect">
                                  <p:stCondLst>
                                    <p:cond delay="300"/>
                                  </p:stCondLst>
                                  <p:endCondLst>
                                    <p:cond evt="onNext" delay="0">
                                      <p:tgtEl>
                                        <p:sldTgt/>
                                      </p:tgtEl>
                                    </p:cond>
                                  </p:endCondLst>
                                  <p:childTnLst>
                                    <p:animMotion origin="layout" path="M -0.00144 -0.00324 C 0.01731 0.00301 0.05143 0.07917 0.0496 0.12338 C 0.05625 0.16204 0.03411 0.19792 0.02669 0.21898 C 0.01927 0.23982 0.0121 0.24329 0.0052 0.24977 C 0.00026 0.25764 0.00078 0.25371 -0.00235 0.25486 C -0.00443 0.2581 -0.00352 0.25926 -0.00547 0.25972 C -0.00625 0.26227 -0.00547 0.25695 -0.00691 0.25672 C -0.00769 0.25857 -0.00782 0.25926 -0.00938 0.25949 C -0.01094 0.25972 -0.00717 0.28982 -0.01602 0.2588 C -0.08438 0.2588 -0.06797 0.12871 -0.06263 0.08542 C -0.05743 0.04213 -0.02006 -0.00972 -0.00144 -0.00324 Z " pathEditMode="relative" rAng="0" ptsTypes="AAAAAAAAAAA">
                                      <p:cBhvr>
                                        <p:cTn id="12" dur="2000" fill="hold"/>
                                        <p:tgtEl>
                                          <p:spTgt spid="82"/>
                                        </p:tgtEl>
                                        <p:attrNameLst>
                                          <p:attrName>ppt_x</p:attrName>
                                          <p:attrName>ppt_y</p:attrName>
                                        </p:attrNameLst>
                                      </p:cBhvr>
                                      <p:rCtr x="-742" y="13750"/>
                                    </p:animMotion>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path" presetSubtype="0" repeatCount="indefinite" fill="hold" grpId="1" nodeType="withEffect">
                                  <p:stCondLst>
                                    <p:cond delay="200"/>
                                  </p:stCondLst>
                                  <p:endCondLst>
                                    <p:cond evt="onNext" delay="0">
                                      <p:tgtEl>
                                        <p:sldTgt/>
                                      </p:tgtEl>
                                    </p:cond>
                                  </p:endCondLst>
                                  <p:childTnLst>
                                    <p:animMotion origin="layout" path="M -0.0013 -0.00046 C 0.01549 -0.00833 0.02409 0.01551 0.03008 0.03056 C 0.03607 0.04584 0.03633 0.06875 0.03437 0.09075 C 0.03659 0.11899 0.02096 0.14977 0.01172 0.16991 C 0.00234 0.18982 -0.01172 0.20301 -0.02149 0.21088 C -0.03138 0.21899 -0.03854 0.22246 -0.0474 0.2176 C -0.05638 0.2125 -0.07123 0.20394 -0.07513 0.18125 C -0.07891 0.15788 -0.08516 0.1088 -0.07071 0.07848 C -0.06302 0.0419 -0.0181 0.00764 -0.0013 -0.00046 Z " pathEditMode="relative" rAng="0" ptsTypes="AAAAAAAAA">
                                      <p:cBhvr>
                                        <p:cTn id="16" dur="2000" fill="hold"/>
                                        <p:tgtEl>
                                          <p:spTgt spid="88"/>
                                        </p:tgtEl>
                                        <p:attrNameLst>
                                          <p:attrName>ppt_x</p:attrName>
                                          <p:attrName>ppt_y</p:attrName>
                                        </p:attrNameLst>
                                      </p:cBhvr>
                                      <p:rCtr x="-2096" y="10926"/>
                                    </p:animMotion>
                                  </p:childTnLst>
                                </p:cTn>
                              </p:par>
                              <p:par>
                                <p:cTn id="17" presetID="1" presetClass="entr" presetSubtype="0"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par>
                                <p:cTn id="19" presetID="1" presetClass="path" presetSubtype="0" repeatCount="indefinite" fill="hold" grpId="1" nodeType="withEffect">
                                  <p:stCondLst>
                                    <p:cond delay="200"/>
                                  </p:stCondLst>
                                  <p:endCondLst>
                                    <p:cond evt="onNext" delay="0">
                                      <p:tgtEl>
                                        <p:sldTgt/>
                                      </p:tgtEl>
                                    </p:cond>
                                  </p:endCondLst>
                                  <p:childTnLst>
                                    <p:animMotion origin="layout" path="M -0.00456 -0.00047 C 0.00833 -0.00209 0.01901 0.0081 0.02304 0.02152 C 0.02721 0.03495 0.025 0.05301 0.02174 0.06921 C 0.01328 0.08842 0.00768 0.11713 -0.00638 0.13287 C -0.02045 0.14838 -0.04948 0.16759 -0.06237 0.16389 C -0.07344 0.16898 -0.06888 0.16504 -0.07162 0.15717 C -0.07448 0.1493 -0.08594 0.11389 -0.08269 0.09236 C -0.08112 0.07014 -0.0681 0.05532 -0.05352 0.03171 C -0.04375 0.00463 -0.01732 0.00139 -0.00456 -0.00047 Z " pathEditMode="relative" rAng="0" ptsTypes="AAAAAAAAA">
                                      <p:cBhvr>
                                        <p:cTn id="20" dur="3300" fill="hold"/>
                                        <p:tgtEl>
                                          <p:spTgt spid="89"/>
                                        </p:tgtEl>
                                        <p:attrNameLst>
                                          <p:attrName>ppt_x</p:attrName>
                                          <p:attrName>ppt_y</p:attrName>
                                        </p:attrNameLst>
                                      </p:cBhvr>
                                      <p:rCtr x="-2435" y="8333"/>
                                    </p:animMotion>
                                  </p:childTnLst>
                                </p:cTn>
                              </p:par>
                              <p:par>
                                <p:cTn id="21" presetID="1"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path" presetSubtype="0" repeatCount="indefinite" fill="hold" grpId="1" nodeType="withEffect">
                                  <p:stCondLst>
                                    <p:cond delay="0"/>
                                  </p:stCondLst>
                                  <p:endCondLst>
                                    <p:cond evt="onNext" delay="0">
                                      <p:tgtEl>
                                        <p:sldTgt/>
                                      </p:tgtEl>
                                    </p:cond>
                                  </p:endCondLst>
                                  <p:childTnLst>
                                    <p:animMotion origin="layout" path="M -1.45833E-6 -4.81481E-6 C 0.01146 0.00255 0.02175 0.01135 0.02136 0.04028 C 0.0211 0.05718 0.01276 0.07454 0.003 0.0875 C -0.00664 0.10047 -0.02487 0.11459 -0.03685 0.11783 C -0.05547 0.1294 -0.05911 0.1257 -0.06237 0.11667 C -0.06549 0.10788 -0.07213 0.11482 -0.06953 0.09954 C -0.06797 0.05093 -0.05898 0.0419 -0.04752 0.02524 C -0.03594 0.0088 -0.01146 -0.00254 -1.45833E-6 -4.81481E-6 Z " pathEditMode="relative" rAng="0" ptsTypes="AAAAAAAA">
                                      <p:cBhvr>
                                        <p:cTn id="24" dur="2000" fill="hold"/>
                                        <p:tgtEl>
                                          <p:spTgt spid="90"/>
                                        </p:tgtEl>
                                        <p:attrNameLst>
                                          <p:attrName>ppt_x</p:attrName>
                                          <p:attrName>ppt_y</p:attrName>
                                        </p:attrNameLst>
                                      </p:cBhvr>
                                      <p:rCtr x="-2448" y="6227"/>
                                    </p:animMotion>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1" grpId="0" animBg="1"/>
      <p:bldP spid="81" grpId="1" animBg="1"/>
      <p:bldP spid="82" grpId="0" animBg="1"/>
      <p:bldP spid="82" grpId="1" animBg="1"/>
      <p:bldP spid="88" grpId="0" animBg="1"/>
      <p:bldP spid="88" grpId="1" animBg="1"/>
      <p:bldP spid="89" grpId="0" animBg="1"/>
      <p:bldP spid="89" grpId="1" animBg="1"/>
      <p:bldP spid="90" grpId="0" animBg="1"/>
      <p:bldP spid="90"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18429" y="14741"/>
            <a:ext cx="6766560" cy="611187"/>
          </a:xfrm>
          <a:prstGeom prst="rect">
            <a:avLst/>
          </a:prstGeom>
        </p:spPr>
        <p:txBody>
          <a:bodyPr>
            <a:normAutofit fontScale="90000" lnSpcReduction="20000"/>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Arial" charset="0"/>
                <a:cs typeface="Arial" charset="0"/>
              </a:defRPr>
            </a:lvl2pPr>
            <a:lvl3pPr algn="ctr" rtl="0" fontAlgn="base">
              <a:spcBef>
                <a:spcPct val="0"/>
              </a:spcBef>
              <a:spcAft>
                <a:spcPct val="0"/>
              </a:spcAft>
              <a:defRPr sz="4400">
                <a:solidFill>
                  <a:schemeClr val="tx2"/>
                </a:solidFill>
                <a:latin typeface="Arial" charset="0"/>
                <a:ea typeface="Arial" charset="0"/>
                <a:cs typeface="Arial" charset="0"/>
              </a:defRPr>
            </a:lvl3pPr>
            <a:lvl4pPr algn="ctr" rtl="0" fontAlgn="base">
              <a:spcBef>
                <a:spcPct val="0"/>
              </a:spcBef>
              <a:spcAft>
                <a:spcPct val="0"/>
              </a:spcAft>
              <a:defRPr sz="4400">
                <a:solidFill>
                  <a:schemeClr val="tx2"/>
                </a:solidFill>
                <a:latin typeface="Arial" charset="0"/>
                <a:ea typeface="Arial" charset="0"/>
                <a:cs typeface="Arial" charset="0"/>
              </a:defRPr>
            </a:lvl4pPr>
            <a:lvl5pPr algn="ctr" rtl="0" fontAlgn="base">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0" cap="none" spc="0" normalizeH="0" baseline="0" noProof="0" dirty="0">
                <a:ln>
                  <a:solidFill>
                    <a:srgbClr val="FF0000"/>
                  </a:solidFill>
                </a:ln>
                <a:solidFill>
                  <a:srgbClr val="000000"/>
                </a:solidFill>
                <a:effectLst/>
                <a:uLnTx/>
                <a:uFillTx/>
                <a:latin typeface="Berlin Sans FB" pitchFamily="34" charset="0"/>
                <a:cs typeface="Arial"/>
              </a:rPr>
              <a:t>Ramsey Spectroscopy</a:t>
            </a:r>
          </a:p>
        </p:txBody>
      </p:sp>
      <mc:AlternateContent xmlns:mc="http://schemas.openxmlformats.org/markup-compatibility/2006" xmlns:a14="http://schemas.microsoft.com/office/drawing/2010/main">
        <mc:Choice Requires="a14">
          <p:sp>
            <p:nvSpPr>
              <p:cNvPr id="137" name="Rectangle 136"/>
              <p:cNvSpPr/>
              <p:nvPr/>
            </p:nvSpPr>
            <p:spPr>
              <a:xfrm>
                <a:off x="1951077" y="3040766"/>
                <a:ext cx="1337480" cy="866632"/>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prstClr val="white"/>
                          </a:solidFill>
                          <a:effectLst/>
                          <a:uLnTx/>
                          <a:uFillTx/>
                          <a:latin typeface="Cambria Math" panose="02040503050406030204" pitchFamily="18" charset="0"/>
                        </a:rPr>
                        <m:t> </m:t>
                      </m:r>
                    </m:oMath>
                  </m:oMathPara>
                </a14:m>
                <a:endParaRPr kumimoji="0" lang="en-US" sz="1800" b="0" i="1" u="none" strike="noStrike" kern="0" cap="none" spc="0" normalizeH="0" baseline="0" noProof="0" dirty="0">
                  <a:ln>
                    <a:noFill/>
                  </a:ln>
                  <a:solidFill>
                    <a:prstClr val="white"/>
                  </a:solidFill>
                  <a:effectLst/>
                  <a:uLnTx/>
                  <a:uFillTx/>
                  <a:latin typeface="Cambria Math" panose="02040503050406030204" pitchFamily="18"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𝜃</m:t>
                      </m:r>
                    </m:oMath>
                  </m:oMathPara>
                </a14:m>
                <a:endParaRPr kumimoji="0" lang="en-US" sz="1800" b="0" i="0" u="none" strike="noStrike" kern="0" cap="none" spc="0" normalizeH="0" baseline="0" noProof="0" dirty="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cs typeface="Arial"/>
                </a:endParaRPr>
              </a:p>
            </p:txBody>
          </p:sp>
        </mc:Choice>
        <mc:Fallback xmlns="">
          <p:sp>
            <p:nvSpPr>
              <p:cNvPr id="137" name="Rectangle 136"/>
              <p:cNvSpPr>
                <a:spLocks noRot="1" noChangeAspect="1" noMove="1" noResize="1" noEditPoints="1" noAdjustHandles="1" noChangeArrowheads="1" noChangeShapeType="1" noTextEdit="1"/>
              </p:cNvSpPr>
              <p:nvPr/>
            </p:nvSpPr>
            <p:spPr>
              <a:xfrm>
                <a:off x="1951077" y="3040766"/>
                <a:ext cx="1337480" cy="866632"/>
              </a:xfrm>
              <a:prstGeom prst="rect">
                <a:avLst/>
              </a:prstGeom>
              <a:blipFill>
                <a:blip r:embed="rId3"/>
                <a:stretch>
                  <a:fillRect/>
                </a:stretch>
              </a:blipFill>
              <a:ln w="12700" cap="flat" cmpd="sng" algn="ctr">
                <a:solidFill>
                  <a:srgbClr val="4472C4">
                    <a:shade val="50000"/>
                  </a:srgbClr>
                </a:solidFill>
                <a:prstDash val="solid"/>
                <a:miter lim="800000"/>
              </a:ln>
              <a:effectLst/>
            </p:spPr>
            <p:txBody>
              <a:bodyPr/>
              <a:lstStyle/>
              <a:p>
                <a:r>
                  <a:rPr lang="en-US">
                    <a:noFill/>
                  </a:rPr>
                  <a:t> </a:t>
                </a:r>
              </a:p>
            </p:txBody>
          </p:sp>
        </mc:Fallback>
      </mc:AlternateContent>
      <p:pic>
        <p:nvPicPr>
          <p:cNvPr id="141" name="Picture 140"/>
          <p:cNvPicPr>
            <a:picLocks noChangeAspect="1"/>
          </p:cNvPicPr>
          <p:nvPr/>
        </p:nvPicPr>
        <p:blipFill rotWithShape="1">
          <a:blip r:embed="rId4"/>
          <a:srcRect r="66378" b="9695"/>
          <a:stretch/>
        </p:blipFill>
        <p:spPr>
          <a:xfrm>
            <a:off x="1678307" y="992149"/>
            <a:ext cx="1865316" cy="1953574"/>
          </a:xfrm>
          <a:prstGeom prst="rect">
            <a:avLst/>
          </a:prstGeom>
        </p:spPr>
      </p:pic>
      <p:cxnSp>
        <p:nvCxnSpPr>
          <p:cNvPr id="72" name="Straight Arrow Connector 71"/>
          <p:cNvCxnSpPr>
            <a:endCxn id="83" idx="1"/>
          </p:cNvCxnSpPr>
          <p:nvPr/>
        </p:nvCxnSpPr>
        <p:spPr>
          <a:xfrm>
            <a:off x="3267190" y="3450049"/>
            <a:ext cx="4159585" cy="34361"/>
          </a:xfrm>
          <a:prstGeom prst="straightConnector1">
            <a:avLst/>
          </a:prstGeom>
          <a:noFill/>
          <a:ln w="57150" cap="flat" cmpd="sng" algn="ctr">
            <a:solidFill>
              <a:srgbClr val="FF0000"/>
            </a:solidFill>
            <a:prstDash val="solid"/>
            <a:miter lim="800000"/>
            <a:headEnd type="triangle"/>
            <a:tailEnd type="triangle"/>
          </a:ln>
          <a:effectLst/>
        </p:spPr>
      </p:cxnSp>
      <mc:AlternateContent xmlns:mc="http://schemas.openxmlformats.org/markup-compatibility/2006" xmlns:a14="http://schemas.microsoft.com/office/drawing/2010/main">
        <mc:Choice Requires="a14">
          <p:sp>
            <p:nvSpPr>
              <p:cNvPr id="73" name="Rectangle 72"/>
              <p:cNvSpPr/>
              <p:nvPr/>
            </p:nvSpPr>
            <p:spPr>
              <a:xfrm>
                <a:off x="4724171" y="3496515"/>
                <a:ext cx="4012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srgbClr val="FF0000"/>
                          </a:solidFill>
                          <a:effectLst/>
                          <a:uLnTx/>
                          <a:uFillTx/>
                          <a:latin typeface="Cambria Math" panose="02040503050406030204" pitchFamily="18" charset="0"/>
                        </a:rPr>
                        <m:t>𝜏</m:t>
                      </m:r>
                    </m:oMath>
                  </m:oMathPara>
                </a14:m>
                <a:endParaRPr kumimoji="0" lang="en-US" sz="1800" b="0" i="0" u="none" strike="noStrike" kern="0" cap="none" spc="0" normalizeH="0" baseline="0" noProof="0" dirty="0">
                  <a:ln>
                    <a:noFill/>
                  </a:ln>
                  <a:solidFill>
                    <a:srgbClr val="FF0000"/>
                  </a:solidFill>
                  <a:effectLst/>
                  <a:uLnTx/>
                  <a:uFillTx/>
                  <a:latin typeface="Calibri" panose="020F0502020204030204"/>
                  <a:cs typeface="Arial"/>
                </a:endParaRPr>
              </a:p>
            </p:txBody>
          </p:sp>
        </mc:Choice>
        <mc:Fallback xmlns="">
          <p:sp>
            <p:nvSpPr>
              <p:cNvPr id="73" name="Rectangle 72"/>
              <p:cNvSpPr>
                <a:spLocks noRot="1" noChangeAspect="1" noMove="1" noResize="1" noEditPoints="1" noAdjustHandles="1" noChangeArrowheads="1" noChangeShapeType="1" noTextEdit="1"/>
              </p:cNvSpPr>
              <p:nvPr/>
            </p:nvSpPr>
            <p:spPr>
              <a:xfrm>
                <a:off x="4724171" y="3496515"/>
                <a:ext cx="401264"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Rectangle 82"/>
              <p:cNvSpPr/>
              <p:nvPr/>
            </p:nvSpPr>
            <p:spPr>
              <a:xfrm>
                <a:off x="7426774" y="3051093"/>
                <a:ext cx="1243268" cy="866632"/>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prstClr val="white"/>
                          </a:solidFill>
                          <a:effectLst/>
                          <a:uLnTx/>
                          <a:uFillTx/>
                          <a:latin typeface="Cambria Math" panose="02040503050406030204" pitchFamily="18" charset="0"/>
                        </a:rPr>
                        <m:t> </m:t>
                      </m:r>
                    </m:oMath>
                  </m:oMathPara>
                </a14:m>
                <a:endParaRPr kumimoji="0" lang="en-US" sz="1800" b="0" i="1" u="none" strike="noStrike" kern="0" cap="none" spc="0" normalizeH="0" baseline="0" noProof="0" dirty="0">
                  <a:ln>
                    <a:noFill/>
                  </a:ln>
                  <a:solidFill>
                    <a:prstClr val="white"/>
                  </a:solidFill>
                  <a:effectLst/>
                  <a:uLnTx/>
                  <a:uFillTx/>
                  <a:latin typeface="Cambria Math" panose="02040503050406030204" pitchFamily="18"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prstClr val="white"/>
                              </a:solidFill>
                              <a:effectLst/>
                              <a:uLnTx/>
                              <a:uFillTx/>
                              <a:latin typeface="Cambria Math"/>
                            </a:rPr>
                          </m:ctrlPr>
                        </m:fPr>
                        <m:num>
                          <m:r>
                            <a:rPr kumimoji="0" lang="en-US" sz="1800" b="0" i="1" u="none" strike="noStrike" kern="0" cap="none" spc="0" normalizeH="0" baseline="0" noProof="0" smtClean="0">
                              <a:ln>
                                <a:noFill/>
                              </a:ln>
                              <a:solidFill>
                                <a:prstClr val="white"/>
                              </a:solidFill>
                              <a:effectLst/>
                              <a:uLnTx/>
                              <a:uFillTx/>
                              <a:latin typeface="Cambria Math" panose="02040503050406030204" pitchFamily="18" charset="0"/>
                            </a:rPr>
                            <m:t>𝜋</m:t>
                          </m:r>
                          <m:r>
                            <m:rPr>
                              <m:nor/>
                            </m:rPr>
                            <a:rPr kumimoji="0" lang="en-US" sz="1800" b="0" i="0" u="none" strike="noStrike" kern="0" cap="none" spc="0" normalizeH="0" baseline="0" noProof="0" dirty="0">
                              <a:ln>
                                <a:noFill/>
                              </a:ln>
                              <a:solidFill>
                                <a:prstClr val="white"/>
                              </a:solidFill>
                              <a:effectLst/>
                              <a:uLnTx/>
                              <a:uFillTx/>
                              <a:latin typeface="Calibri" panose="020F0502020204030204"/>
                              <a:cs typeface="Arial"/>
                            </a:rPr>
                            <m:t> </m:t>
                          </m:r>
                        </m:num>
                        <m:den>
                          <m:r>
                            <a:rPr kumimoji="0" lang="en-US" sz="1800" b="0" i="1" u="none" strike="noStrike" kern="0" cap="none" spc="0" normalizeH="0" baseline="0" noProof="0" smtClean="0">
                              <a:ln>
                                <a:noFill/>
                              </a:ln>
                              <a:solidFill>
                                <a:prstClr val="white"/>
                              </a:solidFill>
                              <a:effectLst/>
                              <a:uLnTx/>
                              <a:uFillTx/>
                              <a:latin typeface="Cambria Math" panose="02040503050406030204" pitchFamily="18" charset="0"/>
                            </a:rPr>
                            <m:t>2</m:t>
                          </m:r>
                        </m:den>
                      </m:f>
                    </m:oMath>
                  </m:oMathPara>
                </a14:m>
                <a:endParaRPr kumimoji="0" lang="en-US" sz="1800" b="0" i="0" u="none" strike="noStrike" kern="0" cap="none" spc="0" normalizeH="0" baseline="0" noProof="0" dirty="0">
                  <a:ln>
                    <a:noFill/>
                  </a:ln>
                  <a:solidFill>
                    <a:prstClr val="white"/>
                  </a:solidFill>
                  <a:effectLst/>
                  <a:uLnTx/>
                  <a:uFillTx/>
                  <a:latin typeface="Calibri" panose="020F0502020204030204"/>
                  <a:cs typeface="Arial"/>
                </a:endParaRPr>
              </a:p>
            </p:txBody>
          </p:sp>
        </mc:Choice>
        <mc:Fallback xmlns="">
          <p:sp>
            <p:nvSpPr>
              <p:cNvPr id="83" name="Rectangle 82"/>
              <p:cNvSpPr>
                <a:spLocks noRot="1" noChangeAspect="1" noMove="1" noResize="1" noEditPoints="1" noAdjustHandles="1" noChangeArrowheads="1" noChangeShapeType="1" noTextEdit="1"/>
              </p:cNvSpPr>
              <p:nvPr/>
            </p:nvSpPr>
            <p:spPr>
              <a:xfrm>
                <a:off x="7426774" y="3051093"/>
                <a:ext cx="1243268" cy="866632"/>
              </a:xfrm>
              <a:prstGeom prst="rect">
                <a:avLst/>
              </a:prstGeom>
              <a:blipFill>
                <a:blip r:embed="rId6"/>
                <a:stretch>
                  <a:fillRect/>
                </a:stretch>
              </a:blipFill>
              <a:ln w="12700" cap="flat" cmpd="sng" algn="ctr">
                <a:solidFill>
                  <a:srgbClr val="4472C4">
                    <a:shade val="50000"/>
                  </a:srgbClr>
                </a:solidFill>
                <a:prstDash val="solid"/>
                <a:miter lim="800000"/>
              </a:ln>
              <a:effectLst/>
            </p:spPr>
            <p:txBody>
              <a:bodyPr/>
              <a:lstStyle/>
              <a:p>
                <a:r>
                  <a:rPr lang="en-US">
                    <a:noFill/>
                  </a:rPr>
                  <a:t> </a:t>
                </a:r>
              </a:p>
            </p:txBody>
          </p:sp>
        </mc:Fallback>
      </mc:AlternateContent>
      <p:sp>
        <p:nvSpPr>
          <p:cNvPr id="18" name="TextBox 17"/>
          <p:cNvSpPr txBox="1"/>
          <p:nvPr/>
        </p:nvSpPr>
        <p:spPr>
          <a:xfrm>
            <a:off x="4923064" y="2926921"/>
            <a:ext cx="27801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cs typeface="Arial"/>
              </a:rPr>
              <a:t>Evolution</a:t>
            </a:r>
          </a:p>
        </p:txBody>
      </p:sp>
      <p:pic>
        <p:nvPicPr>
          <p:cNvPr id="19" name="Picture 18"/>
          <p:cNvPicPr>
            <a:picLocks noChangeAspect="1"/>
          </p:cNvPicPr>
          <p:nvPr/>
        </p:nvPicPr>
        <p:blipFill rotWithShape="1">
          <a:blip r:embed="rId7"/>
          <a:srcRect l="50319"/>
          <a:stretch/>
        </p:blipFill>
        <p:spPr>
          <a:xfrm>
            <a:off x="4404877" y="942364"/>
            <a:ext cx="1872858" cy="1999959"/>
          </a:xfrm>
          <a:prstGeom prst="rect">
            <a:avLst/>
          </a:prstGeom>
        </p:spPr>
      </p:pic>
      <p:sp>
        <p:nvSpPr>
          <p:cNvPr id="20" name="Rectangle 19"/>
          <p:cNvSpPr/>
          <p:nvPr/>
        </p:nvSpPr>
        <p:spPr>
          <a:xfrm>
            <a:off x="8890147" y="3054435"/>
            <a:ext cx="1784343"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iberationSans"/>
                <a:cs typeface="Arial"/>
              </a:rPr>
              <a:t>Measure transverse magnetization</a:t>
            </a:r>
          </a:p>
        </p:txBody>
      </p:sp>
      <p:pic>
        <p:nvPicPr>
          <p:cNvPr id="97" name="Picture 96"/>
          <p:cNvPicPr>
            <a:picLocks noChangeAspect="1"/>
          </p:cNvPicPr>
          <p:nvPr/>
        </p:nvPicPr>
        <p:blipFill rotWithShape="1">
          <a:blip r:embed="rId4"/>
          <a:srcRect l="65514" b="14587"/>
          <a:stretch/>
        </p:blipFill>
        <p:spPr>
          <a:xfrm>
            <a:off x="6892545" y="1062212"/>
            <a:ext cx="1938686" cy="1872299"/>
          </a:xfrm>
          <a:prstGeom prst="rect">
            <a:avLst/>
          </a:prstGeom>
        </p:spPr>
      </p:pic>
      <p:grpSp>
        <p:nvGrpSpPr>
          <p:cNvPr id="6" name="Group 5"/>
          <p:cNvGrpSpPr/>
          <p:nvPr/>
        </p:nvGrpSpPr>
        <p:grpSpPr>
          <a:xfrm>
            <a:off x="223825" y="3894344"/>
            <a:ext cx="10893508" cy="3147670"/>
            <a:chOff x="-1619968" y="3673235"/>
            <a:chExt cx="10893508" cy="3147670"/>
          </a:xfrm>
        </p:grpSpPr>
        <p:grpSp>
          <p:nvGrpSpPr>
            <p:cNvPr id="5" name="Group 4"/>
            <p:cNvGrpSpPr/>
            <p:nvPr/>
          </p:nvGrpSpPr>
          <p:grpSpPr>
            <a:xfrm>
              <a:off x="-1619968" y="3673235"/>
              <a:ext cx="10893508" cy="3147670"/>
              <a:chOff x="-1619968" y="3673235"/>
              <a:chExt cx="10893508" cy="3147670"/>
            </a:xfrm>
          </p:grpSpPr>
          <p:sp>
            <p:nvSpPr>
              <p:cNvPr id="11" name="Rounded Rectangle 10"/>
              <p:cNvSpPr/>
              <p:nvPr/>
            </p:nvSpPr>
            <p:spPr bwMode="auto">
              <a:xfrm>
                <a:off x="8732" y="3875480"/>
                <a:ext cx="8638312" cy="2945425"/>
              </a:xfrm>
              <a:prstGeom prst="roundRect">
                <a:avLst/>
              </a:prstGeom>
              <a:solidFill>
                <a:srgbClr val="FAF6A8">
                  <a:alpha val="16863"/>
                </a:srgbClr>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cs typeface="Arial"/>
                </a:endParaRPr>
              </a:p>
            </p:txBody>
          </p:sp>
          <mc:AlternateContent xmlns:mc="http://schemas.openxmlformats.org/markup-compatibility/2006" xmlns:a14="http://schemas.microsoft.com/office/drawing/2010/main">
            <mc:Choice Requires="a14">
              <p:sp>
                <p:nvSpPr>
                  <p:cNvPr id="65" name="Rectangle 64"/>
                  <p:cNvSpPr/>
                  <p:nvPr/>
                </p:nvSpPr>
                <p:spPr>
                  <a:xfrm>
                    <a:off x="-1619968" y="5120227"/>
                    <a:ext cx="5116957" cy="47359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𝒞</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contrast</m:t>
                          </m:r>
                        </m:oMath>
                      </m:oMathPara>
                    </a14:m>
                    <a:endParaRPr kumimoji="0" lang="en-US" sz="2400" b="0" i="0" u="none" strike="noStrike" kern="1200" cap="none" spc="0" normalizeH="0" baseline="0" noProof="0" dirty="0">
                      <a:ln>
                        <a:noFill/>
                      </a:ln>
                      <a:solidFill>
                        <a:srgbClr val="000000"/>
                      </a:solidFill>
                      <a:effectLst/>
                      <a:uLnTx/>
                      <a:uFillTx/>
                      <a:latin typeface="Arial"/>
                      <a:cs typeface="Arial"/>
                    </a:endParaRPr>
                  </a:p>
                </p:txBody>
              </p:sp>
            </mc:Choice>
            <mc:Fallback xmlns="">
              <p:sp>
                <p:nvSpPr>
                  <p:cNvPr id="65" name="Rectangle 64"/>
                  <p:cNvSpPr>
                    <a:spLocks noRot="1" noChangeAspect="1" noMove="1" noResize="1" noEditPoints="1" noAdjustHandles="1" noChangeArrowheads="1" noChangeShapeType="1" noTextEdit="1"/>
                  </p:cNvSpPr>
                  <p:nvPr/>
                </p:nvSpPr>
                <p:spPr>
                  <a:xfrm>
                    <a:off x="-1619968" y="5120227"/>
                    <a:ext cx="5116957" cy="473591"/>
                  </a:xfrm>
                  <a:prstGeom prst="rect">
                    <a:avLst/>
                  </a:prstGeom>
                  <a:blipFill>
                    <a:blip r:embed="rId8"/>
                    <a:stretch>
                      <a:fillRect/>
                    </a:stretch>
                  </a:blipFill>
                </p:spPr>
                <p:txBody>
                  <a:bodyPr/>
                  <a:lstStyle/>
                  <a:p>
                    <a:r>
                      <a:rPr lang="en-US">
                        <a:noFill/>
                      </a:rPr>
                      <a:t> </a:t>
                    </a:r>
                  </a:p>
                </p:txBody>
              </p:sp>
            </mc:Fallback>
          </mc:AlternateContent>
          <p:cxnSp>
            <p:nvCxnSpPr>
              <p:cNvPr id="136" name="Straight Connector 135"/>
              <p:cNvCxnSpPr>
                <a:cxnSpLocks/>
              </p:cNvCxnSpPr>
              <p:nvPr/>
            </p:nvCxnSpPr>
            <p:spPr>
              <a:xfrm>
                <a:off x="-72248" y="3673235"/>
                <a:ext cx="7538653" cy="0"/>
              </a:xfrm>
              <a:prstGeom prst="line">
                <a:avLst/>
              </a:prstGeom>
              <a:noFill/>
              <a:ln w="6350" cap="flat" cmpd="sng" algn="ctr">
                <a:solidFill>
                  <a:srgbClr val="4472C4"/>
                </a:solidFill>
                <a:prstDash val="solid"/>
                <a:miter lim="800000"/>
              </a:ln>
              <a:effectLst/>
            </p:spPr>
          </p:cxnSp>
          <mc:AlternateContent xmlns:mc="http://schemas.openxmlformats.org/markup-compatibility/2006" xmlns:a14="http://schemas.microsoft.com/office/drawing/2010/main">
            <mc:Choice Requires="a14">
              <p:sp>
                <p:nvSpPr>
                  <p:cNvPr id="94" name="Rectangle 93"/>
                  <p:cNvSpPr/>
                  <p:nvPr/>
                </p:nvSpPr>
                <p:spPr>
                  <a:xfrm>
                    <a:off x="-983032" y="5385019"/>
                    <a:ext cx="8505733" cy="11835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𝒞</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d>
                            <m:dPr>
                              <m:begChr m:val="|"/>
                              <m:endChr m:val="|"/>
                              <m:ctrlPr>
                                <a:rPr kumimoji="0" lang="en-US" sz="2400" b="0" i="1" u="none" strike="noStrike" kern="1200" cap="none" spc="0" normalizeH="0" baseline="0" noProof="0" smtClean="0">
                                  <a:ln>
                                    <a:noFill/>
                                  </a:ln>
                                  <a:solidFill>
                                    <a:prstClr val="black"/>
                                  </a:solidFill>
                                  <a:effectLst/>
                                  <a:uLnTx/>
                                  <a:uFillTx/>
                                  <a:latin typeface="Cambria Math"/>
                                </a:rPr>
                              </m:ctrlPr>
                            </m:dPr>
                            <m:e>
                              <m:d>
                                <m:dPr>
                                  <m:begChr m:val="⟨"/>
                                  <m:endChr m:val="⟩"/>
                                  <m:ctrlPr>
                                    <a:rPr kumimoji="0" lang="en-US" sz="2400" b="0" i="1" u="none" strike="noStrike" kern="1200" cap="none" spc="0" normalizeH="0" baseline="0" noProof="0" smtClean="0">
                                      <a:ln>
                                        <a:noFill/>
                                      </a:ln>
                                      <a:solidFill>
                                        <a:prstClr val="black"/>
                                      </a:solidFill>
                                      <a:effectLst/>
                                      <a:uLnTx/>
                                      <a:uFillTx/>
                                      <a:latin typeface="Cambria Math"/>
                                    </a:rPr>
                                  </m:ctrlPr>
                                </m:dPr>
                                <m:e>
                                  <m:sSup>
                                    <m:sSupPr>
                                      <m:ctrlPr>
                                        <a:rPr kumimoji="0" lang="en-US" sz="2400" b="0" i="1" u="none" strike="noStrike" kern="1200" cap="none" spc="0" normalizeH="0" baseline="0" noProof="0">
                                          <a:ln>
                                            <a:noFill/>
                                          </a:ln>
                                          <a:solidFill>
                                            <a:prstClr val="black"/>
                                          </a:solidFill>
                                          <a:effectLst/>
                                          <a:uLnTx/>
                                          <a:uFillTx/>
                                          <a:latin typeface="Cambria Math"/>
                                        </a:rPr>
                                      </m:ctrlPr>
                                    </m:sSupPr>
                                    <m:e>
                                      <m:sSub>
                                        <m:sSubPr>
                                          <m:ctrlPr>
                                            <a:rPr kumimoji="0" lang="en-US" sz="2400" b="0" i="1" u="none" strike="noStrike" kern="1200" cap="none" spc="0" normalizeH="0" baseline="0" noProof="0">
                                              <a:ln>
                                                <a:noFill/>
                                              </a:ln>
                                              <a:solidFill>
                                                <a:prstClr val="black"/>
                                              </a:solidFill>
                                              <a:effectLst/>
                                              <a:uLnTx/>
                                              <a:uFillTx/>
                                              <a:latin typeface="Cambria Math"/>
                                            </a:rPr>
                                          </m:ctrlPr>
                                        </m:sSubPr>
                                        <m:e>
                                          <m:acc>
                                            <m:accPr>
                                              <m:chr m:val="̂"/>
                                              <m:ctrlPr>
                                                <a:rPr kumimoji="0" lang="en-US" sz="2400" b="0" i="1" u="none" strike="noStrike" kern="1200" cap="none" spc="0" normalizeH="0" baseline="0" noProof="0">
                                                  <a:ln>
                                                    <a:noFill/>
                                                  </a:ln>
                                                  <a:solidFill>
                                                    <a:prstClr val="black"/>
                                                  </a:solidFill>
                                                  <a:effectLst/>
                                                  <a:uLnTx/>
                                                  <a:uFillTx/>
                                                  <a:latin typeface="Cambria Math"/>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𝑆</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 </m:t>
                                          </m:r>
                                        </m:sub>
                                      </m:sSub>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m:t>
                                      </m:r>
                                    </m:sup>
                                  </m:sSup>
                                  <m:d>
                                    <m:dPr>
                                      <m:ctrlPr>
                                        <a:rPr kumimoji="0" lang="en-US" sz="2400" b="0" i="1" u="none" strike="noStrike" kern="1200" cap="none" spc="0" normalizeH="0" baseline="0" noProof="0" smtClean="0">
                                          <a:ln>
                                            <a:noFill/>
                                          </a:ln>
                                          <a:solidFill>
                                            <a:prstClr val="black"/>
                                          </a:solidFill>
                                          <a:effectLst/>
                                          <a:uLnTx/>
                                          <a:uFillTx/>
                                          <a:latin typeface="Cambria Math"/>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𝑡</m:t>
                                      </m:r>
                                    </m:e>
                                  </m:d>
                                </m:e>
                              </m:d>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𝑁</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2</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𝑁</m:t>
                          </m:r>
                          <m:rad>
                            <m:radPr>
                              <m:degHide m:val="on"/>
                              <m:ctrlPr>
                                <a:rPr kumimoji="0" lang="en-US" sz="2400" b="0" i="1" u="none" strike="noStrike" kern="1200" cap="none" spc="0" normalizeH="0" baseline="0" noProof="0" smtClean="0">
                                  <a:ln>
                                    <a:noFill/>
                                  </a:ln>
                                  <a:solidFill>
                                    <a:srgbClr val="000000"/>
                                  </a:solidFill>
                                  <a:effectLst/>
                                  <a:uLnTx/>
                                  <a:uFillTx/>
                                  <a:latin typeface="Cambria Math"/>
                                </a:rPr>
                              </m:ctrlPr>
                            </m:radPr>
                            <m:deg/>
                            <m:e>
                              <m:sSup>
                                <m:sSupPr>
                                  <m:ctrlPr>
                                    <a:rPr kumimoji="0" lang="en-US" sz="2400" b="0" i="1" u="none" strike="noStrike" kern="1200" cap="none" spc="0" normalizeH="0" baseline="0" noProof="0">
                                      <a:ln>
                                        <a:noFill/>
                                      </a:ln>
                                      <a:solidFill>
                                        <a:srgbClr val="000000"/>
                                      </a:solidFill>
                                      <a:effectLst/>
                                      <a:uLnTx/>
                                      <a:uFillTx/>
                                      <a:latin typeface="Cambria Math"/>
                                    </a:rPr>
                                  </m:ctrlPr>
                                </m:sSupPr>
                                <m:e>
                                  <m:d>
                                    <m:dPr>
                                      <m:begChr m:val="⟨"/>
                                      <m:endChr m:val="⟩"/>
                                      <m:ctrlPr>
                                        <a:rPr kumimoji="0" lang="en-US" sz="2400" b="0" i="1" u="none" strike="noStrike" kern="1200" cap="none" spc="0" normalizeH="0" baseline="0" noProof="0">
                                          <a:ln>
                                            <a:noFill/>
                                          </a:ln>
                                          <a:solidFill>
                                            <a:prstClr val="black"/>
                                          </a:solidFill>
                                          <a:effectLst/>
                                          <a:uLnTx/>
                                          <a:uFillTx/>
                                          <a:latin typeface="Cambria Math"/>
                                        </a:rPr>
                                      </m:ctrlPr>
                                    </m:dPr>
                                    <m:e>
                                      <m:sSup>
                                        <m:sSupPr>
                                          <m:ctrlPr>
                                            <a:rPr kumimoji="0" lang="en-US" sz="2400" b="0" i="1" u="none" strike="noStrike" kern="1200" cap="none" spc="0" normalizeH="0" baseline="0" noProof="0">
                                              <a:ln>
                                                <a:noFill/>
                                              </a:ln>
                                              <a:solidFill>
                                                <a:prstClr val="black"/>
                                              </a:solidFill>
                                              <a:effectLst/>
                                              <a:uLnTx/>
                                              <a:uFillTx/>
                                              <a:latin typeface="Cambria Math"/>
                                            </a:rPr>
                                          </m:ctrlPr>
                                        </m:sSupPr>
                                        <m:e>
                                          <m:sSub>
                                            <m:sSubPr>
                                              <m:ctrlPr>
                                                <a:rPr kumimoji="0" lang="en-US" sz="2400" b="0" i="1" u="none" strike="noStrike" kern="1200" cap="none" spc="0" normalizeH="0" baseline="0" noProof="0">
                                                  <a:ln>
                                                    <a:noFill/>
                                                  </a:ln>
                                                  <a:solidFill>
                                                    <a:prstClr val="black"/>
                                                  </a:solidFill>
                                                  <a:effectLst/>
                                                  <a:uLnTx/>
                                                  <a:uFillTx/>
                                                  <a:latin typeface="Cambria Math"/>
                                                </a:rPr>
                                              </m:ctrlPr>
                                            </m:sSubPr>
                                            <m:e>
                                              <m:acc>
                                                <m:accPr>
                                                  <m:chr m:val="̂"/>
                                                  <m:ctrlPr>
                                                    <a:rPr kumimoji="0" lang="en-US" sz="2400" b="0" i="1" u="none" strike="noStrike" kern="1200" cap="none" spc="0" normalizeH="0" baseline="0" noProof="0">
                                                      <a:ln>
                                                        <a:noFill/>
                                                      </a:ln>
                                                      <a:solidFill>
                                                        <a:prstClr val="black"/>
                                                      </a:solidFill>
                                                      <a:effectLst/>
                                                      <a:uLnTx/>
                                                      <a:uFillTx/>
                                                      <a:latin typeface="Cambria Math"/>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𝑆</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 </m:t>
                                              </m:r>
                                            </m:sub>
                                          </m:sSub>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𝑥</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m:t>
                                      </m:r>
                                    </m:e>
                                  </m:d>
                                </m:e>
                                <m:sup>
                                  <m:r>
                                    <a:rPr kumimoji="0" lang="en-US" sz="2400" b="0" i="1" u="none" strike="noStrike" kern="1200" cap="none" spc="0" normalizeH="0" baseline="0" noProof="0">
                                      <a:ln>
                                        <a:noFill/>
                                      </a:ln>
                                      <a:solidFill>
                                        <a:srgbClr val="000000"/>
                                      </a:solidFill>
                                      <a:effectLst/>
                                      <a:uLnTx/>
                                      <a:uFillTx/>
                                      <a:latin typeface="Cambria Math" panose="02040503050406030204" pitchFamily="18" charset="0"/>
                                    </a:rPr>
                                    <m:t>2</m:t>
                                  </m:r>
                                </m:sup>
                              </m:sSup>
                              <m:r>
                                <m:rPr>
                                  <m:nor/>
                                </m:rPr>
                                <a:rPr kumimoji="0" lang="en-US" sz="2400" b="0" i="0" u="none" strike="noStrike" kern="1200" cap="none" spc="0" normalizeH="0" baseline="0" noProof="0" dirty="0">
                                  <a:ln>
                                    <a:noFill/>
                                  </a:ln>
                                  <a:solidFill>
                                    <a:srgbClr val="000000"/>
                                  </a:solidFill>
                                  <a:effectLst/>
                                  <a:uLnTx/>
                                  <a:uFillTx/>
                                  <a:latin typeface="Arial"/>
                                  <a:cs typeface="Arial"/>
                                </a:rPr>
                                <m:t>+</m:t>
                              </m:r>
                              <m:sSup>
                                <m:sSupPr>
                                  <m:ctrlPr>
                                    <a:rPr kumimoji="0" lang="en-US" sz="2400" b="0" i="1" u="none" strike="noStrike" kern="1200" cap="none" spc="0" normalizeH="0" baseline="0" noProof="0">
                                      <a:ln>
                                        <a:noFill/>
                                      </a:ln>
                                      <a:solidFill>
                                        <a:srgbClr val="000000"/>
                                      </a:solidFill>
                                      <a:effectLst/>
                                      <a:uLnTx/>
                                      <a:uFillTx/>
                                      <a:latin typeface="Cambria Math"/>
                                    </a:rPr>
                                  </m:ctrlPr>
                                </m:sSupPr>
                                <m:e>
                                  <m:d>
                                    <m:dPr>
                                      <m:begChr m:val="⟨"/>
                                      <m:endChr m:val="⟩"/>
                                      <m:ctrlPr>
                                        <a:rPr kumimoji="0" lang="en-US" sz="2400" b="0" i="1" u="none" strike="noStrike" kern="1200" cap="none" spc="0" normalizeH="0" baseline="0" noProof="0">
                                          <a:ln>
                                            <a:noFill/>
                                          </a:ln>
                                          <a:solidFill>
                                            <a:prstClr val="black"/>
                                          </a:solidFill>
                                          <a:effectLst/>
                                          <a:uLnTx/>
                                          <a:uFillTx/>
                                          <a:latin typeface="Cambria Math"/>
                                        </a:rPr>
                                      </m:ctrlPr>
                                    </m:dPr>
                                    <m:e>
                                      <m:sSup>
                                        <m:sSupPr>
                                          <m:ctrlPr>
                                            <a:rPr kumimoji="0" lang="en-US" sz="2400" b="0" i="1" u="none" strike="noStrike" kern="1200" cap="none" spc="0" normalizeH="0" baseline="0" noProof="0">
                                              <a:ln>
                                                <a:noFill/>
                                              </a:ln>
                                              <a:solidFill>
                                                <a:prstClr val="black"/>
                                              </a:solidFill>
                                              <a:effectLst/>
                                              <a:uLnTx/>
                                              <a:uFillTx/>
                                              <a:latin typeface="Cambria Math"/>
                                            </a:rPr>
                                          </m:ctrlPr>
                                        </m:sSupPr>
                                        <m:e>
                                          <m:sSub>
                                            <m:sSubPr>
                                              <m:ctrlPr>
                                                <a:rPr kumimoji="0" lang="en-US" sz="2400" b="0" i="1" u="none" strike="noStrike" kern="1200" cap="none" spc="0" normalizeH="0" baseline="0" noProof="0">
                                                  <a:ln>
                                                    <a:noFill/>
                                                  </a:ln>
                                                  <a:solidFill>
                                                    <a:prstClr val="black"/>
                                                  </a:solidFill>
                                                  <a:effectLst/>
                                                  <a:uLnTx/>
                                                  <a:uFillTx/>
                                                  <a:latin typeface="Cambria Math"/>
                                                </a:rPr>
                                              </m:ctrlPr>
                                            </m:sSubPr>
                                            <m:e>
                                              <m:acc>
                                                <m:accPr>
                                                  <m:chr m:val="̂"/>
                                                  <m:ctrlPr>
                                                    <a:rPr kumimoji="0" lang="en-US" sz="2400" b="0" i="1" u="none" strike="noStrike" kern="1200" cap="none" spc="0" normalizeH="0" baseline="0" noProof="0">
                                                      <a:ln>
                                                        <a:noFill/>
                                                      </a:ln>
                                                      <a:solidFill>
                                                        <a:prstClr val="black"/>
                                                      </a:solidFill>
                                                      <a:effectLst/>
                                                      <a:uLnTx/>
                                                      <a:uFillTx/>
                                                      <a:latin typeface="Cambria Math"/>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𝑆</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 </m:t>
                                              </m:r>
                                            </m:sub>
                                          </m:sSub>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𝑦</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m:t>
                                      </m:r>
                                    </m:e>
                                  </m:d>
                                </m:e>
                                <m:sup>
                                  <m:r>
                                    <a:rPr kumimoji="0" lang="en-US" sz="2400" b="0" i="1" u="none" strike="noStrike" kern="1200" cap="none" spc="0" normalizeH="0" baseline="0" noProof="0">
                                      <a:ln>
                                        <a:noFill/>
                                      </a:ln>
                                      <a:solidFill>
                                        <a:srgbClr val="000000"/>
                                      </a:solidFill>
                                      <a:effectLst/>
                                      <a:uLnTx/>
                                      <a:uFillTx/>
                                      <a:latin typeface="Cambria Math" panose="02040503050406030204" pitchFamily="18" charset="0"/>
                                    </a:rPr>
                                    <m:t>2</m:t>
                                  </m:r>
                                </m:sup>
                              </m:sSup>
                            </m:e>
                          </m:rad>
                        </m:oMath>
                      </m:oMathPara>
                    </a14:m>
                    <a:endParaRPr kumimoji="0" lang="en-US" sz="2400" b="0" i="0" u="none" strike="noStrike" kern="1200" cap="none" spc="0" normalizeH="0" baseline="0" noProof="0" dirty="0">
                      <a:ln>
                        <a:noFill/>
                      </a:ln>
                      <a:solidFill>
                        <a:srgbClr val="000000"/>
                      </a:solidFill>
                      <a:effectLst/>
                      <a:uLnTx/>
                      <a:uFillTx/>
                      <a:latin typeface="Arial"/>
                      <a:cs typeface="Arial"/>
                    </a:endParaRPr>
                  </a:p>
                </p:txBody>
              </p:sp>
            </mc:Choice>
            <mc:Fallback xmlns="">
              <p:sp>
                <p:nvSpPr>
                  <p:cNvPr id="94" name="Rectangle 93"/>
                  <p:cNvSpPr>
                    <a:spLocks noRot="1" noChangeAspect="1" noMove="1" noResize="1" noEditPoints="1" noAdjustHandles="1" noChangeArrowheads="1" noChangeShapeType="1" noTextEdit="1"/>
                  </p:cNvSpPr>
                  <p:nvPr/>
                </p:nvSpPr>
                <p:spPr>
                  <a:xfrm>
                    <a:off x="-983032" y="5385019"/>
                    <a:ext cx="8505733" cy="118352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Rectangle 94"/>
                  <p:cNvSpPr/>
                  <p:nvPr/>
                </p:nvSpPr>
                <p:spPr>
                  <a:xfrm>
                    <a:off x="5815956" y="5587611"/>
                    <a:ext cx="3457584" cy="5450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400" b="0" i="1" u="none" strike="noStrike" kern="1200" cap="none" spc="0" normalizeH="0" baseline="0" noProof="0" smtClean="0">
                                  <a:ln>
                                    <a:noFill/>
                                  </a:ln>
                                  <a:solidFill>
                                    <a:srgbClr val="000000"/>
                                  </a:solidFill>
                                  <a:effectLst/>
                                  <a:uLnTx/>
                                  <a:uFillTx/>
                                  <a:latin typeface="Cambria Math"/>
                                </a:rPr>
                              </m:ctrlPr>
                            </m:sSupPr>
                            <m:e>
                              <m:d>
                                <m:dPr>
                                  <m:begChr m:val="⟨"/>
                                  <m:endChr m:val="⟩"/>
                                  <m:ctrlPr>
                                    <a:rPr kumimoji="0" lang="en-US" sz="2400" b="0" i="1" u="none" strike="noStrike" kern="1200" cap="none" spc="0" normalizeH="0" baseline="0" noProof="0">
                                      <a:ln>
                                        <a:noFill/>
                                      </a:ln>
                                      <a:solidFill>
                                        <a:prstClr val="black"/>
                                      </a:solidFill>
                                      <a:effectLst/>
                                      <a:uLnTx/>
                                      <a:uFillTx/>
                                      <a:latin typeface="Cambria Math"/>
                                    </a:rPr>
                                  </m:ctrlPr>
                                </m:dPr>
                                <m:e>
                                  <m:sSup>
                                    <m:sSupPr>
                                      <m:ctrlPr>
                                        <a:rPr kumimoji="0" lang="en-US" sz="2400" b="0" i="1" u="none" strike="noStrike" kern="1200" cap="none" spc="0" normalizeH="0" baseline="0" noProof="0">
                                          <a:ln>
                                            <a:noFill/>
                                          </a:ln>
                                          <a:solidFill>
                                            <a:prstClr val="black"/>
                                          </a:solidFill>
                                          <a:effectLst/>
                                          <a:uLnTx/>
                                          <a:uFillTx/>
                                          <a:latin typeface="Cambria Math"/>
                                        </a:rPr>
                                      </m:ctrlPr>
                                    </m:sSupPr>
                                    <m:e>
                                      <m:sSub>
                                        <m:sSubPr>
                                          <m:ctrlPr>
                                            <a:rPr kumimoji="0" lang="en-US" sz="2400" b="0" i="1" u="none" strike="noStrike" kern="1200" cap="none" spc="0" normalizeH="0" baseline="0" noProof="0">
                                              <a:ln>
                                                <a:noFill/>
                                              </a:ln>
                                              <a:solidFill>
                                                <a:prstClr val="black"/>
                                              </a:solidFill>
                                              <a:effectLst/>
                                              <a:uLnTx/>
                                              <a:uFillTx/>
                                              <a:latin typeface="Cambria Math"/>
                                            </a:rPr>
                                          </m:ctrlPr>
                                        </m:sSubPr>
                                        <m:e>
                                          <m:acc>
                                            <m:accPr>
                                              <m:chr m:val="̂"/>
                                              <m:ctrlPr>
                                                <a:rPr kumimoji="0" lang="en-US" sz="2400" b="0" i="1" u="none" strike="noStrike" kern="1200" cap="none" spc="0" normalizeH="0" baseline="0" noProof="0">
                                                  <a:ln>
                                                    <a:noFill/>
                                                  </a:ln>
                                                  <a:solidFill>
                                                    <a:prstClr val="black"/>
                                                  </a:solidFill>
                                                  <a:effectLst/>
                                                  <a:uLnTx/>
                                                  <a:uFillTx/>
                                                  <a:latin typeface="Cambria Math"/>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𝑆</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 </m:t>
                                          </m:r>
                                        </m:sub>
                                      </m:sSub>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𝑧</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0</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𝑐𝑡𝑒</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 </m:t>
                              </m:r>
                            </m:sup>
                          </m:sSup>
                        </m:oMath>
                      </m:oMathPara>
                    </a14:m>
                    <a:endParaRPr kumimoji="0" lang="en-US" sz="2400" b="0" i="0" u="none" strike="noStrike" kern="1200" cap="none" spc="0" normalizeH="0" baseline="0" noProof="0" dirty="0">
                      <a:ln>
                        <a:noFill/>
                      </a:ln>
                      <a:solidFill>
                        <a:srgbClr val="000000"/>
                      </a:solidFill>
                      <a:effectLst/>
                      <a:uLnTx/>
                      <a:uFillTx/>
                      <a:latin typeface="Arial"/>
                      <a:cs typeface="Arial"/>
                    </a:endParaRPr>
                  </a:p>
                </p:txBody>
              </p:sp>
            </mc:Choice>
            <mc:Fallback xmlns="">
              <p:sp>
                <p:nvSpPr>
                  <p:cNvPr id="95" name="Rectangle 94"/>
                  <p:cNvSpPr>
                    <a:spLocks noRot="1" noChangeAspect="1" noMove="1" noResize="1" noEditPoints="1" noAdjustHandles="1" noChangeArrowheads="1" noChangeShapeType="1" noTextEdit="1"/>
                  </p:cNvSpPr>
                  <p:nvPr/>
                </p:nvSpPr>
                <p:spPr>
                  <a:xfrm>
                    <a:off x="5815956" y="5587611"/>
                    <a:ext cx="3457584" cy="545021"/>
                  </a:xfrm>
                  <a:prstGeom prst="rect">
                    <a:avLst/>
                  </a:prstGeom>
                  <a:blipFill>
                    <a:blip r:embed="rId10"/>
                    <a:stretch>
                      <a:fillRect b="-24444"/>
                    </a:stretch>
                  </a:blipFill>
                </p:spPr>
                <p:txBody>
                  <a:bodyPr/>
                  <a:lstStyle/>
                  <a:p>
                    <a:r>
                      <a:rPr lang="en-US">
                        <a:noFill/>
                      </a:rPr>
                      <a:t> </a:t>
                    </a:r>
                  </a:p>
                </p:txBody>
              </p:sp>
            </mc:Fallback>
          </mc:AlternateContent>
          <p:pic>
            <p:nvPicPr>
              <p:cNvPr id="4" name="Picture 3"/>
              <p:cNvPicPr>
                <a:picLocks noChangeAspect="1"/>
              </p:cNvPicPr>
              <p:nvPr/>
            </p:nvPicPr>
            <p:blipFill>
              <a:blip r:embed="rId11">
                <a:clrChange>
                  <a:clrFrom>
                    <a:srgbClr val="FFFFFF"/>
                  </a:clrFrom>
                  <a:clrTo>
                    <a:srgbClr val="FFFFFF">
                      <a:alpha val="0"/>
                    </a:srgbClr>
                  </a:clrTo>
                </a:clrChange>
              </a:blip>
              <a:stretch>
                <a:fillRect/>
              </a:stretch>
            </p:blipFill>
            <p:spPr>
              <a:xfrm>
                <a:off x="7177431" y="3804604"/>
                <a:ext cx="1106828" cy="1106828"/>
              </a:xfrm>
              <a:prstGeom prst="rect">
                <a:avLst/>
              </a:prstGeom>
            </p:spPr>
          </p:pic>
          <mc:AlternateContent xmlns:mc="http://schemas.openxmlformats.org/markup-compatibility/2006" xmlns:a14="http://schemas.microsoft.com/office/drawing/2010/main">
            <mc:Choice Requires="a14">
              <p:sp>
                <p:nvSpPr>
                  <p:cNvPr id="63" name="Rectangle 62"/>
                  <p:cNvSpPr/>
                  <p:nvPr/>
                </p:nvSpPr>
                <p:spPr>
                  <a:xfrm>
                    <a:off x="-983032" y="4255435"/>
                    <a:ext cx="5116957" cy="7496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1200" cap="none" spc="0" normalizeH="0" baseline="0" noProof="0" smtClean="0">
                                  <a:ln>
                                    <a:noFill/>
                                  </a:ln>
                                  <a:solidFill>
                                    <a:prstClr val="black"/>
                                  </a:solidFill>
                                  <a:effectLst/>
                                  <a:uLnTx/>
                                  <a:uFillTx/>
                                  <a:latin typeface="Cambria Math"/>
                                </a:rPr>
                              </m:ctrlPr>
                            </m:dPr>
                            <m:e>
                              <m:sSup>
                                <m:sSupPr>
                                  <m:ctrlPr>
                                    <a:rPr kumimoji="0" lang="en-US" sz="2400" b="0" i="1" u="none" strike="noStrike" kern="1200" cap="none" spc="0" normalizeH="0" baseline="0" noProof="0">
                                      <a:ln>
                                        <a:noFill/>
                                      </a:ln>
                                      <a:solidFill>
                                        <a:prstClr val="black"/>
                                      </a:solidFill>
                                      <a:effectLst/>
                                      <a:uLnTx/>
                                      <a:uFillTx/>
                                      <a:latin typeface="Cambria Math"/>
                                    </a:rPr>
                                  </m:ctrlPr>
                                </m:sSupPr>
                                <m:e>
                                  <m:sSub>
                                    <m:sSubPr>
                                      <m:ctrlPr>
                                        <a:rPr kumimoji="0" lang="en-US" sz="2400" b="0" i="1" u="none" strike="noStrike" kern="1200" cap="none" spc="0" normalizeH="0" baseline="0" noProof="0">
                                          <a:ln>
                                            <a:noFill/>
                                          </a:ln>
                                          <a:solidFill>
                                            <a:prstClr val="black"/>
                                          </a:solidFill>
                                          <a:effectLst/>
                                          <a:uLnTx/>
                                          <a:uFillTx/>
                                          <a:latin typeface="Cambria Math"/>
                                        </a:rPr>
                                      </m:ctrlPr>
                                    </m:sSubPr>
                                    <m:e>
                                      <m:acc>
                                        <m:accPr>
                                          <m:chr m:val="̂"/>
                                          <m:ctrlPr>
                                            <a:rPr kumimoji="0" lang="en-US" sz="2400" b="0" i="1" u="none" strike="noStrike" kern="1200" cap="none" spc="0" normalizeH="0" baseline="0" noProof="0">
                                              <a:ln>
                                                <a:noFill/>
                                              </a:ln>
                                              <a:solidFill>
                                                <a:prstClr val="black"/>
                                              </a:solidFill>
                                              <a:effectLst/>
                                              <a:uLnTx/>
                                              <a:uFillTx/>
                                              <a:latin typeface="Cambria Math"/>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𝑆</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 </m:t>
                                      </m:r>
                                    </m:sub>
                                  </m:sSub>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m:t>
                                  </m:r>
                                </m:sup>
                              </m:s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𝑡</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box>
                            <m:boxPr>
                              <m:ctrlPr>
                                <a:rPr kumimoji="0" lang="en-US" sz="24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rPr>
                              </m:ctrlPr>
                            </m:boxPr>
                            <m:e>
                              <m:argPr>
                                <m:argSz m:val="-1"/>
                              </m:argPr>
                              <m:f>
                                <m:fPr>
                                  <m:ctrlPr>
                                    <a:rPr kumimoji="0" lang="en-US" sz="24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𝑁</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den>
                              </m:f>
                            </m:e>
                          </m:box>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𝒞</m:t>
                          </m:r>
                          <m:sSup>
                            <m:sSupPr>
                              <m:ctrlPr>
                                <a:rPr kumimoji="0" lang="en-US" sz="2400" b="0" i="1" u="none" strike="noStrike" kern="1200" cap="none" spc="0" normalizeH="0" baseline="0" noProof="0" smtClean="0">
                                  <a:ln>
                                    <a:noFill/>
                                  </a:ln>
                                  <a:solidFill>
                                    <a:prstClr val="black"/>
                                  </a:solidFill>
                                  <a:effectLst/>
                                  <a:uLnTx/>
                                  <a:uFillTx/>
                                  <a:latin typeface="Cambria Math"/>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𝑒</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𝑖</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𝜋𝜈</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𝑡</m:t>
                              </m:r>
                            </m:sup>
                          </m:sSup>
                        </m:oMath>
                      </m:oMathPara>
                    </a14:m>
                    <a:endParaRPr kumimoji="0" lang="en-US" sz="2400" b="0" i="0" u="none" strike="noStrike" kern="1200" cap="none" spc="0" normalizeH="0" baseline="0" noProof="0" dirty="0">
                      <a:ln>
                        <a:noFill/>
                      </a:ln>
                      <a:solidFill>
                        <a:srgbClr val="000000"/>
                      </a:solidFill>
                      <a:effectLst/>
                      <a:uLnTx/>
                      <a:uFillTx/>
                      <a:latin typeface="Arial"/>
                      <a:cs typeface="Arial"/>
                    </a:endParaRPr>
                  </a:p>
                </p:txBody>
              </p:sp>
            </mc:Choice>
            <mc:Fallback xmlns="">
              <p:sp>
                <p:nvSpPr>
                  <p:cNvPr id="63" name="Rectangle 62"/>
                  <p:cNvSpPr>
                    <a:spLocks noRot="1" noChangeAspect="1" noMove="1" noResize="1" noEditPoints="1" noAdjustHandles="1" noChangeArrowheads="1" noChangeShapeType="1" noTextEdit="1"/>
                  </p:cNvSpPr>
                  <p:nvPr/>
                </p:nvSpPr>
                <p:spPr>
                  <a:xfrm>
                    <a:off x="-983032" y="4255435"/>
                    <a:ext cx="5116957" cy="749629"/>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6" name="Rectangle 65"/>
                <p:cNvSpPr/>
                <p:nvPr/>
              </p:nvSpPr>
              <p:spPr>
                <a:xfrm>
                  <a:off x="2029259" y="5095279"/>
                  <a:ext cx="5116957" cy="47359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𝜈</m:t>
                      </m:r>
                    </m:oMath>
                  </a14:m>
                  <a:r>
                    <a:rPr kumimoji="0" lang="en-US" sz="2400" b="0" i="0" u="none" strike="noStrike" kern="1200" cap="none" spc="0" normalizeH="0" baseline="0" noProof="0" dirty="0">
                      <a:ln>
                        <a:noFill/>
                      </a:ln>
                      <a:solidFill>
                        <a:srgbClr val="000000"/>
                      </a:solidFill>
                      <a:effectLst/>
                      <a:uLnTx/>
                      <a:uFillTx/>
                      <a:latin typeface="Arial"/>
                      <a:cs typeface="Arial"/>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frequency</a:t>
                  </a:r>
                </a:p>
              </p:txBody>
            </p:sp>
          </mc:Choice>
          <mc:Fallback xmlns="">
            <p:sp>
              <p:nvSpPr>
                <p:cNvPr id="66" name="Rectangle 65"/>
                <p:cNvSpPr>
                  <a:spLocks noRot="1" noChangeAspect="1" noMove="1" noResize="1" noEditPoints="1" noAdjustHandles="1" noChangeArrowheads="1" noChangeShapeType="1" noTextEdit="1"/>
                </p:cNvSpPr>
                <p:nvPr/>
              </p:nvSpPr>
              <p:spPr>
                <a:xfrm>
                  <a:off x="2029259" y="5095279"/>
                  <a:ext cx="5116957" cy="473591"/>
                </a:xfrm>
                <a:prstGeom prst="rect">
                  <a:avLst/>
                </a:prstGeom>
                <a:blipFill>
                  <a:blip r:embed="rId13"/>
                  <a:stretch>
                    <a:fillRect t="-10390" b="-27273"/>
                  </a:stretch>
                </a:blipFill>
              </p:spPr>
              <p:txBody>
                <a:bodyPr/>
                <a:lstStyle/>
                <a:p>
                  <a:r>
                    <a:rPr lang="en-US">
                      <a:noFill/>
                    </a:rPr>
                    <a:t> </a:t>
                  </a:r>
                </a:p>
              </p:txBody>
            </p:sp>
          </mc:Fallback>
        </mc:AlternateContent>
      </p:grpSp>
      <p:pic>
        <p:nvPicPr>
          <p:cNvPr id="7" name="Picture 6"/>
          <p:cNvPicPr>
            <a:picLocks noChangeAspect="1"/>
          </p:cNvPicPr>
          <p:nvPr/>
        </p:nvPicPr>
        <p:blipFill>
          <a:blip r:embed="rId14"/>
          <a:stretch>
            <a:fillRect/>
          </a:stretch>
        </p:blipFill>
        <p:spPr>
          <a:xfrm>
            <a:off x="8638828" y="1164114"/>
            <a:ext cx="2067051" cy="1695046"/>
          </a:xfrm>
          <a:prstGeom prst="rect">
            <a:avLst/>
          </a:prstGeom>
        </p:spPr>
      </p:pic>
      <mc:AlternateContent xmlns:mc="http://schemas.openxmlformats.org/markup-compatibility/2006" xmlns:a14="http://schemas.microsoft.com/office/drawing/2010/main">
        <mc:Choice Requires="a14">
          <p:sp>
            <p:nvSpPr>
              <p:cNvPr id="23" name="TextBox 22"/>
              <p:cNvSpPr txBox="1"/>
              <p:nvPr/>
            </p:nvSpPr>
            <p:spPr>
              <a:xfrm>
                <a:off x="4724171" y="4323549"/>
                <a:ext cx="2053126" cy="1045927"/>
              </a:xfrm>
              <a:prstGeom prst="rect">
                <a:avLst/>
              </a:prstGeom>
              <a:noFill/>
            </p:spPr>
            <p:txBody>
              <a:bodyPr wrap="square" lIns="0" tIns="0" rIns="0" bIns="0" rtlCol="0">
                <a:spAutoFit/>
              </a:bodyPr>
              <a:lstStyle/>
              <a:p>
                <a:pPr lvl="0" fontAlgn="base">
                  <a:spcBef>
                    <a:spcPct val="50000"/>
                  </a:spcBef>
                  <a:spcAft>
                    <a:spcPct val="0"/>
                  </a:spcAft>
                  <a:defRPr/>
                </a:pPr>
                <a14:m>
                  <m:oMathPara xmlns:m="http://schemas.openxmlformats.org/officeDocument/2006/math">
                    <m:oMathParaPr>
                      <m:jc m:val="centerGroup"/>
                    </m:oMathParaPr>
                    <m:oMath xmlns:m="http://schemas.openxmlformats.org/officeDocument/2006/math">
                      <m:sSup>
                        <m:sSup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𝑧</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nary>
                        <m:naryPr>
                          <m:chr m:val="∑"/>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naryPr>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𝑵</m:t>
                          </m:r>
                        </m:sup>
                        <m:e>
                          <m:sSubSup>
                            <m:sSubSupPr>
                              <m:ctrlPr>
                                <a:rPr kumimoji="0" lang="en-US" sz="2400" b="0" i="1" u="none" strike="noStrike" kern="1200" cap="none" spc="0" normalizeH="0" baseline="0" noProof="0">
                                  <a:ln>
                                    <a:noFill/>
                                  </a:ln>
                                  <a:solidFill>
                                    <a:prstClr val="black"/>
                                  </a:solidFill>
                                  <a:effectLst/>
                                  <a:uLnTx/>
                                  <a:uFillTx/>
                                  <a:latin typeface="Cambria Math"/>
                                  <a:ea typeface="+mn-ea"/>
                                  <a:cs typeface="+mn-cs"/>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𝑆</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up>
                              <m:r>
                                <a:rPr lang="en-US" sz="2400" i="1">
                                  <a:solidFill>
                                    <a:prstClr val="black"/>
                                  </a:solidFill>
                                  <a:latin typeface="Cambria Math" panose="02040503050406030204" pitchFamily="18" charset="0"/>
                                  <a:ea typeface="Cambria Math" panose="02040503050406030204" pitchFamily="18" charset="0"/>
                                </a:rPr>
                                <m:t>±,</m:t>
                              </m:r>
                              <m:r>
                                <a:rPr lang="en-US" sz="2400" i="1">
                                  <a:solidFill>
                                    <a:prstClr val="black"/>
                                  </a:solidFill>
                                  <a:latin typeface="Cambria Math" panose="02040503050406030204" pitchFamily="18" charset="0"/>
                                  <a:ea typeface="Cambria Math" panose="02040503050406030204" pitchFamily="18" charset="0"/>
                                </a:rPr>
                                <m:t>𝑧</m:t>
                              </m:r>
                            </m:sup>
                          </m:sSubSup>
                        </m:e>
                      </m:nary>
                    </m:oMath>
                  </m:oMathPara>
                </a14:m>
                <a:endPar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724171" y="4323549"/>
                <a:ext cx="2053126" cy="1045927"/>
              </a:xfrm>
              <a:prstGeom prst="rect">
                <a:avLst/>
              </a:prstGeom>
              <a:blipFill>
                <a:blip r:embed="rId15"/>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xmlns="" id="{CBCABA72-A27A-4117-A72A-F33CF0FC11D6}"/>
              </a:ext>
            </a:extLst>
          </p:cNvPr>
          <p:cNvSpPr txBox="1"/>
          <p:nvPr/>
        </p:nvSpPr>
        <p:spPr>
          <a:xfrm>
            <a:off x="3675851" y="466312"/>
            <a:ext cx="6109138" cy="400110"/>
          </a:xfrm>
          <a:prstGeom prst="rect">
            <a:avLst/>
          </a:prstGeom>
          <a:noFill/>
        </p:spPr>
        <p:txBody>
          <a:bodyPr wrap="square">
            <a:spAutoFit/>
          </a:bodyPr>
          <a:lstStyle/>
          <a:p>
            <a:r>
              <a:rPr kumimoji="0" lang="en-US"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Bromley </a:t>
            </a:r>
            <a:r>
              <a:rPr kumimoji="0" lang="en-US" sz="2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et al </a:t>
            </a:r>
            <a:r>
              <a:rPr kumimoji="0" lang="fr-FR"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Nature </a:t>
            </a:r>
            <a:r>
              <a:rPr kumimoji="0" lang="fr-FR" sz="2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Physics</a:t>
            </a:r>
            <a:r>
              <a:rPr kumimoji="0" lang="fr-FR"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14, 399 (2018)</a:t>
            </a:r>
            <a:endParaRPr lang="en-US" dirty="0"/>
          </a:p>
        </p:txBody>
      </p:sp>
    </p:spTree>
    <p:extLst>
      <p:ext uri="{BB962C8B-B14F-4D97-AF65-F5344CB8AC3E}">
        <p14:creationId xmlns:p14="http://schemas.microsoft.com/office/powerpoint/2010/main" val="123639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73" grpId="0"/>
      <p:bldP spid="73" grpId="1"/>
      <p:bldP spid="83" grpId="0" animBg="1"/>
      <p:bldP spid="18" grpId="0"/>
      <p:bldP spid="20"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D6827293-E8A6-4642-A2C6-46CD3094879C}"/>
              </a:ext>
            </a:extLst>
          </p:cNvPr>
          <p:cNvGrpSpPr/>
          <p:nvPr/>
        </p:nvGrpSpPr>
        <p:grpSpPr>
          <a:xfrm>
            <a:off x="160867" y="1557867"/>
            <a:ext cx="3699933" cy="4157133"/>
            <a:chOff x="647700" y="1168400"/>
            <a:chExt cx="2774950" cy="3117850"/>
          </a:xfrm>
        </p:grpSpPr>
        <p:pic>
          <p:nvPicPr>
            <p:cNvPr id="22" name="Picture 21">
              <a:extLst>
                <a:ext uri="{FF2B5EF4-FFF2-40B4-BE49-F238E27FC236}">
                  <a16:creationId xmlns:a16="http://schemas.microsoft.com/office/drawing/2014/main" xmlns="" id="{3A8A1B9C-FC22-B54B-8456-58F9D280E9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743" y="1346212"/>
              <a:ext cx="2651760" cy="2853906"/>
            </a:xfrm>
            <a:prstGeom prst="rect">
              <a:avLst/>
            </a:prstGeom>
          </p:spPr>
        </p:pic>
        <p:sp>
          <p:nvSpPr>
            <p:cNvPr id="3" name="Rectangle 2">
              <a:extLst>
                <a:ext uri="{FF2B5EF4-FFF2-40B4-BE49-F238E27FC236}">
                  <a16:creationId xmlns:a16="http://schemas.microsoft.com/office/drawing/2014/main" xmlns="" id="{AFC6A798-B3AB-1043-91B2-CD78F5BBFE51}"/>
                </a:ext>
              </a:extLst>
            </p:cNvPr>
            <p:cNvSpPr/>
            <p:nvPr/>
          </p:nvSpPr>
          <p:spPr>
            <a:xfrm>
              <a:off x="2990850" y="1206500"/>
              <a:ext cx="431800" cy="307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731A07F1-B15E-F04D-8DA4-33BFC6A5E071}"/>
                </a:ext>
              </a:extLst>
            </p:cNvPr>
            <p:cNvSpPr/>
            <p:nvPr/>
          </p:nvSpPr>
          <p:spPr>
            <a:xfrm>
              <a:off x="647700" y="1168400"/>
              <a:ext cx="431800" cy="307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p:cNvSpPr/>
          <p:nvPr/>
        </p:nvSpPr>
        <p:spPr>
          <a:xfrm>
            <a:off x="5966875" y="677333"/>
            <a:ext cx="5449928" cy="584775"/>
          </a:xfrm>
          <a:prstGeom prst="rect">
            <a:avLst/>
          </a:prstGeom>
          <a:noFill/>
        </p:spPr>
        <p:txBody>
          <a:bodyPr wrap="square">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w="12700">
                  <a:solidFill>
                    <a:srgbClr val="000000"/>
                  </a:solidFill>
                  <a:prstDash val="solid"/>
                </a:ln>
                <a:solidFill>
                  <a:prstClr val="white"/>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Atomic Clocks</a:t>
            </a:r>
          </a:p>
        </p:txBody>
      </p:sp>
      <p:sp>
        <p:nvSpPr>
          <p:cNvPr id="13" name="Rectangle 12"/>
          <p:cNvSpPr/>
          <p:nvPr/>
        </p:nvSpPr>
        <p:spPr>
          <a:xfrm>
            <a:off x="507152" y="677334"/>
            <a:ext cx="3156824" cy="584775"/>
          </a:xfrm>
          <a:prstGeom prst="rect">
            <a:avLst/>
          </a:prstGeom>
          <a:noFill/>
        </p:spPr>
        <p:txBody>
          <a:bodyPr wrap="square">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w="12700">
                  <a:solidFill>
                    <a:srgbClr val="000000"/>
                  </a:solidFill>
                  <a:prstDash val="solid"/>
                </a:ln>
                <a:solidFill>
                  <a:prstClr val="white"/>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All Clocks</a:t>
            </a:r>
          </a:p>
        </p:txBody>
      </p:sp>
      <p:grpSp>
        <p:nvGrpSpPr>
          <p:cNvPr id="16" name="Group 15">
            <a:extLst>
              <a:ext uri="{FF2B5EF4-FFF2-40B4-BE49-F238E27FC236}">
                <a16:creationId xmlns:a16="http://schemas.microsoft.com/office/drawing/2014/main" xmlns="" id="{B8811EE0-D3CE-3B49-8F41-9EA02F568B00}"/>
              </a:ext>
            </a:extLst>
          </p:cNvPr>
          <p:cNvGrpSpPr/>
          <p:nvPr/>
        </p:nvGrpSpPr>
        <p:grpSpPr>
          <a:xfrm>
            <a:off x="3208867" y="1930400"/>
            <a:ext cx="2252135" cy="2650258"/>
            <a:chOff x="5416550" y="1612900"/>
            <a:chExt cx="1689101" cy="1987694"/>
          </a:xfrm>
        </p:grpSpPr>
        <p:sp>
          <p:nvSpPr>
            <p:cNvPr id="19" name="TextBox 18">
              <a:extLst>
                <a:ext uri="{FF2B5EF4-FFF2-40B4-BE49-F238E27FC236}">
                  <a16:creationId xmlns:a16="http://schemas.microsoft.com/office/drawing/2014/main" xmlns="" id="{982494CB-916B-C94C-BB1F-6F334632D88A}"/>
                </a:ext>
              </a:extLst>
            </p:cNvPr>
            <p:cNvSpPr txBox="1"/>
            <p:nvPr/>
          </p:nvSpPr>
          <p:spPr>
            <a:xfrm>
              <a:off x="5778501" y="1612900"/>
              <a:ext cx="1327150" cy="34624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Counter</a:t>
              </a:r>
            </a:p>
          </p:txBody>
        </p:sp>
        <p:sp>
          <p:nvSpPr>
            <p:cNvPr id="21" name="TextBox 20">
              <a:extLst>
                <a:ext uri="{FF2B5EF4-FFF2-40B4-BE49-F238E27FC236}">
                  <a16:creationId xmlns:a16="http://schemas.microsoft.com/office/drawing/2014/main" xmlns="" id="{0755D354-3654-0E4D-ACCE-B30441E4E2A9}"/>
                </a:ext>
              </a:extLst>
            </p:cNvPr>
            <p:cNvSpPr txBox="1"/>
            <p:nvPr/>
          </p:nvSpPr>
          <p:spPr>
            <a:xfrm>
              <a:off x="5778501" y="3254345"/>
              <a:ext cx="1327150" cy="34624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Oscillator</a:t>
              </a:r>
            </a:p>
          </p:txBody>
        </p:sp>
        <p:sp>
          <p:nvSpPr>
            <p:cNvPr id="23" name="Left Arrow 22">
              <a:extLst>
                <a:ext uri="{FF2B5EF4-FFF2-40B4-BE49-F238E27FC236}">
                  <a16:creationId xmlns:a16="http://schemas.microsoft.com/office/drawing/2014/main" xmlns="" id="{4AF5342A-06F8-7243-89D9-626F55B597CF}"/>
                </a:ext>
              </a:extLst>
            </p:cNvPr>
            <p:cNvSpPr/>
            <p:nvPr/>
          </p:nvSpPr>
          <p:spPr>
            <a:xfrm>
              <a:off x="5416550" y="1685955"/>
              <a:ext cx="368300" cy="254000"/>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Left Arrow 23">
              <a:extLst>
                <a:ext uri="{FF2B5EF4-FFF2-40B4-BE49-F238E27FC236}">
                  <a16:creationId xmlns:a16="http://schemas.microsoft.com/office/drawing/2014/main" xmlns="" id="{B5173FBF-F286-704A-AEAB-720408280B9A}"/>
                </a:ext>
              </a:extLst>
            </p:cNvPr>
            <p:cNvSpPr/>
            <p:nvPr/>
          </p:nvSpPr>
          <p:spPr>
            <a:xfrm>
              <a:off x="5416550" y="3327400"/>
              <a:ext cx="368300" cy="254000"/>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xmlns="" id="{5C818DFD-F1D1-BA4A-8C53-CE23500895BF}"/>
              </a:ext>
            </a:extLst>
          </p:cNvPr>
          <p:cNvSpPr/>
          <p:nvPr/>
        </p:nvSpPr>
        <p:spPr>
          <a:xfrm>
            <a:off x="4845756" y="3395134"/>
            <a:ext cx="2198512" cy="372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6" name="Picture 25">
            <a:extLst>
              <a:ext uri="{FF2B5EF4-FFF2-40B4-BE49-F238E27FC236}">
                <a16:creationId xmlns:a16="http://schemas.microsoft.com/office/drawing/2014/main" xmlns="" id="{603550BF-A730-4442-A2E0-F1859D0AE8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24779" y="3625021"/>
            <a:ext cx="3566150" cy="142646"/>
          </a:xfrm>
          <a:prstGeom prst="rect">
            <a:avLst/>
          </a:prstGeom>
        </p:spPr>
      </p:pic>
      <p:sp>
        <p:nvSpPr>
          <p:cNvPr id="27" name="Rectangle 26"/>
          <p:cNvSpPr/>
          <p:nvPr/>
        </p:nvSpPr>
        <p:spPr bwMode="auto">
          <a:xfrm>
            <a:off x="9083562" y="4979926"/>
            <a:ext cx="402092" cy="36116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xmlns="" id="{4B19973C-3B18-8647-8B15-6412B53C9F40}"/>
              </a:ext>
            </a:extLst>
          </p:cNvPr>
          <p:cNvSpPr/>
          <p:nvPr/>
        </p:nvSpPr>
        <p:spPr>
          <a:xfrm>
            <a:off x="6560515" y="3579129"/>
            <a:ext cx="2713220"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xmlns="" id="{B8247E39-D96D-184C-9CAE-4A131C6624EF}"/>
              </a:ext>
            </a:extLst>
          </p:cNvPr>
          <p:cNvSpPr txBox="1"/>
          <p:nvPr/>
        </p:nvSpPr>
        <p:spPr>
          <a:xfrm>
            <a:off x="5724344" y="2095867"/>
            <a:ext cx="1314450" cy="492443"/>
          </a:xfrm>
          <a:prstGeom prst="rect">
            <a:avLst/>
          </a:prstGeom>
          <a:noFill/>
        </p:spPr>
        <p:txBody>
          <a:bodyPr wrap="square" lIns="0" tIns="0" rIns="0" bIns="0" rtlCol="0">
            <a:spAutoFit/>
          </a:bodyPr>
          <a:lstStyle>
            <a:defPPr>
              <a:defRPr lang="en-US"/>
            </a:defPPr>
            <a:lvl1pPr algn="ctr" fontAlgn="base">
              <a:spcAft>
                <a:spcPct val="0"/>
              </a:spcAft>
              <a:defRPr sz="2400" b="1" baseline="-25000">
                <a:solidFill>
                  <a:srgbClr val="92D050"/>
                </a:solidFill>
                <a:latin typeface="Arial" panose="020B0604020202020204" pitchFamily="34" charset="0"/>
                <a:cs typeface="Arial" pitchFamily="34" charset="0"/>
              </a:defRPr>
            </a:lvl1pPr>
          </a:lstStyle>
          <a:p>
            <a:pPr marL="0" marR="0" lvl="0" indent="0" algn="ctr" defTabSz="6858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25000" noProof="0" dirty="0">
                <a:ln>
                  <a:noFill/>
                </a:ln>
                <a:solidFill>
                  <a:srgbClr val="C00000"/>
                </a:solidFill>
                <a:effectLst/>
                <a:uLnTx/>
                <a:uFillTx/>
                <a:latin typeface="Arial" panose="020B0604020202020204" pitchFamily="34" charset="0"/>
                <a:ea typeface="+mn-ea"/>
                <a:cs typeface="Arial" pitchFamily="34" charset="0"/>
              </a:rPr>
              <a:t>Optical</a:t>
            </a:r>
            <a:br>
              <a:rPr kumimoji="0" lang="en-US" sz="2400" b="1" i="0" u="none" strike="noStrike" kern="1200" cap="none" spc="0" normalizeH="0" baseline="-25000" noProof="0" dirty="0">
                <a:ln>
                  <a:noFill/>
                </a:ln>
                <a:solidFill>
                  <a:srgbClr val="C00000"/>
                </a:solidFill>
                <a:effectLst/>
                <a:uLnTx/>
                <a:uFillTx/>
                <a:latin typeface="Arial" panose="020B0604020202020204" pitchFamily="34" charset="0"/>
                <a:ea typeface="+mn-ea"/>
                <a:cs typeface="Arial" pitchFamily="34" charset="0"/>
              </a:rPr>
            </a:br>
            <a:r>
              <a:rPr kumimoji="0" lang="en-US" sz="2400" b="1" i="0" u="none" strike="noStrike" kern="1200" cap="none" spc="0" normalizeH="0" baseline="-25000" noProof="0" dirty="0">
                <a:ln>
                  <a:noFill/>
                </a:ln>
                <a:solidFill>
                  <a:srgbClr val="C00000"/>
                </a:solidFill>
                <a:effectLst/>
                <a:uLnTx/>
                <a:uFillTx/>
                <a:latin typeface="Arial" panose="020B0604020202020204" pitchFamily="34" charset="0"/>
                <a:ea typeface="+mn-ea"/>
                <a:cs typeface="Arial" pitchFamily="34" charset="0"/>
              </a:rPr>
              <a:t>Light Source</a:t>
            </a:r>
          </a:p>
        </p:txBody>
      </p:sp>
      <p:sp>
        <p:nvSpPr>
          <p:cNvPr id="31" name="TextBox 30">
            <a:extLst>
              <a:ext uri="{FF2B5EF4-FFF2-40B4-BE49-F238E27FC236}">
                <a16:creationId xmlns:a16="http://schemas.microsoft.com/office/drawing/2014/main" xmlns="" id="{E829CA96-AC78-B841-ADAA-4D92A6C524FF}"/>
              </a:ext>
            </a:extLst>
          </p:cNvPr>
          <p:cNvSpPr txBox="1"/>
          <p:nvPr/>
        </p:nvSpPr>
        <p:spPr>
          <a:xfrm>
            <a:off x="9103609" y="2710139"/>
            <a:ext cx="1527176" cy="246221"/>
          </a:xfrm>
          <a:prstGeom prst="rect">
            <a:avLst/>
          </a:prstGeom>
          <a:noFill/>
        </p:spPr>
        <p:txBody>
          <a:bodyPr wrap="square" lIns="0" tIns="0" rIns="0" bIns="0" rtlCol="0">
            <a:spAutoFit/>
          </a:bodyPr>
          <a:lstStyle>
            <a:defPPr>
              <a:defRPr lang="en-US"/>
            </a:defPPr>
            <a:lvl1pPr algn="ctr" fontAlgn="base">
              <a:spcAft>
                <a:spcPct val="0"/>
              </a:spcAft>
              <a:defRPr sz="2400" b="1" baseline="-25000">
                <a:solidFill>
                  <a:srgbClr val="2D4DD3"/>
                </a:solidFill>
                <a:latin typeface="Arial" panose="020B0604020202020204" pitchFamily="34" charset="0"/>
                <a:cs typeface="Arial" pitchFamily="34" charset="0"/>
              </a:defRPr>
            </a:lvl1pPr>
          </a:lstStyle>
          <a:p>
            <a:pPr marL="0" marR="0" lvl="0" indent="0" algn="ctr" defTabSz="6858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25000" noProof="0" dirty="0">
                <a:ln>
                  <a:noFill/>
                </a:ln>
                <a:solidFill>
                  <a:srgbClr val="2D4DD3"/>
                </a:solidFill>
                <a:effectLst/>
                <a:uLnTx/>
                <a:uFillTx/>
                <a:latin typeface="Arial" panose="020B0604020202020204" pitchFamily="34" charset="0"/>
                <a:ea typeface="+mn-ea"/>
                <a:cs typeface="Arial" pitchFamily="34" charset="0"/>
              </a:rPr>
              <a:t>Atoms</a:t>
            </a:r>
          </a:p>
        </p:txBody>
      </p:sp>
      <p:sp>
        <p:nvSpPr>
          <p:cNvPr id="32" name="TextBox 31">
            <a:extLst>
              <a:ext uri="{FF2B5EF4-FFF2-40B4-BE49-F238E27FC236}">
                <a16:creationId xmlns:a16="http://schemas.microsoft.com/office/drawing/2014/main" xmlns="" id="{4DD439DE-622A-6A4F-A282-3BD73D7BAF65}"/>
              </a:ext>
            </a:extLst>
          </p:cNvPr>
          <p:cNvSpPr txBox="1"/>
          <p:nvPr/>
        </p:nvSpPr>
        <p:spPr>
          <a:xfrm>
            <a:off x="5808339" y="4825196"/>
            <a:ext cx="1146469" cy="36933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Oscillator</a:t>
            </a:r>
          </a:p>
        </p:txBody>
      </p:sp>
      <p:pic>
        <p:nvPicPr>
          <p:cNvPr id="33" name="Picture 32">
            <a:extLst>
              <a:ext uri="{FF2B5EF4-FFF2-40B4-BE49-F238E27FC236}">
                <a16:creationId xmlns:a16="http://schemas.microsoft.com/office/drawing/2014/main" xmlns="" id="{881BCAE4-7F30-1F41-8F36-40E7A9192B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24779" y="3648287"/>
            <a:ext cx="3581400" cy="95504"/>
          </a:xfrm>
          <a:prstGeom prst="rect">
            <a:avLst/>
          </a:prstGeom>
        </p:spPr>
      </p:pic>
      <p:sp>
        <p:nvSpPr>
          <p:cNvPr id="34" name="TextBox 33">
            <a:extLst>
              <a:ext uri="{FF2B5EF4-FFF2-40B4-BE49-F238E27FC236}">
                <a16:creationId xmlns:a16="http://schemas.microsoft.com/office/drawing/2014/main" xmlns="" id="{C2993374-59A3-974C-9AB6-6593BD28C59F}"/>
              </a:ext>
            </a:extLst>
          </p:cNvPr>
          <p:cNvSpPr txBox="1"/>
          <p:nvPr/>
        </p:nvSpPr>
        <p:spPr>
          <a:xfrm>
            <a:off x="9477474" y="4378434"/>
            <a:ext cx="1005403" cy="36933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Counter</a:t>
            </a:r>
          </a:p>
        </p:txBody>
      </p:sp>
      <p:sp>
        <p:nvSpPr>
          <p:cNvPr id="35" name="Rectangle 34">
            <a:extLst>
              <a:ext uri="{FF2B5EF4-FFF2-40B4-BE49-F238E27FC236}">
                <a16:creationId xmlns:a16="http://schemas.microsoft.com/office/drawing/2014/main" xmlns="" id="{09D296C2-83D1-A743-8BED-C1B3CB2CB24D}"/>
              </a:ext>
            </a:extLst>
          </p:cNvPr>
          <p:cNvSpPr/>
          <p:nvPr/>
        </p:nvSpPr>
        <p:spPr>
          <a:xfrm>
            <a:off x="5124270" y="3556644"/>
            <a:ext cx="1601137"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6" name="Picture 35">
            <a:extLst>
              <a:ext uri="{FF2B5EF4-FFF2-40B4-BE49-F238E27FC236}">
                <a16:creationId xmlns:a16="http://schemas.microsoft.com/office/drawing/2014/main" xmlns="" id="{773FE92E-29C0-044C-AEEA-ED59C8B884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85893" y="3505844"/>
            <a:ext cx="791357" cy="381000"/>
          </a:xfrm>
          <a:prstGeom prst="rect">
            <a:avLst/>
          </a:prstGeom>
        </p:spPr>
      </p:pic>
      <p:pic>
        <p:nvPicPr>
          <p:cNvPr id="37" name="Picture 22" descr="fermions_transitionCollision_idea[A]_7"/>
          <p:cNvPicPr>
            <a:picLocks noChangeAspect="1" noChangeArrowheads="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2000" b="79000" l="2438" r="13875"/>
                    </a14:imgEffect>
                  </a14:imgLayer>
                </a14:imgProps>
              </a:ext>
              <a:ext uri="{28A0092B-C50C-407E-A947-70E740481C1C}">
                <a14:useLocalDpi xmlns:a14="http://schemas.microsoft.com/office/drawing/2010/main" val="0"/>
              </a:ext>
            </a:extLst>
          </a:blip>
          <a:srcRect l="1265" t="13436" r="85565" b="19669"/>
          <a:stretch/>
        </p:blipFill>
        <p:spPr bwMode="auto">
          <a:xfrm rot="16200000">
            <a:off x="8869410" y="1818218"/>
            <a:ext cx="1995574" cy="389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xmlns="" id="{0C407A7F-6675-F34D-A0A8-AFC29703E619}"/>
              </a:ext>
            </a:extLst>
          </p:cNvPr>
          <p:cNvPicPr>
            <a:picLocks noChangeAspect="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p:blipFill>
        <p:spPr>
          <a:xfrm rot="2877531">
            <a:off x="9150066" y="2989684"/>
            <a:ext cx="1521776" cy="1521776"/>
          </a:xfrm>
          <a:prstGeom prst="rect">
            <a:avLst/>
          </a:prstGeom>
        </p:spPr>
      </p:pic>
      <p:pic>
        <p:nvPicPr>
          <p:cNvPr id="39" name="Picture 38">
            <a:extLst>
              <a:ext uri="{FF2B5EF4-FFF2-40B4-BE49-F238E27FC236}">
                <a16:creationId xmlns:a16="http://schemas.microsoft.com/office/drawing/2014/main" xmlns="" id="{2D4051F9-801B-9B43-B525-389C8ADE700E}"/>
              </a:ext>
            </a:extLst>
          </p:cNvPr>
          <p:cNvPicPr>
            <a:picLocks noChangeAspect="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p:blipFill>
        <p:spPr>
          <a:xfrm rot="2977328">
            <a:off x="9134759" y="2999567"/>
            <a:ext cx="1536196" cy="1536196"/>
          </a:xfrm>
          <a:prstGeom prst="rect">
            <a:avLst/>
          </a:prstGeom>
        </p:spPr>
      </p:pic>
      <p:cxnSp>
        <p:nvCxnSpPr>
          <p:cNvPr id="8" name="Straight Connector 7">
            <a:extLst>
              <a:ext uri="{FF2B5EF4-FFF2-40B4-BE49-F238E27FC236}">
                <a16:creationId xmlns:a16="http://schemas.microsoft.com/office/drawing/2014/main" xmlns="" id="{0716B6A6-8359-A647-AC77-8FC737D4CAB3}"/>
              </a:ext>
            </a:extLst>
          </p:cNvPr>
          <p:cNvCxnSpPr>
            <a:cxnSpLocks/>
          </p:cNvCxnSpPr>
          <p:nvPr/>
        </p:nvCxnSpPr>
        <p:spPr>
          <a:xfrm>
            <a:off x="5508979" y="677334"/>
            <a:ext cx="0" cy="503484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72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8" fill="hold" grpId="0" nodeType="clickEffect">
                                  <p:stCondLst>
                                    <p:cond delay="0"/>
                                  </p:stCondLst>
                                  <p:childTnLst>
                                    <p:animEffect transition="out" filter="wipe(left)">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3000"/>
                                        <p:tgtEl>
                                          <p:spTgt spid="38"/>
                                        </p:tgtEl>
                                      </p:cBhvr>
                                    </p:animEffect>
                                    <p:set>
                                      <p:cBhvr>
                                        <p:cTn id="48" dur="1" fill="hold">
                                          <p:stCondLst>
                                            <p:cond delay="2999"/>
                                          </p:stCondLst>
                                        </p:cTn>
                                        <p:tgtEl>
                                          <p:spTgt spid="38"/>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30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0"/>
                                  </p:stCondLst>
                                  <p:childTnLst>
                                    <p:animRot by="120000">
                                      <p:cBhvr>
                                        <p:cTn id="60" dur="100" fill="hold">
                                          <p:stCondLst>
                                            <p:cond delay="0"/>
                                          </p:stCondLst>
                                        </p:cTn>
                                        <p:tgtEl>
                                          <p:spTgt spid="36"/>
                                        </p:tgtEl>
                                        <p:attrNameLst>
                                          <p:attrName>r</p:attrName>
                                        </p:attrNameLst>
                                      </p:cBhvr>
                                    </p:animRot>
                                    <p:animRot by="-240000">
                                      <p:cBhvr>
                                        <p:cTn id="61" dur="200" fill="hold">
                                          <p:stCondLst>
                                            <p:cond delay="200"/>
                                          </p:stCondLst>
                                        </p:cTn>
                                        <p:tgtEl>
                                          <p:spTgt spid="36"/>
                                        </p:tgtEl>
                                        <p:attrNameLst>
                                          <p:attrName>r</p:attrName>
                                        </p:attrNameLst>
                                      </p:cBhvr>
                                    </p:animRot>
                                    <p:animRot by="240000">
                                      <p:cBhvr>
                                        <p:cTn id="62" dur="200" fill="hold">
                                          <p:stCondLst>
                                            <p:cond delay="400"/>
                                          </p:stCondLst>
                                        </p:cTn>
                                        <p:tgtEl>
                                          <p:spTgt spid="36"/>
                                        </p:tgtEl>
                                        <p:attrNameLst>
                                          <p:attrName>r</p:attrName>
                                        </p:attrNameLst>
                                      </p:cBhvr>
                                    </p:animRot>
                                    <p:animRot by="-240000">
                                      <p:cBhvr>
                                        <p:cTn id="63" dur="200" fill="hold">
                                          <p:stCondLst>
                                            <p:cond delay="600"/>
                                          </p:stCondLst>
                                        </p:cTn>
                                        <p:tgtEl>
                                          <p:spTgt spid="36"/>
                                        </p:tgtEl>
                                        <p:attrNameLst>
                                          <p:attrName>r</p:attrName>
                                        </p:attrNameLst>
                                      </p:cBhvr>
                                    </p:animRot>
                                    <p:animRot by="120000">
                                      <p:cBhvr>
                                        <p:cTn id="64" dur="200" fill="hold">
                                          <p:stCondLst>
                                            <p:cond delay="800"/>
                                          </p:stCondLst>
                                        </p:cTn>
                                        <p:tgtEl>
                                          <p:spTgt spid="36"/>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2" presetClass="emph" presetSubtype="0" fill="hold" grpId="1" nodeType="clickEffect">
                                  <p:stCondLst>
                                    <p:cond delay="0"/>
                                  </p:stCondLst>
                                  <p:childTnLst>
                                    <p:animRot by="120000">
                                      <p:cBhvr>
                                        <p:cTn id="68" dur="100" fill="hold">
                                          <p:stCondLst>
                                            <p:cond delay="0"/>
                                          </p:stCondLst>
                                        </p:cTn>
                                        <p:tgtEl>
                                          <p:spTgt spid="31"/>
                                        </p:tgtEl>
                                        <p:attrNameLst>
                                          <p:attrName>r</p:attrName>
                                        </p:attrNameLst>
                                      </p:cBhvr>
                                    </p:animRot>
                                    <p:animRot by="-240000">
                                      <p:cBhvr>
                                        <p:cTn id="69" dur="200" fill="hold">
                                          <p:stCondLst>
                                            <p:cond delay="200"/>
                                          </p:stCondLst>
                                        </p:cTn>
                                        <p:tgtEl>
                                          <p:spTgt spid="31"/>
                                        </p:tgtEl>
                                        <p:attrNameLst>
                                          <p:attrName>r</p:attrName>
                                        </p:attrNameLst>
                                      </p:cBhvr>
                                    </p:animRot>
                                    <p:animRot by="240000">
                                      <p:cBhvr>
                                        <p:cTn id="70" dur="200" fill="hold">
                                          <p:stCondLst>
                                            <p:cond delay="400"/>
                                          </p:stCondLst>
                                        </p:cTn>
                                        <p:tgtEl>
                                          <p:spTgt spid="31"/>
                                        </p:tgtEl>
                                        <p:attrNameLst>
                                          <p:attrName>r</p:attrName>
                                        </p:attrNameLst>
                                      </p:cBhvr>
                                    </p:animRot>
                                    <p:animRot by="-240000">
                                      <p:cBhvr>
                                        <p:cTn id="71" dur="200" fill="hold">
                                          <p:stCondLst>
                                            <p:cond delay="600"/>
                                          </p:stCondLst>
                                        </p:cTn>
                                        <p:tgtEl>
                                          <p:spTgt spid="31"/>
                                        </p:tgtEl>
                                        <p:attrNameLst>
                                          <p:attrName>r</p:attrName>
                                        </p:attrNameLst>
                                      </p:cBhvr>
                                    </p:animRot>
                                    <p:animRot by="120000">
                                      <p:cBhvr>
                                        <p:cTn id="7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animBg="1"/>
      <p:bldP spid="28" grpId="0" animBg="1"/>
      <p:bldP spid="30" grpId="0"/>
      <p:bldP spid="31" grpId="0" animBg="1"/>
      <p:bldP spid="31" grpId="1"/>
      <p:bldP spid="32" grpId="0"/>
      <p:bldP spid="3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026371" y="23229"/>
            <a:ext cx="7112000" cy="611187"/>
          </a:xfrm>
          <a:prstGeom prst="rect">
            <a:avLst/>
          </a:prstGeom>
        </p:spPr>
        <p:txBody>
          <a:bodyPr>
            <a:normAutofit fontScale="75000" lnSpcReduction="20000"/>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Arial" charset="0"/>
                <a:cs typeface="Arial" charset="0"/>
              </a:defRPr>
            </a:lvl2pPr>
            <a:lvl3pPr algn="ctr" rtl="0" fontAlgn="base">
              <a:spcBef>
                <a:spcPct val="0"/>
              </a:spcBef>
              <a:spcAft>
                <a:spcPct val="0"/>
              </a:spcAft>
              <a:defRPr sz="4400">
                <a:solidFill>
                  <a:schemeClr val="tx2"/>
                </a:solidFill>
                <a:latin typeface="Arial" charset="0"/>
                <a:ea typeface="Arial" charset="0"/>
                <a:cs typeface="Arial" charset="0"/>
              </a:defRPr>
            </a:lvl3pPr>
            <a:lvl4pPr algn="ctr" rtl="0" fontAlgn="base">
              <a:spcBef>
                <a:spcPct val="0"/>
              </a:spcBef>
              <a:spcAft>
                <a:spcPct val="0"/>
              </a:spcAft>
              <a:defRPr sz="4400">
                <a:solidFill>
                  <a:schemeClr val="tx2"/>
                </a:solidFill>
                <a:latin typeface="Arial" charset="0"/>
                <a:ea typeface="Arial" charset="0"/>
                <a:cs typeface="Arial" charset="0"/>
              </a:defRPr>
            </a:lvl4pPr>
            <a:lvl5pPr algn="ctr" rtl="0" fontAlgn="base">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0" cap="none" spc="0" normalizeH="0" baseline="0" noProof="0" dirty="0">
                <a:ln>
                  <a:solidFill>
                    <a:srgbClr val="FF0000"/>
                  </a:solidFill>
                </a:ln>
                <a:solidFill>
                  <a:srgbClr val="000000"/>
                </a:solidFill>
                <a:effectLst/>
                <a:uLnTx/>
                <a:uFillTx/>
                <a:latin typeface="Berlin Sans FB" pitchFamily="34" charset="0"/>
                <a:cs typeface="Arial"/>
              </a:rPr>
              <a:t>Ramsey Spectroscopy:  Non- Interacting</a:t>
            </a:r>
          </a:p>
        </p:txBody>
      </p:sp>
      <p:cxnSp>
        <p:nvCxnSpPr>
          <p:cNvPr id="136" name="Straight Connector 135"/>
          <p:cNvCxnSpPr>
            <a:cxnSpLocks/>
          </p:cNvCxnSpPr>
          <p:nvPr/>
        </p:nvCxnSpPr>
        <p:spPr>
          <a:xfrm>
            <a:off x="1529325" y="4843725"/>
            <a:ext cx="7538653" cy="0"/>
          </a:xfrm>
          <a:prstGeom prst="line">
            <a:avLst/>
          </a:prstGeom>
          <a:noFill/>
          <a:ln w="6350" cap="flat" cmpd="sng" algn="ctr">
            <a:solidFill>
              <a:srgbClr val="4472C4"/>
            </a:solidFill>
            <a:prstDash val="solid"/>
            <a:miter lim="800000"/>
          </a:ln>
          <a:effectLst/>
        </p:spPr>
      </p:cxnSp>
      <mc:AlternateContent xmlns:mc="http://schemas.openxmlformats.org/markup-compatibility/2006" xmlns:a14="http://schemas.microsoft.com/office/drawing/2010/main">
        <mc:Choice Requires="a14">
          <p:sp>
            <p:nvSpPr>
              <p:cNvPr id="137" name="Rectangle 136"/>
              <p:cNvSpPr/>
              <p:nvPr/>
            </p:nvSpPr>
            <p:spPr>
              <a:xfrm>
                <a:off x="2225631" y="3977093"/>
                <a:ext cx="1337480" cy="866632"/>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prstClr val="white"/>
                          </a:solidFill>
                          <a:effectLst/>
                          <a:uLnTx/>
                          <a:uFillTx/>
                          <a:latin typeface="Cambria Math" panose="02040503050406030204" pitchFamily="18" charset="0"/>
                        </a:rPr>
                        <m:t> </m:t>
                      </m:r>
                    </m:oMath>
                  </m:oMathPara>
                </a14:m>
                <a:endParaRPr kumimoji="0" lang="en-US" sz="1800" b="0" i="1" u="none" strike="noStrike" kern="0" cap="none" spc="0" normalizeH="0" baseline="0" noProof="0" dirty="0">
                  <a:ln>
                    <a:noFill/>
                  </a:ln>
                  <a:solidFill>
                    <a:prstClr val="white"/>
                  </a:solidFill>
                  <a:effectLst/>
                  <a:uLnTx/>
                  <a:uFillTx/>
                  <a:latin typeface="Cambria Math" panose="02040503050406030204" pitchFamily="18"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prstClr val="white"/>
                              </a:solidFill>
                              <a:effectLst/>
                              <a:uLnTx/>
                              <a:uFillTx/>
                              <a:latin typeface="Cambria Math"/>
                            </a:rPr>
                          </m:ctrlPr>
                        </m:fPr>
                        <m:num>
                          <m:r>
                            <a:rPr kumimoji="0" lang="en-US" sz="1800" b="0" i="1" u="none" strike="noStrike" kern="0" cap="none" spc="0" normalizeH="0" baseline="0" noProof="0" smtClean="0">
                              <a:ln>
                                <a:noFill/>
                              </a:ln>
                              <a:solidFill>
                                <a:prstClr val="white"/>
                              </a:solidFill>
                              <a:effectLst/>
                              <a:uLnTx/>
                              <a:uFillTx/>
                              <a:latin typeface="Cambria Math" panose="02040503050406030204" pitchFamily="18" charset="0"/>
                            </a:rPr>
                            <m:t>𝜋</m:t>
                          </m:r>
                        </m:num>
                        <m:den>
                          <m:r>
                            <a:rPr kumimoji="0" lang="en-US" sz="1800" b="0" i="1" u="none" strike="noStrike" kern="0" cap="none" spc="0" normalizeH="0" baseline="0" noProof="0" smtClean="0">
                              <a:ln>
                                <a:noFill/>
                              </a:ln>
                              <a:solidFill>
                                <a:prstClr val="white"/>
                              </a:solidFill>
                              <a:effectLst/>
                              <a:uLnTx/>
                              <a:uFillTx/>
                              <a:latin typeface="Cambria Math" panose="02040503050406030204" pitchFamily="18" charset="0"/>
                            </a:rPr>
                            <m:t>2</m:t>
                          </m:r>
                        </m:den>
                      </m:f>
                    </m:oMath>
                  </m:oMathPara>
                </a14:m>
                <a:endParaRPr kumimoji="0" lang="en-US" sz="1800" b="0" i="0" u="none" strike="noStrike" kern="0" cap="none" spc="0" normalizeH="0" baseline="0" noProof="0" dirty="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cs typeface="Arial"/>
                </a:endParaRPr>
              </a:p>
            </p:txBody>
          </p:sp>
        </mc:Choice>
        <mc:Fallback xmlns="">
          <p:sp>
            <p:nvSpPr>
              <p:cNvPr id="137" name="Rectangle 136"/>
              <p:cNvSpPr>
                <a:spLocks noRot="1" noChangeAspect="1" noMove="1" noResize="1" noEditPoints="1" noAdjustHandles="1" noChangeArrowheads="1" noChangeShapeType="1" noTextEdit="1"/>
              </p:cNvSpPr>
              <p:nvPr/>
            </p:nvSpPr>
            <p:spPr>
              <a:xfrm>
                <a:off x="2225631" y="3977093"/>
                <a:ext cx="1337480" cy="866632"/>
              </a:xfrm>
              <a:prstGeom prst="rect">
                <a:avLst/>
              </a:prstGeom>
              <a:blipFill>
                <a:blip r:embed="rId3"/>
                <a:stretch>
                  <a:fillRect/>
                </a:stretch>
              </a:blipFill>
              <a:ln w="12700" cap="flat" cmpd="sng" algn="ctr">
                <a:solidFill>
                  <a:srgbClr val="4472C4">
                    <a:shade val="50000"/>
                  </a:srgbClr>
                </a:solidFill>
                <a:prstDash val="solid"/>
                <a:miter lim="800000"/>
              </a:ln>
              <a:effectLst/>
            </p:spPr>
            <p:txBody>
              <a:bodyPr/>
              <a:lstStyle/>
              <a:p>
                <a:r>
                  <a:rPr lang="en-US">
                    <a:noFill/>
                  </a:rPr>
                  <a:t> </a:t>
                </a:r>
              </a:p>
            </p:txBody>
          </p:sp>
        </mc:Fallback>
      </mc:AlternateContent>
      <p:cxnSp>
        <p:nvCxnSpPr>
          <p:cNvPr id="139" name="Straight Arrow Connector 138"/>
          <p:cNvCxnSpPr/>
          <p:nvPr/>
        </p:nvCxnSpPr>
        <p:spPr>
          <a:xfrm>
            <a:off x="3544682" y="4396161"/>
            <a:ext cx="3878696" cy="0"/>
          </a:xfrm>
          <a:prstGeom prst="straightConnector1">
            <a:avLst/>
          </a:prstGeom>
          <a:noFill/>
          <a:ln w="57150" cap="flat" cmpd="sng" algn="ctr">
            <a:solidFill>
              <a:srgbClr val="FF0000"/>
            </a:solidFill>
            <a:prstDash val="solid"/>
            <a:miter lim="800000"/>
            <a:headEnd type="triangle"/>
            <a:tailEnd type="triangle"/>
          </a:ln>
          <a:effectLst/>
        </p:spPr>
      </p:cxnSp>
      <mc:AlternateContent xmlns:mc="http://schemas.openxmlformats.org/markup-compatibility/2006" xmlns:a14="http://schemas.microsoft.com/office/drawing/2010/main">
        <mc:Choice Requires="a14">
          <p:sp>
            <p:nvSpPr>
              <p:cNvPr id="140" name="Rectangle 139"/>
              <p:cNvSpPr/>
              <p:nvPr/>
            </p:nvSpPr>
            <p:spPr>
              <a:xfrm>
                <a:off x="5270948" y="4403903"/>
                <a:ext cx="4012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srgbClr val="FF0000"/>
                          </a:solidFill>
                          <a:effectLst/>
                          <a:uLnTx/>
                          <a:uFillTx/>
                          <a:latin typeface="Cambria Math" panose="02040503050406030204" pitchFamily="18" charset="0"/>
                        </a:rPr>
                        <m:t>𝜏</m:t>
                      </m:r>
                    </m:oMath>
                  </m:oMathPara>
                </a14:m>
                <a:endParaRPr kumimoji="0" lang="en-US" sz="1800" b="0" i="0" u="none" strike="noStrike" kern="0" cap="none" spc="0" normalizeH="0" baseline="0" noProof="0" dirty="0">
                  <a:ln>
                    <a:noFill/>
                  </a:ln>
                  <a:solidFill>
                    <a:srgbClr val="FF0000"/>
                  </a:solidFill>
                  <a:effectLst/>
                  <a:uLnTx/>
                  <a:uFillTx/>
                  <a:latin typeface="Calibri" panose="020F0502020204030204"/>
                  <a:cs typeface="Arial"/>
                </a:endParaRPr>
              </a:p>
            </p:txBody>
          </p:sp>
        </mc:Choice>
        <mc:Fallback xmlns="">
          <p:sp>
            <p:nvSpPr>
              <p:cNvPr id="140" name="Rectangle 139"/>
              <p:cNvSpPr>
                <a:spLocks noRot="1" noChangeAspect="1" noMove="1" noResize="1" noEditPoints="1" noAdjustHandles="1" noChangeArrowheads="1" noChangeShapeType="1" noTextEdit="1"/>
              </p:cNvSpPr>
              <p:nvPr/>
            </p:nvSpPr>
            <p:spPr>
              <a:xfrm>
                <a:off x="5270948" y="4403903"/>
                <a:ext cx="401264" cy="461665"/>
              </a:xfrm>
              <a:prstGeom prst="rect">
                <a:avLst/>
              </a:prstGeom>
              <a:blipFill>
                <a:blip r:embed="rId4"/>
                <a:stretch>
                  <a:fillRect/>
                </a:stretch>
              </a:blipFill>
            </p:spPr>
            <p:txBody>
              <a:bodyPr/>
              <a:lstStyle/>
              <a:p>
                <a:r>
                  <a:rPr lang="en-US">
                    <a:noFill/>
                  </a:rPr>
                  <a:t> </a:t>
                </a:r>
              </a:p>
            </p:txBody>
          </p:sp>
        </mc:Fallback>
      </mc:AlternateContent>
      <p:sp>
        <p:nvSpPr>
          <p:cNvPr id="36" name="TextBox 35"/>
          <p:cNvSpPr txBox="1"/>
          <p:nvPr/>
        </p:nvSpPr>
        <p:spPr>
          <a:xfrm>
            <a:off x="1711944" y="1855635"/>
            <a:ext cx="703077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SOC Dephasing: loss of phase coherence</a:t>
            </a:r>
          </a:p>
        </p:txBody>
      </p:sp>
      <p:pic>
        <p:nvPicPr>
          <p:cNvPr id="120" name="Picture 119"/>
          <p:cNvPicPr>
            <a:picLocks noChangeAspect="1"/>
          </p:cNvPicPr>
          <p:nvPr/>
        </p:nvPicPr>
        <p:blipFill rotWithShape="1">
          <a:blip r:embed="rId5"/>
          <a:srcRect r="67108" b="8995"/>
          <a:stretch/>
        </p:blipFill>
        <p:spPr>
          <a:xfrm>
            <a:off x="2293609" y="2246003"/>
            <a:ext cx="1428122" cy="1540734"/>
          </a:xfrm>
          <a:prstGeom prst="rect">
            <a:avLst/>
          </a:prstGeom>
        </p:spPr>
      </p:pic>
      <mc:AlternateContent xmlns:mc="http://schemas.openxmlformats.org/markup-compatibility/2006" xmlns:a14="http://schemas.microsoft.com/office/drawing/2010/main">
        <mc:Choice Requires="a14">
          <p:sp>
            <p:nvSpPr>
              <p:cNvPr id="128" name="Rectangle 127"/>
              <p:cNvSpPr/>
              <p:nvPr/>
            </p:nvSpPr>
            <p:spPr>
              <a:xfrm>
                <a:off x="7437724" y="3977093"/>
                <a:ext cx="1337480" cy="866632"/>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prstClr val="white"/>
                          </a:solidFill>
                          <a:effectLst/>
                          <a:uLnTx/>
                          <a:uFillTx/>
                          <a:latin typeface="Cambria Math" panose="02040503050406030204" pitchFamily="18" charset="0"/>
                        </a:rPr>
                        <m:t> </m:t>
                      </m:r>
                    </m:oMath>
                  </m:oMathPara>
                </a14:m>
                <a:endParaRPr kumimoji="0" lang="en-US" sz="1800" b="0" i="1" u="none" strike="noStrike" kern="0" cap="none" spc="0" normalizeH="0" baseline="0" noProof="0" dirty="0">
                  <a:ln>
                    <a:noFill/>
                  </a:ln>
                  <a:solidFill>
                    <a:prstClr val="white"/>
                  </a:solidFill>
                  <a:effectLst/>
                  <a:uLnTx/>
                  <a:uFillTx/>
                  <a:latin typeface="Cambria Math" panose="02040503050406030204" pitchFamily="18"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prstClr val="white"/>
                              </a:solidFill>
                              <a:effectLst/>
                              <a:uLnTx/>
                              <a:uFillTx/>
                              <a:latin typeface="Cambria Math"/>
                            </a:rPr>
                          </m:ctrlPr>
                        </m:fPr>
                        <m:num>
                          <m:r>
                            <a:rPr kumimoji="0" lang="en-US" sz="1800" b="0" i="1" u="none" strike="noStrike" kern="0" cap="none" spc="0" normalizeH="0" baseline="0" noProof="0" smtClean="0">
                              <a:ln>
                                <a:noFill/>
                              </a:ln>
                              <a:solidFill>
                                <a:prstClr val="white"/>
                              </a:solidFill>
                              <a:effectLst/>
                              <a:uLnTx/>
                              <a:uFillTx/>
                              <a:latin typeface="Cambria Math" panose="02040503050406030204" pitchFamily="18" charset="0"/>
                            </a:rPr>
                            <m:t>𝜋</m:t>
                          </m:r>
                        </m:num>
                        <m:den>
                          <m:r>
                            <a:rPr kumimoji="0" lang="en-US" sz="1800" b="0" i="1" u="none" strike="noStrike" kern="0" cap="none" spc="0" normalizeH="0" baseline="0" noProof="0" smtClean="0">
                              <a:ln>
                                <a:noFill/>
                              </a:ln>
                              <a:solidFill>
                                <a:prstClr val="white"/>
                              </a:solidFill>
                              <a:effectLst/>
                              <a:uLnTx/>
                              <a:uFillTx/>
                              <a:latin typeface="Cambria Math" panose="02040503050406030204" pitchFamily="18" charset="0"/>
                            </a:rPr>
                            <m:t>2</m:t>
                          </m:r>
                        </m:den>
                      </m:f>
                    </m:oMath>
                  </m:oMathPara>
                </a14:m>
                <a:endParaRPr kumimoji="0" lang="en-US" sz="1800" b="0" i="0" u="none" strike="noStrike" kern="0" cap="none" spc="0" normalizeH="0" baseline="0" noProof="0" dirty="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cs typeface="Arial"/>
                </a:endParaRPr>
              </a:p>
            </p:txBody>
          </p:sp>
        </mc:Choice>
        <mc:Fallback xmlns="">
          <p:sp>
            <p:nvSpPr>
              <p:cNvPr id="128" name="Rectangle 127"/>
              <p:cNvSpPr>
                <a:spLocks noRot="1" noChangeAspect="1" noMove="1" noResize="1" noEditPoints="1" noAdjustHandles="1" noChangeArrowheads="1" noChangeShapeType="1" noTextEdit="1"/>
              </p:cNvSpPr>
              <p:nvPr/>
            </p:nvSpPr>
            <p:spPr>
              <a:xfrm>
                <a:off x="7437724" y="3977093"/>
                <a:ext cx="1337480" cy="866632"/>
              </a:xfrm>
              <a:prstGeom prst="rect">
                <a:avLst/>
              </a:prstGeom>
              <a:blipFill>
                <a:blip r:embed="rId6"/>
                <a:stretch>
                  <a:fillRect/>
                </a:stretch>
              </a:blipFill>
              <a:ln w="12700" cap="flat" cmpd="sng" algn="ctr">
                <a:solidFill>
                  <a:srgbClr val="4472C4">
                    <a:shade val="50000"/>
                  </a:srgbClr>
                </a:solidFill>
                <a:prstDash val="solid"/>
                <a:miter lim="800000"/>
              </a:ln>
              <a:effectLst/>
            </p:spPr>
            <p:txBody>
              <a:bodyPr/>
              <a:lstStyle/>
              <a:p>
                <a:r>
                  <a:rPr lang="en-US">
                    <a:noFill/>
                  </a:rPr>
                  <a:t> </a:t>
                </a:r>
              </a:p>
            </p:txBody>
          </p:sp>
        </mc:Fallback>
      </mc:AlternateContent>
      <p:sp>
        <p:nvSpPr>
          <p:cNvPr id="38" name="TextBox 37"/>
          <p:cNvSpPr txBox="1"/>
          <p:nvPr/>
        </p:nvSpPr>
        <p:spPr>
          <a:xfrm>
            <a:off x="7380844" y="3234355"/>
            <a:ext cx="194125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cs typeface="Arial"/>
              </a:rPr>
              <a:t>Decay of fringe contrast</a:t>
            </a:r>
          </a:p>
        </p:txBody>
      </p:sp>
      <p:pic>
        <p:nvPicPr>
          <p:cNvPr id="2" name="Picture 1"/>
          <p:cNvPicPr>
            <a:picLocks noChangeAspect="1"/>
          </p:cNvPicPr>
          <p:nvPr/>
        </p:nvPicPr>
        <p:blipFill>
          <a:blip r:embed="rId7"/>
          <a:stretch>
            <a:fillRect/>
          </a:stretch>
        </p:blipFill>
        <p:spPr>
          <a:xfrm>
            <a:off x="1877736" y="722040"/>
            <a:ext cx="4052222" cy="1002959"/>
          </a:xfrm>
          <a:prstGeom prst="rect">
            <a:avLst/>
          </a:prstGeom>
        </p:spPr>
      </p:pic>
      <mc:AlternateContent xmlns:mc="http://schemas.openxmlformats.org/markup-compatibility/2006" xmlns:a14="http://schemas.microsoft.com/office/drawing/2010/main">
        <mc:Choice Requires="a14">
          <p:sp>
            <p:nvSpPr>
              <p:cNvPr id="119" name="TextBox 118"/>
              <p:cNvSpPr txBox="1"/>
              <p:nvPr/>
            </p:nvSpPr>
            <p:spPr>
              <a:xfrm>
                <a:off x="6547850" y="807494"/>
                <a:ext cx="3399329" cy="103848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a:ea typeface="+mn-ea"/>
                            </a:rPr>
                          </m:ctrlPr>
                        </m:sSubPr>
                        <m:e>
                          <m:sSub>
                            <m:sSubPr>
                              <m:ctrlPr>
                                <a:rPr kumimoji="0" lang="en-US" sz="2400" b="0" i="1" u="none" strike="noStrike" kern="1200" cap="none" spc="0" normalizeH="0" baseline="0" noProof="0" smtClean="0">
                                  <a:ln>
                                    <a:noFill/>
                                  </a:ln>
                                  <a:solidFill>
                                    <a:prstClr val="black"/>
                                  </a:solidFill>
                                  <a:effectLst/>
                                  <a:uLnTx/>
                                  <a:uFillTx/>
                                  <a:latin typeface="Cambria Math"/>
                                  <a:ea typeface="+mn-ea"/>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a:ea typeface="+mn-ea"/>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𝐻</m:t>
                                  </m:r>
                                </m:e>
                              </m:acc>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0</m:t>
                              </m:r>
                            </m:sub>
                          </m:sSub>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nary>
                        <m:naryPr>
                          <m:chr m:val="∑"/>
                          <m:ctrlPr>
                            <a:rPr kumimoji="0" lang="en-US" sz="2400" b="0" i="1" u="none" strike="noStrike" kern="1200" cap="none" spc="0" normalizeH="0" baseline="0" noProof="0" smtClean="0">
                              <a:ln>
                                <a:noFill/>
                              </a:ln>
                              <a:solidFill>
                                <a:prstClr val="black"/>
                              </a:solidFill>
                              <a:effectLst/>
                              <a:uLnTx/>
                              <a:uFillTx/>
                              <a:latin typeface="Cambria Math"/>
                              <a:ea typeface="+mn-ea"/>
                            </a:rPr>
                          </m:ctrlPr>
                        </m:naryPr>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𝑖</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=1</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𝑁</m:t>
                          </m:r>
                        </m:sup>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e>
                      </m:nary>
                      <m:sSub>
                        <m:sSubPr>
                          <m:ctrlPr>
                            <a:rPr kumimoji="0" lang="en-US" sz="2400" b="0" i="1" u="none" strike="noStrike" kern="1200" cap="none" spc="0" normalizeH="0" baseline="0" noProof="0" smtClean="0">
                              <a:ln>
                                <a:noFill/>
                              </a:ln>
                              <a:solidFill>
                                <a:prstClr val="black"/>
                              </a:solidFill>
                              <a:effectLst/>
                              <a:uLnTx/>
                              <a:uFillTx/>
                              <a:latin typeface="Cambria Math"/>
                              <a:ea typeface="+mn-ea"/>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𝐵</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𝑆𝑂𝐶</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sSub>
                        <m:sSubPr>
                          <m:ctrlPr>
                            <a:rPr kumimoji="0" lang="en-US" sz="2400" b="0" i="1" u="none" strike="noStrike" kern="1200" cap="none" spc="0" normalizeH="0" baseline="0" noProof="0" smtClean="0">
                              <a:ln>
                                <a:noFill/>
                              </a:ln>
                              <a:solidFill>
                                <a:prstClr val="black"/>
                              </a:solidFill>
                              <a:effectLst/>
                              <a:uLnTx/>
                              <a:uFillTx/>
                              <a:latin typeface="Cambria Math"/>
                              <a:ea typeface="+mn-ea"/>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𝑞</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𝑖</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sSubSup>
                        <m:sSubSupPr>
                          <m:ctrlPr>
                            <a:rPr kumimoji="0" lang="en-US" sz="2400" b="0" i="1" u="none" strike="noStrike" kern="1200" cap="none" spc="0" normalizeH="0" baseline="0" noProof="0" smtClean="0">
                              <a:ln>
                                <a:noFill/>
                              </a:ln>
                              <a:solidFill>
                                <a:prstClr val="black"/>
                              </a:solidFill>
                              <a:effectLst/>
                              <a:uLnTx/>
                              <a:uFillTx/>
                              <a:latin typeface="Cambria Math"/>
                              <a:ea typeface="+mn-ea"/>
                            </a:rPr>
                          </m:ctrlPr>
                        </m:sSubSupPr>
                        <m:e>
                          <m:acc>
                            <m:accPr>
                              <m:chr m:val="̂"/>
                              <m:ctrlPr>
                                <a:rPr kumimoji="0" lang="en-US" sz="2400" b="0" i="1" u="none" strike="noStrike" kern="1200" cap="none" spc="0" normalizeH="0" baseline="0" noProof="0" smtClean="0">
                                  <a:ln>
                                    <a:noFill/>
                                  </a:ln>
                                  <a:solidFill>
                                    <a:prstClr val="black"/>
                                  </a:solidFill>
                                  <a:effectLst/>
                                  <a:uLnTx/>
                                  <a:uFillTx/>
                                  <a:latin typeface="Cambria Math"/>
                                  <a:ea typeface="+mn-ea"/>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𝑠</m:t>
                              </m:r>
                            </m:e>
                          </m:acc>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𝑖</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𝑧</m:t>
                          </m:r>
                        </m:sup>
                      </m:sSubSup>
                    </m:oMath>
                  </m:oMathPara>
                </a14:m>
                <a:endPar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Arial"/>
                </a:endParaRPr>
              </a:p>
            </p:txBody>
          </p:sp>
        </mc:Choice>
        <mc:Fallback xmlns="">
          <p:sp>
            <p:nvSpPr>
              <p:cNvPr id="119" name="TextBox 118"/>
              <p:cNvSpPr txBox="1">
                <a:spLocks noRot="1" noChangeAspect="1" noMove="1" noResize="1" noEditPoints="1" noAdjustHandles="1" noChangeArrowheads="1" noChangeShapeType="1" noTextEdit="1"/>
              </p:cNvSpPr>
              <p:nvPr/>
            </p:nvSpPr>
            <p:spPr>
              <a:xfrm>
                <a:off x="6547850" y="807494"/>
                <a:ext cx="3399329" cy="1038489"/>
              </a:xfrm>
              <a:prstGeom prst="rect">
                <a:avLst/>
              </a:prstGeom>
              <a:blipFill>
                <a:blip r:embed="rId8"/>
                <a:stretch>
                  <a:fillRect/>
                </a:stretch>
              </a:blipFill>
            </p:spPr>
            <p:txBody>
              <a:bodyPr/>
              <a:lstStyle/>
              <a:p>
                <a:r>
                  <a:rPr lang="en-US">
                    <a:noFill/>
                  </a:rPr>
                  <a:t> </a:t>
                </a:r>
              </a:p>
            </p:txBody>
          </p:sp>
        </mc:Fallback>
      </mc:AlternateContent>
      <p:grpSp>
        <p:nvGrpSpPr>
          <p:cNvPr id="218" name="Group 217"/>
          <p:cNvGrpSpPr/>
          <p:nvPr/>
        </p:nvGrpSpPr>
        <p:grpSpPr>
          <a:xfrm>
            <a:off x="1267086" y="5222276"/>
            <a:ext cx="8408979" cy="1569351"/>
            <a:chOff x="735021" y="2176980"/>
            <a:chExt cx="8408979" cy="1569351"/>
          </a:xfrm>
        </p:grpSpPr>
        <p:grpSp>
          <p:nvGrpSpPr>
            <p:cNvPr id="219" name="Group 218"/>
            <p:cNvGrpSpPr/>
            <p:nvPr/>
          </p:nvGrpSpPr>
          <p:grpSpPr>
            <a:xfrm>
              <a:off x="735021" y="2176980"/>
              <a:ext cx="8408979" cy="1569351"/>
              <a:chOff x="366032" y="3861428"/>
              <a:chExt cx="8408979" cy="929203"/>
            </a:xfrm>
          </p:grpSpPr>
          <p:grpSp>
            <p:nvGrpSpPr>
              <p:cNvPr id="229" name="Group 228"/>
              <p:cNvGrpSpPr/>
              <p:nvPr/>
            </p:nvGrpSpPr>
            <p:grpSpPr>
              <a:xfrm>
                <a:off x="366032" y="4294653"/>
                <a:ext cx="8408979" cy="495978"/>
                <a:chOff x="257175" y="3301358"/>
                <a:chExt cx="8408979" cy="495978"/>
              </a:xfrm>
            </p:grpSpPr>
            <p:pic>
              <p:nvPicPr>
                <p:cNvPr id="232"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t="74511"/>
                <a:stretch/>
              </p:blipFill>
              <p:spPr bwMode="auto">
                <a:xfrm>
                  <a:off x="257175" y="3301358"/>
                  <a:ext cx="8047038" cy="488005"/>
                </a:xfrm>
                <a:prstGeom prst="rect">
                  <a:avLst/>
                </a:prstGeom>
                <a:noFill/>
                <a:extLst>
                  <a:ext uri="{909E8E84-426E-40DD-AFC4-6F175D3DCCD1}">
                    <a14:hiddenFill xmlns:a14="http://schemas.microsoft.com/office/drawing/2010/main">
                      <a:solidFill>
                        <a:srgbClr val="FFFFFF"/>
                      </a:solidFill>
                    </a14:hiddenFill>
                  </a:ext>
                </a:extLst>
              </p:spPr>
            </p:pic>
            <p:sp>
              <p:nvSpPr>
                <p:cNvPr id="233" name="TextBox 232"/>
                <p:cNvSpPr txBox="1"/>
                <p:nvPr/>
              </p:nvSpPr>
              <p:spPr>
                <a:xfrm>
                  <a:off x="922947" y="3428004"/>
                  <a:ext cx="111760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cs typeface="Arial"/>
                    </a:rPr>
                    <a:t>S=N/2</a:t>
                  </a:r>
                </a:p>
              </p:txBody>
            </p:sp>
            <p:sp>
              <p:nvSpPr>
                <p:cNvPr id="234" name="TextBox 233"/>
                <p:cNvSpPr txBox="1"/>
                <p:nvPr/>
              </p:nvSpPr>
              <p:spPr>
                <a:xfrm>
                  <a:off x="3274462" y="3420031"/>
                  <a:ext cx="111760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cs typeface="Arial"/>
                    </a:rPr>
                    <a:t>S=N/2-1</a:t>
                  </a:r>
                </a:p>
              </p:txBody>
            </p:sp>
            <p:sp>
              <p:nvSpPr>
                <p:cNvPr id="235" name="TextBox 234"/>
                <p:cNvSpPr txBox="1"/>
                <p:nvPr/>
              </p:nvSpPr>
              <p:spPr>
                <a:xfrm>
                  <a:off x="5913521" y="3387765"/>
                  <a:ext cx="111760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cs typeface="Arial"/>
                    </a:rPr>
                    <a:t>S=1</a:t>
                  </a:r>
                </a:p>
              </p:txBody>
            </p:sp>
            <p:sp>
              <p:nvSpPr>
                <p:cNvPr id="236" name="TextBox 235"/>
                <p:cNvSpPr txBox="1"/>
                <p:nvPr/>
              </p:nvSpPr>
              <p:spPr>
                <a:xfrm>
                  <a:off x="7548554" y="3454348"/>
                  <a:ext cx="1117600" cy="21867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cs typeface="Arial"/>
                    </a:rPr>
                    <a:t>S=0</a:t>
                  </a:r>
                </a:p>
              </p:txBody>
            </p:sp>
          </p:grpSp>
          <p:sp>
            <p:nvSpPr>
              <p:cNvPr id="230" name="Rectangle 53"/>
              <p:cNvSpPr>
                <a:spLocks noChangeArrowheads="1"/>
              </p:cNvSpPr>
              <p:nvPr/>
            </p:nvSpPr>
            <p:spPr bwMode="auto">
              <a:xfrm>
                <a:off x="803204" y="3861428"/>
                <a:ext cx="228600" cy="155448"/>
              </a:xfrm>
              <a:prstGeom prst="rect">
                <a:avLst/>
              </a:prstGeom>
              <a:solidFill>
                <a:schemeClr val="bg1"/>
              </a:solidFill>
              <a:ln w="952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231" name="Rectangle 53"/>
              <p:cNvSpPr>
                <a:spLocks noChangeArrowheads="1"/>
              </p:cNvSpPr>
              <p:nvPr/>
            </p:nvSpPr>
            <p:spPr bwMode="auto">
              <a:xfrm>
                <a:off x="870543" y="4035094"/>
                <a:ext cx="228600" cy="146304"/>
              </a:xfrm>
              <a:prstGeom prst="rect">
                <a:avLst/>
              </a:prstGeom>
              <a:solidFill>
                <a:schemeClr val="bg1"/>
              </a:solidFill>
              <a:ln w="952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grpSp>
        <p:sp>
          <p:nvSpPr>
            <p:cNvPr id="220" name="Rounded Rectangle 219"/>
            <p:cNvSpPr/>
            <p:nvPr/>
          </p:nvSpPr>
          <p:spPr bwMode="auto">
            <a:xfrm>
              <a:off x="2618703" y="2739940"/>
              <a:ext cx="544286" cy="313053"/>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cs typeface="Arial"/>
              </a:endParaRPr>
            </a:p>
          </p:txBody>
        </p:sp>
        <p:sp>
          <p:nvSpPr>
            <p:cNvPr id="221" name="Rectangle 220"/>
            <p:cNvSpPr/>
            <p:nvPr/>
          </p:nvSpPr>
          <p:spPr bwMode="auto">
            <a:xfrm>
              <a:off x="3892731" y="2896466"/>
              <a:ext cx="4807132" cy="8186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cs typeface="Arial"/>
              </a:endParaRPr>
            </a:p>
          </p:txBody>
        </p:sp>
        <p:cxnSp>
          <p:nvCxnSpPr>
            <p:cNvPr id="222" name="Straight Connector 221"/>
            <p:cNvCxnSpPr/>
            <p:nvPr/>
          </p:nvCxnSpPr>
          <p:spPr bwMode="auto">
            <a:xfrm>
              <a:off x="3972089" y="2995749"/>
              <a:ext cx="660619" cy="0"/>
            </a:xfrm>
            <a:prstGeom prst="line">
              <a:avLst/>
            </a:prstGeom>
            <a:solidFill>
              <a:schemeClr val="accent1"/>
            </a:solidFill>
            <a:ln w="38100" cap="flat" cmpd="sng" algn="ctr">
              <a:solidFill>
                <a:schemeClr val="tx2"/>
              </a:solidFill>
              <a:prstDash val="solid"/>
              <a:round/>
              <a:headEnd type="none" w="med" len="med"/>
              <a:tailEnd type="none" w="med" len="med"/>
            </a:ln>
            <a:effectLst/>
          </p:spPr>
        </p:cxnSp>
        <p:cxnSp>
          <p:nvCxnSpPr>
            <p:cNvPr id="223" name="Straight Connector 222"/>
            <p:cNvCxnSpPr/>
            <p:nvPr/>
          </p:nvCxnSpPr>
          <p:spPr bwMode="auto">
            <a:xfrm>
              <a:off x="6513671" y="2968900"/>
              <a:ext cx="660619" cy="0"/>
            </a:xfrm>
            <a:prstGeom prst="line">
              <a:avLst/>
            </a:prstGeom>
            <a:solidFill>
              <a:schemeClr val="accent1"/>
            </a:solidFill>
            <a:ln w="76200" cap="flat" cmpd="sng" algn="ctr">
              <a:solidFill>
                <a:schemeClr val="tx2"/>
              </a:solidFill>
              <a:prstDash val="solid"/>
              <a:round/>
              <a:headEnd type="none" w="med" len="med"/>
              <a:tailEnd type="none" w="med" len="med"/>
            </a:ln>
            <a:effectLst/>
          </p:spPr>
        </p:cxnSp>
        <p:cxnSp>
          <p:nvCxnSpPr>
            <p:cNvPr id="224" name="Straight Connector 223"/>
            <p:cNvCxnSpPr/>
            <p:nvPr/>
          </p:nvCxnSpPr>
          <p:spPr bwMode="auto">
            <a:xfrm>
              <a:off x="6513671" y="2941029"/>
              <a:ext cx="660619" cy="0"/>
            </a:xfrm>
            <a:prstGeom prst="line">
              <a:avLst/>
            </a:prstGeom>
            <a:solidFill>
              <a:schemeClr val="accent1"/>
            </a:solidFill>
            <a:ln w="76200" cap="flat" cmpd="sng" algn="ctr">
              <a:solidFill>
                <a:schemeClr val="tx2"/>
              </a:solidFill>
              <a:prstDash val="solid"/>
              <a:round/>
              <a:headEnd type="none" w="med" len="med"/>
              <a:tailEnd type="none" w="med" len="med"/>
            </a:ln>
            <a:effectLst/>
          </p:spPr>
        </p:cxnSp>
        <p:cxnSp>
          <p:nvCxnSpPr>
            <p:cNvPr id="225" name="Straight Connector 224"/>
            <p:cNvCxnSpPr/>
            <p:nvPr/>
          </p:nvCxnSpPr>
          <p:spPr bwMode="auto">
            <a:xfrm>
              <a:off x="8023234" y="3025506"/>
              <a:ext cx="660619" cy="0"/>
            </a:xfrm>
            <a:prstGeom prst="line">
              <a:avLst/>
            </a:prstGeom>
            <a:solidFill>
              <a:schemeClr val="accent1"/>
            </a:solidFill>
            <a:ln w="76200" cap="flat" cmpd="sng" algn="ctr">
              <a:solidFill>
                <a:schemeClr val="tx2"/>
              </a:solidFill>
              <a:prstDash val="solid"/>
              <a:round/>
              <a:headEnd type="none" w="med" len="med"/>
              <a:tailEnd type="none" w="med" len="med"/>
            </a:ln>
            <a:effectLst/>
          </p:spPr>
        </p:cxnSp>
        <p:cxnSp>
          <p:nvCxnSpPr>
            <p:cNvPr id="226" name="Straight Connector 225"/>
            <p:cNvCxnSpPr/>
            <p:nvPr/>
          </p:nvCxnSpPr>
          <p:spPr bwMode="auto">
            <a:xfrm>
              <a:off x="8023234" y="2997635"/>
              <a:ext cx="660619" cy="0"/>
            </a:xfrm>
            <a:prstGeom prst="line">
              <a:avLst/>
            </a:prstGeom>
            <a:solidFill>
              <a:schemeClr val="accent1"/>
            </a:solidFill>
            <a:ln w="76200" cap="flat" cmpd="sng" algn="ctr">
              <a:solidFill>
                <a:schemeClr val="tx2"/>
              </a:solidFill>
              <a:prstDash val="solid"/>
              <a:round/>
              <a:headEnd type="none" w="med" len="med"/>
              <a:tailEnd type="none" w="med" len="med"/>
            </a:ln>
            <a:effectLst/>
          </p:spPr>
        </p:cxnSp>
        <p:cxnSp>
          <p:nvCxnSpPr>
            <p:cNvPr id="227" name="Straight Connector 226"/>
            <p:cNvCxnSpPr/>
            <p:nvPr/>
          </p:nvCxnSpPr>
          <p:spPr bwMode="auto">
            <a:xfrm>
              <a:off x="8023233" y="2968900"/>
              <a:ext cx="660619" cy="0"/>
            </a:xfrm>
            <a:prstGeom prst="line">
              <a:avLst/>
            </a:prstGeom>
            <a:solidFill>
              <a:schemeClr val="accent1"/>
            </a:solidFill>
            <a:ln w="76200" cap="flat" cmpd="sng" algn="ctr">
              <a:solidFill>
                <a:schemeClr val="tx2"/>
              </a:solidFill>
              <a:prstDash val="solid"/>
              <a:round/>
              <a:headEnd type="none" w="med" len="med"/>
              <a:tailEnd type="none" w="med" len="med"/>
            </a:ln>
            <a:effectLst/>
          </p:spPr>
        </p:cxnSp>
        <p:cxnSp>
          <p:nvCxnSpPr>
            <p:cNvPr id="228" name="Straight Connector 227"/>
            <p:cNvCxnSpPr/>
            <p:nvPr/>
          </p:nvCxnSpPr>
          <p:spPr bwMode="auto">
            <a:xfrm>
              <a:off x="8023233" y="2941029"/>
              <a:ext cx="660619" cy="0"/>
            </a:xfrm>
            <a:prstGeom prst="line">
              <a:avLst/>
            </a:prstGeom>
            <a:solidFill>
              <a:schemeClr val="accent1"/>
            </a:solidFill>
            <a:ln w="76200" cap="flat" cmpd="sng" algn="ctr">
              <a:solidFill>
                <a:schemeClr val="tx2"/>
              </a:solidFill>
              <a:prstDash val="solid"/>
              <a:round/>
              <a:headEnd type="none" w="med" len="med"/>
              <a:tailEnd type="none" w="med" len="med"/>
            </a:ln>
            <a:effectLst/>
          </p:spPr>
        </p:cxnSp>
      </p:grpSp>
      <p:sp>
        <p:nvSpPr>
          <p:cNvPr id="237" name="Arc 38"/>
          <p:cNvSpPr>
            <a:spLocks/>
          </p:cNvSpPr>
          <p:nvPr/>
        </p:nvSpPr>
        <p:spPr bwMode="auto">
          <a:xfrm rot="13756267" flipV="1">
            <a:off x="6406902" y="5428260"/>
            <a:ext cx="858466" cy="966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FF33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FF3300"/>
              </a:solidFill>
              <a:effectLst/>
              <a:uLnTx/>
              <a:uFillTx/>
              <a:latin typeface="Mathematica1" pitchFamily="2" charset="2"/>
              <a:cs typeface="Arial"/>
            </a:endParaRPr>
          </a:p>
        </p:txBody>
      </p:sp>
      <p:sp>
        <p:nvSpPr>
          <p:cNvPr id="238" name="Arc 39"/>
          <p:cNvSpPr>
            <a:spLocks/>
          </p:cNvSpPr>
          <p:nvPr/>
        </p:nvSpPr>
        <p:spPr bwMode="auto">
          <a:xfrm rot="13821874" flipV="1">
            <a:off x="2770589" y="4959695"/>
            <a:ext cx="1681267" cy="184915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FF33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FF3300"/>
              </a:solidFill>
              <a:effectLst/>
              <a:uLnTx/>
              <a:uFillTx/>
              <a:latin typeface="Mathematica1" pitchFamily="2" charset="2"/>
              <a:cs typeface="Arial"/>
            </a:endParaRPr>
          </a:p>
        </p:txBody>
      </p:sp>
      <p:sp>
        <p:nvSpPr>
          <p:cNvPr id="239" name="Arc 40"/>
          <p:cNvSpPr>
            <a:spLocks/>
          </p:cNvSpPr>
          <p:nvPr/>
        </p:nvSpPr>
        <p:spPr bwMode="auto">
          <a:xfrm rot="13821874" flipV="1">
            <a:off x="7827956" y="5476801"/>
            <a:ext cx="839119" cy="90198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FF33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FF3300"/>
              </a:solidFill>
              <a:effectLst/>
              <a:uLnTx/>
              <a:uFillTx/>
              <a:latin typeface="Mathematica1" pitchFamily="2" charset="2"/>
              <a:cs typeface="Arial"/>
            </a:endParaRPr>
          </a:p>
        </p:txBody>
      </p:sp>
      <p:sp>
        <p:nvSpPr>
          <p:cNvPr id="240" name="Text Box 41"/>
          <p:cNvSpPr txBox="1">
            <a:spLocks noChangeArrowheads="1"/>
          </p:cNvSpPr>
          <p:nvPr/>
        </p:nvSpPr>
        <p:spPr bwMode="auto">
          <a:xfrm>
            <a:off x="1590206" y="6451514"/>
            <a:ext cx="84124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3300"/>
                </a:solidFill>
                <a:effectLst/>
                <a:uLnTx/>
                <a:uFillTx/>
                <a:latin typeface="Times New Roman" panose="02020603050405020304" pitchFamily="18" charset="0"/>
                <a:cs typeface="Arial"/>
              </a:rPr>
              <a:t>H</a:t>
            </a:r>
            <a:r>
              <a:rPr kumimoji="0" lang="en-US" altLang="en-US" sz="1800" b="1" i="0" u="none" strike="noStrike" kern="1200" cap="none" spc="0" normalizeH="0" baseline="-25000" noProof="0" dirty="0">
                <a:ln>
                  <a:noFill/>
                </a:ln>
                <a:solidFill>
                  <a:srgbClr val="FF3300"/>
                </a:solidFill>
                <a:effectLst/>
                <a:uLnTx/>
                <a:uFillTx/>
                <a:latin typeface="Times New Roman" panose="02020603050405020304" pitchFamily="18" charset="0"/>
                <a:cs typeface="Arial"/>
              </a:rPr>
              <a:t>0</a:t>
            </a:r>
            <a:r>
              <a:rPr kumimoji="0" lang="en-US" altLang="en-US" sz="1800" b="1" i="0" u="none" strike="noStrike" kern="1200" cap="none" spc="0" normalizeH="0" baseline="0" noProof="0" dirty="0">
                <a:ln>
                  <a:noFill/>
                </a:ln>
                <a:solidFill>
                  <a:srgbClr val="FF3300"/>
                </a:solidFill>
                <a:effectLst/>
                <a:uLnTx/>
                <a:uFillTx/>
                <a:latin typeface="Times New Roman" panose="02020603050405020304" pitchFamily="18" charset="0"/>
                <a:cs typeface="Arial"/>
              </a:rPr>
              <a:t>  does  not conserve S.   It introduces dephasing: loss of phase coherence </a:t>
            </a:r>
          </a:p>
        </p:txBody>
      </p:sp>
      <p:sp>
        <p:nvSpPr>
          <p:cNvPr id="241" name="Text Box 43"/>
          <p:cNvSpPr txBox="1">
            <a:spLocks noChangeArrowheads="1"/>
          </p:cNvSpPr>
          <p:nvPr/>
        </p:nvSpPr>
        <p:spPr bwMode="auto">
          <a:xfrm>
            <a:off x="3293721" y="4943311"/>
            <a:ext cx="10159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a:ln>
                  <a:noFill/>
                </a:ln>
                <a:solidFill>
                  <a:srgbClr val="FF0000"/>
                </a:solidFill>
                <a:effectLst/>
                <a:uLnTx/>
                <a:uFillTx/>
                <a:latin typeface="Symbol" panose="05050102010706020507" pitchFamily="18" charset="2"/>
                <a:cs typeface="Arial"/>
              </a:rPr>
              <a:t>B</a:t>
            </a:r>
            <a:r>
              <a:rPr kumimoji="0" lang="en-US" altLang="en-US" sz="1800" b="1" i="0" u="none" strike="noStrike" kern="1200" cap="none" spc="0" normalizeH="0" baseline="-25000" noProof="0" dirty="0" err="1">
                <a:ln>
                  <a:noFill/>
                </a:ln>
                <a:solidFill>
                  <a:srgbClr val="FF0000"/>
                </a:solidFill>
                <a:effectLst/>
                <a:uLnTx/>
                <a:uFillTx/>
                <a:latin typeface="Times New Roman" panose="02020603050405020304" pitchFamily="18" charset="0"/>
                <a:cs typeface="Times New Roman" panose="02020603050405020304" pitchFamily="18" charset="0"/>
              </a:rPr>
              <a:t>soc</a:t>
            </a:r>
            <a:endParaRPr kumimoji="0" lang="en-US" altLang="en-US" sz="1800" b="1" i="0" u="none" strike="noStrike" kern="1200" cap="none" spc="0" normalizeH="0" baseline="-2500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42" name="Text Box 44"/>
          <p:cNvSpPr txBox="1">
            <a:spLocks noChangeArrowheads="1"/>
          </p:cNvSpPr>
          <p:nvPr/>
        </p:nvSpPr>
        <p:spPr bwMode="auto">
          <a:xfrm>
            <a:off x="6676932" y="5258752"/>
            <a:ext cx="63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a:ln>
                  <a:noFill/>
                </a:ln>
                <a:solidFill>
                  <a:srgbClr val="FF0000"/>
                </a:solidFill>
                <a:effectLst/>
                <a:uLnTx/>
                <a:uFillTx/>
                <a:latin typeface="Symbol" panose="05050102010706020507" pitchFamily="18" charset="2"/>
                <a:cs typeface="Arial"/>
              </a:rPr>
              <a:t>B</a:t>
            </a:r>
            <a:r>
              <a:rPr kumimoji="0" lang="en-US" altLang="en-US" sz="1800" b="1" i="0" u="none" strike="noStrike" kern="1200" cap="none" spc="0" normalizeH="0" baseline="-25000" noProof="0" dirty="0" err="1">
                <a:ln>
                  <a:noFill/>
                </a:ln>
                <a:solidFill>
                  <a:srgbClr val="FF0000"/>
                </a:solidFill>
                <a:effectLst/>
                <a:uLnTx/>
                <a:uFillTx/>
                <a:latin typeface="Times New Roman" panose="02020603050405020304" pitchFamily="18" charset="0"/>
                <a:cs typeface="Times New Roman" panose="02020603050405020304" pitchFamily="18" charset="0"/>
              </a:rPr>
              <a:t>soc</a:t>
            </a:r>
            <a:endParaRPr kumimoji="0" lang="en-US" altLang="en-US" sz="1800" b="1" i="0" u="none" strike="noStrike" kern="1200" cap="none" spc="0" normalizeH="0" baseline="-2500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43" name="Text Box 45"/>
          <p:cNvSpPr txBox="1">
            <a:spLocks noChangeArrowheads="1"/>
          </p:cNvSpPr>
          <p:nvPr/>
        </p:nvSpPr>
        <p:spPr bwMode="auto">
          <a:xfrm>
            <a:off x="8067398" y="5302693"/>
            <a:ext cx="63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a:ln>
                  <a:noFill/>
                </a:ln>
                <a:solidFill>
                  <a:srgbClr val="FF0000"/>
                </a:solidFill>
                <a:effectLst/>
                <a:uLnTx/>
                <a:uFillTx/>
                <a:latin typeface="Symbol" panose="05050102010706020507" pitchFamily="18" charset="2"/>
                <a:cs typeface="Arial"/>
              </a:rPr>
              <a:t>B</a:t>
            </a:r>
            <a:r>
              <a:rPr kumimoji="0" lang="en-US" altLang="en-US" sz="1800" b="1" i="0" u="none" strike="noStrike" kern="1200" cap="none" spc="0" normalizeH="0" baseline="-25000" noProof="0" dirty="0" err="1">
                <a:ln>
                  <a:noFill/>
                </a:ln>
                <a:solidFill>
                  <a:srgbClr val="FF0000"/>
                </a:solidFill>
                <a:effectLst/>
                <a:uLnTx/>
                <a:uFillTx/>
                <a:latin typeface="Times New Roman" panose="02020603050405020304" pitchFamily="18" charset="0"/>
                <a:cs typeface="Times New Roman" panose="02020603050405020304" pitchFamily="18" charset="0"/>
              </a:rPr>
              <a:t>soc</a:t>
            </a:r>
            <a:endParaRPr kumimoji="0" lang="en-US" altLang="en-US" sz="1800" b="1" i="0" u="none" strike="noStrike" kern="1200" cap="none" spc="0" normalizeH="0" baseline="-2500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245" name="Straight Connector 244"/>
          <p:cNvCxnSpPr/>
          <p:nvPr/>
        </p:nvCxnSpPr>
        <p:spPr bwMode="auto">
          <a:xfrm>
            <a:off x="5713092" y="6099893"/>
            <a:ext cx="660619" cy="0"/>
          </a:xfrm>
          <a:prstGeom prst="line">
            <a:avLst/>
          </a:prstGeom>
          <a:solidFill>
            <a:schemeClr val="accent1"/>
          </a:solidFill>
          <a:ln w="38100" cap="flat" cmpd="sng" algn="ctr">
            <a:solidFill>
              <a:schemeClr val="tx2"/>
            </a:solidFill>
            <a:prstDash val="sysDot"/>
            <a:round/>
            <a:headEnd type="none" w="med" len="med"/>
            <a:tailEnd type="none" w="med" len="med"/>
          </a:ln>
          <a:effectLst/>
        </p:spPr>
      </p:cxnSp>
      <p:sp>
        <p:nvSpPr>
          <p:cNvPr id="246" name="Arc 38"/>
          <p:cNvSpPr>
            <a:spLocks/>
          </p:cNvSpPr>
          <p:nvPr/>
        </p:nvSpPr>
        <p:spPr bwMode="auto">
          <a:xfrm rot="13756267" flipV="1">
            <a:off x="5085378" y="5431764"/>
            <a:ext cx="858466" cy="966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FF33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FF3300"/>
              </a:solidFill>
              <a:effectLst/>
              <a:uLnTx/>
              <a:uFillTx/>
              <a:latin typeface="Mathematica1" pitchFamily="2" charset="2"/>
              <a:cs typeface="Arial"/>
            </a:endParaRPr>
          </a:p>
        </p:txBody>
      </p:sp>
      <p:sp>
        <p:nvSpPr>
          <p:cNvPr id="247" name="Text Box 44"/>
          <p:cNvSpPr txBox="1">
            <a:spLocks noChangeArrowheads="1"/>
          </p:cNvSpPr>
          <p:nvPr/>
        </p:nvSpPr>
        <p:spPr bwMode="auto">
          <a:xfrm>
            <a:off x="5287372" y="5271977"/>
            <a:ext cx="63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a:ln>
                  <a:noFill/>
                </a:ln>
                <a:solidFill>
                  <a:srgbClr val="FF0000"/>
                </a:solidFill>
                <a:effectLst/>
                <a:uLnTx/>
                <a:uFillTx/>
                <a:latin typeface="Symbol" panose="05050102010706020507" pitchFamily="18" charset="2"/>
                <a:cs typeface="Arial"/>
              </a:rPr>
              <a:t>B</a:t>
            </a:r>
            <a:r>
              <a:rPr kumimoji="0" lang="en-US" altLang="en-US" sz="1800" b="1" i="0" u="none" strike="noStrike" kern="1200" cap="none" spc="0" normalizeH="0" baseline="-25000" noProof="0" dirty="0" err="1">
                <a:ln>
                  <a:noFill/>
                </a:ln>
                <a:solidFill>
                  <a:srgbClr val="FF0000"/>
                </a:solidFill>
                <a:effectLst/>
                <a:uLnTx/>
                <a:uFillTx/>
                <a:latin typeface="Times New Roman" panose="02020603050405020304" pitchFamily="18" charset="0"/>
                <a:cs typeface="Times New Roman" panose="02020603050405020304" pitchFamily="18" charset="0"/>
              </a:rPr>
              <a:t>soc</a:t>
            </a:r>
            <a:endParaRPr kumimoji="0" lang="en-US" altLang="en-US" sz="1800" b="1" i="0" u="none" strike="noStrike" kern="1200" cap="none" spc="0" normalizeH="0" baseline="-2500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8" name="Group 7"/>
          <p:cNvGrpSpPr/>
          <p:nvPr/>
        </p:nvGrpSpPr>
        <p:grpSpPr>
          <a:xfrm>
            <a:off x="5206439" y="2224952"/>
            <a:ext cx="1431867" cy="1540734"/>
            <a:chOff x="6441251" y="2011315"/>
            <a:chExt cx="1431867" cy="1540734"/>
          </a:xfrm>
        </p:grpSpPr>
        <p:pic>
          <p:nvPicPr>
            <p:cNvPr id="73" name="Picture 72"/>
            <p:cNvPicPr>
              <a:picLocks noChangeAspect="1"/>
            </p:cNvPicPr>
            <p:nvPr/>
          </p:nvPicPr>
          <p:blipFill rotWithShape="1">
            <a:blip r:embed="rId5"/>
            <a:srcRect l="33612" r="33410" b="8995"/>
            <a:stretch/>
          </p:blipFill>
          <p:spPr>
            <a:xfrm>
              <a:off x="6441251" y="2011315"/>
              <a:ext cx="1431867" cy="1540734"/>
            </a:xfrm>
            <a:prstGeom prst="rect">
              <a:avLst/>
            </a:prstGeom>
          </p:spPr>
        </p:pic>
        <p:cxnSp>
          <p:nvCxnSpPr>
            <p:cNvPr id="83" name="Straight Arrow Connector 82"/>
            <p:cNvCxnSpPr/>
            <p:nvPr/>
          </p:nvCxnSpPr>
          <p:spPr bwMode="auto">
            <a:xfrm flipH="1">
              <a:off x="6856939" y="2866461"/>
              <a:ext cx="300246" cy="158537"/>
            </a:xfrm>
            <a:prstGeom prst="straightConnector1">
              <a:avLst/>
            </a:prstGeom>
            <a:solidFill>
              <a:schemeClr val="accent1"/>
            </a:solidFill>
            <a:ln w="9525" cap="flat" cmpd="sng" algn="ctr">
              <a:solidFill>
                <a:srgbClr val="5F69B0"/>
              </a:solidFill>
              <a:prstDash val="dash"/>
              <a:round/>
              <a:headEnd type="none" w="med" len="med"/>
              <a:tailEnd type="triangle"/>
            </a:ln>
            <a:effectLst/>
          </p:spPr>
        </p:cxnSp>
        <p:cxnSp>
          <p:nvCxnSpPr>
            <p:cNvPr id="88" name="Straight Arrow Connector 87"/>
            <p:cNvCxnSpPr/>
            <p:nvPr/>
          </p:nvCxnSpPr>
          <p:spPr bwMode="auto">
            <a:xfrm flipH="1">
              <a:off x="7086890" y="2894789"/>
              <a:ext cx="70295" cy="160813"/>
            </a:xfrm>
            <a:prstGeom prst="straightConnector1">
              <a:avLst/>
            </a:prstGeom>
            <a:solidFill>
              <a:schemeClr val="accent1"/>
            </a:solidFill>
            <a:ln w="9525" cap="flat" cmpd="sng" algn="ctr">
              <a:solidFill>
                <a:srgbClr val="5F69B0"/>
              </a:solidFill>
              <a:prstDash val="dash"/>
              <a:round/>
              <a:headEnd type="none" w="med" len="med"/>
              <a:tailEnd type="triangle"/>
            </a:ln>
            <a:effectLst/>
          </p:spPr>
        </p:cxnSp>
        <p:cxnSp>
          <p:nvCxnSpPr>
            <p:cNvPr id="89" name="Straight Arrow Connector 88"/>
            <p:cNvCxnSpPr/>
            <p:nvPr/>
          </p:nvCxnSpPr>
          <p:spPr bwMode="auto">
            <a:xfrm flipH="1">
              <a:off x="6739353" y="2886064"/>
              <a:ext cx="350148" cy="89131"/>
            </a:xfrm>
            <a:prstGeom prst="straightConnector1">
              <a:avLst/>
            </a:prstGeom>
            <a:solidFill>
              <a:schemeClr val="accent1"/>
            </a:solidFill>
            <a:ln w="9525" cap="flat" cmpd="sng" algn="ctr">
              <a:solidFill>
                <a:srgbClr val="5F69B0"/>
              </a:solidFill>
              <a:prstDash val="dash"/>
              <a:round/>
              <a:headEnd type="none" w="med" len="med"/>
              <a:tailEnd type="triangle"/>
            </a:ln>
            <a:effectLst/>
          </p:spPr>
        </p:cxnSp>
        <p:cxnSp>
          <p:nvCxnSpPr>
            <p:cNvPr id="90" name="Straight Arrow Connector 89"/>
            <p:cNvCxnSpPr/>
            <p:nvPr/>
          </p:nvCxnSpPr>
          <p:spPr bwMode="auto">
            <a:xfrm>
              <a:off x="7164770" y="2861956"/>
              <a:ext cx="70753" cy="179114"/>
            </a:xfrm>
            <a:prstGeom prst="straightConnector1">
              <a:avLst/>
            </a:prstGeom>
            <a:solidFill>
              <a:schemeClr val="accent1"/>
            </a:solidFill>
            <a:ln w="9525" cap="flat" cmpd="sng" algn="ctr">
              <a:solidFill>
                <a:srgbClr val="5F69B0"/>
              </a:solidFill>
              <a:prstDash val="dash"/>
              <a:round/>
              <a:headEnd type="none" w="med" len="med"/>
              <a:tailEnd type="triangle"/>
            </a:ln>
            <a:effectLst/>
          </p:spPr>
        </p:cxnSp>
      </p:grpSp>
      <mc:AlternateContent xmlns:mc="http://schemas.openxmlformats.org/markup-compatibility/2006" xmlns:a14="http://schemas.microsoft.com/office/drawing/2010/main">
        <mc:Choice Requires="a14">
          <p:sp>
            <p:nvSpPr>
              <p:cNvPr id="126" name="Rectangle 125"/>
              <p:cNvSpPr/>
              <p:nvPr/>
            </p:nvSpPr>
            <p:spPr>
              <a:xfrm>
                <a:off x="4580395" y="3544336"/>
                <a:ext cx="2750335" cy="7496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𝒞</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d>
                        <m:dPr>
                          <m:begChr m:val="|"/>
                          <m:endChr m:val="|"/>
                          <m:ctrlPr>
                            <a:rPr kumimoji="0" lang="en-US" sz="2400" b="0" i="1" u="none" strike="noStrike" kern="1200" cap="none" spc="0" normalizeH="0" baseline="0" noProof="0">
                              <a:ln>
                                <a:noFill/>
                              </a:ln>
                              <a:solidFill>
                                <a:prstClr val="black"/>
                              </a:solidFill>
                              <a:effectLst/>
                              <a:uLnTx/>
                              <a:uFillTx/>
                              <a:latin typeface="Cambria Math"/>
                            </a:rPr>
                          </m:ctrlPr>
                        </m:dPr>
                        <m:e>
                          <m:d>
                            <m:dPr>
                              <m:begChr m:val="⟨"/>
                              <m:endChr m:val="⟩"/>
                              <m:ctrlPr>
                                <a:rPr kumimoji="0" lang="en-US" sz="2400" b="0" i="1" u="none" strike="noStrike" kern="1200" cap="none" spc="0" normalizeH="0" baseline="0" noProof="0">
                                  <a:ln>
                                    <a:noFill/>
                                  </a:ln>
                                  <a:solidFill>
                                    <a:prstClr val="black"/>
                                  </a:solidFill>
                                  <a:effectLst/>
                                  <a:uLnTx/>
                                  <a:uFillTx/>
                                  <a:latin typeface="Cambria Math"/>
                                </a:rPr>
                              </m:ctrlPr>
                            </m:dPr>
                            <m:e>
                              <m:sSup>
                                <m:sSupPr>
                                  <m:ctrlPr>
                                    <a:rPr kumimoji="0" lang="en-US" sz="2400" b="0" i="1" u="none" strike="noStrike" kern="1200" cap="none" spc="0" normalizeH="0" baseline="0" noProof="0">
                                      <a:ln>
                                        <a:noFill/>
                                      </a:ln>
                                      <a:solidFill>
                                        <a:prstClr val="black"/>
                                      </a:solidFill>
                                      <a:effectLst/>
                                      <a:uLnTx/>
                                      <a:uFillTx/>
                                      <a:latin typeface="Cambria Math"/>
                                    </a:rPr>
                                  </m:ctrlPr>
                                </m:sSupPr>
                                <m:e>
                                  <m:sSub>
                                    <m:sSubPr>
                                      <m:ctrlPr>
                                        <a:rPr kumimoji="0" lang="en-US" sz="2400" b="0" i="1" u="none" strike="noStrike" kern="1200" cap="none" spc="0" normalizeH="0" baseline="0" noProof="0">
                                          <a:ln>
                                            <a:noFill/>
                                          </a:ln>
                                          <a:solidFill>
                                            <a:prstClr val="black"/>
                                          </a:solidFill>
                                          <a:effectLst/>
                                          <a:uLnTx/>
                                          <a:uFillTx/>
                                          <a:latin typeface="Cambria Math"/>
                                        </a:rPr>
                                      </m:ctrlPr>
                                    </m:sSubPr>
                                    <m:e>
                                      <m:acc>
                                        <m:accPr>
                                          <m:chr m:val="̂"/>
                                          <m:ctrlPr>
                                            <a:rPr kumimoji="0" lang="en-US" sz="2400" b="0" i="1" u="none" strike="noStrike" kern="1200" cap="none" spc="0" normalizeH="0" baseline="0" noProof="0">
                                              <a:ln>
                                                <a:noFill/>
                                              </a:ln>
                                              <a:solidFill>
                                                <a:prstClr val="black"/>
                                              </a:solidFill>
                                              <a:effectLst/>
                                              <a:uLnTx/>
                                              <a:uFillTx/>
                                              <a:latin typeface="Cambria Math"/>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𝑆</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 </m:t>
                                      </m:r>
                                    </m:sub>
                                  </m:sSub>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m:t>
                                  </m:r>
                                </m:sup>
                              </m:s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𝑡</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m:t>
                              </m:r>
                            </m:e>
                          </m:d>
                        </m:e>
                      </m:d>
                      <m:sSub>
                        <m:sSubPr>
                          <m:ctrlPr>
                            <a:rPr kumimoji="0" lang="en-US" sz="2400" b="0" i="1" u="none" strike="noStrike" kern="1200" cap="none" spc="0" normalizeH="0" baseline="0" noProof="0">
                              <a:ln>
                                <a:noFill/>
                              </a:ln>
                              <a:solidFill>
                                <a:prstClr val="black"/>
                              </a:solidFill>
                              <a:effectLst/>
                              <a:uLnTx/>
                              <a:uFillTx/>
                              <a:latin typeface="Cambria Math"/>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→0</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 </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 </m:t>
                          </m:r>
                        </m:sub>
                      </m:sSub>
                    </m:oMath>
                  </m:oMathPara>
                </a14:m>
                <a:endParaRPr kumimoji="0" lang="en-US" sz="2400" b="0" i="0" u="none" strike="noStrike" kern="1200" cap="none" spc="0" normalizeH="0" baseline="0" noProof="0" dirty="0">
                  <a:ln>
                    <a:noFill/>
                  </a:ln>
                  <a:solidFill>
                    <a:srgbClr val="000000"/>
                  </a:solidFill>
                  <a:effectLst/>
                  <a:uLnTx/>
                  <a:uFillTx/>
                  <a:latin typeface="Arial"/>
                  <a:cs typeface="Arial"/>
                </a:endParaRPr>
              </a:p>
            </p:txBody>
          </p:sp>
        </mc:Choice>
        <mc:Fallback xmlns="">
          <p:sp>
            <p:nvSpPr>
              <p:cNvPr id="126" name="Rectangle 125"/>
              <p:cNvSpPr>
                <a:spLocks noRot="1" noChangeAspect="1" noMove="1" noResize="1" noEditPoints="1" noAdjustHandles="1" noChangeArrowheads="1" noChangeShapeType="1" noTextEdit="1"/>
              </p:cNvSpPr>
              <p:nvPr/>
            </p:nvSpPr>
            <p:spPr>
              <a:xfrm>
                <a:off x="4580395" y="3544336"/>
                <a:ext cx="2750335" cy="749629"/>
              </a:xfrm>
              <a:prstGeom prst="rect">
                <a:avLst/>
              </a:prstGeom>
              <a:blipFill>
                <a:blip r:embed="rId10"/>
                <a:stretch>
                  <a:fillRect/>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xmlns="" id="{A81B5F1E-8D2A-410E-96F1-402CC0646081}"/>
              </a:ext>
            </a:extLst>
          </p:cNvPr>
          <p:cNvSpPr txBox="1"/>
          <p:nvPr/>
        </p:nvSpPr>
        <p:spPr>
          <a:xfrm>
            <a:off x="3675851" y="466312"/>
            <a:ext cx="6109138" cy="400110"/>
          </a:xfrm>
          <a:prstGeom prst="rect">
            <a:avLst/>
          </a:prstGeom>
          <a:noFill/>
        </p:spPr>
        <p:txBody>
          <a:bodyPr wrap="square">
            <a:spAutoFit/>
          </a:bodyPr>
          <a:lstStyle/>
          <a:p>
            <a:r>
              <a:rPr kumimoji="0" lang="en-US"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Bromley </a:t>
            </a:r>
            <a:r>
              <a:rPr kumimoji="0" lang="en-US" sz="2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et al </a:t>
            </a:r>
            <a:r>
              <a:rPr kumimoji="0" lang="fr-FR"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Nature </a:t>
            </a:r>
            <a:r>
              <a:rPr kumimoji="0" lang="fr-FR" sz="2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Physics</a:t>
            </a:r>
            <a:r>
              <a:rPr kumimoji="0" lang="fr-FR"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14, 399 (2018)</a:t>
            </a:r>
            <a:endParaRPr lang="en-US" dirty="0"/>
          </a:p>
        </p:txBody>
      </p:sp>
    </p:spTree>
    <p:extLst>
      <p:ext uri="{BB962C8B-B14F-4D97-AF65-F5344CB8AC3E}">
        <p14:creationId xmlns:p14="http://schemas.microsoft.com/office/powerpoint/2010/main" val="335301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1"/>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500"/>
                                  </p:stCondLst>
                                  <p:childTnLst>
                                    <p:set>
                                      <p:cBhvr>
                                        <p:cTn id="43" dur="1" fill="hold">
                                          <p:stCondLst>
                                            <p:cond delay="0"/>
                                          </p:stCondLst>
                                        </p:cTn>
                                        <p:tgtEl>
                                          <p:spTgt spid="246"/>
                                        </p:tgtEl>
                                        <p:attrNameLst>
                                          <p:attrName>style.visibility</p:attrName>
                                        </p:attrNameLst>
                                      </p:cBhvr>
                                      <p:to>
                                        <p:strVal val="visible"/>
                                      </p:to>
                                    </p:set>
                                  </p:childTnLst>
                                </p:cTn>
                              </p:par>
                              <p:par>
                                <p:cTn id="44" presetID="1" presetClass="entr" presetSubtype="0" fill="hold" grpId="0" nodeType="withEffect">
                                  <p:stCondLst>
                                    <p:cond delay="500"/>
                                  </p:stCondLst>
                                  <p:childTnLst>
                                    <p:set>
                                      <p:cBhvr>
                                        <p:cTn id="45" dur="1" fill="hold">
                                          <p:stCondLst>
                                            <p:cond delay="0"/>
                                          </p:stCondLst>
                                        </p:cTn>
                                        <p:tgtEl>
                                          <p:spTgt spid="247"/>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500"/>
                                  </p:stCondLst>
                                  <p:childTnLst>
                                    <p:set>
                                      <p:cBhvr>
                                        <p:cTn id="48" dur="1" fill="hold">
                                          <p:stCondLst>
                                            <p:cond delay="0"/>
                                          </p:stCondLst>
                                        </p:cTn>
                                        <p:tgtEl>
                                          <p:spTgt spid="237"/>
                                        </p:tgtEl>
                                        <p:attrNameLst>
                                          <p:attrName>style.visibility</p:attrName>
                                        </p:attrNameLst>
                                      </p:cBhvr>
                                      <p:to>
                                        <p:strVal val="visible"/>
                                      </p:to>
                                    </p:set>
                                  </p:childTnLst>
                                </p:cTn>
                              </p:par>
                              <p:par>
                                <p:cTn id="49" presetID="1" presetClass="entr" presetSubtype="0" fill="hold" grpId="0" nodeType="withEffect">
                                  <p:stCondLst>
                                    <p:cond delay="500"/>
                                  </p:stCondLst>
                                  <p:childTnLst>
                                    <p:set>
                                      <p:cBhvr>
                                        <p:cTn id="50" dur="1" fill="hold">
                                          <p:stCondLst>
                                            <p:cond delay="0"/>
                                          </p:stCondLst>
                                        </p:cTn>
                                        <p:tgtEl>
                                          <p:spTgt spid="242"/>
                                        </p:tgtEl>
                                        <p:attrNameLst>
                                          <p:attrName>style.visibility</p:attrName>
                                        </p:attrNameLst>
                                      </p:cBhvr>
                                      <p:to>
                                        <p:strVal val="visible"/>
                                      </p:to>
                                    </p:set>
                                  </p:childTnLst>
                                </p:cTn>
                              </p:par>
                            </p:childTnLst>
                          </p:cTn>
                        </p:par>
                        <p:par>
                          <p:cTn id="51" fill="hold">
                            <p:stCondLst>
                              <p:cond delay="1000"/>
                            </p:stCondLst>
                            <p:childTnLst>
                              <p:par>
                                <p:cTn id="52" presetID="1" presetClass="entr" presetSubtype="0" fill="hold" grpId="0" nodeType="afterEffect">
                                  <p:stCondLst>
                                    <p:cond delay="500"/>
                                  </p:stCondLst>
                                  <p:childTnLst>
                                    <p:set>
                                      <p:cBhvr>
                                        <p:cTn id="53" dur="1" fill="hold">
                                          <p:stCondLst>
                                            <p:cond delay="0"/>
                                          </p:stCondLst>
                                        </p:cTn>
                                        <p:tgtEl>
                                          <p:spTgt spid="239"/>
                                        </p:tgtEl>
                                        <p:attrNameLst>
                                          <p:attrName>style.visibility</p:attrName>
                                        </p:attrNameLst>
                                      </p:cBhvr>
                                      <p:to>
                                        <p:strVal val="visible"/>
                                      </p:to>
                                    </p:set>
                                  </p:childTnLst>
                                </p:cTn>
                              </p:par>
                              <p:par>
                                <p:cTn id="54" presetID="1" presetClass="entr" presetSubtype="0" fill="hold" grpId="0" nodeType="withEffect">
                                  <p:stCondLst>
                                    <p:cond delay="500"/>
                                  </p:stCondLst>
                                  <p:childTnLst>
                                    <p:set>
                                      <p:cBhvr>
                                        <p:cTn id="55" dur="1" fill="hold">
                                          <p:stCondLst>
                                            <p:cond delay="0"/>
                                          </p:stCondLst>
                                        </p:cTn>
                                        <p:tgtEl>
                                          <p:spTgt spid="24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40" grpId="0"/>
      <p:bldP spid="36" grpId="0"/>
      <p:bldP spid="128" grpId="0" animBg="1"/>
      <p:bldP spid="38" grpId="0"/>
      <p:bldP spid="119" grpId="0"/>
      <p:bldP spid="237" grpId="0" animBg="1"/>
      <p:bldP spid="238" grpId="0" animBg="1"/>
      <p:bldP spid="239" grpId="0" animBg="1"/>
      <p:bldP spid="240" grpId="0"/>
      <p:bldP spid="241" grpId="0"/>
      <p:bldP spid="242" grpId="0"/>
      <p:bldP spid="243" grpId="0"/>
      <p:bldP spid="246" grpId="0" animBg="1"/>
      <p:bldP spid="247" grpId="0"/>
      <p:bldP spid="12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3461" y="1085456"/>
            <a:ext cx="2324862" cy="2335863"/>
          </a:xfrm>
          <a:prstGeom prst="rect">
            <a:avLst/>
          </a:prstGeom>
        </p:spPr>
      </p:pic>
      <p:cxnSp>
        <p:nvCxnSpPr>
          <p:cNvPr id="98" name="Straight Arrow Connector 97"/>
          <p:cNvCxnSpPr>
            <a:cxnSpLocks/>
          </p:cNvCxnSpPr>
          <p:nvPr/>
        </p:nvCxnSpPr>
        <p:spPr>
          <a:xfrm flipH="1">
            <a:off x="9479399" y="2297749"/>
            <a:ext cx="831273" cy="0"/>
          </a:xfrm>
          <a:prstGeom prst="straightConnector1">
            <a:avLst/>
          </a:prstGeom>
          <a:ln w="38100">
            <a:solidFill>
              <a:srgbClr val="FF9562"/>
            </a:solidFill>
            <a:tailEnd type="triangle"/>
          </a:ln>
        </p:spPr>
        <p:style>
          <a:lnRef idx="1">
            <a:schemeClr val="accent1"/>
          </a:lnRef>
          <a:fillRef idx="0">
            <a:schemeClr val="accent1"/>
          </a:fillRef>
          <a:effectRef idx="0">
            <a:schemeClr val="accent1"/>
          </a:effectRef>
          <a:fontRef idx="minor">
            <a:schemeClr val="tx1"/>
          </a:fontRef>
        </p:style>
      </p:cxnSp>
      <p:pic>
        <p:nvPicPr>
          <p:cNvPr id="111" name="Picture 110"/>
          <p:cNvPicPr>
            <a:picLocks noChangeAspect="1"/>
          </p:cNvPicPr>
          <p:nvPr/>
        </p:nvPicPr>
        <p:blipFill rotWithShape="1">
          <a:blip r:embed="rId3" cstate="print">
            <a:extLst>
              <a:ext uri="{28A0092B-C50C-407E-A947-70E740481C1C}">
                <a14:useLocalDpi xmlns:a14="http://schemas.microsoft.com/office/drawing/2010/main" val="0"/>
              </a:ext>
            </a:extLst>
          </a:blip>
          <a:srcRect l="52040" r="3188"/>
          <a:stretch/>
        </p:blipFill>
        <p:spPr>
          <a:xfrm>
            <a:off x="9554743" y="1097361"/>
            <a:ext cx="1040885" cy="2335863"/>
          </a:xfrm>
          <a:prstGeom prst="rect">
            <a:avLst/>
          </a:prstGeom>
        </p:spPr>
      </p:pic>
      <p:pic>
        <p:nvPicPr>
          <p:cNvPr id="9" name="Picture 8"/>
          <p:cNvPicPr>
            <a:picLocks noChangeAspect="1"/>
          </p:cNvPicPr>
          <p:nvPr/>
        </p:nvPicPr>
        <p:blipFill rotWithShape="1">
          <a:blip r:embed="rId4"/>
          <a:srcRect t="6985" r="49644" b="2507"/>
          <a:stretch/>
        </p:blipFill>
        <p:spPr>
          <a:xfrm>
            <a:off x="4891918" y="711300"/>
            <a:ext cx="3408839" cy="3015021"/>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6451865" y="3398055"/>
                <a:ext cx="944746" cy="369332"/>
              </a:xfrm>
              <a:prstGeom prst="rect">
                <a:avLst/>
              </a:prstGeom>
              <a:solidFill>
                <a:schemeClr val="bg1"/>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𝜏</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6451865" y="3398055"/>
                <a:ext cx="944746" cy="369332"/>
              </a:xfrm>
              <a:prstGeom prst="rect">
                <a:avLst/>
              </a:prstGeom>
              <a:blipFill>
                <a:blip r:embed="rId5"/>
                <a:stretch>
                  <a:fillRect l="-5161" t="-8197" r="-1290" b="-24590"/>
                </a:stretch>
              </a:blipFill>
            </p:spPr>
            <p:txBody>
              <a:bodyPr/>
              <a:lstStyle/>
              <a:p>
                <a:r>
                  <a:rPr lang="en-US">
                    <a:noFill/>
                  </a:rPr>
                  <a:t> </a:t>
                </a:r>
              </a:p>
            </p:txBody>
          </p:sp>
        </mc:Fallback>
      </mc:AlternateContent>
      <p:cxnSp>
        <p:nvCxnSpPr>
          <p:cNvPr id="65" name="Straight Connector 64"/>
          <p:cNvCxnSpPr/>
          <p:nvPr/>
        </p:nvCxnSpPr>
        <p:spPr>
          <a:xfrm flipV="1">
            <a:off x="5416615" y="873385"/>
            <a:ext cx="0" cy="2334986"/>
          </a:xfrm>
          <a:prstGeom prst="line">
            <a:avLst/>
          </a:prstGeom>
          <a:ln w="38100">
            <a:solidFill>
              <a:srgbClr val="FF9562"/>
            </a:solidFill>
          </a:ln>
        </p:spPr>
        <p:style>
          <a:lnRef idx="3">
            <a:schemeClr val="accent2"/>
          </a:lnRef>
          <a:fillRef idx="0">
            <a:schemeClr val="accent2"/>
          </a:fillRef>
          <a:effectRef idx="2">
            <a:schemeClr val="accent2"/>
          </a:effectRef>
          <a:fontRef idx="minor">
            <a:schemeClr val="tx1"/>
          </a:fontRef>
        </p:style>
      </p:cxnSp>
      <p:pic>
        <p:nvPicPr>
          <p:cNvPr id="62" name="Picture 61"/>
          <p:cNvPicPr>
            <a:picLocks noChangeAspect="1"/>
          </p:cNvPicPr>
          <p:nvPr/>
        </p:nvPicPr>
        <p:blipFill rotWithShape="1">
          <a:blip r:embed="rId6"/>
          <a:srcRect l="-98902" t="24350" b="23963"/>
          <a:stretch/>
        </p:blipFill>
        <p:spPr>
          <a:xfrm>
            <a:off x="8619175" y="2253150"/>
            <a:ext cx="1826189" cy="89807"/>
          </a:xfrm>
          <a:prstGeom prst="rect">
            <a:avLst/>
          </a:prstGeom>
        </p:spPr>
      </p:pic>
      <p:pic>
        <p:nvPicPr>
          <p:cNvPr id="63" name="Picture 62"/>
          <p:cNvPicPr>
            <a:picLocks noChangeAspect="1"/>
          </p:cNvPicPr>
          <p:nvPr/>
        </p:nvPicPr>
        <p:blipFill rotWithShape="1">
          <a:blip r:embed="rId6"/>
          <a:srcRect l="-98902" t="24350" b="23963"/>
          <a:stretch/>
        </p:blipFill>
        <p:spPr>
          <a:xfrm>
            <a:off x="8634768" y="2245814"/>
            <a:ext cx="1826189" cy="89807"/>
          </a:xfrm>
          <a:prstGeom prst="rect">
            <a:avLst/>
          </a:prstGeom>
        </p:spPr>
      </p:pic>
      <p:pic>
        <p:nvPicPr>
          <p:cNvPr id="91" name="Picture 90"/>
          <p:cNvPicPr>
            <a:picLocks noChangeAspect="1"/>
          </p:cNvPicPr>
          <p:nvPr/>
        </p:nvPicPr>
        <p:blipFill rotWithShape="1">
          <a:blip r:embed="rId7">
            <a:duotone>
              <a:schemeClr val="accent2">
                <a:shade val="45000"/>
                <a:satMod val="135000"/>
              </a:schemeClr>
              <a:prstClr val="white"/>
            </a:duotone>
          </a:blip>
          <a:srcRect l="-99584" r="3"/>
          <a:stretch/>
        </p:blipFill>
        <p:spPr>
          <a:xfrm>
            <a:off x="8603580" y="2213395"/>
            <a:ext cx="1857376" cy="169179"/>
          </a:xfrm>
          <a:prstGeom prst="rect">
            <a:avLst/>
          </a:prstGeom>
          <a:ln>
            <a:noFill/>
          </a:ln>
        </p:spPr>
      </p:pic>
      <p:pic>
        <p:nvPicPr>
          <p:cNvPr id="3" name="Picture 2"/>
          <p:cNvPicPr>
            <a:picLocks noChangeAspect="1"/>
          </p:cNvPicPr>
          <p:nvPr/>
        </p:nvPicPr>
        <p:blipFill>
          <a:blip r:embed="rId8"/>
          <a:stretch>
            <a:fillRect/>
          </a:stretch>
        </p:blipFill>
        <p:spPr>
          <a:xfrm>
            <a:off x="1099003" y="714691"/>
            <a:ext cx="3587955" cy="3015021"/>
          </a:xfrm>
          <a:prstGeom prst="rect">
            <a:avLst/>
          </a:prstGeom>
        </p:spPr>
      </p:pic>
      <p:pic>
        <p:nvPicPr>
          <p:cNvPr id="6" name="Picture 5"/>
          <p:cNvPicPr>
            <a:picLocks noChangeAspect="1"/>
          </p:cNvPicPr>
          <p:nvPr/>
        </p:nvPicPr>
        <p:blipFill rotWithShape="1">
          <a:blip r:embed="rId9"/>
          <a:srcRect l="9930" t="745" r="-9930" b="-745"/>
          <a:stretch/>
        </p:blipFill>
        <p:spPr>
          <a:xfrm>
            <a:off x="8567769" y="3344171"/>
            <a:ext cx="2143257" cy="2116494"/>
          </a:xfrm>
          <a:prstGeom prst="rect">
            <a:avLst/>
          </a:prstGeom>
        </p:spPr>
      </p:pic>
      <p:cxnSp>
        <p:nvCxnSpPr>
          <p:cNvPr id="10" name="Straight Arrow Connector 9"/>
          <p:cNvCxnSpPr/>
          <p:nvPr/>
        </p:nvCxnSpPr>
        <p:spPr>
          <a:xfrm flipH="1">
            <a:off x="10092560" y="3398056"/>
            <a:ext cx="7883" cy="328265"/>
          </a:xfrm>
          <a:prstGeom prst="straightConnector1">
            <a:avLst/>
          </a:prstGeom>
          <a:ln w="57150">
            <a:solidFill>
              <a:srgbClr val="FF956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318340" y="3375379"/>
            <a:ext cx="7883" cy="328265"/>
          </a:xfrm>
          <a:prstGeom prst="straightConnector1">
            <a:avLst/>
          </a:prstGeom>
          <a:ln w="57150">
            <a:solidFill>
              <a:srgbClr val="202889"/>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421464" y="3554774"/>
            <a:ext cx="4518976" cy="1856194"/>
            <a:chOff x="897464" y="3554774"/>
            <a:chExt cx="4518976" cy="1856194"/>
          </a:xfrm>
        </p:grpSpPr>
        <p:pic>
          <p:nvPicPr>
            <p:cNvPr id="18" name="Picture 17"/>
            <p:cNvPicPr>
              <a:picLocks noChangeAspect="1"/>
            </p:cNvPicPr>
            <p:nvPr/>
          </p:nvPicPr>
          <p:blipFill>
            <a:blip r:embed="rId10">
              <a:clrChange>
                <a:clrFrom>
                  <a:srgbClr val="FFFFFF"/>
                </a:clrFrom>
                <a:clrTo>
                  <a:srgbClr val="FFFFFF">
                    <a:alpha val="0"/>
                  </a:srgbClr>
                </a:clrTo>
              </a:clrChange>
            </a:blip>
            <a:stretch>
              <a:fillRect/>
            </a:stretch>
          </p:blipFill>
          <p:spPr>
            <a:xfrm>
              <a:off x="897464" y="3554774"/>
              <a:ext cx="4518976" cy="1053270"/>
            </a:xfrm>
            <a:prstGeom prst="rect">
              <a:avLst/>
            </a:prstGeom>
          </p:spPr>
        </p:pic>
        <p:cxnSp>
          <p:nvCxnSpPr>
            <p:cNvPr id="20" name="Straight Arrow Connector 19"/>
            <p:cNvCxnSpPr/>
            <p:nvPr/>
          </p:nvCxnSpPr>
          <p:spPr>
            <a:xfrm flipH="1">
              <a:off x="2831123" y="4585957"/>
              <a:ext cx="17585" cy="3222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00747" y="4949303"/>
              <a:ext cx="209592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Bessel function</a:t>
              </a:r>
            </a:p>
          </p:txBody>
        </p:sp>
      </p:grpSp>
      <p:sp>
        <p:nvSpPr>
          <p:cNvPr id="29" name="Rectangle 28"/>
          <p:cNvSpPr/>
          <p:nvPr/>
        </p:nvSpPr>
        <p:spPr>
          <a:xfrm>
            <a:off x="1259055" y="-53311"/>
            <a:ext cx="9809559" cy="584775"/>
          </a:xfrm>
          <a:prstGeom prst="rect">
            <a:avLst/>
          </a:prstGeom>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w="12700">
                  <a:solidFill>
                    <a:srgbClr val="000000"/>
                  </a:solidFill>
                  <a:prstDash val="solid"/>
                </a:ln>
                <a:solidFill>
                  <a:srgbClr val="C00000"/>
                </a:solidFill>
                <a:effectLst>
                  <a:outerShdw blurRad="41275" dist="20320" dir="1800000" algn="tl" rotWithShape="0">
                    <a:srgbClr val="000000">
                      <a:alpha val="40000"/>
                    </a:srgbClr>
                  </a:outerShdw>
                </a:effectLst>
                <a:uLnTx/>
                <a:uFillTx/>
                <a:latin typeface="Arial"/>
                <a:ea typeface="+mn-ea"/>
                <a:cs typeface="+mn-cs"/>
              </a:rPr>
              <a:t>Ramsey with SOC: Non-Interacting</a:t>
            </a:r>
          </a:p>
        </p:txBody>
      </p:sp>
      <p:sp>
        <p:nvSpPr>
          <p:cNvPr id="49" name="TextBox 48">
            <a:extLst>
              <a:ext uri="{FF2B5EF4-FFF2-40B4-BE49-F238E27FC236}">
                <a16:creationId xmlns:a16="http://schemas.microsoft.com/office/drawing/2014/main" xmlns="" id="{8494022A-48E4-4D6C-84E5-B9801D7AD19C}"/>
              </a:ext>
            </a:extLst>
          </p:cNvPr>
          <p:cNvSpPr txBox="1"/>
          <p:nvPr/>
        </p:nvSpPr>
        <p:spPr>
          <a:xfrm>
            <a:off x="2754765" y="4096134"/>
            <a:ext cx="491889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a:ea typeface="+mn-ea"/>
                <a:cs typeface="Arial"/>
              </a:rPr>
              <a:t>Interactions ?</a:t>
            </a:r>
          </a:p>
        </p:txBody>
      </p:sp>
    </p:spTree>
    <p:extLst>
      <p:ext uri="{BB962C8B-B14F-4D97-AF65-F5344CB8AC3E}">
        <p14:creationId xmlns:p14="http://schemas.microsoft.com/office/powerpoint/2010/main" val="76669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4.44444E-6 -3.7037E-6 L 0.05434 0.00209 " pathEditMode="relative" rAng="0" ptsTypes="AA">
                                      <p:cBhvr>
                                        <p:cTn id="32" dur="2000" fill="hold"/>
                                        <p:tgtEl>
                                          <p:spTgt spid="65"/>
                                        </p:tgtEl>
                                        <p:attrNameLst>
                                          <p:attrName>ppt_x</p:attrName>
                                          <p:attrName>ppt_y</p:attrName>
                                        </p:attrNameLst>
                                      </p:cBhvr>
                                      <p:rCtr x="2708" y="93"/>
                                    </p:animMotion>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2700000">
                                      <p:cBhvr>
                                        <p:cTn id="36" dur="2000" fill="hold"/>
                                        <p:tgtEl>
                                          <p:spTgt spid="62"/>
                                        </p:tgtEl>
                                        <p:attrNameLst>
                                          <p:attrName>r</p:attrName>
                                        </p:attrNameLst>
                                      </p:cBhvr>
                                    </p:animRot>
                                  </p:childTnLst>
                                </p:cTn>
                              </p:par>
                              <p:par>
                                <p:cTn id="37" presetID="8" presetClass="emph" presetSubtype="0" fill="hold" nodeType="withEffect">
                                  <p:stCondLst>
                                    <p:cond delay="0"/>
                                  </p:stCondLst>
                                  <p:childTnLst>
                                    <p:animRot by="-2700000">
                                      <p:cBhvr>
                                        <p:cTn id="38" dur="2000" fill="hold"/>
                                        <p:tgtEl>
                                          <p:spTgt spid="63"/>
                                        </p:tgtEl>
                                        <p:attrNameLst>
                                          <p:attrName>r</p:attrName>
                                        </p:attrNameLst>
                                      </p:cBhvr>
                                    </p:animRot>
                                  </p:childTnLst>
                                </p:cTn>
                              </p:par>
                              <p:par>
                                <p:cTn id="39" presetID="6" presetClass="emph" presetSubtype="0" fill="hold" nodeType="withEffect">
                                  <p:stCondLst>
                                    <p:cond delay="0"/>
                                  </p:stCondLst>
                                  <p:childTnLst>
                                    <p:animScale>
                                      <p:cBhvr>
                                        <p:cTn id="40" dur="2000" fill="hold"/>
                                        <p:tgtEl>
                                          <p:spTgt spid="91"/>
                                        </p:tgtEl>
                                      </p:cBhvr>
                                      <p:by x="71000" y="100000"/>
                                    </p:animScale>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0543 0.00208 L 0.07188 0.00093 " pathEditMode="relative" rAng="0" ptsTypes="AA">
                                      <p:cBhvr>
                                        <p:cTn id="44" dur="2000" fill="hold"/>
                                        <p:tgtEl>
                                          <p:spTgt spid="65"/>
                                        </p:tgtEl>
                                        <p:attrNameLst>
                                          <p:attrName>ppt_x</p:attrName>
                                          <p:attrName>ppt_y</p:attrName>
                                        </p:attrNameLst>
                                      </p:cBhvr>
                                      <p:rCtr x="898" y="-116"/>
                                    </p:animMotion>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nodeType="clickEffect">
                                  <p:stCondLst>
                                    <p:cond delay="0"/>
                                  </p:stCondLst>
                                  <p:childTnLst>
                                    <p:animRot by="-2700000">
                                      <p:cBhvr>
                                        <p:cTn id="48" dur="2000" fill="hold"/>
                                        <p:tgtEl>
                                          <p:spTgt spid="63"/>
                                        </p:tgtEl>
                                        <p:attrNameLst>
                                          <p:attrName>r</p:attrName>
                                        </p:attrNameLst>
                                      </p:cBhvr>
                                    </p:animRot>
                                  </p:childTnLst>
                                </p:cTn>
                              </p:par>
                              <p:par>
                                <p:cTn id="49" presetID="8" presetClass="emph" presetSubtype="0" fill="hold" nodeType="withEffect">
                                  <p:stCondLst>
                                    <p:cond delay="0"/>
                                  </p:stCondLst>
                                  <p:childTnLst>
                                    <p:animRot by="2700000">
                                      <p:cBhvr>
                                        <p:cTn id="50" dur="2000" fill="hold"/>
                                        <p:tgtEl>
                                          <p:spTgt spid="62"/>
                                        </p:tgtEl>
                                        <p:attrNameLst>
                                          <p:attrName>r</p:attrName>
                                        </p:attrNameLst>
                                      </p:cBhvr>
                                    </p:animRot>
                                  </p:childTnLst>
                                </p:cTn>
                              </p:par>
                              <p:par>
                                <p:cTn id="51" presetID="6" presetClass="emph" presetSubtype="0" fill="hold" nodeType="withEffect">
                                  <p:stCondLst>
                                    <p:cond delay="0"/>
                                  </p:stCondLst>
                                  <p:childTnLst>
                                    <p:animScale>
                                      <p:cBhvr>
                                        <p:cTn id="52" dur="2000" fill="hold"/>
                                        <p:tgtEl>
                                          <p:spTgt spid="91"/>
                                        </p:tgtEl>
                                      </p:cBhvr>
                                      <p:by x="100" y="100000"/>
                                    </p:animScale>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nodeType="clickEffect">
                                  <p:stCondLst>
                                    <p:cond delay="0"/>
                                  </p:stCondLst>
                                  <p:childTnLst>
                                    <p:animRot by="-2700000">
                                      <p:cBhvr>
                                        <p:cTn id="56" dur="2000" fill="hold"/>
                                        <p:tgtEl>
                                          <p:spTgt spid="63"/>
                                        </p:tgtEl>
                                        <p:attrNameLst>
                                          <p:attrName>r</p:attrName>
                                        </p:attrNameLst>
                                      </p:cBhvr>
                                    </p:animRot>
                                  </p:childTnLst>
                                </p:cTn>
                              </p:par>
                              <p:par>
                                <p:cTn id="57" presetID="8" presetClass="emph" presetSubtype="0" fill="hold" nodeType="withEffect">
                                  <p:stCondLst>
                                    <p:cond delay="0"/>
                                  </p:stCondLst>
                                  <p:childTnLst>
                                    <p:animRot by="2700000">
                                      <p:cBhvr>
                                        <p:cTn id="58" dur="2000" fill="hold"/>
                                        <p:tgtEl>
                                          <p:spTgt spid="62"/>
                                        </p:tgtEl>
                                        <p:attrNameLst>
                                          <p:attrName>r</p:attrName>
                                        </p:attrNameLst>
                                      </p:cBhvr>
                                    </p:animRot>
                                  </p:childTnLst>
                                </p:cTn>
                              </p:par>
                              <p:par>
                                <p:cTn id="59" presetID="35" presetClass="path" presetSubtype="0" accel="25000" decel="75000" fill="hold" nodeType="withEffect">
                                  <p:stCondLst>
                                    <p:cond delay="0"/>
                                  </p:stCondLst>
                                  <p:childTnLst>
                                    <p:animMotion origin="layout" path="M 0.00035 -3.7037E-6 L -0.06163 -3.7037E-6 " pathEditMode="relative" rAng="0" ptsTypes="AA">
                                      <p:cBhvr>
                                        <p:cTn id="60" dur="2000" fill="hold"/>
                                        <p:tgtEl>
                                          <p:spTgt spid="98"/>
                                        </p:tgtEl>
                                        <p:attrNameLst>
                                          <p:attrName>ppt_x</p:attrName>
                                          <p:attrName>ppt_y</p:attrName>
                                        </p:attrNameLst>
                                      </p:cBhvr>
                                      <p:rCtr x="-3108" y="0"/>
                                    </p:animMotion>
                                  </p:childTnLst>
                                </p:cTn>
                              </p:par>
                              <p:par>
                                <p:cTn id="61" presetID="63" presetClass="path" presetSubtype="0" accel="50000" decel="50000" fill="hold" nodeType="withEffect">
                                  <p:stCondLst>
                                    <p:cond delay="0"/>
                                  </p:stCondLst>
                                  <p:childTnLst>
                                    <p:animMotion origin="layout" path="M 0.07188 0.00093 L 0.12643 0.00278 " pathEditMode="relative" rAng="0" ptsTypes="AA">
                                      <p:cBhvr>
                                        <p:cTn id="62" dur="2000" fill="hold"/>
                                        <p:tgtEl>
                                          <p:spTgt spid="65"/>
                                        </p:tgtEl>
                                        <p:attrNameLst>
                                          <p:attrName>ppt_x</p:attrName>
                                          <p:attrName>ppt_y</p:attrName>
                                        </p:attrNameLst>
                                      </p:cBhvr>
                                      <p:rCtr x="2747" y="93"/>
                                    </p:animMotion>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ppt_x"/>
                                          </p:val>
                                        </p:tav>
                                        <p:tav tm="100000">
                                          <p:val>
                                            <p:strVal val="#ppt_x"/>
                                          </p:val>
                                        </p:tav>
                                      </p:tavLst>
                                    </p:anim>
                                    <p:anim calcmode="lin" valueType="num">
                                      <p:cBhvr additive="base">
                                        <p:cTn id="6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940887" y="-86457"/>
            <a:ext cx="8879305" cy="863726"/>
          </a:xfrm>
          <a:prstGeom prst="rect">
            <a:avLst/>
          </a:prstGeom>
        </p:spPr>
        <p:txBody>
          <a:bodyPr>
            <a:normAutofit fontScale="97500"/>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0" cap="none" spc="0" normalizeH="0" baseline="0" noProof="0" dirty="0">
                <a:ln>
                  <a:solidFill>
                    <a:prstClr val="black"/>
                  </a:solidFill>
                </a:ln>
                <a:solidFill>
                  <a:srgbClr val="D34817"/>
                </a:solidFill>
                <a:effectLst/>
                <a:uLnTx/>
                <a:uFillTx/>
                <a:latin typeface="Berlin Sans FB" pitchFamily="34" charset="0"/>
                <a:ea typeface="+mn-ea"/>
                <a:cs typeface="Arial"/>
              </a:rPr>
              <a:t>With tunneling J&gt;0</a:t>
            </a:r>
          </a:p>
        </p:txBody>
      </p:sp>
      <mc:AlternateContent xmlns:mc="http://schemas.openxmlformats.org/markup-compatibility/2006" xmlns:a14="http://schemas.microsoft.com/office/drawing/2010/main">
        <mc:Choice Requires="a14">
          <p:sp>
            <p:nvSpPr>
              <p:cNvPr id="38" name="TextBox 37"/>
              <p:cNvSpPr txBox="1"/>
              <p:nvPr/>
            </p:nvSpPr>
            <p:spPr>
              <a:xfrm>
                <a:off x="2063762" y="1227519"/>
                <a:ext cx="2787533" cy="50590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800" b="0" i="1" u="none" strike="noStrike" kern="1200" cap="none" spc="0" normalizeH="0" baseline="0" noProof="0">
                              <a:ln>
                                <a:noFill/>
                              </a:ln>
                              <a:solidFill>
                                <a:prstClr val="black"/>
                              </a:solidFill>
                              <a:effectLst/>
                              <a:uLnTx/>
                              <a:uFillTx/>
                              <a:latin typeface="Cambria Math"/>
                              <a:ea typeface="Cambria Math" panose="02040503050406030204" pitchFamily="18" charset="0"/>
                              <a:cs typeface="+mn-cs"/>
                            </a:rPr>
                          </m:ctrlPr>
                        </m:sSupPr>
                        <m:e>
                          <m:box>
                            <m:boxPr>
                              <m:ctrlPr>
                                <a:rPr kumimoji="0" lang="en-US" sz="28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boxPr>
                            <m:e>
                              <m:argPr>
                                <m:argSz m:val="-1"/>
                              </m:argPr>
                              <m:f>
                                <m:fPr>
                                  <m:ctrlPr>
                                    <a:rPr kumimoji="0" lang="en-US" sz="28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𝜒</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𝐿</m:t>
                                  </m:r>
                                </m:den>
                              </m:f>
                            </m:e>
                          </m:box>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𝑆</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sup>
                      </m:sSup>
                      <m:sSup>
                        <m:sSupPr>
                          <m:ctrlPr>
                            <a:rPr kumimoji="0" lang="en-US" sz="28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box>
                        <m:boxPr>
                          <m:ctrlPr>
                            <a:rPr kumimoji="0" lang="en-US" sz="28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boxPr>
                        <m:e>
                          <m:argPr>
                            <m:argSz m:val="-1"/>
                          </m:argPr>
                          <m:f>
                            <m:fPr>
                              <m:ctrlPr>
                                <a:rPr kumimoji="0" lang="en-US" sz="28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𝐶</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𝐿</m:t>
                              </m:r>
                            </m:den>
                          </m:f>
                        </m:e>
                      </m:box>
                      <m:r>
                        <a:rPr kumimoji="0" 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𝓝</m:t>
                      </m:r>
                      <m:sSup>
                        <m:sSupPr>
                          <m:ctrlPr>
                            <a:rPr kumimoji="0" lang="en-US" sz="2800" b="0" i="1" u="none" strike="noStrike" kern="1200" cap="none" spc="0" normalizeH="0" baseline="0" noProof="0">
                              <a:ln>
                                <a:noFill/>
                              </a:ln>
                              <a:solidFill>
                                <a:prstClr val="black"/>
                              </a:solidFill>
                              <a:effectLst/>
                              <a:uLnTx/>
                              <a:uFillTx/>
                              <a:latin typeface="Cambria Math"/>
                              <a:ea typeface="Cambria Math" panose="02040503050406030204" pitchFamily="18" charset="0"/>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𝑆</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sup>
                      </m:sSup>
                    </m:oMath>
                  </m:oMathPara>
                </a14:m>
                <a:endParaRPr kumimoji="0" lang="en-US" sz="2800" b="0" i="0" u="none" strike="noStrike" kern="1200" cap="none" spc="0" normalizeH="0" baseline="0" noProof="0" dirty="0">
                  <a:ln>
                    <a:noFill/>
                  </a:ln>
                  <a:solidFill>
                    <a:prstClr val="black"/>
                  </a:solidFill>
                  <a:effectLst/>
                  <a:uLnTx/>
                  <a:uFillTx/>
                  <a:latin typeface="Lucida Sans" pitchFamily="34" charset="0"/>
                  <a:cs typeface="Aria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063762" y="1227519"/>
                <a:ext cx="2787533" cy="505908"/>
              </a:xfrm>
              <a:prstGeom prst="rect">
                <a:avLst/>
              </a:prstGeom>
              <a:blipFill>
                <a:blip r:embed="rId2"/>
                <a:stretch>
                  <a:fillRect b="-12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4501673" y="1056624"/>
                <a:ext cx="1757735" cy="69884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400" b="1" i="1" u="none" strike="noStrike" kern="1200" cap="none" spc="0" normalizeH="0" baseline="0" noProof="0" smtClean="0">
                              <a:ln>
                                <a:noFill/>
                              </a:ln>
                              <a:solidFill>
                                <a:srgbClr val="FFC000"/>
                              </a:solidFill>
                              <a:effectLst/>
                              <a:uLnTx/>
                              <a:uFillTx/>
                              <a:latin typeface="Cambria Math"/>
                              <a:ea typeface="Cambria Math" panose="02040503050406030204" pitchFamily="18" charset="0"/>
                            </a:rPr>
                          </m:ctrlPr>
                        </m:sSupPr>
                        <m:e>
                          <m:r>
                            <a:rPr kumimoji="0" lang="en-US" sz="2400" b="1"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rPr>
                            <m:t>+</m:t>
                          </m:r>
                          <m:box>
                            <m:boxPr>
                              <m:ctrlPr>
                                <a:rPr kumimoji="0" lang="en-US" sz="2400" b="1" i="1" u="none" strike="noStrike" kern="1200" cap="none" spc="0" normalizeH="0" baseline="0" noProof="0" smtClean="0">
                                  <a:ln>
                                    <a:noFill/>
                                  </a:ln>
                                  <a:solidFill>
                                    <a:srgbClr val="FFC000"/>
                                  </a:solidFill>
                                  <a:effectLst/>
                                  <a:uLnTx/>
                                  <a:uFillTx/>
                                  <a:latin typeface="Cambria Math"/>
                                  <a:ea typeface="Cambria Math" panose="02040503050406030204" pitchFamily="18" charset="0"/>
                                </a:rPr>
                              </m:ctrlPr>
                            </m:boxPr>
                            <m:e>
                              <m:box>
                                <m:boxPr>
                                  <m:ctrlPr>
                                    <a:rPr kumimoji="0" lang="en-US" sz="2400" b="1" i="1" u="none" strike="noStrike" kern="1200" cap="none" spc="0" normalizeH="0" baseline="0" noProof="0" smtClean="0">
                                      <a:ln>
                                        <a:noFill/>
                                      </a:ln>
                                      <a:solidFill>
                                        <a:srgbClr val="FFC000"/>
                                      </a:solidFill>
                                      <a:effectLst/>
                                      <a:uLnTx/>
                                      <a:uFillTx/>
                                      <a:latin typeface="Cambria Math"/>
                                      <a:ea typeface="Cambria Math" panose="02040503050406030204" pitchFamily="18" charset="0"/>
                                    </a:rPr>
                                  </m:ctrlPr>
                                </m:boxPr>
                                <m:e>
                                  <m:f>
                                    <m:fPr>
                                      <m:ctrlPr>
                                        <a:rPr kumimoji="0" lang="en-US" sz="2400" b="0" i="1" u="none" strike="noStrike" kern="1200" cap="none" spc="0" normalizeH="0" baseline="0" noProof="0">
                                          <a:ln>
                                            <a:noFill/>
                                          </a:ln>
                                          <a:solidFill>
                                            <a:srgbClr val="FFC000"/>
                                          </a:solidFill>
                                          <a:effectLst/>
                                          <a:uLnTx/>
                                          <a:uFillTx/>
                                          <a:latin typeface="Cambria Math"/>
                                          <a:ea typeface="Cambria Math" panose="02040503050406030204" pitchFamily="18" charset="0"/>
                                        </a:rPr>
                                      </m:ctrlPr>
                                    </m:fPr>
                                    <m:num>
                                      <m:r>
                                        <a:rPr kumimoji="0" lang="en-US" sz="2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rPr>
                                        <m:t>𝜉</m:t>
                                      </m:r>
                                    </m:num>
                                    <m:den>
                                      <m:r>
                                        <a:rPr kumimoji="0" lang="en-US" sz="2400" b="0" i="1" u="none" strike="noStrike" kern="1200" cap="none" spc="0" normalizeH="0" baseline="0" noProof="0">
                                          <a:ln>
                                            <a:noFill/>
                                          </a:ln>
                                          <a:solidFill>
                                            <a:srgbClr val="FFC000"/>
                                          </a:solidFill>
                                          <a:effectLst/>
                                          <a:uLnTx/>
                                          <a:uFillTx/>
                                          <a:latin typeface="Cambria Math" panose="02040503050406030204" pitchFamily="18" charset="0"/>
                                          <a:ea typeface="Cambria Math" panose="02040503050406030204" pitchFamily="18" charset="0"/>
                                        </a:rPr>
                                        <m:t>𝐿</m:t>
                                      </m:r>
                                    </m:den>
                                  </m:f>
                                </m:e>
                              </m:box>
                            </m:e>
                          </m:box>
                          <m:r>
                            <a:rPr kumimoji="0" lang="en-US" sz="2400" b="1"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rPr>
                            <m:t> </m:t>
                          </m:r>
                          <m:r>
                            <a:rPr kumimoji="0" lang="en-US" sz="2400" b="1"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rPr>
                            <m:t>𝑺</m:t>
                          </m:r>
                          <m:r>
                            <a:rPr kumimoji="0" lang="en-US" sz="2400" b="1"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rPr>
                            <m:t>∙</m:t>
                          </m:r>
                          <m:r>
                            <a:rPr kumimoji="0" lang="en-US" sz="2400" b="1"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rPr>
                            <m:t>𝑺</m:t>
                          </m:r>
                        </m:e>
                        <m:sup>
                          <m:r>
                            <a:rPr kumimoji="0" lang="en-US" sz="2400" b="1"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rPr>
                            <m:t> </m:t>
                          </m:r>
                        </m:sup>
                      </m:sSup>
                      <m:sSup>
                        <m:sSupPr>
                          <m:ctrlPr>
                            <a:rPr kumimoji="0" lang="en-US" sz="24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up>
                      </m:sSup>
                    </m:oMath>
                  </m:oMathPara>
                </a14:m>
                <a:endParaRPr kumimoji="0" lang="en-US" sz="2400" b="0" i="0" u="none" strike="noStrike" kern="1200" cap="none" spc="0" normalizeH="0" baseline="0" noProof="0" dirty="0">
                  <a:ln>
                    <a:noFill/>
                  </a:ln>
                  <a:solidFill>
                    <a:prstClr val="black"/>
                  </a:solidFill>
                  <a:effectLst/>
                  <a:uLnTx/>
                  <a:uFillTx/>
                  <a:latin typeface="Lucida Sans" pitchFamily="34" charset="0"/>
                  <a:cs typeface="Aria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4501673" y="1056624"/>
                <a:ext cx="1757735" cy="69884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5780256" y="1015876"/>
                <a:ext cx="2923214" cy="988284"/>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rPr>
                        <m:t>+</m:t>
                      </m:r>
                      <m:nary>
                        <m:naryPr>
                          <m:chr m:val="∑"/>
                          <m:supHide m:val="on"/>
                          <m:ctrlPr>
                            <a:rPr kumimoji="0" lang="en-US" sz="2400" b="1" i="1" u="none" strike="noStrike" kern="1200" cap="none" spc="0" normalizeH="0" baseline="0" noProof="0" smtClean="0">
                              <a:ln>
                                <a:noFill/>
                              </a:ln>
                              <a:solidFill>
                                <a:srgbClr val="00B050"/>
                              </a:solidFill>
                              <a:effectLst/>
                              <a:uLnTx/>
                              <a:uFillTx/>
                              <a:latin typeface="Cambria Math"/>
                            </a:rPr>
                          </m:ctrlPr>
                        </m:naryPr>
                        <m:sub>
                          <m: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rPr>
                            <m:t>𝒊</m:t>
                          </m:r>
                        </m:sub>
                        <m:sup/>
                        <m:e>
                          <m:sSubSup>
                            <m:sSubSupPr>
                              <m:ctrlPr>
                                <a:rPr kumimoji="0" lang="en-US" sz="2400" b="1" i="1" u="none" strike="noStrike" kern="1200" cap="none" spc="0" normalizeH="0" baseline="0" noProof="0">
                                  <a:ln>
                                    <a:noFill/>
                                  </a:ln>
                                  <a:solidFill>
                                    <a:srgbClr val="00B050"/>
                                  </a:solidFill>
                                  <a:effectLst/>
                                  <a:uLnTx/>
                                  <a:uFillTx/>
                                  <a:latin typeface="Cambria Math"/>
                                </a:rPr>
                              </m:ctrlPr>
                            </m:sSubSupPr>
                            <m:e>
                              <m:sSub>
                                <m:sSubPr>
                                  <m:ctrlPr>
                                    <a:rPr kumimoji="0" lang="en-US" sz="2400" b="0" i="1" u="none" strike="noStrike" kern="1200" cap="none" spc="0" normalizeH="0" baseline="0" noProof="0" smtClean="0">
                                      <a:ln>
                                        <a:noFill/>
                                      </a:ln>
                                      <a:solidFill>
                                        <a:srgbClr val="00B050"/>
                                      </a:solidFill>
                                      <a:effectLst/>
                                      <a:uLnTx/>
                                      <a:uFillTx/>
                                      <a:latin typeface="Cambria Math"/>
                                    </a:rPr>
                                  </m:ctrlPr>
                                </m:sSubPr>
                                <m:e>
                                  <m:r>
                                    <a:rPr kumimoji="0" lang="en-US" sz="2400" b="0" i="1" u="none" strike="noStrike" kern="1200" cap="none" spc="0" normalizeH="0" baseline="0" noProof="0">
                                      <a:ln>
                                        <a:noFill/>
                                      </a:ln>
                                      <a:solidFill>
                                        <a:srgbClr val="00B050"/>
                                      </a:solidFill>
                                      <a:effectLst/>
                                      <a:uLnTx/>
                                      <a:uFillTx/>
                                      <a:latin typeface="Cambria Math" panose="02040503050406030204" pitchFamily="18" charset="0"/>
                                    </a:rPr>
                                    <m:t>𝐵</m:t>
                                  </m:r>
                                </m:e>
                                <m:sub>
                                  <m:r>
                                    <a:rPr kumimoji="0" lang="en-US" sz="2400" b="0" i="1" u="none" strike="noStrike" kern="1200" cap="none" spc="0" normalizeH="0" baseline="0" noProof="0">
                                      <a:ln>
                                        <a:noFill/>
                                      </a:ln>
                                      <a:solidFill>
                                        <a:srgbClr val="00B050"/>
                                      </a:solidFill>
                                      <a:effectLst/>
                                      <a:uLnTx/>
                                      <a:uFillTx/>
                                      <a:latin typeface="Cambria Math" panose="02040503050406030204" pitchFamily="18" charset="0"/>
                                    </a:rPr>
                                    <m:t>𝑆𝑂𝐶</m:t>
                                  </m:r>
                                </m:sub>
                              </m:sSub>
                              <m:r>
                                <a:rPr kumimoji="0" lang="en-US" sz="2400" b="0" i="1" u="none" strike="noStrike" kern="1200" cap="none" spc="0" normalizeH="0" baseline="0" noProof="0">
                                  <a:ln>
                                    <a:noFill/>
                                  </a:ln>
                                  <a:solidFill>
                                    <a:srgbClr val="00B050"/>
                                  </a:solidFill>
                                  <a:effectLst/>
                                  <a:uLnTx/>
                                  <a:uFillTx/>
                                  <a:latin typeface="Cambria Math" panose="02040503050406030204" pitchFamily="18" charset="0"/>
                                </a:rPr>
                                <m:t> </m:t>
                              </m:r>
                              <m:d>
                                <m:dPr>
                                  <m:ctrlPr>
                                    <a:rPr kumimoji="0" lang="en-US" sz="2400" b="0" i="1" u="none" strike="noStrike" kern="1200" cap="none" spc="0" normalizeH="0" baseline="0" noProof="0">
                                      <a:ln>
                                        <a:noFill/>
                                      </a:ln>
                                      <a:solidFill>
                                        <a:srgbClr val="00B050"/>
                                      </a:solidFill>
                                      <a:effectLst/>
                                      <a:uLnTx/>
                                      <a:uFillTx/>
                                      <a:latin typeface="Cambria Math"/>
                                    </a:rPr>
                                  </m:ctrlPr>
                                </m:dPr>
                                <m:e>
                                  <m:sSub>
                                    <m:sSubPr>
                                      <m:ctrlPr>
                                        <a:rPr kumimoji="0" lang="en-US" sz="2400" b="0" i="1" u="none" strike="noStrike" kern="1200" cap="none" spc="0" normalizeH="0" baseline="0" noProof="0">
                                          <a:ln>
                                            <a:noFill/>
                                          </a:ln>
                                          <a:solidFill>
                                            <a:srgbClr val="00B050"/>
                                          </a:solidFill>
                                          <a:effectLst/>
                                          <a:uLnTx/>
                                          <a:uFillTx/>
                                          <a:latin typeface="Cambria Math"/>
                                        </a:rPr>
                                      </m:ctrlPr>
                                    </m:sSubPr>
                                    <m:e>
                                      <m:r>
                                        <a:rPr kumimoji="0" lang="en-US" sz="2400" b="0" i="1" u="none" strike="noStrike" kern="1200" cap="none" spc="0" normalizeH="0" baseline="0" noProof="0">
                                          <a:ln>
                                            <a:noFill/>
                                          </a:ln>
                                          <a:solidFill>
                                            <a:srgbClr val="00B050"/>
                                          </a:solidFill>
                                          <a:effectLst/>
                                          <a:uLnTx/>
                                          <a:uFillTx/>
                                          <a:latin typeface="Cambria Math" panose="02040503050406030204" pitchFamily="18" charset="0"/>
                                        </a:rPr>
                                        <m:t>𝑞</m:t>
                                      </m:r>
                                    </m:e>
                                    <m:sub>
                                      <m:r>
                                        <a:rPr kumimoji="0" lang="en-US" sz="2400" b="0" i="1" u="none" strike="noStrike" kern="1200" cap="none" spc="0" normalizeH="0" baseline="0" noProof="0">
                                          <a:ln>
                                            <a:noFill/>
                                          </a:ln>
                                          <a:solidFill>
                                            <a:srgbClr val="00B050"/>
                                          </a:solidFill>
                                          <a:effectLst/>
                                          <a:uLnTx/>
                                          <a:uFillTx/>
                                          <a:latin typeface="Cambria Math" panose="02040503050406030204" pitchFamily="18" charset="0"/>
                                        </a:rPr>
                                        <m:t>𝑖</m:t>
                                      </m:r>
                                    </m:sub>
                                  </m:sSub>
                                </m:e>
                              </m:d>
                              <m:r>
                                <a:rPr kumimoji="0" lang="en-US" sz="2400" b="0" i="1" u="none" strike="noStrike" kern="1200" cap="none" spc="0" normalizeH="0" baseline="0" noProof="0" smtClean="0">
                                  <a:ln>
                                    <a:noFill/>
                                  </a:ln>
                                  <a:solidFill>
                                    <a:srgbClr val="00B050"/>
                                  </a:solidFill>
                                  <a:effectLst/>
                                  <a:uLnTx/>
                                  <a:uFillTx/>
                                  <a:latin typeface="Cambria Math" panose="02040503050406030204" pitchFamily="18" charset="0"/>
                                </a:rPr>
                                <m:t>𝑠</m:t>
                              </m:r>
                            </m:e>
                            <m:sub>
                              <m: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rPr>
                                <m:t>𝒊</m:t>
                              </m:r>
                            </m:sub>
                            <m:sup>
                              <m: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Cambria Math" panose="02040503050406030204" pitchFamily="18" charset="0"/>
                                </a:rPr>
                                <m:t>𝒛</m:t>
                              </m:r>
                            </m:sup>
                          </m:sSubSup>
                        </m:e>
                      </m:nary>
                    </m:oMath>
                  </m:oMathPara>
                </a14:m>
                <a:endParaRPr kumimoji="0" lang="en-US" sz="2400" b="1" i="0" u="none" strike="noStrike" kern="1200" cap="none" spc="0" normalizeH="0" baseline="0" noProof="0" dirty="0">
                  <a:ln>
                    <a:noFill/>
                  </a:ln>
                  <a:solidFill>
                    <a:srgbClr val="000000"/>
                  </a:solidFill>
                  <a:effectLst/>
                  <a:uLnTx/>
                  <a:uFillTx/>
                  <a:latin typeface="Lucida Sans" pitchFamily="34" charset="0"/>
                  <a:cs typeface="Arial"/>
                </a:endParaRPr>
              </a:p>
            </p:txBody>
          </p:sp>
        </mc:Choice>
        <mc:Fallback xmlns="">
          <p:sp>
            <p:nvSpPr>
              <p:cNvPr id="40" name="Rectangle 39"/>
              <p:cNvSpPr>
                <a:spLocks noRot="1" noChangeAspect="1" noMove="1" noResize="1" noEditPoints="1" noAdjustHandles="1" noChangeArrowheads="1" noChangeShapeType="1" noTextEdit="1"/>
              </p:cNvSpPr>
              <p:nvPr/>
            </p:nvSpPr>
            <p:spPr>
              <a:xfrm>
                <a:off x="5780256" y="1015876"/>
                <a:ext cx="2923214" cy="988284"/>
              </a:xfrm>
              <a:prstGeom prst="rect">
                <a:avLst/>
              </a:prstGeom>
              <a:blipFill>
                <a:blip r:embed="rId4"/>
                <a:stretch>
                  <a:fillRect/>
                </a:stretch>
              </a:blipFill>
            </p:spPr>
            <p:txBody>
              <a:bodyPr/>
              <a:lstStyle/>
              <a:p>
                <a:r>
                  <a:rPr lang="en-US">
                    <a:noFill/>
                  </a:rPr>
                  <a:t> </a:t>
                </a:r>
              </a:p>
            </p:txBody>
          </p:sp>
        </mc:Fallback>
      </mc:AlternateContent>
      <p:sp>
        <p:nvSpPr>
          <p:cNvPr id="41" name="Right Brace 40"/>
          <p:cNvSpPr/>
          <p:nvPr/>
        </p:nvSpPr>
        <p:spPr>
          <a:xfrm rot="5400000" flipV="1">
            <a:off x="3246865" y="705509"/>
            <a:ext cx="315963" cy="2361034"/>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a:ea typeface="+mn-ea"/>
              <a:cs typeface="Arial"/>
            </a:endParaRPr>
          </a:p>
        </p:txBody>
      </p:sp>
      <p:sp>
        <p:nvSpPr>
          <p:cNvPr id="42" name="TextBox 41"/>
          <p:cNvSpPr txBox="1"/>
          <p:nvPr/>
        </p:nvSpPr>
        <p:spPr>
          <a:xfrm>
            <a:off x="2954466" y="2015447"/>
            <a:ext cx="1992905"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cs typeface="Arial"/>
              </a:rPr>
              <a:t>P-wave</a:t>
            </a:r>
          </a:p>
        </p:txBody>
      </p:sp>
      <p:sp>
        <p:nvSpPr>
          <p:cNvPr id="43" name="Right Brace 42"/>
          <p:cNvSpPr/>
          <p:nvPr/>
        </p:nvSpPr>
        <p:spPr>
          <a:xfrm rot="5400000" flipV="1">
            <a:off x="5191496" y="1381799"/>
            <a:ext cx="213580" cy="991855"/>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a:ea typeface="+mn-ea"/>
              <a:cs typeface="Arial"/>
            </a:endParaRPr>
          </a:p>
        </p:txBody>
      </p:sp>
      <p:sp>
        <p:nvSpPr>
          <p:cNvPr id="44" name="TextBox 43"/>
          <p:cNvSpPr txBox="1"/>
          <p:nvPr/>
        </p:nvSpPr>
        <p:spPr>
          <a:xfrm>
            <a:off x="4681055" y="1924372"/>
            <a:ext cx="1992905"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a:cs typeface="Arial"/>
              </a:rPr>
              <a:t>Exchange</a:t>
            </a:r>
          </a:p>
        </p:txBody>
      </p:sp>
      <p:sp>
        <p:nvSpPr>
          <p:cNvPr id="45" name="Right Brace 44"/>
          <p:cNvSpPr/>
          <p:nvPr/>
        </p:nvSpPr>
        <p:spPr>
          <a:xfrm rot="5400000" flipV="1">
            <a:off x="7504927" y="1005537"/>
            <a:ext cx="263141" cy="1716486"/>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a:ea typeface="+mn-ea"/>
              <a:cs typeface="Arial"/>
            </a:endParaRPr>
          </a:p>
        </p:txBody>
      </p:sp>
      <p:sp>
        <p:nvSpPr>
          <p:cNvPr id="46" name="TextBox 45"/>
          <p:cNvSpPr txBox="1"/>
          <p:nvPr/>
        </p:nvSpPr>
        <p:spPr>
          <a:xfrm>
            <a:off x="6742803" y="1960095"/>
            <a:ext cx="1847453"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a:cs typeface="Arial"/>
              </a:rPr>
              <a:t>SOC: “Dephasing”</a:t>
            </a:r>
          </a:p>
        </p:txBody>
      </p:sp>
      <p:sp>
        <p:nvSpPr>
          <p:cNvPr id="47" name="TextBox 46"/>
          <p:cNvSpPr txBox="1"/>
          <p:nvPr/>
        </p:nvSpPr>
        <p:spPr>
          <a:xfrm>
            <a:off x="4331012" y="2180147"/>
            <a:ext cx="258913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a:cs typeface="Arial"/>
              </a:rPr>
              <a:t>Gap</a:t>
            </a:r>
            <a:r>
              <a:rPr kumimoji="0" lang="en-US" sz="2000" b="1" i="0" u="none" strike="noStrike" kern="1200" cap="none" spc="0" normalizeH="0" baseline="0" noProof="0" dirty="0">
                <a:ln>
                  <a:noFill/>
                </a:ln>
                <a:solidFill>
                  <a:srgbClr val="FF0000"/>
                </a:solidFill>
                <a:effectLst/>
                <a:uLnTx/>
                <a:uFillTx/>
                <a:latin typeface="Arial"/>
                <a:cs typeface="Arial"/>
              </a:rPr>
              <a:t> </a:t>
            </a:r>
            <a:r>
              <a:rPr kumimoji="0" lang="en-US" sz="2000" b="1" i="0" u="none" strike="noStrike" kern="1200" cap="none" spc="0" normalizeH="0" baseline="0" noProof="0" dirty="0">
                <a:ln>
                  <a:noFill/>
                </a:ln>
                <a:solidFill>
                  <a:srgbClr val="FFC000"/>
                </a:solidFill>
                <a:effectLst/>
                <a:uLnTx/>
                <a:uFillTx/>
                <a:latin typeface="Arial"/>
                <a:cs typeface="Arial"/>
              </a:rPr>
              <a:t>protection</a:t>
            </a:r>
          </a:p>
        </p:txBody>
      </p:sp>
      <p:sp>
        <p:nvSpPr>
          <p:cNvPr id="48" name="TextBox 47"/>
          <p:cNvSpPr txBox="1"/>
          <p:nvPr/>
        </p:nvSpPr>
        <p:spPr>
          <a:xfrm>
            <a:off x="1524001" y="635690"/>
            <a:ext cx="782142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panose="02020603050405020304" pitchFamily="18" charset="0"/>
                <a:cs typeface="Times" panose="02020603050405020304" pitchFamily="18" charset="0"/>
              </a:rPr>
              <a:t>Spin model approximation</a:t>
            </a:r>
            <a:r>
              <a:rPr kumimoji="0" lang="en-US" sz="2400" b="0" i="0" u="none" strike="noStrike" kern="1200" cap="none" spc="0" normalizeH="0" baseline="0" noProof="0" dirty="0">
                <a:ln>
                  <a:noFill/>
                </a:ln>
                <a:solidFill>
                  <a:srgbClr val="000000"/>
                </a:solidFill>
                <a:effectLst/>
                <a:uLnTx/>
                <a:uFillTx/>
                <a:latin typeface="Times" panose="02020603050405020304" pitchFamily="18" charset="0"/>
                <a:cs typeface="Times" panose="02020603050405020304" pitchFamily="18" charset="0"/>
              </a:rPr>
              <a:t>:   Frozen motional levels</a:t>
            </a:r>
          </a:p>
        </p:txBody>
      </p:sp>
      <p:sp>
        <p:nvSpPr>
          <p:cNvPr id="49" name="TextBox 48"/>
          <p:cNvSpPr txBox="1"/>
          <p:nvPr/>
        </p:nvSpPr>
        <p:spPr>
          <a:xfrm>
            <a:off x="8646079" y="2287056"/>
            <a:ext cx="3825151"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cs typeface="Arial"/>
              </a:rPr>
              <a:t>Spin dynamics in mode space: (</a:t>
            </a:r>
            <a:r>
              <a:rPr kumimoji="0" lang="en-US" sz="1800" b="0" i="0" u="none" strike="noStrike" kern="1200" cap="none" spc="0" normalizeH="0" baseline="0" noProof="0" dirty="0" err="1">
                <a:ln>
                  <a:noFill/>
                </a:ln>
                <a:solidFill>
                  <a:srgbClr val="000000"/>
                </a:solidFill>
                <a:effectLst/>
                <a:uLnTx/>
                <a:uFillTx/>
                <a:latin typeface="Arial"/>
                <a:cs typeface="Arial"/>
              </a:rPr>
              <a:t>n</a:t>
            </a:r>
            <a:r>
              <a:rPr kumimoji="0" lang="en-US" sz="1800" b="0" i="0" u="none" strike="noStrike" kern="1200" cap="none" spc="0" normalizeH="0" baseline="-25000" noProof="0" dirty="0" err="1">
                <a:ln>
                  <a:noFill/>
                </a:ln>
                <a:solidFill>
                  <a:srgbClr val="000000"/>
                </a:solidFill>
                <a:effectLst/>
                <a:uLnTx/>
                <a:uFillTx/>
                <a:latin typeface="Arial"/>
                <a:cs typeface="Arial"/>
              </a:rPr>
              <a:t>x</a:t>
            </a:r>
            <a:r>
              <a:rPr kumimoji="0" lang="en-US" sz="1800" b="0" i="0" u="none" strike="noStrike" kern="1200" cap="none" spc="0" normalizeH="0" baseline="0" noProof="0" dirty="0" err="1">
                <a:ln>
                  <a:noFill/>
                </a:ln>
                <a:solidFill>
                  <a:srgbClr val="000000"/>
                </a:solidFill>
                <a:effectLst/>
                <a:uLnTx/>
                <a:uFillTx/>
                <a:latin typeface="Arial"/>
                <a:cs typeface="Arial"/>
              </a:rPr>
              <a:t>,n</a:t>
            </a:r>
            <a:r>
              <a:rPr kumimoji="0" lang="en-US" sz="1800" b="0" i="0" u="none" strike="noStrike" kern="1200" cap="none" spc="0" normalizeH="0" baseline="-25000" noProof="0" dirty="0" err="1">
                <a:ln>
                  <a:noFill/>
                </a:ln>
                <a:solidFill>
                  <a:srgbClr val="000000"/>
                </a:solidFill>
                <a:effectLst/>
                <a:uLnTx/>
                <a:uFillTx/>
                <a:latin typeface="Arial"/>
                <a:cs typeface="Arial"/>
              </a:rPr>
              <a:t>y</a:t>
            </a:r>
            <a:r>
              <a:rPr kumimoji="0" lang="en-US" sz="1800" b="0" i="0" u="none" strike="noStrike" kern="1200" cap="none" spc="0" normalizeH="0" baseline="0" noProof="0" dirty="0" err="1">
                <a:ln>
                  <a:noFill/>
                </a:ln>
                <a:solidFill>
                  <a:srgbClr val="000000"/>
                </a:solidFill>
                <a:effectLst/>
                <a:uLnTx/>
                <a:uFillTx/>
                <a:latin typeface="Arial"/>
                <a:cs typeface="Arial"/>
              </a:rPr>
              <a:t>,q</a:t>
            </a:r>
            <a:r>
              <a:rPr kumimoji="0" lang="en-US" sz="1800" b="0" i="0" u="none" strike="noStrike" kern="1200" cap="none" spc="0" normalizeH="0" baseline="0" noProof="0" dirty="0">
                <a:ln>
                  <a:noFill/>
                </a:ln>
                <a:solidFill>
                  <a:srgbClr val="000000"/>
                </a:solidFill>
                <a:effectLst/>
                <a:uLnTx/>
                <a:uFillTx/>
                <a:latin typeface="Arial"/>
                <a:cs typeface="Arial"/>
              </a:rPr>
              <a:t>)</a:t>
            </a:r>
            <a:br>
              <a:rPr kumimoji="0" lang="en-US" sz="1800" b="0" i="0" u="none" strike="noStrike" kern="1200" cap="none" spc="0" normalizeH="0" baseline="0" noProof="0" dirty="0">
                <a:ln>
                  <a:noFill/>
                </a:ln>
                <a:solidFill>
                  <a:srgbClr val="000000"/>
                </a:solidFill>
                <a:effectLst/>
                <a:uLnTx/>
                <a:uFillTx/>
                <a:latin typeface="Arial"/>
                <a:cs typeface="Arial"/>
              </a:rPr>
            </a:br>
            <a:endParaRPr kumimoji="0" lang="en-US" sz="1800" b="0" i="0" u="none" strike="noStrike" kern="1200" cap="none" spc="0" normalizeH="0" baseline="0" noProof="0" dirty="0">
              <a:ln>
                <a:noFill/>
              </a:ln>
              <a:solidFill>
                <a:srgbClr val="000000"/>
              </a:solidFill>
              <a:effectLst/>
              <a:uLnTx/>
              <a:uFillTx/>
              <a:latin typeface="Arial"/>
              <a:cs typeface="Arial"/>
            </a:endParaRPr>
          </a:p>
        </p:txBody>
      </p:sp>
      <p:grpSp>
        <p:nvGrpSpPr>
          <p:cNvPr id="52" name="Group 51"/>
          <p:cNvGrpSpPr/>
          <p:nvPr/>
        </p:nvGrpSpPr>
        <p:grpSpPr>
          <a:xfrm>
            <a:off x="8452298" y="286513"/>
            <a:ext cx="2247746" cy="1882013"/>
            <a:chOff x="5848289" y="-63411"/>
            <a:chExt cx="2504619" cy="2259856"/>
          </a:xfrm>
        </p:grpSpPr>
        <p:pic>
          <p:nvPicPr>
            <p:cNvPr id="50" name="Picture 49"/>
            <p:cNvPicPr>
              <a:picLocks noChangeAspect="1"/>
            </p:cNvPicPr>
            <p:nvPr/>
          </p:nvPicPr>
          <p:blipFill>
            <a:blip r:embed="rId5">
              <a:clrChange>
                <a:clrFrom>
                  <a:srgbClr val="FFFFFF"/>
                </a:clrFrom>
                <a:clrTo>
                  <a:srgbClr val="FFFFFF">
                    <a:alpha val="0"/>
                  </a:srgbClr>
                </a:clrTo>
              </a:clrChange>
            </a:blip>
            <a:stretch>
              <a:fillRect/>
            </a:stretch>
          </p:blipFill>
          <p:spPr>
            <a:xfrm>
              <a:off x="5848289" y="-63411"/>
              <a:ext cx="2504619" cy="2259856"/>
            </a:xfrm>
            <a:prstGeom prst="rect">
              <a:avLst/>
            </a:prstGeom>
          </p:spPr>
        </p:pic>
        <p:sp>
          <p:nvSpPr>
            <p:cNvPr id="51" name="TextBox 50"/>
            <p:cNvSpPr txBox="1"/>
            <p:nvPr/>
          </p:nvSpPr>
          <p:spPr>
            <a:xfrm>
              <a:off x="6013205" y="1189036"/>
              <a:ext cx="288126" cy="307777"/>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q</a:t>
              </a:r>
            </a:p>
          </p:txBody>
        </p:sp>
      </p:grpSp>
      <mc:AlternateContent xmlns:mc="http://schemas.openxmlformats.org/markup-compatibility/2006" xmlns:a14="http://schemas.microsoft.com/office/drawing/2010/main">
        <mc:Choice Requires="a14">
          <p:sp>
            <p:nvSpPr>
              <p:cNvPr id="80" name="TextBox 79"/>
              <p:cNvSpPr txBox="1"/>
              <p:nvPr/>
            </p:nvSpPr>
            <p:spPr>
              <a:xfrm>
                <a:off x="4473467" y="2689900"/>
                <a:ext cx="359835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𝝃</m:t>
                    </m:r>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prstClr val="black"/>
                            </a:solidFill>
                            <a:effectLst/>
                            <a:uLnTx/>
                            <a:uFillTx/>
                            <a:latin typeface="Cambria Math"/>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𝑒𝑔</m:t>
                        </m:r>
                      </m:sub>
                    </m:sSub>
                  </m:oMath>
                </a14:m>
                <a:r>
                  <a:rPr kumimoji="0" lang="en-US" sz="2400" b="0" i="0" u="none" strike="noStrike" kern="1200" cap="none" spc="0" normalizeH="0" baseline="-25000" noProof="0" dirty="0">
                    <a:ln>
                      <a:noFill/>
                    </a:ln>
                    <a:solidFill>
                      <a:prstClr val="black"/>
                    </a:solidFill>
                    <a:effectLst/>
                    <a:uLnTx/>
                    <a:uFillTx/>
                    <a:latin typeface="Symbol" panose="05050102010706020507" pitchFamily="18" charset="2"/>
                    <a:ea typeface="+mn-ea"/>
                    <a:cs typeface="Arial"/>
                  </a:rPr>
                  <a:t> </a:t>
                </a:r>
                <a:r>
                  <a:rPr kumimoji="0" lang="en-US" sz="24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a:rPr>
                  <a:t>-</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a:ea typeface="+mn-ea"/>
                            <a:cs typeface="+mn-cs"/>
                          </a:rPr>
                        </m:ctrlPr>
                      </m:sSubPr>
                      <m:e>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U</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𝑒𝑔</m:t>
                        </m:r>
                      </m:sub>
                    </m:sSub>
                  </m:oMath>
                </a14:m>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a:rPr>
                  <a:t>)/2</a:t>
                </a:r>
              </a:p>
            </p:txBody>
          </p:sp>
        </mc:Choice>
        <mc:Fallback xmlns="">
          <p:sp>
            <p:nvSpPr>
              <p:cNvPr id="80" name="TextBox 79"/>
              <p:cNvSpPr txBox="1">
                <a:spLocks noRot="1" noChangeAspect="1" noMove="1" noResize="1" noEditPoints="1" noAdjustHandles="1" noChangeArrowheads="1" noChangeShapeType="1" noTextEdit="1"/>
              </p:cNvSpPr>
              <p:nvPr/>
            </p:nvSpPr>
            <p:spPr>
              <a:xfrm>
                <a:off x="4473467" y="2689900"/>
                <a:ext cx="3598354" cy="461665"/>
              </a:xfrm>
              <a:prstGeom prst="rect">
                <a:avLst/>
              </a:prstGeom>
              <a:blipFill>
                <a:blip r:embed="rId15"/>
                <a:stretch>
                  <a:fillRect l="-847" t="-14474" b="-25000"/>
                </a:stretch>
              </a:blipFill>
            </p:spPr>
            <p:txBody>
              <a:bodyPr/>
              <a:lstStyle/>
              <a:p>
                <a:r>
                  <a:rPr lang="en-US">
                    <a:noFill/>
                  </a:rPr>
                  <a:t> </a:t>
                </a:r>
              </a:p>
            </p:txBody>
          </p:sp>
        </mc:Fallback>
      </mc:AlternateContent>
      <p:grpSp>
        <p:nvGrpSpPr>
          <p:cNvPr id="81" name="Group 80"/>
          <p:cNvGrpSpPr/>
          <p:nvPr/>
        </p:nvGrpSpPr>
        <p:grpSpPr>
          <a:xfrm>
            <a:off x="9066913" y="2324482"/>
            <a:ext cx="2372159" cy="1210507"/>
            <a:chOff x="2701571" y="-10256"/>
            <a:chExt cx="2372159" cy="1210507"/>
          </a:xfrm>
        </p:grpSpPr>
        <p:grpSp>
          <p:nvGrpSpPr>
            <p:cNvPr id="82" name="Group 81"/>
            <p:cNvGrpSpPr/>
            <p:nvPr/>
          </p:nvGrpSpPr>
          <p:grpSpPr>
            <a:xfrm>
              <a:off x="2701571" y="-10256"/>
              <a:ext cx="2372159" cy="1210507"/>
              <a:chOff x="-2632770" y="2468856"/>
              <a:chExt cx="3247605" cy="1533924"/>
            </a:xfrm>
          </p:grpSpPr>
          <p:pic>
            <p:nvPicPr>
              <p:cNvPr id="84" name="Picture 83"/>
              <p:cNvPicPr>
                <a:picLocks noChangeAspect="1"/>
              </p:cNvPicPr>
              <p:nvPr/>
            </p:nvPicPr>
            <p:blipFill>
              <a:blip r:embed="rId16">
                <a:clrChange>
                  <a:clrFrom>
                    <a:srgbClr val="FFFFFF"/>
                  </a:clrFrom>
                  <a:clrTo>
                    <a:srgbClr val="FFFFFF">
                      <a:alpha val="0"/>
                    </a:srgbClr>
                  </a:clrTo>
                </a:clrChange>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2632770" y="2468856"/>
                <a:ext cx="3247605" cy="1533924"/>
              </a:xfrm>
              <a:prstGeom prst="rect">
                <a:avLst/>
              </a:prstGeom>
            </p:spPr>
          </p:pic>
          <p:sp>
            <p:nvSpPr>
              <p:cNvPr id="85" name="Oval 84"/>
              <p:cNvSpPr/>
              <p:nvPr/>
            </p:nvSpPr>
            <p:spPr>
              <a:xfrm>
                <a:off x="-1222015" y="3134926"/>
                <a:ext cx="426097" cy="437629"/>
              </a:xfrm>
              <a:prstGeom prst="ellipse">
                <a:avLst/>
              </a:prstGeom>
              <a:solidFill>
                <a:srgbClr val="B7B7B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cs typeface="Arial"/>
                </a:endParaRPr>
              </a:p>
            </p:txBody>
          </p:sp>
        </p:grpSp>
        <p:sp>
          <p:nvSpPr>
            <p:cNvPr id="83" name="TextBox 82"/>
            <p:cNvSpPr txBox="1"/>
            <p:nvPr/>
          </p:nvSpPr>
          <p:spPr>
            <a:xfrm>
              <a:off x="3735469" y="482389"/>
              <a:ext cx="69565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cs typeface="Arial"/>
                </a:rPr>
                <a:t>N</a:t>
              </a:r>
            </a:p>
          </p:txBody>
        </p:sp>
      </p:grpSp>
      <p:sp>
        <p:nvSpPr>
          <p:cNvPr id="86" name="TextBox 85"/>
          <p:cNvSpPr txBox="1"/>
          <p:nvPr/>
        </p:nvSpPr>
        <p:spPr>
          <a:xfrm>
            <a:off x="10692327" y="2891134"/>
            <a:ext cx="149348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atoms</a:t>
            </a:r>
          </a:p>
        </p:txBody>
      </p:sp>
      <mc:AlternateContent xmlns:mc="http://schemas.openxmlformats.org/markup-compatibility/2006" xmlns:a14="http://schemas.microsoft.com/office/drawing/2010/main">
        <mc:Choice Requires="a14">
          <p:sp>
            <p:nvSpPr>
              <p:cNvPr id="54" name="TextBox 53"/>
              <p:cNvSpPr txBox="1"/>
              <p:nvPr/>
            </p:nvSpPr>
            <p:spPr>
              <a:xfrm>
                <a:off x="1280658" y="1227977"/>
                <a:ext cx="1222526" cy="43088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𝐻</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0" lang="en-US" sz="2800" b="0" i="0" u="none" strike="noStrike" kern="1200" cap="none" spc="0" normalizeH="0" baseline="0" noProof="0" dirty="0">
                  <a:ln>
                    <a:noFill/>
                  </a:ln>
                  <a:solidFill>
                    <a:prstClr val="black"/>
                  </a:solidFill>
                  <a:effectLst/>
                  <a:uLnTx/>
                  <a:uFillTx/>
                  <a:latin typeface="Lucida Sans" pitchFamily="34" charset="0"/>
                  <a:cs typeface="Aria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1280658" y="1227977"/>
                <a:ext cx="1222526" cy="430887"/>
              </a:xfrm>
              <a:prstGeom prst="rect">
                <a:avLst/>
              </a:prstGeom>
              <a:blipFill>
                <a:blip r:embed="rId18"/>
                <a:stretch>
                  <a:fillRect/>
                </a:stretch>
              </a:blipFill>
            </p:spPr>
            <p:txBody>
              <a:bodyPr/>
              <a:lstStyle/>
              <a:p>
                <a:r>
                  <a:rPr lang="en-US">
                    <a:noFill/>
                  </a:rPr>
                  <a:t> </a:t>
                </a:r>
              </a:p>
            </p:txBody>
          </p:sp>
        </mc:Fallback>
      </mc:AlternateContent>
      <p:sp>
        <p:nvSpPr>
          <p:cNvPr id="2" name="TextBox 1"/>
          <p:cNvSpPr txBox="1"/>
          <p:nvPr/>
        </p:nvSpPr>
        <p:spPr>
          <a:xfrm>
            <a:off x="9814438" y="3502117"/>
            <a:ext cx="2301823"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N=500-3 x10</a:t>
            </a:r>
            <a:r>
              <a:rPr lang="en-US" sz="2400" baseline="30000" dirty="0">
                <a:latin typeface="Times New Roman" panose="02020603050405020304" pitchFamily="18" charset="0"/>
                <a:cs typeface="Times New Roman" panose="02020603050405020304" pitchFamily="18" charset="0"/>
              </a:rPr>
              <a:t>4</a:t>
            </a:r>
          </a:p>
          <a:p>
            <a:r>
              <a:rPr lang="en-US" sz="2400" dirty="0">
                <a:latin typeface="Times New Roman" panose="02020603050405020304" pitchFamily="18" charset="0"/>
                <a:cs typeface="Times New Roman" panose="02020603050405020304" pitchFamily="18" charset="0"/>
              </a:rPr>
              <a:t>L~1000</a:t>
            </a: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xmlns="" id="{45F53CDC-EF18-468C-B9E5-F323FEB06656}"/>
                  </a:ext>
                </a:extLst>
              </p:cNvPr>
              <p:cNvSpPr txBox="1"/>
              <p:nvPr/>
            </p:nvSpPr>
            <p:spPr>
              <a:xfrm>
                <a:off x="656687" y="5438441"/>
                <a:ext cx="8688739" cy="7838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0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rPr>
                          </m:ctrlPr>
                        </m:sSubSupPr>
                        <m:e>
                          <m:acc>
                            <m:accPr>
                              <m:chr m:val="⃗"/>
                              <m:ctrlPr>
                                <a:rPr kumimoji="0" lang="en-US" sz="2000" b="0" i="1" u="none" strike="noStrike" kern="1200" cap="none" spc="0" normalizeH="0" baseline="0" noProof="0">
                                  <a:ln>
                                    <a:noFill/>
                                  </a:ln>
                                  <a:solidFill>
                                    <a:prstClr val="black"/>
                                  </a:solidFill>
                                  <a:effectLst/>
                                  <a:uLnTx/>
                                  <a:uFillTx/>
                                  <a:latin typeface="Cambria Math"/>
                                  <a:ea typeface="Cambria Math" panose="02040503050406030204" pitchFamily="18" charset="0"/>
                                </a:rPr>
                              </m:ctrlPr>
                            </m:acc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𝑩</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𝑖</m:t>
                          </m:r>
                        </m:sub>
                        <m:sup>
                          <m:r>
                            <m:rPr>
                              <m:sty m:val="p"/>
                            </m:rP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ef</m:t>
                          </m:r>
                        </m:sup>
                      </m:sSub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rPr>
                        <m:t>=</m:t>
                      </m:r>
                      <m:sSub>
                        <m:sSubPr>
                          <m:ctrlPr>
                            <a:rPr kumimoji="0" lang="en-US" sz="2000" b="0" i="1" u="none" strike="noStrike" kern="1200" cap="none" spc="0" normalizeH="0" baseline="0" noProof="0">
                              <a:ln>
                                <a:noFill/>
                              </a:ln>
                              <a:solidFill>
                                <a:prstClr val="black"/>
                              </a:solidFill>
                              <a:effectLst/>
                              <a:uLnTx/>
                              <a:uFillTx/>
                              <a:latin typeface="Cambria Math"/>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rPr>
                            <m:t>𝐵</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rPr>
                            <m:t>𝑆𝑂𝐶</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rPr>
                        <m:t> </m:t>
                      </m:r>
                      <m:d>
                        <m:dPr>
                          <m:ctrlPr>
                            <a:rPr kumimoji="0" lang="en-US" sz="2000" b="0" i="1" u="none" strike="noStrike" kern="1200" cap="none" spc="0" normalizeH="0" baseline="0" noProof="0">
                              <a:ln>
                                <a:noFill/>
                              </a:ln>
                              <a:solidFill>
                                <a:prstClr val="black"/>
                              </a:solidFill>
                              <a:effectLst/>
                              <a:uLnTx/>
                              <a:uFillTx/>
                              <a:latin typeface="Cambria Math"/>
                            </a:rPr>
                          </m:ctrlPr>
                        </m:dPr>
                        <m:e>
                          <m:sSub>
                            <m:sSubPr>
                              <m:ctrlPr>
                                <a:rPr kumimoji="0" lang="en-US" sz="2000" b="0" i="1" u="none" strike="noStrike" kern="1200" cap="none" spc="0" normalizeH="0" baseline="0" noProof="0">
                                  <a:ln>
                                    <a:noFill/>
                                  </a:ln>
                                  <a:solidFill>
                                    <a:prstClr val="black"/>
                                  </a:solidFill>
                                  <a:effectLst/>
                                  <a:uLnTx/>
                                  <a:uFillTx/>
                                  <a:latin typeface="Cambria Math"/>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rPr>
                                <m:t>𝑞</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rPr>
                                <m:t>𝑖</m:t>
                              </m:r>
                            </m:sub>
                          </m:sSub>
                        </m:e>
                      </m:d>
                      <m:sSub>
                        <m:sSubPr>
                          <m:ctrlPr>
                            <a:rPr kumimoji="0" lang="en-US" sz="2000" b="0" i="1" u="none" strike="noStrike" kern="1200" cap="none" spc="0" normalizeH="0" baseline="0" noProof="0" smtClean="0">
                              <a:ln>
                                <a:noFill/>
                              </a:ln>
                              <a:solidFill>
                                <a:srgbClr val="000000"/>
                              </a:solidFill>
                              <a:effectLst/>
                              <a:uLnTx/>
                              <a:uFillTx/>
                              <a:latin typeface="Cambria Math"/>
                            </a:rPr>
                          </m:ctrlPr>
                        </m:sSubPr>
                        <m:e>
                          <m:acc>
                            <m:accPr>
                              <m:chr m:val="̂"/>
                              <m:ctrlPr>
                                <a:rPr kumimoji="0" lang="en-US" sz="20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rPr>
                                <m:t>𝑒</m:t>
                              </m:r>
                            </m:e>
                          </m:acc>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rPr>
                            <m:t>𝑧</m:t>
                          </m:r>
                        </m:sub>
                      </m:sSub>
                      <m:sSub>
                        <m:sSubPr>
                          <m:ctrlPr>
                            <a:rPr kumimoji="0" lang="en-US" sz="2000" b="1" i="1" u="none" strike="noStrike" kern="1200" cap="none" spc="0" normalizeH="0" baseline="0" noProof="0">
                              <a:ln>
                                <a:noFill/>
                              </a:ln>
                              <a:solidFill>
                                <a:srgbClr val="000000"/>
                              </a:solidFill>
                              <a:effectLst/>
                              <a:uLnTx/>
                              <a:uFillTx/>
                              <a:latin typeface="Cambria Math"/>
                            </a:rPr>
                          </m:ctrlPr>
                        </m:sSub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 +</m:t>
                          </m:r>
                        </m:e>
                        <m:sub>
                          <m:r>
                            <a:rPr kumimoji="0" lang="en-US" sz="2000" b="1" i="1" u="none" strike="noStrike" kern="1200" cap="none" spc="0" normalizeH="0" baseline="0" noProof="0">
                              <a:ln>
                                <a:noFill/>
                              </a:ln>
                              <a:solidFill>
                                <a:srgbClr val="000000"/>
                              </a:solidFill>
                              <a:effectLst/>
                              <a:uLnTx/>
                              <a:uFillTx/>
                              <a:latin typeface="Cambria Math" panose="02040503050406030204" pitchFamily="18" charset="0"/>
                            </a:rPr>
                            <m:t> </m:t>
                          </m:r>
                        </m:sub>
                      </m:sSub>
                      <m:d>
                        <m:dPr>
                          <m:ctrlPr>
                            <a:rPr kumimoji="0" lang="en-US" sz="2000" b="1" i="1" u="none" strike="noStrike" kern="1200" cap="none" spc="0" normalizeH="0" baseline="0" noProof="0">
                              <a:ln>
                                <a:noFill/>
                              </a:ln>
                              <a:solidFill>
                                <a:srgbClr val="000000"/>
                              </a:solidFill>
                              <a:effectLst/>
                              <a:uLnTx/>
                              <a:uFillTx/>
                              <a:latin typeface="Cambria Math"/>
                            </a:rPr>
                          </m:ctrlPr>
                        </m:dPr>
                        <m:e>
                          <m:f>
                            <m:fPr>
                              <m:ctrlPr>
                                <a:rPr kumimoji="0" lang="en-US" sz="2000" b="1" i="1" u="none" strike="noStrike" kern="1200" cap="none" spc="0" normalizeH="0" baseline="0" noProof="0">
                                  <a:ln>
                                    <a:noFill/>
                                  </a:ln>
                                  <a:solidFill>
                                    <a:srgbClr val="000000"/>
                                  </a:solidFill>
                                  <a:effectLst/>
                                  <a:uLnTx/>
                                  <a:uFillTx/>
                                  <a:latin typeface="Cambria Math"/>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𝑁</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rPr>
                                <m:t>𝐿</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rPr>
                            <m:t>𝐶</m:t>
                          </m:r>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rPr>
                            <m:t>+</m:t>
                          </m:r>
                          <m:box>
                            <m:boxPr>
                              <m:ctrlPr>
                                <a:rPr kumimoji="0" lang="en-US" sz="2000" b="1" i="1" u="none" strike="noStrike" kern="1200" cap="none" spc="0" normalizeH="0" baseline="0" noProof="0" smtClean="0">
                                  <a:ln>
                                    <a:noFill/>
                                  </a:ln>
                                  <a:solidFill>
                                    <a:srgbClr val="000000"/>
                                  </a:solidFill>
                                  <a:effectLst/>
                                  <a:uLnTx/>
                                  <a:uFillTx/>
                                  <a:latin typeface="Cambria Math"/>
                                </a:rPr>
                              </m:ctrlPr>
                            </m:boxPr>
                            <m:e>
                              <m:f>
                                <m:fPr>
                                  <m:ctrlPr>
                                    <a:rPr kumimoji="0" lang="en-US" sz="2000" b="1" i="1" u="none" strike="noStrike" kern="1200" cap="none" spc="0" normalizeH="0" baseline="0" noProof="0" smtClean="0">
                                      <a:ln>
                                        <a:noFill/>
                                      </a:ln>
                                      <a:solidFill>
                                        <a:srgbClr val="000000"/>
                                      </a:solidFill>
                                      <a:effectLst/>
                                      <a:uLnTx/>
                                      <a:uFillTx/>
                                      <a:latin typeface="Cambria Math"/>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rPr>
                                    <m:t>2</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𝜒</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rPr>
                                    <m:t>𝐿</m:t>
                                  </m:r>
                                </m:den>
                              </m:f>
                            </m:e>
                          </m:box>
                          <m:d>
                            <m:dPr>
                              <m:begChr m:val="⟨"/>
                              <m:endChr m:val="⟩"/>
                              <m:ctrlPr>
                                <a:rPr kumimoji="0" lang="en-US" sz="2000" b="0" i="1" u="none" strike="noStrike" kern="1200" cap="none" spc="0" normalizeH="0" baseline="0" noProof="0" smtClean="0">
                                  <a:ln>
                                    <a:noFill/>
                                  </a:ln>
                                  <a:solidFill>
                                    <a:srgbClr val="000000"/>
                                  </a:solidFill>
                                  <a:effectLst/>
                                  <a:uLnTx/>
                                  <a:uFillTx/>
                                  <a:latin typeface="Cambria Math"/>
                                </a:rPr>
                              </m:ctrlPr>
                            </m:dPr>
                            <m:e>
                              <m:sSubSup>
                                <m:sSubSupPr>
                                  <m:ctrlPr>
                                    <a:rPr kumimoji="0" lang="en-US" sz="2000" b="0" i="1" u="none" strike="noStrike" kern="1200" cap="none" spc="0" normalizeH="0" baseline="0" noProof="0">
                                      <a:ln>
                                        <a:noFill/>
                                      </a:ln>
                                      <a:solidFill>
                                        <a:srgbClr val="000000"/>
                                      </a:solidFill>
                                      <a:effectLst/>
                                      <a:uLnTx/>
                                      <a:uFillTx/>
                                      <a:latin typeface="Cambria Math"/>
                                    </a:rPr>
                                  </m:ctrlPr>
                                </m:sSubSupPr>
                                <m:e>
                                  <m:sSub>
                                    <m:sSubPr>
                                      <m:ctrlPr>
                                        <a:rPr kumimoji="0" lang="en-US" sz="2000" b="0" i="1" u="none" strike="noStrike" kern="1200" cap="none" spc="0" normalizeH="0" baseline="0" noProof="0" smtClean="0">
                                          <a:ln>
                                            <a:noFill/>
                                          </a:ln>
                                          <a:solidFill>
                                            <a:srgbClr val="000000"/>
                                          </a:solidFill>
                                          <a:effectLst/>
                                          <a:uLnTx/>
                                          <a:uFillTx/>
                                          <a:latin typeface="Cambria Math"/>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rPr>
                                        <m:t>𝑆</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rPr>
                                        <m:t>𝑧</m:t>
                                      </m:r>
                                    </m:sub>
                                  </m:sSub>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rPr>
                                    <m:t> </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rPr>
                                    <m:t> </m:t>
                                  </m:r>
                                </m:sup>
                              </m:sSubSup>
                            </m:e>
                          </m:d>
                        </m:e>
                      </m:d>
                      <m:sSub>
                        <m:sSubPr>
                          <m:ctrlPr>
                            <a:rPr kumimoji="0" lang="en-US" sz="2000" b="0" i="1" u="none" strike="noStrike" kern="1200" cap="none" spc="0" normalizeH="0" baseline="0" noProof="0">
                              <a:ln>
                                <a:noFill/>
                              </a:ln>
                              <a:solidFill>
                                <a:srgbClr val="000000"/>
                              </a:solidFill>
                              <a:effectLst/>
                              <a:uLnTx/>
                              <a:uFillTx/>
                              <a:latin typeface="Cambria Math"/>
                            </a:rPr>
                          </m:ctrlPr>
                        </m:sSubPr>
                        <m:e>
                          <m:acc>
                            <m:accPr>
                              <m:chr m:val="̂"/>
                              <m:ctrlPr>
                                <a:rPr kumimoji="0" lang="en-US" sz="2000" b="0" i="1" u="none" strike="noStrike" kern="1200" cap="none" spc="0" normalizeH="0" baseline="0" noProof="0">
                                  <a:ln>
                                    <a:noFill/>
                                  </a:ln>
                                  <a:solidFill>
                                    <a:prstClr val="black"/>
                                  </a:solidFill>
                                  <a:effectLst/>
                                  <a:uLnTx/>
                                  <a:uFillTx/>
                                  <a:latin typeface="Cambria Math"/>
                                  <a:ea typeface="Cambria Math" panose="02040503050406030204" pitchFamily="18" charset="0"/>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rPr>
                                <m:t>𝑒</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rPr>
                            <m:t>𝑧</m:t>
                          </m:r>
                        </m:sub>
                      </m:s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m:t>
                      </m:r>
                      <m:box>
                        <m:boxPr>
                          <m:ctrlPr>
                            <a:rPr kumimoji="0" lang="en-US" sz="2000" b="0" i="1" u="none" strike="noStrike" kern="1200" cap="none" spc="0" normalizeH="0" baseline="0" noProof="0" smtClean="0">
                              <a:ln>
                                <a:noFill/>
                              </a:ln>
                              <a:solidFill>
                                <a:srgbClr val="FF0000"/>
                              </a:solidFill>
                              <a:effectLst/>
                              <a:uLnTx/>
                              <a:uFillTx/>
                              <a:latin typeface="Cambria Math"/>
                            </a:rPr>
                          </m:ctrlPr>
                        </m:boxPr>
                        <m:e>
                          <m:argPr>
                            <m:argSz m:val="-1"/>
                          </m:argPr>
                          <m:f>
                            <m:fPr>
                              <m:ctrlPr>
                                <a:rPr kumimoji="0" lang="en-US" sz="2000" b="0" i="1" u="none" strike="noStrike" kern="1200" cap="none" spc="0" normalizeH="0" baseline="0" noProof="0" smtClean="0">
                                  <a:ln>
                                    <a:noFill/>
                                  </a:ln>
                                  <a:solidFill>
                                    <a:srgbClr val="FF0000"/>
                                  </a:solidFill>
                                  <a:effectLst/>
                                  <a:uLnTx/>
                                  <a:uFillTx/>
                                  <a:latin typeface="Cambria Math"/>
                                </a:rPr>
                              </m:ctrlPr>
                            </m:fPr>
                            <m:num>
                              <m:r>
                                <a:rPr kumimoji="0" lang="en-US" sz="2000" b="0" i="1" u="none" strike="noStrike" kern="1200" cap="none" spc="0" normalizeH="0" baseline="0" noProof="0">
                                  <a:ln>
                                    <a:noFill/>
                                  </a:ln>
                                  <a:solidFill>
                                    <a:srgbClr val="FF0000"/>
                                  </a:solidFill>
                                  <a:effectLst/>
                                  <a:uLnTx/>
                                  <a:uFillTx/>
                                  <a:latin typeface="Cambria Math" panose="02040503050406030204" pitchFamily="18" charset="0"/>
                                </a:rPr>
                                <m:t>2</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rPr>
                                <m:t>𝜉</m:t>
                              </m:r>
                            </m:num>
                            <m:den>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𝐿</m:t>
                              </m:r>
                            </m:den>
                          </m:f>
                        </m:e>
                      </m:box>
                      <m:d>
                        <m:dPr>
                          <m:begChr m:val="⟨"/>
                          <m:endChr m:val="⟩"/>
                          <m:ctrlPr>
                            <a:rPr kumimoji="0" lang="en-US" sz="2000" b="0" i="1" u="none" strike="noStrike" kern="1200" cap="none" spc="0" normalizeH="0" baseline="0" noProof="0" smtClean="0">
                              <a:ln>
                                <a:noFill/>
                              </a:ln>
                              <a:solidFill>
                                <a:srgbClr val="FF0000"/>
                              </a:solidFill>
                              <a:effectLst/>
                              <a:uLnTx/>
                              <a:uFillTx/>
                              <a:latin typeface="Cambria Math"/>
                            </a:rPr>
                          </m:ctrlPr>
                        </m:dPr>
                        <m:e>
                          <m:sSubSup>
                            <m:sSubSupPr>
                              <m:ctrlPr>
                                <a:rPr kumimoji="0" lang="en-US" sz="2000" b="0" i="1" u="none" strike="noStrike" kern="1200" cap="none" spc="0" normalizeH="0" baseline="0" noProof="0">
                                  <a:ln>
                                    <a:noFill/>
                                  </a:ln>
                                  <a:solidFill>
                                    <a:srgbClr val="FF0000"/>
                                  </a:solidFill>
                                  <a:effectLst/>
                                  <a:uLnTx/>
                                  <a:uFillTx/>
                                  <a:latin typeface="Cambria Math"/>
                                </a:rPr>
                              </m:ctrlPr>
                            </m:sSubSupPr>
                            <m:e>
                              <m:acc>
                                <m:accPr>
                                  <m:chr m:val="̂"/>
                                  <m:ctrlPr>
                                    <a:rPr kumimoji="0" lang="en-US" sz="2000" b="0" i="1" u="none" strike="noStrike" kern="1200" cap="none" spc="0" normalizeH="0" baseline="0" noProof="0" smtClean="0">
                                      <a:ln>
                                        <a:noFill/>
                                      </a:ln>
                                      <a:solidFill>
                                        <a:srgbClr val="FF0000"/>
                                      </a:solidFill>
                                      <a:effectLst/>
                                      <a:uLnTx/>
                                      <a:uFillTx/>
                                      <a:latin typeface="Cambria Math"/>
                                      <a:ea typeface="Cambria Math" panose="02040503050406030204" pitchFamily="18" charset="0"/>
                                    </a:rPr>
                                  </m:ctrlPr>
                                </m:accPr>
                                <m:e>
                                  <m:sSubSup>
                                    <m:sSubSupPr>
                                      <m:ctrlPr>
                                        <a:rPr kumimoji="0" lang="en-US" sz="2000" b="0" i="1" u="none" strike="noStrike" kern="1200" cap="none" spc="0" normalizeH="0" baseline="0" noProof="0">
                                          <a:ln>
                                            <a:noFill/>
                                          </a:ln>
                                          <a:solidFill>
                                            <a:srgbClr val="FF0000"/>
                                          </a:solidFill>
                                          <a:effectLst/>
                                          <a:uLnTx/>
                                          <a:uFillTx/>
                                          <a:latin typeface="Cambria Math"/>
                                        </a:rPr>
                                      </m:ctrlPr>
                                    </m:sSubSupPr>
                                    <m:e>
                                      <m:acc>
                                        <m:accPr>
                                          <m:chr m:val="⃗"/>
                                          <m:ctrlPr>
                                            <a:rPr kumimoji="0" lang="en-US" sz="2000" b="0" i="1" u="none" strike="noStrike" kern="1200" cap="none" spc="0" normalizeH="0" baseline="0" noProof="0">
                                              <a:ln>
                                                <a:noFill/>
                                              </a:ln>
                                              <a:solidFill>
                                                <a:srgbClr val="FF0000"/>
                                              </a:solidFill>
                                              <a:effectLst/>
                                              <a:uLnTx/>
                                              <a:uFillTx/>
                                              <a:latin typeface="Cambria Math"/>
                                            </a:rPr>
                                          </m:ctrlPr>
                                        </m:acc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rPr>
                                            <m:t>𝑆</m:t>
                                          </m:r>
                                        </m:e>
                                      </m:acc>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rPr>
                                        <m:t> </m:t>
                                      </m:r>
                                    </m:sub>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rPr>
                                        <m:t> </m:t>
                                      </m:r>
                                    </m:sup>
                                  </m:sSubSup>
                                </m:e>
                              </m:acc>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𝑡</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rPr>
                                <m:t> </m:t>
                              </m:r>
                            </m:sub>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rPr>
                                <m:t> </m:t>
                              </m:r>
                            </m:sup>
                          </m:sSubSup>
                        </m:e>
                      </m:d>
                    </m:oMath>
                  </m:oMathPara>
                </a14:m>
                <a:endParaRPr kumimoji="0" lang="en-US" sz="2000" b="0" i="0" u="none" strike="noStrike" kern="1200" cap="none" spc="0" normalizeH="0" baseline="0" noProof="0" dirty="0">
                  <a:ln>
                    <a:noFill/>
                  </a:ln>
                  <a:solidFill>
                    <a:srgbClr val="000000"/>
                  </a:solidFill>
                  <a:effectLst/>
                  <a:uLnTx/>
                  <a:uFillTx/>
                  <a:latin typeface="Arial"/>
                  <a:cs typeface="Arial"/>
                </a:endParaRPr>
              </a:p>
            </p:txBody>
          </p:sp>
        </mc:Choice>
        <mc:Fallback xmlns="">
          <p:sp>
            <p:nvSpPr>
              <p:cNvPr id="57" name="TextBox 56">
                <a:extLst>
                  <a:ext uri="{FF2B5EF4-FFF2-40B4-BE49-F238E27FC236}">
                    <a16:creationId xmlns:a16="http://schemas.microsoft.com/office/drawing/2014/main" id="{45F53CDC-EF18-468C-B9E5-F323FEB06656}"/>
                  </a:ext>
                </a:extLst>
              </p:cNvPr>
              <p:cNvSpPr txBox="1">
                <a:spLocks noRot="1" noChangeAspect="1" noMove="1" noResize="1" noEditPoints="1" noAdjustHandles="1" noChangeArrowheads="1" noChangeShapeType="1" noTextEdit="1"/>
              </p:cNvSpPr>
              <p:nvPr/>
            </p:nvSpPr>
            <p:spPr>
              <a:xfrm>
                <a:off x="656687" y="5438441"/>
                <a:ext cx="8688739" cy="783869"/>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xmlns="" id="{39BA2090-3A78-4850-B97F-28D4AC754DAE}"/>
                  </a:ext>
                </a:extLst>
              </p:cNvPr>
              <p:cNvSpPr/>
              <p:nvPr/>
            </p:nvSpPr>
            <p:spPr>
              <a:xfrm>
                <a:off x="3554817" y="4430856"/>
                <a:ext cx="3109697" cy="9539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a:rPr>
                          </m:ctrlPr>
                        </m:sSubPr>
                        <m:e>
                          <m:acc>
                            <m:accPr>
                              <m:chr m:val="̂"/>
                              <m:ctrlPr>
                                <a:rPr kumimoji="0" lang="en-US" sz="2000" b="0" i="1" u="none" strike="noStrike" kern="1200" cap="none" spc="0" normalizeH="0" baseline="0" noProof="0">
                                  <a:ln>
                                    <a:noFill/>
                                  </a:ln>
                                  <a:solidFill>
                                    <a:srgbClr val="000000"/>
                                  </a:solidFill>
                                  <a:effectLst/>
                                  <a:uLnTx/>
                                  <a:uFillTx/>
                                  <a:latin typeface="Cambria Math"/>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rPr>
                                <m:t>𝐻</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rPr>
                            <m:t>𝑀𝐹</m:t>
                          </m:r>
                        </m:sub>
                      </m:sSub>
                      <m:r>
                        <a:rPr kumimoji="0" lang="en-US" sz="2400" b="0" i="1" u="none" strike="noStrike" kern="1200" cap="none" spc="0" normalizeH="0" baseline="0" noProof="0" smtClean="0">
                          <a:ln>
                            <a:noFill/>
                          </a:ln>
                          <a:solidFill>
                            <a:prstClr val="black"/>
                          </a:solidFill>
                          <a:effectLst/>
                          <a:uLnTx/>
                          <a:uFillTx/>
                          <a:latin typeface="Cambria Math"/>
                        </a:rPr>
                        <m:t>=</m:t>
                      </m:r>
                      <m:nary>
                        <m:naryPr>
                          <m:chr m:val="∑"/>
                          <m:supHide m:val="on"/>
                          <m:ctrlPr>
                            <a:rPr kumimoji="0" lang="en-US" sz="2400" b="0" i="1" u="none" strike="noStrike" kern="1200" cap="none" spc="0" normalizeH="0" baseline="0" noProof="0">
                              <a:ln>
                                <a:noFill/>
                              </a:ln>
                              <a:solidFill>
                                <a:prstClr val="black"/>
                              </a:solidFill>
                              <a:effectLst/>
                              <a:uLnTx/>
                              <a:uFillTx/>
                              <a:latin typeface="Cambria Math"/>
                            </a:rPr>
                          </m:ctrlPr>
                        </m:naryPr>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rPr>
                            <m:t>𝑖</m:t>
                          </m:r>
                        </m:sub>
                        <m:sup/>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 </m:t>
                          </m:r>
                        </m:e>
                      </m:nary>
                      <m:sSub>
                        <m:sSubPr>
                          <m:ctrlPr>
                            <a:rPr kumimoji="0" lang="en-US" sz="2400" b="0" i="1" u="none" strike="noStrike" kern="1200" cap="none" spc="0" normalizeH="0" baseline="0" noProof="0">
                              <a:ln>
                                <a:noFill/>
                              </a:ln>
                              <a:solidFill>
                                <a:prstClr val="black"/>
                              </a:solidFill>
                              <a:effectLst/>
                              <a:uLnTx/>
                              <a:uFillTx/>
                              <a:latin typeface="Cambria Math"/>
                            </a:rPr>
                          </m:ctrlPr>
                        </m:sSubPr>
                        <m:e>
                          <m:sSubSup>
                            <m:sSubSupPr>
                              <m:ctrlPr>
                                <a:rPr kumimoji="0" lang="en-US" sz="2400" b="0" i="1" u="none" strike="noStrike" kern="1200" cap="none" spc="0" normalizeH="0" baseline="0" noProof="0">
                                  <a:ln>
                                    <a:noFill/>
                                  </a:ln>
                                  <a:solidFill>
                                    <a:prstClr val="black"/>
                                  </a:solidFill>
                                  <a:effectLst/>
                                  <a:uLnTx/>
                                  <a:uFillTx/>
                                  <a:latin typeface="Cambria Math"/>
                                </a:rPr>
                              </m:ctrlPr>
                            </m:sSubSupPr>
                            <m:e>
                              <m:sSubSup>
                                <m:sSubSupPr>
                                  <m:ctrlPr>
                                    <a:rPr kumimoji="0" lang="en-US" sz="2400" b="0" i="1" u="none" strike="noStrike" kern="1200" cap="none" spc="0" normalizeH="0" baseline="0" noProof="0">
                                      <a:ln>
                                        <a:noFill/>
                                      </a:ln>
                                      <a:solidFill>
                                        <a:prstClr val="black"/>
                                      </a:solidFill>
                                      <a:effectLst/>
                                      <a:uLnTx/>
                                      <a:uFillTx/>
                                      <a:latin typeface="Cambria Math"/>
                                      <a:ea typeface="Cambria Math" panose="02040503050406030204" pitchFamily="18" charset="0"/>
                                    </a:rPr>
                                  </m:ctrlPr>
                                </m:sSubSupPr>
                                <m:e>
                                  <m:acc>
                                    <m:accPr>
                                      <m:chr m:val="⃗"/>
                                      <m:ctrlPr>
                                        <a:rPr kumimoji="0" lang="en-US" sz="2400" b="0" i="1" u="none" strike="noStrike" kern="1200" cap="none" spc="0" normalizeH="0" baseline="0" noProof="0">
                                          <a:ln>
                                            <a:noFill/>
                                          </a:ln>
                                          <a:solidFill>
                                            <a:prstClr val="black"/>
                                          </a:solidFill>
                                          <a:effectLst/>
                                          <a:uLnTx/>
                                          <a:uFillTx/>
                                          <a:latin typeface="Cambria Math"/>
                                          <a:ea typeface="Cambria Math" panose="02040503050406030204" pitchFamily="18" charset="0"/>
                                        </a:rPr>
                                      </m:ctrlPr>
                                    </m:accPr>
                                    <m:e>
                                      <m:acc>
                                        <m:accPr>
                                          <m:chr m:val="̂"/>
                                          <m:ctrlPr>
                                            <a:rPr kumimoji="0" lang="en-US" sz="2400" b="0" i="1" u="none" strike="noStrike" kern="1200" cap="none" spc="0" normalizeH="0" baseline="0" noProof="0">
                                              <a:ln>
                                                <a:noFill/>
                                              </a:ln>
                                              <a:solidFill>
                                                <a:prstClr val="black"/>
                                              </a:solidFill>
                                              <a:effectLst/>
                                              <a:uLnTx/>
                                              <a:uFillTx/>
                                              <a:latin typeface="Cambria Math"/>
                                              <a:ea typeface="Cambria Math" panose="02040503050406030204" pitchFamily="18" charset="0"/>
                                            </a:rPr>
                                          </m:ctrlPr>
                                        </m:acc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𝑠</m:t>
                                          </m:r>
                                        </m:e>
                                      </m:acc>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𝑖</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up>
                              </m:sSubSup>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t> </m:t>
                              </m:r>
                            </m:sup>
                          </m:sSub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bSup>
                            <m:sSubSupPr>
                              <m:ctrlPr>
                                <a:rPr kumimoji="0" lang="en-US" sz="24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rPr>
                              </m:ctrlPr>
                            </m:sSubSupPr>
                            <m:e>
                              <m:acc>
                                <m:accPr>
                                  <m:chr m:val="⃗"/>
                                  <m:ctrlPr>
                                    <a:rPr kumimoji="0" lang="en-US" sz="24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rPr>
                                  </m:ctrlPr>
                                </m:accPr>
                                <m:e>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𝑩</m:t>
                                  </m:r>
                                </m:e>
                              </m:acc>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𝑖</m:t>
                              </m:r>
                            </m:sub>
                            <m:sup>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ef</m:t>
                              </m:r>
                            </m:sup>
                          </m:sSub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 </m:t>
                          </m:r>
                        </m:sub>
                      </m:sSub>
                    </m:oMath>
                  </m:oMathPara>
                </a14:m>
                <a:endParaRPr kumimoji="0" lang="en-US" sz="2000" b="0" i="0" u="none" strike="noStrike" kern="1200" cap="none" spc="0" normalizeH="0" baseline="0" noProof="0" dirty="0">
                  <a:ln>
                    <a:noFill/>
                  </a:ln>
                  <a:solidFill>
                    <a:srgbClr val="000000"/>
                  </a:solidFill>
                  <a:effectLst/>
                  <a:uLnTx/>
                  <a:uFillTx/>
                  <a:latin typeface="Arial"/>
                  <a:cs typeface="Arial"/>
                </a:endParaRPr>
              </a:p>
            </p:txBody>
          </p:sp>
        </mc:Choice>
        <mc:Fallback xmlns="">
          <p:sp>
            <p:nvSpPr>
              <p:cNvPr id="79" name="Rectangle 78">
                <a:extLst>
                  <a:ext uri="{FF2B5EF4-FFF2-40B4-BE49-F238E27FC236}">
                    <a16:creationId xmlns:a16="http://schemas.microsoft.com/office/drawing/2014/main" id="{39BA2090-3A78-4850-B97F-28D4AC754DAE}"/>
                  </a:ext>
                </a:extLst>
              </p:cNvPr>
              <p:cNvSpPr>
                <a:spLocks noRot="1" noChangeAspect="1" noMove="1" noResize="1" noEditPoints="1" noAdjustHandles="1" noChangeArrowheads="1" noChangeShapeType="1" noTextEdit="1"/>
              </p:cNvSpPr>
              <p:nvPr/>
            </p:nvSpPr>
            <p:spPr>
              <a:xfrm>
                <a:off x="3554817" y="4430856"/>
                <a:ext cx="3109697" cy="953979"/>
              </a:xfrm>
              <a:prstGeom prst="rect">
                <a:avLst/>
              </a:prstGeom>
              <a:blipFill>
                <a:blip r:embed="rId20"/>
                <a:stretch>
                  <a:fillRect/>
                </a:stretch>
              </a:blipFill>
            </p:spPr>
            <p:txBody>
              <a:bodyPr/>
              <a:lstStyle/>
              <a:p>
                <a:r>
                  <a:rPr lang="en-US">
                    <a:noFill/>
                  </a:rPr>
                  <a:t> </a:t>
                </a:r>
              </a:p>
            </p:txBody>
          </p:sp>
        </mc:Fallback>
      </mc:AlternateContent>
      <p:sp>
        <p:nvSpPr>
          <p:cNvPr id="87" name="Rectangle 86">
            <a:extLst>
              <a:ext uri="{FF2B5EF4-FFF2-40B4-BE49-F238E27FC236}">
                <a16:creationId xmlns:a16="http://schemas.microsoft.com/office/drawing/2014/main" xmlns="" id="{FD4B3666-40A3-4B25-9C9A-CAF93E9C383D}"/>
              </a:ext>
            </a:extLst>
          </p:cNvPr>
          <p:cNvSpPr/>
          <p:nvPr/>
        </p:nvSpPr>
        <p:spPr>
          <a:xfrm>
            <a:off x="475759" y="3584026"/>
            <a:ext cx="9809559" cy="584775"/>
          </a:xfrm>
          <a:prstGeom prst="rect">
            <a:avLst/>
          </a:prstGeom>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w="12700">
                  <a:solidFill>
                    <a:srgbClr val="000000"/>
                  </a:solidFill>
                  <a:prstDash val="solid"/>
                </a:ln>
                <a:solidFill>
                  <a:srgbClr val="C00000"/>
                </a:solidFill>
                <a:effectLst>
                  <a:outerShdw blurRad="41275" dist="20320" dir="1800000" algn="tl" rotWithShape="0">
                    <a:srgbClr val="000000">
                      <a:alpha val="40000"/>
                    </a:srgbClr>
                  </a:outerShdw>
                </a:effectLst>
                <a:uLnTx/>
                <a:uFillTx/>
                <a:latin typeface="Arial"/>
                <a:cs typeface="Arial"/>
              </a:rPr>
              <a:t>Mean Field Picture</a:t>
            </a:r>
          </a:p>
        </p:txBody>
      </p:sp>
    </p:spTree>
    <p:extLst>
      <p:ext uri="{BB962C8B-B14F-4D97-AF65-F5344CB8AC3E}">
        <p14:creationId xmlns:p14="http://schemas.microsoft.com/office/powerpoint/2010/main" val="25759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animBg="1"/>
      <p:bldP spid="42" grpId="0"/>
      <p:bldP spid="43" grpId="0" animBg="1"/>
      <p:bldP spid="44" grpId="0"/>
      <p:bldP spid="45" grpId="0" animBg="1"/>
      <p:bldP spid="46" grpId="0"/>
      <p:bldP spid="47" grpId="0"/>
      <p:bldP spid="49" grpId="0"/>
      <p:bldP spid="80" grpId="0"/>
      <p:bldP spid="86" grpId="0"/>
      <p:bldP spid="54" grpId="0"/>
      <p:bldP spid="2" grpId="0"/>
      <p:bldP spid="57" grpId="0"/>
      <p:bldP spid="79" grpId="0"/>
      <p:bldP spid="8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601"/>
          <p:cNvSpPr/>
          <p:nvPr/>
        </p:nvSpPr>
        <p:spPr>
          <a:xfrm>
            <a:off x="4316481" y="5958206"/>
            <a:ext cx="54166" cy="257106"/>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marL="0" marR="0" lvl="0" indent="0" algn="l" defTabSz="241093" rtl="0" eaLnBrk="1" fontAlgn="auto" latinLnBrk="0" hangingPunct="1">
              <a:lnSpc>
                <a:spcPct val="100000"/>
              </a:lnSpc>
              <a:spcBef>
                <a:spcPts val="0"/>
              </a:spcBef>
              <a:spcAft>
                <a:spcPts val="0"/>
              </a:spcAft>
              <a:buClrTx/>
              <a:buSzTx/>
              <a:buFontTx/>
              <a:buNone/>
              <a:tabLst/>
              <a:defRPr sz="2500">
                <a:solidFill>
                  <a:srgbClr val="FFFFFF"/>
                </a:solidFill>
                <a:latin typeface="Helvetica"/>
                <a:ea typeface="Helvetica"/>
                <a:cs typeface="Helvetica"/>
                <a:sym typeface="Helvetica"/>
              </a:defRPr>
            </a:pPr>
            <a:endParaRPr kumimoji="0" sz="1319" b="0" i="0" u="none" strike="noStrike" kern="1200" cap="none" spc="0" normalizeH="0" baseline="0" noProof="0" dirty="0">
              <a:ln>
                <a:noFill/>
              </a:ln>
              <a:solidFill>
                <a:srgbClr val="FFFFFF"/>
              </a:solidFill>
              <a:effectLst/>
              <a:uLnTx/>
              <a:uFillTx/>
              <a:latin typeface="Helvetica"/>
              <a:cs typeface="Helvetica"/>
              <a:sym typeface="Helvetica"/>
            </a:endParaRPr>
          </a:p>
        </p:txBody>
      </p:sp>
      <p:pic>
        <p:nvPicPr>
          <p:cNvPr id="7" name="Picture 6"/>
          <p:cNvPicPr>
            <a:picLocks noChangeAspect="1"/>
          </p:cNvPicPr>
          <p:nvPr/>
        </p:nvPicPr>
        <p:blipFill>
          <a:blip r:embed="rId3"/>
          <a:stretch>
            <a:fillRect/>
          </a:stretch>
        </p:blipFill>
        <p:spPr>
          <a:xfrm>
            <a:off x="4806584" y="3108933"/>
            <a:ext cx="2578832" cy="640135"/>
          </a:xfrm>
          <a:prstGeom prst="rect">
            <a:avLst/>
          </a:prstGeom>
        </p:spPr>
      </p:pic>
      <p:sp>
        <p:nvSpPr>
          <p:cNvPr id="9" name="Rectangle 8"/>
          <p:cNvSpPr/>
          <p:nvPr/>
        </p:nvSpPr>
        <p:spPr>
          <a:xfrm>
            <a:off x="3810000" y="3013503"/>
            <a:ext cx="4572000" cy="461665"/>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endParaRPr>
          </a:p>
        </p:txBody>
      </p:sp>
      <p:sp>
        <p:nvSpPr>
          <p:cNvPr id="20" name="Rectangle 19"/>
          <p:cNvSpPr/>
          <p:nvPr/>
        </p:nvSpPr>
        <p:spPr>
          <a:xfrm>
            <a:off x="1259055" y="-53311"/>
            <a:ext cx="9809559" cy="584775"/>
          </a:xfrm>
          <a:prstGeom prst="rect">
            <a:avLst/>
          </a:prstGeom>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w="12700">
                  <a:solidFill>
                    <a:srgbClr val="000000"/>
                  </a:solidFill>
                  <a:prstDash val="solid"/>
                </a:ln>
                <a:solidFill>
                  <a:srgbClr val="C00000"/>
                </a:solidFill>
                <a:effectLst>
                  <a:outerShdw blurRad="41275" dist="20320" dir="1800000" algn="tl" rotWithShape="0">
                    <a:srgbClr val="000000">
                      <a:alpha val="40000"/>
                    </a:srgbClr>
                  </a:outerShdw>
                </a:effectLst>
                <a:uLnTx/>
                <a:uFillTx/>
                <a:latin typeface="Arial"/>
                <a:ea typeface="+mn-ea"/>
                <a:cs typeface="+mn-cs"/>
              </a:rPr>
              <a:t>Ramsey with SOC and Interactions</a:t>
            </a:r>
          </a:p>
        </p:txBody>
      </p:sp>
      <p:pic>
        <p:nvPicPr>
          <p:cNvPr id="10" name="Picture 9"/>
          <p:cNvPicPr>
            <a:picLocks noChangeAspect="1"/>
          </p:cNvPicPr>
          <p:nvPr/>
        </p:nvPicPr>
        <p:blipFill>
          <a:blip r:embed="rId4"/>
          <a:stretch>
            <a:fillRect/>
          </a:stretch>
        </p:blipFill>
        <p:spPr>
          <a:xfrm>
            <a:off x="680895" y="426699"/>
            <a:ext cx="4335236" cy="2668505"/>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7520687" y="1000381"/>
                <a:ext cx="2533771" cy="524054"/>
              </a:xfrm>
              <a:prstGeom prst="rect">
                <a:avLst/>
              </a:prstGeom>
            </p:spPr>
            <p:txBody>
              <a:bodyPr wrap="square">
                <a:spAutoFit/>
              </a:bodyPr>
              <a:lstStyle/>
              <a:p>
                <a:pPr lvl="0" fontAlgn="base">
                  <a:spcBef>
                    <a:spcPct val="50000"/>
                  </a:spcBef>
                  <a:spcAft>
                    <a:spcPct val="0"/>
                  </a:spcAf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dPr>
                        <m:e>
                          <m:sSubSup>
                            <m:sSubSupPr>
                              <m:ctrlPr>
                                <a:rPr kumimoji="0" lang="en-US" sz="2400" b="0" i="1" u="none" strike="noStrike" kern="1200" cap="none" spc="0" normalizeH="0" baseline="0" noProof="0">
                                  <a:ln>
                                    <a:noFill/>
                                  </a:ln>
                                  <a:solidFill>
                                    <a:prstClr val="black"/>
                                  </a:solidFill>
                                  <a:effectLst/>
                                  <a:uLnTx/>
                                  <a:uFillTx/>
                                  <a:latin typeface="Cambria Math"/>
                                  <a:ea typeface="+mn-ea"/>
                                  <a:cs typeface="+mn-cs"/>
                                </a:rPr>
                              </m:ctrlPr>
                            </m:sSubSupPr>
                            <m:e>
                              <m:sSub>
                                <m:sSubPr>
                                  <m:ctrlPr>
                                    <a:rPr kumimoji="0" lang="en-US" sz="2400" b="0" i="1" u="none" strike="noStrike" kern="1200" cap="none" spc="0" normalizeH="0" baseline="0" noProof="0">
                                      <a:ln>
                                        <a:noFill/>
                                      </a:ln>
                                      <a:solidFill>
                                        <a:prstClr val="black"/>
                                      </a:solidFill>
                                      <a:effectLst/>
                                      <a:uLnTx/>
                                      <a:uFillTx/>
                                      <a:latin typeface="Cambria Math"/>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𝑆</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p>
                          </m:sSubSup>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unc>
                        <m:func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funcPr>
                        <m:fNa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box>
                            <m:box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boxPr>
                            <m:e>
                              <m:argPr>
                                <m:argSz m:val="-1"/>
                              </m:argPr>
                              <m:f>
                                <m:f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e>
                          </m:box>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cos</m:t>
                          </m:r>
                        </m:fName>
                        <m:e>
                          <m:sSub>
                            <m:sSub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sSubPr>
                            <m:e>
                              <m:r>
                                <a:rPr lang="en-US" sz="2400" i="1">
                                  <a:solidFill>
                                    <a:prstClr val="black"/>
                                  </a:solidFill>
                                  <a:latin typeface="Cambria Math" panose="02040503050406030204" pitchFamily="18" charset="0"/>
                                  <a:ea typeface="Cambria Math" panose="02040503050406030204" pitchFamily="18" charset="0"/>
                                </a:rPr>
                                <m:t>𝜃</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e>
                      </m:func>
                    </m:oMath>
                  </m:oMathPara>
                </a14:m>
                <a:endPar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endParaRPr>
              </a:p>
            </p:txBody>
          </p:sp>
        </mc:Choice>
        <mc:Fallback xmlns="">
          <p:sp>
            <p:nvSpPr>
              <p:cNvPr id="24" name="Rectangle 23"/>
              <p:cNvSpPr>
                <a:spLocks noRot="1" noChangeAspect="1" noMove="1" noResize="1" noEditPoints="1" noAdjustHandles="1" noChangeArrowheads="1" noChangeShapeType="1" noTextEdit="1"/>
              </p:cNvSpPr>
              <p:nvPr/>
            </p:nvSpPr>
            <p:spPr>
              <a:xfrm>
                <a:off x="7520687" y="1000381"/>
                <a:ext cx="2533771" cy="5240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6595265" y="1524435"/>
                <a:ext cx="4792530" cy="732060"/>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dPr>
                        <m:e>
                          <m:sSubSup>
                            <m:sSubSupPr>
                              <m:ctrlPr>
                                <a:rPr kumimoji="0" lang="en-US" sz="2400" b="0" i="1" u="none" strike="noStrike" kern="1200" cap="none" spc="0" normalizeH="0" baseline="0" noProof="0">
                                  <a:ln>
                                    <a:noFill/>
                                  </a:ln>
                                  <a:solidFill>
                                    <a:prstClr val="black"/>
                                  </a:solidFill>
                                  <a:effectLst/>
                                  <a:uLnTx/>
                                  <a:uFillTx/>
                                  <a:latin typeface="Cambria Math"/>
                                  <a:ea typeface="+mn-ea"/>
                                  <a:cs typeface="+mn-cs"/>
                                </a:rPr>
                              </m:ctrlPr>
                            </m:sSubSupPr>
                            <m:e>
                              <m:sSub>
                                <m:sSubPr>
                                  <m:ctrlPr>
                                    <a:rPr kumimoji="0" lang="en-US" sz="2400" b="0" i="1" u="none" strike="noStrike" kern="1200" cap="none" spc="0" normalizeH="0" baseline="0" noProof="0">
                                      <a:ln>
                                        <a:noFill/>
                                      </a:ln>
                                      <a:solidFill>
                                        <a:prstClr val="black"/>
                                      </a:solidFill>
                                      <a:effectLst/>
                                      <a:uLnTx/>
                                      <a:uFillTx/>
                                      <a:latin typeface="Cambria Math"/>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𝑆</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p>
                          </m:sSubSup>
                        </m:e>
                      </m:d>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evolves</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due</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to</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interactions</m:t>
                      </m:r>
                    </m:oMath>
                  </m:oMathPara>
                </a14:m>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6595265" y="1524435"/>
                <a:ext cx="4792530" cy="732060"/>
              </a:xfrm>
              <a:prstGeom prst="rect">
                <a:avLst/>
              </a:prstGeom>
              <a:blipFill>
                <a:blip r:embed="rId6"/>
                <a:stretch>
                  <a:fillRect/>
                </a:stretch>
              </a:blipFill>
            </p:spPr>
            <p:txBody>
              <a:bodyPr/>
              <a:lstStyle/>
              <a:p>
                <a:r>
                  <a:rPr lang="en-US">
                    <a:noFill/>
                  </a:rPr>
                  <a:t> </a:t>
                </a:r>
              </a:p>
            </p:txBody>
          </p:sp>
        </mc:Fallback>
      </mc:AlternateContent>
      <p:cxnSp>
        <p:nvCxnSpPr>
          <p:cNvPr id="4" name="Straight Arrow Connector 3"/>
          <p:cNvCxnSpPr/>
          <p:nvPr/>
        </p:nvCxnSpPr>
        <p:spPr>
          <a:xfrm>
            <a:off x="8899565" y="2256495"/>
            <a:ext cx="2307" cy="51752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999889" y="2701577"/>
            <a:ext cx="456383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rPr>
              <a:t>Mean field density shift </a:t>
            </a:r>
          </a:p>
        </p:txBody>
      </p:sp>
      <mc:AlternateContent xmlns:mc="http://schemas.openxmlformats.org/markup-compatibility/2006" xmlns:a14="http://schemas.microsoft.com/office/drawing/2010/main">
        <mc:Choice Requires="a14">
          <p:sp>
            <p:nvSpPr>
              <p:cNvPr id="15" name="TextBox 14"/>
              <p:cNvSpPr txBox="1"/>
              <p:nvPr/>
            </p:nvSpPr>
            <p:spPr>
              <a:xfrm>
                <a:off x="-23508" y="599965"/>
                <a:ext cx="1844703" cy="8493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a:ea typeface="Cambria Math" panose="02040503050406030204" pitchFamily="18" charset="0"/>
                            </a:rPr>
                          </m:ctrlPr>
                        </m:fPr>
                        <m:num>
                          <m:r>
                            <a:rPr lang="en-US" sz="2400" b="0" i="1" smtClean="0">
                              <a:latin typeface="Cambria Math" panose="02040503050406030204" pitchFamily="18" charset="0"/>
                            </a:rPr>
                            <m:t>𝑁</m:t>
                          </m:r>
                          <m:r>
                            <a:rPr lang="en-US" sz="2400" b="0" i="1" smtClean="0">
                              <a:latin typeface="Cambria Math" panose="02040503050406030204" pitchFamily="18" charset="0"/>
                              <a:ea typeface="Cambria Math" panose="02040503050406030204" pitchFamily="18" charset="0"/>
                            </a:rPr>
                            <m:t>𝜉</m:t>
                          </m:r>
                        </m:num>
                        <m:den>
                          <m:r>
                            <a:rPr lang="en-US" sz="2400" b="0" i="1" smtClean="0">
                              <a:latin typeface="Cambria Math" panose="02040503050406030204" pitchFamily="18" charset="0"/>
                              <a:ea typeface="Cambria Math" panose="02040503050406030204" pitchFamily="18" charset="0"/>
                            </a:rPr>
                            <m:t>𝐽𝐿</m:t>
                          </m:r>
                        </m:den>
                      </m:f>
                      <m:r>
                        <a:rPr lang="en-US" sz="2400" b="0" i="1" smtClean="0">
                          <a:latin typeface="Cambria Math" panose="02040503050406030204" pitchFamily="18" charset="0"/>
                          <a:ea typeface="Cambria Math" panose="02040503050406030204" pitchFamily="18" charset="0"/>
                        </a:rPr>
                        <m:t>~0.5</m:t>
                      </m:r>
                    </m:oMath>
                  </m:oMathPara>
                </a14:m>
                <a:endParaRPr lang="en-US"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23508" y="599965"/>
                <a:ext cx="1844703" cy="849335"/>
              </a:xfrm>
              <a:prstGeom prst="rect">
                <a:avLst/>
              </a:prstGeom>
              <a:blipFill>
                <a:blip r:embed="rId7"/>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xmlns="" id="{38E73665-46DE-4A8B-B683-3E607EA3E594}"/>
              </a:ext>
            </a:extLst>
          </p:cNvPr>
          <p:cNvSpPr txBox="1"/>
          <p:nvPr/>
        </p:nvSpPr>
        <p:spPr>
          <a:xfrm>
            <a:off x="3945320" y="415606"/>
            <a:ext cx="6109138" cy="400110"/>
          </a:xfrm>
          <a:prstGeom prst="rect">
            <a:avLst/>
          </a:prstGeom>
          <a:noFill/>
        </p:spPr>
        <p:txBody>
          <a:bodyPr wrap="square">
            <a:spAutoFit/>
          </a:bodyPr>
          <a:lstStyle/>
          <a:p>
            <a:r>
              <a:rPr kumimoji="0" lang="en-US"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Bromley </a:t>
            </a:r>
            <a:r>
              <a:rPr kumimoji="0" lang="en-US" sz="2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et al </a:t>
            </a:r>
            <a:r>
              <a:rPr kumimoji="0" lang="fr-FR"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Nature </a:t>
            </a:r>
            <a:r>
              <a:rPr kumimoji="0" lang="fr-FR" sz="2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Physics</a:t>
            </a:r>
            <a:r>
              <a:rPr kumimoji="0" lang="fr-FR"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14, 399 (2018)</a:t>
            </a:r>
            <a:endParaRPr lang="en-US" dirty="0"/>
          </a:p>
        </p:txBody>
      </p:sp>
      <p:grpSp>
        <p:nvGrpSpPr>
          <p:cNvPr id="17" name="Group 16">
            <a:extLst>
              <a:ext uri="{FF2B5EF4-FFF2-40B4-BE49-F238E27FC236}">
                <a16:creationId xmlns:a16="http://schemas.microsoft.com/office/drawing/2014/main" xmlns="" id="{3DB7A50F-CBA9-4063-A747-3A90B045491E}"/>
              </a:ext>
            </a:extLst>
          </p:cNvPr>
          <p:cNvGrpSpPr/>
          <p:nvPr/>
        </p:nvGrpSpPr>
        <p:grpSpPr>
          <a:xfrm>
            <a:off x="1989903" y="3746545"/>
            <a:ext cx="8347862" cy="922176"/>
            <a:chOff x="-1458476" y="5665848"/>
            <a:chExt cx="8347862" cy="922176"/>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C7ED6FD7-01FF-49F5-BBF8-25EEDCF2158F}"/>
                    </a:ext>
                  </a:extLst>
                </p:cNvPr>
                <p:cNvSpPr txBox="1"/>
                <p:nvPr/>
              </p:nvSpPr>
              <p:spPr>
                <a:xfrm>
                  <a:off x="-448978" y="5932314"/>
                  <a:ext cx="416378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unc>
                          <m:func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funcPr>
                          <m:fNa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cos</m:t>
                            </m:r>
                          </m:fName>
                          <m:e>
                            <m:d>
                              <m:d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func>
                      </m:oMath>
                    </m:oMathPara>
                  </a14:m>
                  <a:endPar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48978" y="5932314"/>
                  <a:ext cx="4163785" cy="461665"/>
                </a:xfrm>
                <a:prstGeom prst="rect">
                  <a:avLst/>
                </a:prstGeom>
                <a:blipFill>
                  <a:blip r:embed="rId8"/>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8E093EE7-15E4-420B-BDB8-9F94894FAF50}"/>
                    </a:ext>
                  </a:extLst>
                </p:cNvPr>
                <p:cNvSpPr txBox="1"/>
                <p:nvPr/>
              </p:nvSpPr>
              <p:spPr>
                <a:xfrm>
                  <a:off x="2725601" y="5665848"/>
                  <a:ext cx="4163785" cy="9221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unc>
                          <m:func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funcPr>
                          <m:fName>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cos</m:t>
                            </m:r>
                          </m:fName>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𝜃</m:t>
                            </m:r>
                          </m:e>
                        </m:func>
                        <m:r>
                          <m:rPr>
                            <m:sty m:val="p"/>
                          </m:r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ξ</m:t>
                        </m:r>
                        <m:d>
                          <m:dPr>
                            <m:ctrlPr>
                              <a:rPr kumimoji="0" lang="el-GR" sz="24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f>
                              <m:fPr>
                                <m:ctrlPr>
                                  <a:rPr kumimoji="0" lang="el-GR" sz="2400" b="0" i="1" u="none" strike="noStrike" kern="1200" cap="none" spc="0" normalizeH="0" baseline="0" noProof="0">
                                    <a:ln>
                                      <a:noFill/>
                                    </a:ln>
                                    <a:solidFill>
                                      <a:prstClr val="black"/>
                                    </a:solidFill>
                                    <a:effectLst/>
                                    <a:uLnTx/>
                                    <a:uFillTx/>
                                    <a:latin typeface="Cambria Math"/>
                                    <a:ea typeface="Cambria Math" panose="02040503050406030204" pitchFamily="18" charset="0"/>
                                    <a:cs typeface="+mn-cs"/>
                                  </a:rPr>
                                </m:ctrlPr>
                              </m:fPr>
                              <m:num>
                                <m:func>
                                  <m:funcPr>
                                    <m:ctrlPr>
                                      <a:rPr kumimoji="0" lang="en-US" sz="24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funcPr>
                                  <m:fName>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tan</m:t>
                                    </m:r>
                                  </m:fName>
                                  <m:e>
                                    <m:d>
                                      <m:dPr>
                                        <m:ctrlPr>
                                          <a:rPr kumimoji="0" lang="en-US" sz="2400" b="0" i="1" u="none" strike="noStrike" kern="1200" cap="none" spc="0" normalizeH="0" baseline="0" noProof="0">
                                            <a:ln>
                                              <a:noFill/>
                                            </a:ln>
                                            <a:solidFill>
                                              <a:prstClr val="black"/>
                                            </a:solidFill>
                                            <a:effectLst/>
                                            <a:uLnTx/>
                                            <a:uFillTx/>
                                            <a:latin typeface="Cambria Math"/>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𝐽</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𝜏</m:t>
                                        </m:r>
                                      </m:e>
                                    </m:d>
                                  </m:e>
                                </m:func>
                              </m:num>
                              <m:den>
                                <m:d>
                                  <m:dPr>
                                    <m:ctrlPr>
                                      <a:rPr kumimoji="0" lang="en-US" sz="2400" b="0" i="1" u="none" strike="noStrike" kern="1200" cap="none" spc="0" normalizeH="0" baseline="0" noProof="0">
                                        <a:ln>
                                          <a:noFill/>
                                        </a:ln>
                                        <a:solidFill>
                                          <a:prstClr val="black"/>
                                        </a:solidFill>
                                        <a:effectLst/>
                                        <a:uLnTx/>
                                        <a:uFillTx/>
                                        <a:latin typeface="Cambria Math"/>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𝐽</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𝜏</m:t>
                                    </m:r>
                                  </m:e>
                                </m:d>
                              </m:den>
                            </m:f>
                          </m:e>
                        </m:d>
                      </m:oMath>
                    </m:oMathPara>
                  </a14:m>
                  <a:endParaRPr kumimoji="0" lang="en-US" sz="2400" b="0" i="0" u="none" strike="noStrike" kern="1200" cap="none" spc="0" normalizeH="0" baseline="0" noProof="0" dirty="0">
                    <a:ln>
                      <a:noFill/>
                    </a:ln>
                    <a:solidFill>
                      <a:prstClr val="black"/>
                    </a:solidFill>
                    <a:effectLst/>
                    <a:uLnTx/>
                    <a:uFillTx/>
                    <a:latin typeface="Lucida Sans" pitchFamily="34" charset="0"/>
                    <a:ea typeface="+mn-ea"/>
                    <a:cs typeface="+mn-cs"/>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725601" y="5665848"/>
                  <a:ext cx="4163785" cy="922176"/>
                </a:xfrm>
                <a:prstGeom prst="rect">
                  <a:avLst/>
                </a:prstGeom>
                <a:blipFill>
                  <a:blip r:embed="rId9"/>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xmlns="" id="{743C6A75-298C-44B2-AD5D-190937369018}"/>
                </a:ext>
              </a:extLst>
            </p:cNvPr>
            <p:cNvSpPr txBox="1"/>
            <p:nvPr/>
          </p:nvSpPr>
          <p:spPr>
            <a:xfrm>
              <a:off x="-1458476" y="5912355"/>
              <a:ext cx="250229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Two-particles</a:t>
              </a:r>
            </a:p>
          </p:txBody>
        </p:sp>
      </p:grpSp>
    </p:spTree>
    <p:extLst>
      <p:ext uri="{BB962C8B-B14F-4D97-AF65-F5344CB8AC3E}">
        <p14:creationId xmlns:p14="http://schemas.microsoft.com/office/powerpoint/2010/main" val="249421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9055" y="-53311"/>
            <a:ext cx="9809559" cy="584775"/>
          </a:xfrm>
          <a:prstGeom prst="rect">
            <a:avLst/>
          </a:prstGeom>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w="12700">
                  <a:solidFill>
                    <a:srgbClr val="000000"/>
                  </a:solidFill>
                  <a:prstDash val="solid"/>
                </a:ln>
                <a:solidFill>
                  <a:srgbClr val="C00000"/>
                </a:solidFill>
                <a:effectLst>
                  <a:outerShdw blurRad="41275" dist="20320" dir="1800000" algn="tl" rotWithShape="0">
                    <a:srgbClr val="000000">
                      <a:alpha val="40000"/>
                    </a:srgbClr>
                  </a:outerShdw>
                </a:effectLst>
                <a:uLnTx/>
                <a:uFillTx/>
                <a:latin typeface="Arial"/>
                <a:ea typeface="+mn-ea"/>
                <a:cs typeface="+mn-cs"/>
              </a:rPr>
              <a:t>Ramsey with SOC and Interactions</a:t>
            </a:r>
          </a:p>
        </p:txBody>
      </p:sp>
      <p:sp>
        <p:nvSpPr>
          <p:cNvPr id="21" name="TextBox 20"/>
          <p:cNvSpPr txBox="1"/>
          <p:nvPr/>
        </p:nvSpPr>
        <p:spPr>
          <a:xfrm>
            <a:off x="7519264" y="609259"/>
            <a:ext cx="3734567"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Arial"/>
              </a:rPr>
              <a:t>Lines: theory                                                            Symbols: experiment</a:t>
            </a:r>
          </a:p>
        </p:txBody>
      </p:sp>
      <p:grpSp>
        <p:nvGrpSpPr>
          <p:cNvPr id="7" name="Group 6"/>
          <p:cNvGrpSpPr/>
          <p:nvPr/>
        </p:nvGrpSpPr>
        <p:grpSpPr>
          <a:xfrm>
            <a:off x="1688028" y="502123"/>
            <a:ext cx="5404278" cy="4198277"/>
            <a:chOff x="164028" y="502122"/>
            <a:chExt cx="5404278" cy="4198277"/>
          </a:xfrm>
        </p:grpSpPr>
        <mc:AlternateContent xmlns:mc="http://schemas.openxmlformats.org/markup-compatibility/2006" xmlns:a14="http://schemas.microsoft.com/office/drawing/2010/main">
          <mc:Choice Requires="a14">
            <p:sp>
              <p:nvSpPr>
                <p:cNvPr id="6" name="Rectangle 5"/>
                <p:cNvSpPr/>
                <p:nvPr/>
              </p:nvSpPr>
              <p:spPr bwMode="auto">
                <a:xfrm>
                  <a:off x="648656" y="4274794"/>
                  <a:ext cx="4550337" cy="425605"/>
                </a:xfrm>
                <a:prstGeom prst="rect">
                  <a:avLst/>
                </a:prstGeom>
                <a:solidFill>
                  <a:srgbClr val="FFFFFF"/>
                </a:solidFill>
                <a:ln w="9525"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Arial" pitchFamily="34" charset="0"/>
                    </a:rPr>
                    <a:t>Excitation fraction: (1-</a:t>
                  </a:r>
                  <a14:m>
                    <m:oMath xmlns:m="http://schemas.openxmlformats.org/officeDocument/2006/math">
                      <m:func>
                        <m:funcPr>
                          <m:ctrlPr>
                            <a:rPr kumimoji="0" lang="en-US" sz="1800" b="1" i="1" u="none" strike="noStrike" kern="1200" cap="none" spc="0" normalizeH="0" baseline="0" noProof="0">
                              <a:ln>
                                <a:noFill/>
                              </a:ln>
                              <a:solidFill>
                                <a:srgbClr val="000000"/>
                              </a:solidFill>
                              <a:effectLst/>
                              <a:uLnTx/>
                              <a:uFillTx/>
                              <a:latin typeface="Cambria Math"/>
                              <a:ea typeface="+mn-ea"/>
                              <a:cs typeface="+mn-cs"/>
                            </a:rPr>
                          </m:ctrlPr>
                        </m:funcPr>
                        <m:fName>
                          <m:r>
                            <a:rPr kumimoji="0" lang="en-US" sz="18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𝐜𝐨𝐬</m:t>
                          </m:r>
                        </m:fName>
                        <m:e>
                          <m:sSub>
                            <m:sSubPr>
                              <m:ctrlPr>
                                <a:rPr kumimoji="0" lang="en-US" sz="1800" b="1" i="1" u="none" strike="noStrike" kern="1200" cap="none" spc="0" normalizeH="0" baseline="0" noProof="0">
                                  <a:ln>
                                    <a:noFill/>
                                  </a:ln>
                                  <a:solidFill>
                                    <a:srgbClr val="000000"/>
                                  </a:solidFill>
                                  <a:effectLst/>
                                  <a:uLnTx/>
                                  <a:uFillTx/>
                                  <a:latin typeface="Cambria Math"/>
                                  <a:ea typeface="+mn-ea"/>
                                  <a:cs typeface="+mn-cs"/>
                                </a:rPr>
                              </m:ctrlPr>
                            </m:sSubPr>
                            <m:e>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𝜽</m:t>
                              </m:r>
                            </m:e>
                            <m: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b>
                          </m:sSub>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𝟐</m:t>
                          </m:r>
                        </m:e>
                      </m:func>
                    </m:oMath>
                  </a14:m>
                  <a:endParaRPr kumimoji="0" lang="en-US" sz="1800" b="0" i="0" u="none" strike="noStrike" kern="0" cap="none" spc="0" normalizeH="0" baseline="0" noProof="0" dirty="0">
                    <a:ln>
                      <a:noFill/>
                    </a:ln>
                    <a:solidFill>
                      <a:sysClr val="windowText" lastClr="000000"/>
                    </a:solidFill>
                    <a:effectLst/>
                    <a:uLnTx/>
                    <a:uFillTx/>
                    <a:latin typeface="Calibri"/>
                    <a:ea typeface="+mn-ea"/>
                    <a:cs typeface="Arial"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bwMode="auto">
                <a:xfrm>
                  <a:off x="648656" y="4274794"/>
                  <a:ext cx="4550337" cy="425605"/>
                </a:xfrm>
                <a:prstGeom prst="rect">
                  <a:avLst/>
                </a:prstGeom>
                <a:blipFill>
                  <a:blip r:embed="rId4"/>
                  <a:stretch>
                    <a:fillRect l="-1071" b="-15714"/>
                  </a:stretch>
                </a:blipFill>
                <a:ln w="9525" cap="flat" cmpd="sng" algn="ctr">
                  <a:noFill/>
                  <a:prstDash val="solid"/>
                </a:ln>
                <a:effectLst/>
              </p:spPr>
              <p:txBody>
                <a:bodyPr/>
                <a:lstStyle/>
                <a:p>
                  <a:r>
                    <a:rPr lang="en-US">
                      <a:noFill/>
                    </a:rPr>
                    <a:t> </a:t>
                  </a:r>
                </a:p>
              </p:txBody>
            </p:sp>
          </mc:Fallback>
        </mc:AlternateContent>
        <p:pic>
          <p:nvPicPr>
            <p:cNvPr id="2" name="Picture 1"/>
            <p:cNvPicPr>
              <a:picLocks noChangeAspect="1"/>
            </p:cNvPicPr>
            <p:nvPr/>
          </p:nvPicPr>
          <p:blipFill rotWithShape="1">
            <a:blip r:embed="rId5"/>
            <a:srcRect r="1847"/>
            <a:stretch/>
          </p:blipFill>
          <p:spPr>
            <a:xfrm>
              <a:off x="164028" y="873830"/>
              <a:ext cx="4130210" cy="3333250"/>
            </a:xfrm>
            <a:prstGeom prst="rect">
              <a:avLst/>
            </a:prstGeom>
          </p:spPr>
        </p:pic>
        <p:sp>
          <p:nvSpPr>
            <p:cNvPr id="22" name="TextBox 21"/>
            <p:cNvSpPr txBox="1"/>
            <p:nvPr/>
          </p:nvSpPr>
          <p:spPr>
            <a:xfrm>
              <a:off x="533546" y="502122"/>
              <a:ext cx="503476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Density shift: Time dependent</a:t>
              </a:r>
            </a:p>
          </p:txBody>
        </p:sp>
      </p:grpSp>
      <p:grpSp>
        <p:nvGrpSpPr>
          <p:cNvPr id="16" name="Group 15"/>
          <p:cNvGrpSpPr/>
          <p:nvPr/>
        </p:nvGrpSpPr>
        <p:grpSpPr>
          <a:xfrm>
            <a:off x="6577245" y="1122378"/>
            <a:ext cx="4504167" cy="2412362"/>
            <a:chOff x="4374999" y="1042553"/>
            <a:chExt cx="4504167" cy="2412362"/>
          </a:xfrm>
        </p:grpSpPr>
        <p:grpSp>
          <p:nvGrpSpPr>
            <p:cNvPr id="10" name="Group 9"/>
            <p:cNvGrpSpPr/>
            <p:nvPr/>
          </p:nvGrpSpPr>
          <p:grpSpPr>
            <a:xfrm>
              <a:off x="4374999" y="1042553"/>
              <a:ext cx="4504167" cy="1919350"/>
              <a:chOff x="4639833" y="661562"/>
              <a:chExt cx="4504167" cy="1919350"/>
            </a:xfrm>
          </p:grpSpPr>
          <p:pic>
            <p:nvPicPr>
              <p:cNvPr id="3" name="Picture 2"/>
              <p:cNvPicPr>
                <a:picLocks noChangeAspect="1"/>
              </p:cNvPicPr>
              <p:nvPr/>
            </p:nvPicPr>
            <p:blipFill rotWithShape="1">
              <a:blip r:embed="rId6"/>
              <a:srcRect l="142" t="-1610" r="-142" b="55776"/>
              <a:stretch/>
            </p:blipFill>
            <p:spPr>
              <a:xfrm>
                <a:off x="4740940" y="976634"/>
                <a:ext cx="4403060" cy="1604278"/>
              </a:xfrm>
              <a:prstGeom prst="rect">
                <a:avLst/>
              </a:prstGeom>
            </p:spPr>
          </p:pic>
          <p:sp>
            <p:nvSpPr>
              <p:cNvPr id="9" name="Rectangle 8"/>
              <p:cNvSpPr/>
              <p:nvPr/>
            </p:nvSpPr>
            <p:spPr>
              <a:xfrm>
                <a:off x="4639833" y="661562"/>
                <a:ext cx="275067" cy="726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p:cNvSpPr txBox="1"/>
            <p:nvPr/>
          </p:nvSpPr>
          <p:spPr>
            <a:xfrm>
              <a:off x="6168123" y="2993250"/>
              <a:ext cx="14944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J</a:t>
              </a:r>
              <a:r>
                <a:rPr kumimoji="0" lang="en-US" sz="24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4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p</a:t>
              </a:r>
            </a:p>
          </p:txBody>
        </p:sp>
      </p:grpSp>
      <p:cxnSp>
        <p:nvCxnSpPr>
          <p:cNvPr id="12" name="Straight Arrow Connector 11"/>
          <p:cNvCxnSpPr/>
          <p:nvPr/>
        </p:nvCxnSpPr>
        <p:spPr>
          <a:xfrm flipH="1" flipV="1">
            <a:off x="2623336" y="992178"/>
            <a:ext cx="16328" cy="3053175"/>
          </a:xfrm>
          <a:prstGeom prst="straightConnector1">
            <a:avLst/>
          </a:prstGeom>
          <a:ln w="28575">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460197" y="-53311"/>
            <a:ext cx="4403060" cy="5637088"/>
            <a:chOff x="-59757" y="918877"/>
            <a:chExt cx="4403060" cy="5637088"/>
          </a:xfrm>
        </p:grpSpPr>
        <p:grpSp>
          <p:nvGrpSpPr>
            <p:cNvPr id="24" name="Group 23"/>
            <p:cNvGrpSpPr/>
            <p:nvPr/>
          </p:nvGrpSpPr>
          <p:grpSpPr>
            <a:xfrm>
              <a:off x="-59757" y="918877"/>
              <a:ext cx="4403060" cy="5637088"/>
              <a:chOff x="4580076" y="661562"/>
              <a:chExt cx="4403060" cy="5637088"/>
            </a:xfrm>
          </p:grpSpPr>
          <p:pic>
            <p:nvPicPr>
              <p:cNvPr id="26" name="Picture 25"/>
              <p:cNvPicPr>
                <a:picLocks noChangeAspect="1"/>
              </p:cNvPicPr>
              <p:nvPr/>
            </p:nvPicPr>
            <p:blipFill rotWithShape="1">
              <a:blip r:embed="rId6"/>
              <a:srcRect t="42871"/>
              <a:stretch/>
            </p:blipFill>
            <p:spPr>
              <a:xfrm>
                <a:off x="4580076" y="4299024"/>
                <a:ext cx="4403060" cy="1999626"/>
              </a:xfrm>
              <a:prstGeom prst="rect">
                <a:avLst/>
              </a:prstGeom>
            </p:spPr>
          </p:pic>
          <p:sp>
            <p:nvSpPr>
              <p:cNvPr id="27" name="Rectangle 26"/>
              <p:cNvSpPr/>
              <p:nvPr/>
            </p:nvSpPr>
            <p:spPr>
              <a:xfrm>
                <a:off x="4639833" y="661562"/>
                <a:ext cx="275067" cy="726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Rectangle 24"/>
            <p:cNvSpPr/>
            <p:nvPr/>
          </p:nvSpPr>
          <p:spPr>
            <a:xfrm>
              <a:off x="590793" y="4583841"/>
              <a:ext cx="3437165" cy="1338943"/>
            </a:xfrm>
            <a:prstGeom prst="rect">
              <a:avLst/>
            </a:prstGeom>
            <a:solidFill>
              <a:srgbClr val="4472C4">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4" name="Straight Arrow Connector 13"/>
          <p:cNvCxnSpPr/>
          <p:nvPr/>
        </p:nvCxnSpPr>
        <p:spPr>
          <a:xfrm>
            <a:off x="2799352" y="4066362"/>
            <a:ext cx="3536988" cy="525996"/>
          </a:xfrm>
          <a:prstGeom prst="straightConnector1">
            <a:avLst/>
          </a:prstGeom>
          <a:ln w="3810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5" name="Picture 4"/>
          <p:cNvPicPr>
            <a:picLocks noChangeAspect="1"/>
          </p:cNvPicPr>
          <p:nvPr/>
        </p:nvPicPr>
        <p:blipFill>
          <a:blip r:embed="rId7"/>
          <a:stretch>
            <a:fillRect/>
          </a:stretch>
        </p:blipFill>
        <p:spPr>
          <a:xfrm>
            <a:off x="2805452" y="1164645"/>
            <a:ext cx="2169415" cy="682934"/>
          </a:xfrm>
          <a:prstGeom prst="rect">
            <a:avLst/>
          </a:prstGeom>
        </p:spPr>
      </p:pic>
    </p:spTree>
    <p:extLst>
      <p:ext uri="{BB962C8B-B14F-4D97-AF65-F5344CB8AC3E}">
        <p14:creationId xmlns:p14="http://schemas.microsoft.com/office/powerpoint/2010/main" val="362419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9BA13D9-A0AC-4A20-BFBB-B91A61CDD358}"/>
              </a:ext>
            </a:extLst>
          </p:cNvPr>
          <p:cNvPicPr>
            <a:picLocks noChangeAspect="1"/>
          </p:cNvPicPr>
          <p:nvPr/>
        </p:nvPicPr>
        <p:blipFill rotWithShape="1">
          <a:blip r:embed="rId2">
            <a:extLst>
              <a:ext uri="{28A0092B-C50C-407E-A947-70E740481C1C}">
                <a14:useLocalDpi xmlns:a14="http://schemas.microsoft.com/office/drawing/2010/main" val="0"/>
              </a:ext>
            </a:extLst>
          </a:blip>
          <a:srcRect t="11342" b="3788"/>
          <a:stretch/>
        </p:blipFill>
        <p:spPr>
          <a:xfrm>
            <a:off x="1613130" y="1349865"/>
            <a:ext cx="4482870" cy="4836150"/>
          </a:xfrm>
          <a:prstGeom prst="rect">
            <a:avLst/>
          </a:prstGeom>
        </p:spPr>
      </p:pic>
      <p:sp>
        <p:nvSpPr>
          <p:cNvPr id="3" name="Content Placeholder 2">
            <a:extLst>
              <a:ext uri="{FF2B5EF4-FFF2-40B4-BE49-F238E27FC236}">
                <a16:creationId xmlns:a16="http://schemas.microsoft.com/office/drawing/2014/main" xmlns="" id="{E335036D-E1A2-4EE9-8A3E-C39DA9205594}"/>
              </a:ext>
            </a:extLst>
          </p:cNvPr>
          <p:cNvSpPr txBox="1">
            <a:spLocks/>
          </p:cNvSpPr>
          <p:nvPr/>
        </p:nvSpPr>
        <p:spPr>
          <a:xfrm>
            <a:off x="6169301" y="2425531"/>
            <a:ext cx="3829230" cy="7297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Pauli Exclusion Principle</a:t>
            </a:r>
            <a:endParaRPr kumimoji="0" lang="en-US" sz="2000" b="0" i="0" u="none" strike="noStrike" kern="1200" cap="none" spc="0" normalizeH="0" baseline="0" noProof="0" dirty="0">
              <a:ln>
                <a:noFill/>
              </a:ln>
              <a:solidFill>
                <a:srgbClr val="FFFFFF"/>
              </a:solidFill>
              <a:effectLst/>
              <a:uLnTx/>
              <a:uFillTx/>
              <a:latin typeface="Times New Roman"/>
              <a:ea typeface="+mn-ea"/>
              <a:cs typeface="+mn-cs"/>
              <a:sym typeface="Wingdings" panose="05000000000000000000" pitchFamily="2" charset="2"/>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sym typeface="Wingdings" panose="05000000000000000000" pitchFamily="2" charset="2"/>
              </a:rPr>
              <a:t>  1 atom (clock) per site</a:t>
            </a: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xmlns="" id="{C840EB16-504A-47CD-8EB4-FD767D020768}"/>
              </a:ext>
            </a:extLst>
          </p:cNvPr>
          <p:cNvSpPr txBox="1"/>
          <p:nvPr/>
        </p:nvSpPr>
        <p:spPr>
          <a:xfrm>
            <a:off x="1595854" y="5759624"/>
            <a:ext cx="4615137" cy="40011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Times New Roman"/>
                <a:ea typeface="+mn-ea"/>
                <a:cs typeface="+mn-cs"/>
              </a:rPr>
              <a:t>S</a:t>
            </a:r>
            <a:r>
              <a:rPr kumimoji="0" lang="en-US" sz="2000" b="0" i="0" u="none" strike="noStrike" kern="1200" cap="none" spc="0" normalizeH="0" baseline="0" noProof="0" dirty="0">
                <a:ln>
                  <a:noFill/>
                </a:ln>
                <a:solidFill>
                  <a:srgbClr val="FFFFFF"/>
                </a:solidFill>
                <a:effectLst/>
                <a:uLnTx/>
                <a:uFillTx/>
                <a:latin typeface="Times New Roman"/>
                <a:ea typeface="+mn-ea"/>
                <a:cs typeface="+mn-cs"/>
              </a:rPr>
              <a:t>. Campbell </a:t>
            </a:r>
            <a:r>
              <a:rPr kumimoji="0" lang="en-US" sz="2000" b="0" i="1" u="none" strike="noStrike" kern="1200" cap="none" spc="0" normalizeH="0" baseline="0" noProof="0" dirty="0">
                <a:ln>
                  <a:noFill/>
                </a:ln>
                <a:solidFill>
                  <a:srgbClr val="FFFFFF"/>
                </a:solidFill>
                <a:effectLst/>
                <a:uLnTx/>
                <a:uFillTx/>
                <a:latin typeface="Times New Roman"/>
                <a:ea typeface="+mn-ea"/>
                <a:cs typeface="+mn-cs"/>
              </a:rPr>
              <a:t>et al</a:t>
            </a:r>
            <a:r>
              <a:rPr kumimoji="0" lang="en-US" sz="2000" b="0" i="0" u="none" strike="noStrike" kern="1200" cap="none" spc="0" normalizeH="0" baseline="0" noProof="0" dirty="0">
                <a:ln>
                  <a:noFill/>
                </a:ln>
                <a:solidFill>
                  <a:srgbClr val="FFFFFF"/>
                </a:solidFill>
                <a:effectLst/>
                <a:uLnTx/>
                <a:uFillTx/>
                <a:latin typeface="Times New Roman"/>
                <a:ea typeface="+mn-ea"/>
                <a:cs typeface="+mn-cs"/>
              </a:rPr>
              <a:t>., Science </a:t>
            </a:r>
            <a:r>
              <a:rPr kumimoji="0" lang="en-US" sz="2000" b="1" i="0" u="none" strike="noStrike" kern="1200" cap="none" spc="0" normalizeH="0" baseline="0" noProof="0" dirty="0">
                <a:ln>
                  <a:noFill/>
                </a:ln>
                <a:solidFill>
                  <a:srgbClr val="FFFFFF"/>
                </a:solidFill>
                <a:effectLst/>
                <a:uLnTx/>
                <a:uFillTx/>
                <a:latin typeface="Times New Roman"/>
                <a:ea typeface="+mn-ea"/>
                <a:cs typeface="+mn-cs"/>
              </a:rPr>
              <a:t>358</a:t>
            </a:r>
            <a:r>
              <a:rPr kumimoji="0" lang="en-US" sz="2000" b="0" i="0" u="none" strike="noStrike" kern="1200" cap="none" spc="0" normalizeH="0" baseline="0" noProof="0" dirty="0">
                <a:ln>
                  <a:noFill/>
                </a:ln>
                <a:solidFill>
                  <a:srgbClr val="FFFFFF"/>
                </a:solidFill>
                <a:effectLst/>
                <a:uLnTx/>
                <a:uFillTx/>
                <a:latin typeface="Times New Roman"/>
                <a:ea typeface="+mn-ea"/>
                <a:cs typeface="+mn-cs"/>
              </a:rPr>
              <a:t>, 90 (2017).</a:t>
            </a:r>
          </a:p>
        </p:txBody>
      </p:sp>
      <p:sp>
        <p:nvSpPr>
          <p:cNvPr id="5" name="Rectangle 8">
            <a:extLst>
              <a:ext uri="{FF2B5EF4-FFF2-40B4-BE49-F238E27FC236}">
                <a16:creationId xmlns:a16="http://schemas.microsoft.com/office/drawing/2014/main" xmlns="" id="{66CEC864-7CFC-41CC-9F11-5AA13693B3AA}"/>
              </a:ext>
            </a:extLst>
          </p:cNvPr>
          <p:cNvSpPr>
            <a:spLocks noChangeArrowheads="1"/>
          </p:cNvSpPr>
          <p:nvPr/>
        </p:nvSpPr>
        <p:spPr bwMode="auto">
          <a:xfrm>
            <a:off x="1787241" y="2605014"/>
            <a:ext cx="6858000" cy="65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Comic Sans MS" pitchFamily="66" charset="0"/>
              <a:ea typeface="+mn-ea"/>
              <a:cs typeface="+mn-cs"/>
            </a:endParaRPr>
          </a:p>
        </p:txBody>
      </p:sp>
      <p:sp>
        <p:nvSpPr>
          <p:cNvPr id="6" name="Title 5">
            <a:extLst>
              <a:ext uri="{FF2B5EF4-FFF2-40B4-BE49-F238E27FC236}">
                <a16:creationId xmlns:a16="http://schemas.microsoft.com/office/drawing/2014/main" xmlns="" id="{D2E46985-4AE9-443D-B0CD-F7E168D22377}"/>
              </a:ext>
            </a:extLst>
          </p:cNvPr>
          <p:cNvSpPr txBox="1">
            <a:spLocks/>
          </p:cNvSpPr>
          <p:nvPr/>
        </p:nvSpPr>
        <p:spPr bwMode="auto">
          <a:xfrm>
            <a:off x="1259033" y="-12406"/>
            <a:ext cx="928048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0" cap="none" spc="0" normalizeH="0" baseline="0" noProof="0" dirty="0">
                <a:ln w="12700">
                  <a:solidFill>
                    <a:srgbClr val="000000"/>
                  </a:solidFill>
                  <a:prstDash val="solid"/>
                </a:ln>
                <a:solidFill>
                  <a:srgbClr val="C00000"/>
                </a:solidFill>
                <a:effectLst>
                  <a:outerShdw blurRad="41275" dist="20320" dir="1800000" algn="tl" rotWithShape="0">
                    <a:srgbClr val="000000">
                      <a:alpha val="40000"/>
                    </a:srgbClr>
                  </a:outerShdw>
                </a:effectLst>
                <a:uLnTx/>
                <a:uFillTx/>
                <a:latin typeface="Times New Roman"/>
                <a:ea typeface="+mj-ea"/>
                <a:cs typeface="+mj-cs"/>
              </a:rPr>
              <a:t>New generation: 3D ultra-cold fermionic optical lattice clock</a:t>
            </a:r>
          </a:p>
        </p:txBody>
      </p:sp>
      <p:sp>
        <p:nvSpPr>
          <p:cNvPr id="7" name="Content Placeholder 2">
            <a:extLst>
              <a:ext uri="{FF2B5EF4-FFF2-40B4-BE49-F238E27FC236}">
                <a16:creationId xmlns:a16="http://schemas.microsoft.com/office/drawing/2014/main" xmlns="" id="{E765F0F6-356D-489D-8276-0D95F2420438}"/>
              </a:ext>
            </a:extLst>
          </p:cNvPr>
          <p:cNvSpPr txBox="1">
            <a:spLocks/>
          </p:cNvSpPr>
          <p:nvPr/>
        </p:nvSpPr>
        <p:spPr>
          <a:xfrm>
            <a:off x="5735481" y="1338923"/>
            <a:ext cx="5053633" cy="3514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base" latinLnBrk="0" hangingPunct="1">
              <a:lnSpc>
                <a:spcPct val="100000"/>
              </a:lnSpc>
              <a:spcBef>
                <a:spcPts val="5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All degrees of freedom at the quantum level:</a:t>
            </a:r>
          </a:p>
          <a:p>
            <a:pPr marL="457200" marR="0" lvl="1" indent="0" algn="l" defTabSz="914400" rtl="0" eaLnBrk="1" fontAlgn="base" latinLnBrk="0" hangingPunct="1">
              <a:lnSpc>
                <a:spcPct val="100000"/>
              </a:lnSpc>
              <a:spcBef>
                <a:spcPts val="500"/>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    Quantum degenerate Fermi         </a:t>
            </a:r>
          </a:p>
          <a:p>
            <a:pPr marL="457200" marR="0" lvl="1" indent="0" algn="l" defTabSz="914400" rtl="0" eaLnBrk="1" fontAlgn="base" latinLnBrk="0" hangingPunct="1">
              <a:lnSpc>
                <a:spcPct val="100000"/>
              </a:lnSpc>
              <a:spcBef>
                <a:spcPts val="500"/>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    gas in a 3D lattice</a:t>
            </a:r>
          </a:p>
          <a:p>
            <a:pPr marL="457200" marR="0" lvl="1" indent="0" algn="l" defTabSz="914400" rtl="0" eaLnBrk="1" fontAlgn="base" latinLnBrk="0" hangingPunct="1">
              <a:lnSpc>
                <a:spcPct val="100000"/>
              </a:lnSpc>
              <a:spcBef>
                <a:spcPts val="5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xmlns="" id="{439C8590-683A-445C-A082-47B89D0CD7FF}"/>
              </a:ext>
            </a:extLst>
          </p:cNvPr>
          <p:cNvSpPr txBox="1"/>
          <p:nvPr/>
        </p:nvSpPr>
        <p:spPr>
          <a:xfrm>
            <a:off x="6414906" y="3052901"/>
            <a:ext cx="451445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N~ 10</a:t>
            </a:r>
            <a:r>
              <a:rPr kumimoji="0" lang="en-US" sz="2400" b="1" i="0" u="none" strike="noStrike" kern="1200" cap="none" spc="0" normalizeH="0" baseline="30000" noProof="0" dirty="0">
                <a:ln>
                  <a:noFill/>
                </a:ln>
                <a:solidFill>
                  <a:srgbClr val="000000"/>
                </a:solidFill>
                <a:effectLst/>
                <a:uLnTx/>
                <a:uFillTx/>
                <a:latin typeface="Calibri"/>
                <a:ea typeface="+mn-ea"/>
                <a:cs typeface="Times New Roman" panose="02020603050405020304" pitchFamily="18" charset="0"/>
              </a:rPr>
              <a:t>4</a:t>
            </a:r>
            <a:r>
              <a:rPr kumimoji="0" lang="en-US" sz="2400" b="1"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atoms @T/T</a:t>
            </a:r>
            <a:r>
              <a:rPr kumimoji="0" lang="en-US" sz="2400" b="1" i="0" u="none" strike="noStrike" kern="1200" cap="none" spc="0" normalizeH="0" baseline="-25000" noProof="0" dirty="0">
                <a:ln>
                  <a:noFill/>
                </a:ln>
                <a:solidFill>
                  <a:srgbClr val="000000"/>
                </a:solidFill>
                <a:effectLst/>
                <a:uLnTx/>
                <a:uFillTx/>
                <a:latin typeface="Calibri"/>
                <a:ea typeface="+mn-ea"/>
                <a:cs typeface="Times New Roman" panose="02020603050405020304" pitchFamily="18" charset="0"/>
              </a:rPr>
              <a:t>F</a:t>
            </a:r>
            <a:r>
              <a:rPr kumimoji="0" lang="en-US" sz="2400" b="1"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 0.1</a:t>
            </a:r>
          </a:p>
        </p:txBody>
      </p:sp>
      <p:sp>
        <p:nvSpPr>
          <p:cNvPr id="11" name="Rectangle 10">
            <a:extLst>
              <a:ext uri="{FF2B5EF4-FFF2-40B4-BE49-F238E27FC236}">
                <a16:creationId xmlns:a16="http://schemas.microsoft.com/office/drawing/2014/main" xmlns="" id="{A2911D82-2A32-4519-B800-EFED6E58D396}"/>
              </a:ext>
            </a:extLst>
          </p:cNvPr>
          <p:cNvSpPr/>
          <p:nvPr/>
        </p:nvSpPr>
        <p:spPr>
          <a:xfrm>
            <a:off x="5736718" y="5110766"/>
            <a:ext cx="4931282" cy="461665"/>
          </a:xfrm>
          <a:prstGeom prst="rect">
            <a:avLst/>
          </a:prstGeom>
        </p:spPr>
        <p:txBody>
          <a:bodyPr wrap="square">
            <a:spAutoFit/>
          </a:bodyPr>
          <a:lstStyle/>
          <a:p>
            <a:pPr marL="457200" marR="0" lvl="1" indent="0" algn="l" defTabSz="914400" rtl="0" eaLnBrk="1" fontAlgn="base" latinLnBrk="0" hangingPunct="1">
              <a:lnSpc>
                <a:spcPct val="100000"/>
              </a:lnSpc>
              <a:spcBef>
                <a:spcPts val="5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xmlns="" id="{90D6AA41-2401-4DB2-8E8B-48FEDBD103B0}"/>
              </a:ext>
            </a:extLst>
          </p:cNvPr>
          <p:cNvSpPr txBox="1"/>
          <p:nvPr/>
        </p:nvSpPr>
        <p:spPr>
          <a:xfrm>
            <a:off x="6210990" y="3782626"/>
            <a:ext cx="4482870" cy="156966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Deep lattices: One atom per site, no tunneling, no collisions.                  Higher sensitivity at higher densities</a:t>
            </a:r>
          </a:p>
        </p:txBody>
      </p:sp>
      <p:pic>
        <p:nvPicPr>
          <p:cNvPr id="13" name="Picture 12">
            <a:extLst>
              <a:ext uri="{FF2B5EF4-FFF2-40B4-BE49-F238E27FC236}">
                <a16:creationId xmlns:a16="http://schemas.microsoft.com/office/drawing/2014/main" xmlns="" id="{2C601E7F-167D-4397-BB11-5CA75D336B75}"/>
              </a:ext>
            </a:extLst>
          </p:cNvPr>
          <p:cNvPicPr>
            <a:picLocks noChangeAspect="1"/>
          </p:cNvPicPr>
          <p:nvPr/>
        </p:nvPicPr>
        <p:blipFill>
          <a:blip r:embed="rId3"/>
          <a:stretch>
            <a:fillRect/>
          </a:stretch>
        </p:blipFill>
        <p:spPr>
          <a:xfrm>
            <a:off x="8809562" y="5228543"/>
            <a:ext cx="1488622" cy="1542194"/>
          </a:xfrm>
          <a:prstGeom prst="ellipse">
            <a:avLst/>
          </a:prstGeom>
          <a:ln>
            <a:noFill/>
          </a:ln>
          <a:effectLst>
            <a:softEdge rad="112500"/>
          </a:effectLst>
        </p:spPr>
      </p:pic>
    </p:spTree>
    <p:extLst>
      <p:ext uri="{BB962C8B-B14F-4D97-AF65-F5344CB8AC3E}">
        <p14:creationId xmlns:p14="http://schemas.microsoft.com/office/powerpoint/2010/main" val="193731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25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nodePh="1">
                                  <p:stCondLst>
                                    <p:cond delay="0"/>
                                  </p:stCondLst>
                                  <p:endCondLst>
                                    <p:cond evt="begin" delay="0">
                                      <p:tn val="14"/>
                                    </p:cond>
                                  </p:end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1"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317347" y="2561628"/>
            <a:ext cx="3808710" cy="1659214"/>
          </a:xfrm>
          <a:prstGeom prst="roundRect">
            <a:avLst/>
          </a:prstGeom>
          <a:solidFill>
            <a:schemeClr val="accent5">
              <a:lumMod val="60000"/>
              <a:lumOff val="40000"/>
            </a:schemeClr>
          </a:solidFill>
          <a:ln>
            <a:noFill/>
          </a:ln>
          <a:effectLst/>
          <a:scene3d>
            <a:camera prst="orthographicFront"/>
            <a:lightRig rig="threePt" dir="t"/>
          </a:scene3d>
          <a:sp3d>
            <a:bevelT/>
          </a:sp3d>
        </p:spPr>
        <p:txBody>
          <a:bodyPr wrap="square" lIns="0" tIns="0" rIns="0" bIns="0">
            <a:spAutoFit/>
          </a:bodyPr>
          <a:lstStyle/>
          <a:p>
            <a:pPr marL="196850" marR="0" lvl="0" indent="-196850" algn="l" defTabSz="414338" rtl="0" eaLnBrk="1" fontAlgn="auto" latinLnBrk="0" hangingPunct="1">
              <a:lnSpc>
                <a:spcPct val="104000"/>
              </a:lnSpc>
              <a:spcBef>
                <a:spcPts val="0"/>
              </a:spcBef>
              <a:spcAft>
                <a:spcPts val="0"/>
              </a:spcAft>
              <a:buClr>
                <a:srgbClr val="000000"/>
              </a:buClr>
              <a:buSzPct val="45000"/>
              <a:buFont typeface="Wingdings" pitchFamily="2" charset="2"/>
              <a:buNone/>
              <a:tabLst/>
              <a:defRPr/>
            </a:pPr>
            <a:endParaRPr kumimoji="0" lang="en-US" sz="3600" b="0" i="0" u="none" strike="noStrike" kern="1200" cap="none" spc="0" normalizeH="0" baseline="0" noProof="0">
              <a:ln>
                <a:noFill/>
              </a:ln>
              <a:solidFill>
                <a:srgbClr val="FF0000"/>
              </a:solidFill>
              <a:effectLst/>
              <a:uLnTx/>
              <a:uFillTx/>
              <a:latin typeface="Comic Sans MS" pitchFamily="66" charset="0"/>
              <a:cs typeface="Arial"/>
            </a:endParaRPr>
          </a:p>
        </p:txBody>
      </p:sp>
      <p:grpSp>
        <p:nvGrpSpPr>
          <p:cNvPr id="3" name="Group 2"/>
          <p:cNvGrpSpPr>
            <a:grpSpLocks/>
          </p:cNvGrpSpPr>
          <p:nvPr/>
        </p:nvGrpSpPr>
        <p:grpSpPr bwMode="auto">
          <a:xfrm>
            <a:off x="1496905" y="2517212"/>
            <a:ext cx="4610100" cy="3201988"/>
            <a:chOff x="-1698904" y="2244215"/>
            <a:chExt cx="4610100" cy="3201987"/>
          </a:xfrm>
        </p:grpSpPr>
        <p:grpSp>
          <p:nvGrpSpPr>
            <p:cNvPr id="4" name="Group 50"/>
            <p:cNvGrpSpPr>
              <a:grpSpLocks/>
            </p:cNvGrpSpPr>
            <p:nvPr/>
          </p:nvGrpSpPr>
          <p:grpSpPr bwMode="auto">
            <a:xfrm>
              <a:off x="-1698904" y="2244215"/>
              <a:ext cx="4610100" cy="3201987"/>
              <a:chOff x="184" y="1935"/>
              <a:chExt cx="2404" cy="2017"/>
            </a:xfrm>
          </p:grpSpPr>
          <p:pic>
            <p:nvPicPr>
              <p:cNvPr id="13" name="op.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84" y="1935"/>
                <a:ext cx="2404" cy="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59"/>
              <p:cNvSpPr>
                <a:spLocks noChangeArrowheads="1"/>
              </p:cNvSpPr>
              <p:nvPr/>
            </p:nvSpPr>
            <p:spPr bwMode="auto">
              <a:xfrm>
                <a:off x="1434" y="2636"/>
                <a:ext cx="118" cy="121"/>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panose="020B0604020202020204" pitchFamily="34" charset="0"/>
                </a:endParaRPr>
              </a:p>
            </p:txBody>
          </p:sp>
        </p:grpSp>
        <p:sp>
          <p:nvSpPr>
            <p:cNvPr id="5" name="Oval 59"/>
            <p:cNvSpPr>
              <a:spLocks noChangeArrowheads="1"/>
            </p:cNvSpPr>
            <p:nvPr/>
          </p:nvSpPr>
          <p:spPr bwMode="auto">
            <a:xfrm>
              <a:off x="-38356" y="3603908"/>
              <a:ext cx="226286" cy="192087"/>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panose="020B0604020202020204" pitchFamily="34" charset="0"/>
              </a:endParaRPr>
            </a:p>
          </p:txBody>
        </p:sp>
        <p:sp>
          <p:nvSpPr>
            <p:cNvPr id="6" name="Oval 59"/>
            <p:cNvSpPr>
              <a:spLocks noChangeArrowheads="1"/>
            </p:cNvSpPr>
            <p:nvPr/>
          </p:nvSpPr>
          <p:spPr bwMode="auto">
            <a:xfrm>
              <a:off x="-990242" y="3845208"/>
              <a:ext cx="226286" cy="192087"/>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panose="020B0604020202020204" pitchFamily="34" charset="0"/>
              </a:endParaRPr>
            </a:p>
          </p:txBody>
        </p:sp>
        <p:sp>
          <p:nvSpPr>
            <p:cNvPr id="8" name="Oval 59"/>
            <p:cNvSpPr>
              <a:spLocks noChangeArrowheads="1"/>
            </p:cNvSpPr>
            <p:nvPr/>
          </p:nvSpPr>
          <p:spPr bwMode="auto">
            <a:xfrm>
              <a:off x="370399" y="4052405"/>
              <a:ext cx="226286" cy="192087"/>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panose="020B0604020202020204" pitchFamily="34" charset="0"/>
              </a:endParaRPr>
            </a:p>
          </p:txBody>
        </p:sp>
        <p:sp>
          <p:nvSpPr>
            <p:cNvPr id="9" name="Oval 59"/>
            <p:cNvSpPr>
              <a:spLocks noChangeArrowheads="1"/>
            </p:cNvSpPr>
            <p:nvPr/>
          </p:nvSpPr>
          <p:spPr bwMode="auto">
            <a:xfrm>
              <a:off x="1326968" y="3795995"/>
              <a:ext cx="226286" cy="192087"/>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panose="020B0604020202020204" pitchFamily="34" charset="0"/>
              </a:endParaRPr>
            </a:p>
          </p:txBody>
        </p:sp>
        <p:sp>
          <p:nvSpPr>
            <p:cNvPr id="10" name="Oval 59"/>
            <p:cNvSpPr>
              <a:spLocks noChangeArrowheads="1"/>
            </p:cNvSpPr>
            <p:nvPr/>
          </p:nvSpPr>
          <p:spPr bwMode="auto">
            <a:xfrm>
              <a:off x="-264642" y="4851683"/>
              <a:ext cx="226286" cy="192087"/>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panose="020B0604020202020204" pitchFamily="34" charset="0"/>
              </a:endParaRPr>
            </a:p>
          </p:txBody>
        </p:sp>
        <p:sp>
          <p:nvSpPr>
            <p:cNvPr id="11" name="Oval 59"/>
            <p:cNvSpPr>
              <a:spLocks noChangeArrowheads="1"/>
            </p:cNvSpPr>
            <p:nvPr/>
          </p:nvSpPr>
          <p:spPr bwMode="auto">
            <a:xfrm>
              <a:off x="721598" y="4565932"/>
              <a:ext cx="226286" cy="192087"/>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panose="020B0604020202020204" pitchFamily="34" charset="0"/>
              </a:endParaRPr>
            </a:p>
          </p:txBody>
        </p:sp>
        <p:sp>
          <p:nvSpPr>
            <p:cNvPr id="12" name="Oval 60"/>
            <p:cNvSpPr>
              <a:spLocks noChangeArrowheads="1"/>
            </p:cNvSpPr>
            <p:nvPr/>
          </p:nvSpPr>
          <p:spPr bwMode="auto">
            <a:xfrm>
              <a:off x="1625204" y="4286434"/>
              <a:ext cx="226286" cy="192087"/>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panose="020B0604020202020204" pitchFamily="34" charset="0"/>
              </a:endParaRPr>
            </a:p>
          </p:txBody>
        </p:sp>
      </p:grpSp>
      <p:pic>
        <p:nvPicPr>
          <p:cNvPr id="15" name="Picture 2" descr="https://encrypted-tbn2.gstatic.com/images?q=tbn:ANd9GcSKw5AAFvUUsYO9gY6fcpGk50hVVvHqpDHF1zivtILfzXPkw8ZmeA"/>
          <p:cNvPicPr>
            <a:picLocks noChangeAspect="1" noChangeArrowheads="1"/>
          </p:cNvPicPr>
          <p:nvPr/>
        </p:nvPicPr>
        <p:blipFill>
          <a:blip r:embed="rId6" cstate="print">
            <a:clrChange>
              <a:clrFrom>
                <a:srgbClr val="FFFFFF"/>
              </a:clrFrom>
              <a:clrTo>
                <a:srgbClr val="FFFFFF">
                  <a:alpha val="0"/>
                </a:srgbClr>
              </a:clrTo>
            </a:clrChange>
            <a:duotone>
              <a:prstClr val="black"/>
              <a:srgbClr val="7030A0">
                <a:tint val="45000"/>
                <a:satMod val="400000"/>
              </a:srgbClr>
            </a:duotone>
            <a:extLst>
              <a:ext uri="{28A0092B-C50C-407E-A947-70E740481C1C}">
                <a14:useLocalDpi xmlns:a14="http://schemas.microsoft.com/office/drawing/2010/main" val="0"/>
              </a:ext>
            </a:extLst>
          </a:blip>
          <a:srcRect/>
          <a:stretch>
            <a:fillRect/>
          </a:stretch>
        </p:blipFill>
        <p:spPr bwMode="auto">
          <a:xfrm rot="3224963">
            <a:off x="2960356" y="4108435"/>
            <a:ext cx="407635" cy="60990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a:grpSpLocks/>
          </p:cNvGrpSpPr>
          <p:nvPr/>
        </p:nvGrpSpPr>
        <p:grpSpPr bwMode="auto">
          <a:xfrm>
            <a:off x="2867145" y="4032651"/>
            <a:ext cx="523875" cy="525463"/>
            <a:chOff x="-1125115" y="1437305"/>
            <a:chExt cx="525017" cy="525017"/>
          </a:xfrm>
        </p:grpSpPr>
        <p:cxnSp>
          <p:nvCxnSpPr>
            <p:cNvPr id="17" name="Straight Connector 63"/>
            <p:cNvCxnSpPr>
              <a:cxnSpLocks noChangeShapeType="1"/>
            </p:cNvCxnSpPr>
            <p:nvPr/>
          </p:nvCxnSpPr>
          <p:spPr bwMode="auto">
            <a:xfrm flipH="1">
              <a:off x="-1074476" y="1437305"/>
              <a:ext cx="420369" cy="525017"/>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66"/>
            <p:cNvCxnSpPr>
              <a:cxnSpLocks noChangeShapeType="1"/>
            </p:cNvCxnSpPr>
            <p:nvPr/>
          </p:nvCxnSpPr>
          <p:spPr bwMode="auto">
            <a:xfrm rot="3600000" flipH="1">
              <a:off x="-1072791" y="1457173"/>
              <a:ext cx="420369" cy="525017"/>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TextBox 18"/>
          <p:cNvSpPr txBox="1">
            <a:spLocks noChangeArrowheads="1"/>
          </p:cNvSpPr>
          <p:nvPr/>
        </p:nvSpPr>
        <p:spPr bwMode="auto">
          <a:xfrm>
            <a:off x="6364972" y="2574549"/>
            <a:ext cx="3899024"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But during interrogation the laser imprints a phase that it is different between lattice sites</a:t>
            </a:r>
          </a:p>
        </p:txBody>
      </p:sp>
      <p:grpSp>
        <p:nvGrpSpPr>
          <p:cNvPr id="20" name="Group 42"/>
          <p:cNvGrpSpPr>
            <a:grpSpLocks/>
          </p:cNvGrpSpPr>
          <p:nvPr/>
        </p:nvGrpSpPr>
        <p:grpSpPr bwMode="auto">
          <a:xfrm>
            <a:off x="4676668" y="3563376"/>
            <a:ext cx="1530350" cy="377825"/>
            <a:chOff x="1344" y="2592"/>
            <a:chExt cx="1200" cy="176"/>
          </a:xfrm>
        </p:grpSpPr>
        <p:sp>
          <p:nvSpPr>
            <p:cNvPr id="21" name="Freeform 43"/>
            <p:cNvSpPr>
              <a:spLocks/>
            </p:cNvSpPr>
            <p:nvPr/>
          </p:nvSpPr>
          <p:spPr bwMode="auto">
            <a:xfrm>
              <a:off x="1344" y="2592"/>
              <a:ext cx="960" cy="176"/>
            </a:xfrm>
            <a:custGeom>
              <a:avLst/>
              <a:gdLst>
                <a:gd name="T0" fmla="*/ 17 w 1313"/>
                <a:gd name="T1" fmla="*/ 280 h 1208"/>
                <a:gd name="T2" fmla="*/ 38 w 1313"/>
                <a:gd name="T3" fmla="*/ 42 h 1208"/>
                <a:gd name="T4" fmla="*/ 67 w 1313"/>
                <a:gd name="T5" fmla="*/ 42 h 1208"/>
                <a:gd name="T6" fmla="*/ 88 w 1313"/>
                <a:gd name="T7" fmla="*/ 280 h 1208"/>
                <a:gd name="T8" fmla="*/ 109 w 1313"/>
                <a:gd name="T9" fmla="*/ 641 h 1208"/>
                <a:gd name="T10" fmla="*/ 131 w 1313"/>
                <a:gd name="T11" fmla="*/ 988 h 1208"/>
                <a:gd name="T12" fmla="*/ 155 w 1313"/>
                <a:gd name="T13" fmla="*/ 1190 h 1208"/>
                <a:gd name="T14" fmla="*/ 180 w 1313"/>
                <a:gd name="T15" fmla="*/ 1133 h 1208"/>
                <a:gd name="T16" fmla="*/ 201 w 1313"/>
                <a:gd name="T17" fmla="*/ 860 h 1208"/>
                <a:gd name="T18" fmla="*/ 223 w 1313"/>
                <a:gd name="T19" fmla="*/ 492 h 1208"/>
                <a:gd name="T20" fmla="*/ 247 w 1313"/>
                <a:gd name="T21" fmla="*/ 163 h 1208"/>
                <a:gd name="T22" fmla="*/ 269 w 1313"/>
                <a:gd name="T23" fmla="*/ 3 h 1208"/>
                <a:gd name="T24" fmla="*/ 293 w 1313"/>
                <a:gd name="T25" fmla="*/ 117 h 1208"/>
                <a:gd name="T26" fmla="*/ 315 w 1313"/>
                <a:gd name="T27" fmla="*/ 418 h 1208"/>
                <a:gd name="T28" fmla="*/ 336 w 1313"/>
                <a:gd name="T29" fmla="*/ 790 h 1208"/>
                <a:gd name="T30" fmla="*/ 361 w 1313"/>
                <a:gd name="T31" fmla="*/ 1091 h 1208"/>
                <a:gd name="T32" fmla="*/ 386 w 1313"/>
                <a:gd name="T33" fmla="*/ 1204 h 1208"/>
                <a:gd name="T34" fmla="*/ 407 w 1313"/>
                <a:gd name="T35" fmla="*/ 1045 h 1208"/>
                <a:gd name="T36" fmla="*/ 428 w 1313"/>
                <a:gd name="T37" fmla="*/ 715 h 1208"/>
                <a:gd name="T38" fmla="*/ 453 w 1313"/>
                <a:gd name="T39" fmla="*/ 347 h 1208"/>
                <a:gd name="T40" fmla="*/ 474 w 1313"/>
                <a:gd name="T41" fmla="*/ 74 h 1208"/>
                <a:gd name="T42" fmla="*/ 499 w 1313"/>
                <a:gd name="T43" fmla="*/ 18 h 1208"/>
                <a:gd name="T44" fmla="*/ 520 w 1313"/>
                <a:gd name="T45" fmla="*/ 219 h 1208"/>
                <a:gd name="T46" fmla="*/ 545 w 1313"/>
                <a:gd name="T47" fmla="*/ 567 h 1208"/>
                <a:gd name="T48" fmla="*/ 566 w 1313"/>
                <a:gd name="T49" fmla="*/ 928 h 1208"/>
                <a:gd name="T50" fmla="*/ 587 w 1313"/>
                <a:gd name="T51" fmla="*/ 1165 h 1208"/>
                <a:gd name="T52" fmla="*/ 612 w 1313"/>
                <a:gd name="T53" fmla="*/ 1179 h 1208"/>
                <a:gd name="T54" fmla="*/ 633 w 1313"/>
                <a:gd name="T55" fmla="*/ 960 h 1208"/>
                <a:gd name="T56" fmla="*/ 655 w 1313"/>
                <a:gd name="T57" fmla="*/ 605 h 1208"/>
                <a:gd name="T58" fmla="*/ 676 w 1313"/>
                <a:gd name="T59" fmla="*/ 248 h 1208"/>
                <a:gd name="T60" fmla="*/ 701 w 1313"/>
                <a:gd name="T61" fmla="*/ 28 h 1208"/>
                <a:gd name="T62" fmla="*/ 722 w 1313"/>
                <a:gd name="T63" fmla="*/ 42 h 1208"/>
                <a:gd name="T64" fmla="*/ 747 w 1313"/>
                <a:gd name="T65" fmla="*/ 280 h 1208"/>
                <a:gd name="T66" fmla="*/ 768 w 1313"/>
                <a:gd name="T67" fmla="*/ 641 h 1208"/>
                <a:gd name="T68" fmla="*/ 789 w 1313"/>
                <a:gd name="T69" fmla="*/ 988 h 1208"/>
                <a:gd name="T70" fmla="*/ 810 w 1313"/>
                <a:gd name="T71" fmla="*/ 1190 h 1208"/>
                <a:gd name="T72" fmla="*/ 835 w 1313"/>
                <a:gd name="T73" fmla="*/ 1151 h 1208"/>
                <a:gd name="T74" fmla="*/ 857 w 1313"/>
                <a:gd name="T75" fmla="*/ 896 h 1208"/>
                <a:gd name="T76" fmla="*/ 878 w 1313"/>
                <a:gd name="T77" fmla="*/ 528 h 1208"/>
                <a:gd name="T78" fmla="*/ 899 w 1313"/>
                <a:gd name="T79" fmla="*/ 191 h 1208"/>
                <a:gd name="T80" fmla="*/ 924 w 1313"/>
                <a:gd name="T81" fmla="*/ 10 h 1208"/>
                <a:gd name="T82" fmla="*/ 945 w 1313"/>
                <a:gd name="T83" fmla="*/ 74 h 1208"/>
                <a:gd name="T84" fmla="*/ 970 w 1313"/>
                <a:gd name="T85" fmla="*/ 347 h 1208"/>
                <a:gd name="T86" fmla="*/ 991 w 1313"/>
                <a:gd name="T87" fmla="*/ 715 h 1208"/>
                <a:gd name="T88" fmla="*/ 1012 w 1313"/>
                <a:gd name="T89" fmla="*/ 1045 h 1208"/>
                <a:gd name="T90" fmla="*/ 1034 w 1313"/>
                <a:gd name="T91" fmla="*/ 1204 h 1208"/>
                <a:gd name="T92" fmla="*/ 1058 w 1313"/>
                <a:gd name="T93" fmla="*/ 1112 h 1208"/>
                <a:gd name="T94" fmla="*/ 1080 w 1313"/>
                <a:gd name="T95" fmla="*/ 825 h 1208"/>
                <a:gd name="T96" fmla="*/ 1101 w 1313"/>
                <a:gd name="T97" fmla="*/ 453 h 1208"/>
                <a:gd name="T98" fmla="*/ 1126 w 1313"/>
                <a:gd name="T99" fmla="*/ 138 h 1208"/>
                <a:gd name="T100" fmla="*/ 1147 w 1313"/>
                <a:gd name="T101" fmla="*/ 0 h 1208"/>
                <a:gd name="T102" fmla="*/ 1172 w 1313"/>
                <a:gd name="T103" fmla="*/ 117 h 1208"/>
                <a:gd name="T104" fmla="*/ 1193 w 1313"/>
                <a:gd name="T105" fmla="*/ 418 h 1208"/>
                <a:gd name="T106" fmla="*/ 1214 w 1313"/>
                <a:gd name="T107" fmla="*/ 790 h 1208"/>
                <a:gd name="T108" fmla="*/ 1235 w 1313"/>
                <a:gd name="T109" fmla="*/ 1091 h 1208"/>
                <a:gd name="T110" fmla="*/ 1260 w 1313"/>
                <a:gd name="T111" fmla="*/ 1208 h 1208"/>
                <a:gd name="T112" fmla="*/ 1281 w 1313"/>
                <a:gd name="T113" fmla="*/ 1069 h 1208"/>
                <a:gd name="T114" fmla="*/ 1303 w 1313"/>
                <a:gd name="T115" fmla="*/ 754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13" h="1208">
                  <a:moveTo>
                    <a:pt x="0" y="605"/>
                  </a:moveTo>
                  <a:lnTo>
                    <a:pt x="0" y="567"/>
                  </a:lnTo>
                  <a:lnTo>
                    <a:pt x="3" y="528"/>
                  </a:lnTo>
                  <a:lnTo>
                    <a:pt x="3" y="492"/>
                  </a:lnTo>
                  <a:lnTo>
                    <a:pt x="7" y="453"/>
                  </a:lnTo>
                  <a:lnTo>
                    <a:pt x="10" y="418"/>
                  </a:lnTo>
                  <a:lnTo>
                    <a:pt x="10" y="382"/>
                  </a:lnTo>
                  <a:lnTo>
                    <a:pt x="14" y="347"/>
                  </a:lnTo>
                  <a:lnTo>
                    <a:pt x="17" y="311"/>
                  </a:lnTo>
                  <a:lnTo>
                    <a:pt x="17" y="280"/>
                  </a:lnTo>
                  <a:lnTo>
                    <a:pt x="21" y="248"/>
                  </a:lnTo>
                  <a:lnTo>
                    <a:pt x="21" y="219"/>
                  </a:lnTo>
                  <a:lnTo>
                    <a:pt x="24" y="191"/>
                  </a:lnTo>
                  <a:lnTo>
                    <a:pt x="28" y="163"/>
                  </a:lnTo>
                  <a:lnTo>
                    <a:pt x="28" y="138"/>
                  </a:lnTo>
                  <a:lnTo>
                    <a:pt x="31" y="117"/>
                  </a:lnTo>
                  <a:lnTo>
                    <a:pt x="35" y="95"/>
                  </a:lnTo>
                  <a:lnTo>
                    <a:pt x="35" y="74"/>
                  </a:lnTo>
                  <a:lnTo>
                    <a:pt x="38" y="56"/>
                  </a:lnTo>
                  <a:lnTo>
                    <a:pt x="38" y="42"/>
                  </a:lnTo>
                  <a:lnTo>
                    <a:pt x="42" y="28"/>
                  </a:lnTo>
                  <a:lnTo>
                    <a:pt x="46" y="18"/>
                  </a:lnTo>
                  <a:lnTo>
                    <a:pt x="46" y="10"/>
                  </a:lnTo>
                  <a:lnTo>
                    <a:pt x="49" y="3"/>
                  </a:lnTo>
                  <a:lnTo>
                    <a:pt x="53" y="0"/>
                  </a:lnTo>
                  <a:lnTo>
                    <a:pt x="56" y="3"/>
                  </a:lnTo>
                  <a:lnTo>
                    <a:pt x="60" y="10"/>
                  </a:lnTo>
                  <a:lnTo>
                    <a:pt x="63" y="18"/>
                  </a:lnTo>
                  <a:lnTo>
                    <a:pt x="63" y="28"/>
                  </a:lnTo>
                  <a:lnTo>
                    <a:pt x="67" y="42"/>
                  </a:lnTo>
                  <a:lnTo>
                    <a:pt x="67" y="56"/>
                  </a:lnTo>
                  <a:lnTo>
                    <a:pt x="70" y="74"/>
                  </a:lnTo>
                  <a:lnTo>
                    <a:pt x="74" y="95"/>
                  </a:lnTo>
                  <a:lnTo>
                    <a:pt x="74" y="117"/>
                  </a:lnTo>
                  <a:lnTo>
                    <a:pt x="77" y="138"/>
                  </a:lnTo>
                  <a:lnTo>
                    <a:pt x="81" y="163"/>
                  </a:lnTo>
                  <a:lnTo>
                    <a:pt x="81" y="191"/>
                  </a:lnTo>
                  <a:lnTo>
                    <a:pt x="85" y="219"/>
                  </a:lnTo>
                  <a:lnTo>
                    <a:pt x="85" y="248"/>
                  </a:lnTo>
                  <a:lnTo>
                    <a:pt x="88" y="280"/>
                  </a:lnTo>
                  <a:lnTo>
                    <a:pt x="92" y="311"/>
                  </a:lnTo>
                  <a:lnTo>
                    <a:pt x="92" y="347"/>
                  </a:lnTo>
                  <a:lnTo>
                    <a:pt x="95" y="382"/>
                  </a:lnTo>
                  <a:lnTo>
                    <a:pt x="95" y="418"/>
                  </a:lnTo>
                  <a:lnTo>
                    <a:pt x="99" y="453"/>
                  </a:lnTo>
                  <a:lnTo>
                    <a:pt x="102" y="492"/>
                  </a:lnTo>
                  <a:lnTo>
                    <a:pt x="102" y="528"/>
                  </a:lnTo>
                  <a:lnTo>
                    <a:pt x="106" y="567"/>
                  </a:lnTo>
                  <a:lnTo>
                    <a:pt x="109" y="602"/>
                  </a:lnTo>
                  <a:lnTo>
                    <a:pt x="109" y="641"/>
                  </a:lnTo>
                  <a:lnTo>
                    <a:pt x="113" y="680"/>
                  </a:lnTo>
                  <a:lnTo>
                    <a:pt x="113" y="715"/>
                  </a:lnTo>
                  <a:lnTo>
                    <a:pt x="116" y="754"/>
                  </a:lnTo>
                  <a:lnTo>
                    <a:pt x="120" y="790"/>
                  </a:lnTo>
                  <a:lnTo>
                    <a:pt x="120" y="825"/>
                  </a:lnTo>
                  <a:lnTo>
                    <a:pt x="123" y="860"/>
                  </a:lnTo>
                  <a:lnTo>
                    <a:pt x="123" y="896"/>
                  </a:lnTo>
                  <a:lnTo>
                    <a:pt x="127" y="928"/>
                  </a:lnTo>
                  <a:lnTo>
                    <a:pt x="131" y="960"/>
                  </a:lnTo>
                  <a:lnTo>
                    <a:pt x="131" y="988"/>
                  </a:lnTo>
                  <a:lnTo>
                    <a:pt x="134" y="1016"/>
                  </a:lnTo>
                  <a:lnTo>
                    <a:pt x="138" y="1045"/>
                  </a:lnTo>
                  <a:lnTo>
                    <a:pt x="138" y="1069"/>
                  </a:lnTo>
                  <a:lnTo>
                    <a:pt x="141" y="1091"/>
                  </a:lnTo>
                  <a:lnTo>
                    <a:pt x="141" y="1112"/>
                  </a:lnTo>
                  <a:lnTo>
                    <a:pt x="145" y="1133"/>
                  </a:lnTo>
                  <a:lnTo>
                    <a:pt x="148" y="1151"/>
                  </a:lnTo>
                  <a:lnTo>
                    <a:pt x="148" y="1165"/>
                  </a:lnTo>
                  <a:lnTo>
                    <a:pt x="152" y="1179"/>
                  </a:lnTo>
                  <a:lnTo>
                    <a:pt x="155" y="1190"/>
                  </a:lnTo>
                  <a:lnTo>
                    <a:pt x="155" y="1197"/>
                  </a:lnTo>
                  <a:lnTo>
                    <a:pt x="159" y="1204"/>
                  </a:lnTo>
                  <a:lnTo>
                    <a:pt x="162" y="1208"/>
                  </a:lnTo>
                  <a:lnTo>
                    <a:pt x="166" y="1204"/>
                  </a:lnTo>
                  <a:lnTo>
                    <a:pt x="170" y="1197"/>
                  </a:lnTo>
                  <a:lnTo>
                    <a:pt x="170" y="1190"/>
                  </a:lnTo>
                  <a:lnTo>
                    <a:pt x="173" y="1179"/>
                  </a:lnTo>
                  <a:lnTo>
                    <a:pt x="177" y="1165"/>
                  </a:lnTo>
                  <a:lnTo>
                    <a:pt x="177" y="1151"/>
                  </a:lnTo>
                  <a:lnTo>
                    <a:pt x="180" y="1133"/>
                  </a:lnTo>
                  <a:lnTo>
                    <a:pt x="184" y="1112"/>
                  </a:lnTo>
                  <a:lnTo>
                    <a:pt x="184" y="1091"/>
                  </a:lnTo>
                  <a:lnTo>
                    <a:pt x="187" y="1069"/>
                  </a:lnTo>
                  <a:lnTo>
                    <a:pt x="187" y="1045"/>
                  </a:lnTo>
                  <a:lnTo>
                    <a:pt x="191" y="1016"/>
                  </a:lnTo>
                  <a:lnTo>
                    <a:pt x="194" y="988"/>
                  </a:lnTo>
                  <a:lnTo>
                    <a:pt x="194" y="960"/>
                  </a:lnTo>
                  <a:lnTo>
                    <a:pt x="198" y="928"/>
                  </a:lnTo>
                  <a:lnTo>
                    <a:pt x="201" y="896"/>
                  </a:lnTo>
                  <a:lnTo>
                    <a:pt x="201" y="860"/>
                  </a:lnTo>
                  <a:lnTo>
                    <a:pt x="205" y="825"/>
                  </a:lnTo>
                  <a:lnTo>
                    <a:pt x="205" y="790"/>
                  </a:lnTo>
                  <a:lnTo>
                    <a:pt x="208" y="754"/>
                  </a:lnTo>
                  <a:lnTo>
                    <a:pt x="212" y="715"/>
                  </a:lnTo>
                  <a:lnTo>
                    <a:pt x="212" y="680"/>
                  </a:lnTo>
                  <a:lnTo>
                    <a:pt x="216" y="641"/>
                  </a:lnTo>
                  <a:lnTo>
                    <a:pt x="216" y="605"/>
                  </a:lnTo>
                  <a:lnTo>
                    <a:pt x="219" y="567"/>
                  </a:lnTo>
                  <a:lnTo>
                    <a:pt x="223" y="528"/>
                  </a:lnTo>
                  <a:lnTo>
                    <a:pt x="223" y="492"/>
                  </a:lnTo>
                  <a:lnTo>
                    <a:pt x="226" y="453"/>
                  </a:lnTo>
                  <a:lnTo>
                    <a:pt x="230" y="418"/>
                  </a:lnTo>
                  <a:lnTo>
                    <a:pt x="230" y="382"/>
                  </a:lnTo>
                  <a:lnTo>
                    <a:pt x="233" y="347"/>
                  </a:lnTo>
                  <a:lnTo>
                    <a:pt x="233" y="311"/>
                  </a:lnTo>
                  <a:lnTo>
                    <a:pt x="237" y="280"/>
                  </a:lnTo>
                  <a:lnTo>
                    <a:pt x="240" y="248"/>
                  </a:lnTo>
                  <a:lnTo>
                    <a:pt x="240" y="219"/>
                  </a:lnTo>
                  <a:lnTo>
                    <a:pt x="244" y="191"/>
                  </a:lnTo>
                  <a:lnTo>
                    <a:pt x="247" y="163"/>
                  </a:lnTo>
                  <a:lnTo>
                    <a:pt x="247" y="138"/>
                  </a:lnTo>
                  <a:lnTo>
                    <a:pt x="251" y="117"/>
                  </a:lnTo>
                  <a:lnTo>
                    <a:pt x="251" y="95"/>
                  </a:lnTo>
                  <a:lnTo>
                    <a:pt x="254" y="74"/>
                  </a:lnTo>
                  <a:lnTo>
                    <a:pt x="258" y="56"/>
                  </a:lnTo>
                  <a:lnTo>
                    <a:pt x="258" y="42"/>
                  </a:lnTo>
                  <a:lnTo>
                    <a:pt x="262" y="28"/>
                  </a:lnTo>
                  <a:lnTo>
                    <a:pt x="262" y="18"/>
                  </a:lnTo>
                  <a:lnTo>
                    <a:pt x="265" y="10"/>
                  </a:lnTo>
                  <a:lnTo>
                    <a:pt x="269" y="3"/>
                  </a:lnTo>
                  <a:lnTo>
                    <a:pt x="272" y="0"/>
                  </a:lnTo>
                  <a:lnTo>
                    <a:pt x="276" y="3"/>
                  </a:lnTo>
                  <a:lnTo>
                    <a:pt x="279" y="10"/>
                  </a:lnTo>
                  <a:lnTo>
                    <a:pt x="279" y="18"/>
                  </a:lnTo>
                  <a:lnTo>
                    <a:pt x="283" y="28"/>
                  </a:lnTo>
                  <a:lnTo>
                    <a:pt x="286" y="42"/>
                  </a:lnTo>
                  <a:lnTo>
                    <a:pt x="286" y="56"/>
                  </a:lnTo>
                  <a:lnTo>
                    <a:pt x="290" y="74"/>
                  </a:lnTo>
                  <a:lnTo>
                    <a:pt x="293" y="95"/>
                  </a:lnTo>
                  <a:lnTo>
                    <a:pt x="293" y="117"/>
                  </a:lnTo>
                  <a:lnTo>
                    <a:pt x="297" y="138"/>
                  </a:lnTo>
                  <a:lnTo>
                    <a:pt x="297" y="163"/>
                  </a:lnTo>
                  <a:lnTo>
                    <a:pt x="301" y="191"/>
                  </a:lnTo>
                  <a:lnTo>
                    <a:pt x="304" y="219"/>
                  </a:lnTo>
                  <a:lnTo>
                    <a:pt x="304" y="248"/>
                  </a:lnTo>
                  <a:lnTo>
                    <a:pt x="308" y="280"/>
                  </a:lnTo>
                  <a:lnTo>
                    <a:pt x="308" y="311"/>
                  </a:lnTo>
                  <a:lnTo>
                    <a:pt x="311" y="347"/>
                  </a:lnTo>
                  <a:lnTo>
                    <a:pt x="315" y="382"/>
                  </a:lnTo>
                  <a:lnTo>
                    <a:pt x="315" y="418"/>
                  </a:lnTo>
                  <a:lnTo>
                    <a:pt x="318" y="453"/>
                  </a:lnTo>
                  <a:lnTo>
                    <a:pt x="322" y="492"/>
                  </a:lnTo>
                  <a:lnTo>
                    <a:pt x="322" y="528"/>
                  </a:lnTo>
                  <a:lnTo>
                    <a:pt x="325" y="567"/>
                  </a:lnTo>
                  <a:lnTo>
                    <a:pt x="325" y="602"/>
                  </a:lnTo>
                  <a:lnTo>
                    <a:pt x="329" y="641"/>
                  </a:lnTo>
                  <a:lnTo>
                    <a:pt x="332" y="680"/>
                  </a:lnTo>
                  <a:lnTo>
                    <a:pt x="332" y="715"/>
                  </a:lnTo>
                  <a:lnTo>
                    <a:pt x="336" y="754"/>
                  </a:lnTo>
                  <a:lnTo>
                    <a:pt x="336" y="790"/>
                  </a:lnTo>
                  <a:lnTo>
                    <a:pt x="339" y="825"/>
                  </a:lnTo>
                  <a:lnTo>
                    <a:pt x="343" y="860"/>
                  </a:lnTo>
                  <a:lnTo>
                    <a:pt x="343" y="896"/>
                  </a:lnTo>
                  <a:lnTo>
                    <a:pt x="347" y="928"/>
                  </a:lnTo>
                  <a:lnTo>
                    <a:pt x="350" y="960"/>
                  </a:lnTo>
                  <a:lnTo>
                    <a:pt x="350" y="988"/>
                  </a:lnTo>
                  <a:lnTo>
                    <a:pt x="354" y="1016"/>
                  </a:lnTo>
                  <a:lnTo>
                    <a:pt x="354" y="1045"/>
                  </a:lnTo>
                  <a:lnTo>
                    <a:pt x="357" y="1069"/>
                  </a:lnTo>
                  <a:lnTo>
                    <a:pt x="361" y="1091"/>
                  </a:lnTo>
                  <a:lnTo>
                    <a:pt x="361" y="1112"/>
                  </a:lnTo>
                  <a:lnTo>
                    <a:pt x="364" y="1133"/>
                  </a:lnTo>
                  <a:lnTo>
                    <a:pt x="368" y="1151"/>
                  </a:lnTo>
                  <a:lnTo>
                    <a:pt x="368" y="1165"/>
                  </a:lnTo>
                  <a:lnTo>
                    <a:pt x="371" y="1179"/>
                  </a:lnTo>
                  <a:lnTo>
                    <a:pt x="371" y="1190"/>
                  </a:lnTo>
                  <a:lnTo>
                    <a:pt x="375" y="1197"/>
                  </a:lnTo>
                  <a:lnTo>
                    <a:pt x="378" y="1204"/>
                  </a:lnTo>
                  <a:lnTo>
                    <a:pt x="382" y="1208"/>
                  </a:lnTo>
                  <a:lnTo>
                    <a:pt x="386" y="1204"/>
                  </a:lnTo>
                  <a:lnTo>
                    <a:pt x="389" y="1197"/>
                  </a:lnTo>
                  <a:lnTo>
                    <a:pt x="389" y="1190"/>
                  </a:lnTo>
                  <a:lnTo>
                    <a:pt x="393" y="1179"/>
                  </a:lnTo>
                  <a:lnTo>
                    <a:pt x="396" y="1165"/>
                  </a:lnTo>
                  <a:lnTo>
                    <a:pt x="396" y="1151"/>
                  </a:lnTo>
                  <a:lnTo>
                    <a:pt x="400" y="1133"/>
                  </a:lnTo>
                  <a:lnTo>
                    <a:pt x="400" y="1112"/>
                  </a:lnTo>
                  <a:lnTo>
                    <a:pt x="403" y="1091"/>
                  </a:lnTo>
                  <a:lnTo>
                    <a:pt x="407" y="1069"/>
                  </a:lnTo>
                  <a:lnTo>
                    <a:pt x="407" y="1045"/>
                  </a:lnTo>
                  <a:lnTo>
                    <a:pt x="410" y="1016"/>
                  </a:lnTo>
                  <a:lnTo>
                    <a:pt x="414" y="988"/>
                  </a:lnTo>
                  <a:lnTo>
                    <a:pt x="414" y="960"/>
                  </a:lnTo>
                  <a:lnTo>
                    <a:pt x="417" y="928"/>
                  </a:lnTo>
                  <a:lnTo>
                    <a:pt x="417" y="896"/>
                  </a:lnTo>
                  <a:lnTo>
                    <a:pt x="421" y="860"/>
                  </a:lnTo>
                  <a:lnTo>
                    <a:pt x="424" y="825"/>
                  </a:lnTo>
                  <a:lnTo>
                    <a:pt x="424" y="790"/>
                  </a:lnTo>
                  <a:lnTo>
                    <a:pt x="428" y="754"/>
                  </a:lnTo>
                  <a:lnTo>
                    <a:pt x="428" y="715"/>
                  </a:lnTo>
                  <a:lnTo>
                    <a:pt x="432" y="680"/>
                  </a:lnTo>
                  <a:lnTo>
                    <a:pt x="435" y="641"/>
                  </a:lnTo>
                  <a:lnTo>
                    <a:pt x="435" y="605"/>
                  </a:lnTo>
                  <a:lnTo>
                    <a:pt x="439" y="567"/>
                  </a:lnTo>
                  <a:lnTo>
                    <a:pt x="442" y="528"/>
                  </a:lnTo>
                  <a:lnTo>
                    <a:pt x="442" y="492"/>
                  </a:lnTo>
                  <a:lnTo>
                    <a:pt x="446" y="453"/>
                  </a:lnTo>
                  <a:lnTo>
                    <a:pt x="446" y="418"/>
                  </a:lnTo>
                  <a:lnTo>
                    <a:pt x="449" y="382"/>
                  </a:lnTo>
                  <a:lnTo>
                    <a:pt x="453" y="347"/>
                  </a:lnTo>
                  <a:lnTo>
                    <a:pt x="453" y="311"/>
                  </a:lnTo>
                  <a:lnTo>
                    <a:pt x="456" y="280"/>
                  </a:lnTo>
                  <a:lnTo>
                    <a:pt x="460" y="248"/>
                  </a:lnTo>
                  <a:lnTo>
                    <a:pt x="460" y="219"/>
                  </a:lnTo>
                  <a:lnTo>
                    <a:pt x="463" y="191"/>
                  </a:lnTo>
                  <a:lnTo>
                    <a:pt x="463" y="163"/>
                  </a:lnTo>
                  <a:lnTo>
                    <a:pt x="467" y="138"/>
                  </a:lnTo>
                  <a:lnTo>
                    <a:pt x="471" y="117"/>
                  </a:lnTo>
                  <a:lnTo>
                    <a:pt x="471" y="95"/>
                  </a:lnTo>
                  <a:lnTo>
                    <a:pt x="474" y="74"/>
                  </a:lnTo>
                  <a:lnTo>
                    <a:pt x="474" y="56"/>
                  </a:lnTo>
                  <a:lnTo>
                    <a:pt x="478" y="42"/>
                  </a:lnTo>
                  <a:lnTo>
                    <a:pt x="481" y="28"/>
                  </a:lnTo>
                  <a:lnTo>
                    <a:pt x="481" y="18"/>
                  </a:lnTo>
                  <a:lnTo>
                    <a:pt x="485" y="10"/>
                  </a:lnTo>
                  <a:lnTo>
                    <a:pt x="488" y="3"/>
                  </a:lnTo>
                  <a:lnTo>
                    <a:pt x="492" y="0"/>
                  </a:lnTo>
                  <a:lnTo>
                    <a:pt x="495" y="3"/>
                  </a:lnTo>
                  <a:lnTo>
                    <a:pt x="499" y="10"/>
                  </a:lnTo>
                  <a:lnTo>
                    <a:pt x="499" y="18"/>
                  </a:lnTo>
                  <a:lnTo>
                    <a:pt x="502" y="28"/>
                  </a:lnTo>
                  <a:lnTo>
                    <a:pt x="506" y="42"/>
                  </a:lnTo>
                  <a:lnTo>
                    <a:pt x="506" y="56"/>
                  </a:lnTo>
                  <a:lnTo>
                    <a:pt x="509" y="74"/>
                  </a:lnTo>
                  <a:lnTo>
                    <a:pt x="509" y="95"/>
                  </a:lnTo>
                  <a:lnTo>
                    <a:pt x="513" y="117"/>
                  </a:lnTo>
                  <a:lnTo>
                    <a:pt x="517" y="138"/>
                  </a:lnTo>
                  <a:lnTo>
                    <a:pt x="517" y="163"/>
                  </a:lnTo>
                  <a:lnTo>
                    <a:pt x="520" y="191"/>
                  </a:lnTo>
                  <a:lnTo>
                    <a:pt x="520" y="219"/>
                  </a:lnTo>
                  <a:lnTo>
                    <a:pt x="524" y="248"/>
                  </a:lnTo>
                  <a:lnTo>
                    <a:pt x="527" y="280"/>
                  </a:lnTo>
                  <a:lnTo>
                    <a:pt x="527" y="311"/>
                  </a:lnTo>
                  <a:lnTo>
                    <a:pt x="531" y="347"/>
                  </a:lnTo>
                  <a:lnTo>
                    <a:pt x="534" y="382"/>
                  </a:lnTo>
                  <a:lnTo>
                    <a:pt x="534" y="418"/>
                  </a:lnTo>
                  <a:lnTo>
                    <a:pt x="538" y="453"/>
                  </a:lnTo>
                  <a:lnTo>
                    <a:pt x="538" y="492"/>
                  </a:lnTo>
                  <a:lnTo>
                    <a:pt x="541" y="528"/>
                  </a:lnTo>
                  <a:lnTo>
                    <a:pt x="545" y="567"/>
                  </a:lnTo>
                  <a:lnTo>
                    <a:pt x="545" y="602"/>
                  </a:lnTo>
                  <a:lnTo>
                    <a:pt x="548" y="641"/>
                  </a:lnTo>
                  <a:lnTo>
                    <a:pt x="548" y="680"/>
                  </a:lnTo>
                  <a:lnTo>
                    <a:pt x="552" y="715"/>
                  </a:lnTo>
                  <a:lnTo>
                    <a:pt x="556" y="754"/>
                  </a:lnTo>
                  <a:lnTo>
                    <a:pt x="556" y="790"/>
                  </a:lnTo>
                  <a:lnTo>
                    <a:pt x="559" y="825"/>
                  </a:lnTo>
                  <a:lnTo>
                    <a:pt x="563" y="860"/>
                  </a:lnTo>
                  <a:lnTo>
                    <a:pt x="563" y="896"/>
                  </a:lnTo>
                  <a:lnTo>
                    <a:pt x="566" y="928"/>
                  </a:lnTo>
                  <a:lnTo>
                    <a:pt x="566" y="960"/>
                  </a:lnTo>
                  <a:lnTo>
                    <a:pt x="570" y="988"/>
                  </a:lnTo>
                  <a:lnTo>
                    <a:pt x="573" y="1016"/>
                  </a:lnTo>
                  <a:lnTo>
                    <a:pt x="573" y="1045"/>
                  </a:lnTo>
                  <a:lnTo>
                    <a:pt x="577" y="1069"/>
                  </a:lnTo>
                  <a:lnTo>
                    <a:pt x="580" y="1091"/>
                  </a:lnTo>
                  <a:lnTo>
                    <a:pt x="580" y="1112"/>
                  </a:lnTo>
                  <a:lnTo>
                    <a:pt x="584" y="1133"/>
                  </a:lnTo>
                  <a:lnTo>
                    <a:pt x="584" y="1151"/>
                  </a:lnTo>
                  <a:lnTo>
                    <a:pt x="587" y="1165"/>
                  </a:lnTo>
                  <a:lnTo>
                    <a:pt x="591" y="1179"/>
                  </a:lnTo>
                  <a:lnTo>
                    <a:pt x="591" y="1190"/>
                  </a:lnTo>
                  <a:lnTo>
                    <a:pt x="594" y="1197"/>
                  </a:lnTo>
                  <a:lnTo>
                    <a:pt x="594" y="1204"/>
                  </a:lnTo>
                  <a:lnTo>
                    <a:pt x="598" y="1208"/>
                  </a:lnTo>
                  <a:lnTo>
                    <a:pt x="602" y="1208"/>
                  </a:lnTo>
                  <a:lnTo>
                    <a:pt x="605" y="1204"/>
                  </a:lnTo>
                  <a:lnTo>
                    <a:pt x="609" y="1197"/>
                  </a:lnTo>
                  <a:lnTo>
                    <a:pt x="609" y="1190"/>
                  </a:lnTo>
                  <a:lnTo>
                    <a:pt x="612" y="1179"/>
                  </a:lnTo>
                  <a:lnTo>
                    <a:pt x="612" y="1165"/>
                  </a:lnTo>
                  <a:lnTo>
                    <a:pt x="616" y="1151"/>
                  </a:lnTo>
                  <a:lnTo>
                    <a:pt x="619" y="1133"/>
                  </a:lnTo>
                  <a:lnTo>
                    <a:pt x="619" y="1112"/>
                  </a:lnTo>
                  <a:lnTo>
                    <a:pt x="623" y="1091"/>
                  </a:lnTo>
                  <a:lnTo>
                    <a:pt x="626" y="1069"/>
                  </a:lnTo>
                  <a:lnTo>
                    <a:pt x="626" y="1045"/>
                  </a:lnTo>
                  <a:lnTo>
                    <a:pt x="630" y="1016"/>
                  </a:lnTo>
                  <a:lnTo>
                    <a:pt x="630" y="988"/>
                  </a:lnTo>
                  <a:lnTo>
                    <a:pt x="633" y="960"/>
                  </a:lnTo>
                  <a:lnTo>
                    <a:pt x="637" y="928"/>
                  </a:lnTo>
                  <a:lnTo>
                    <a:pt x="637" y="896"/>
                  </a:lnTo>
                  <a:lnTo>
                    <a:pt x="641" y="860"/>
                  </a:lnTo>
                  <a:lnTo>
                    <a:pt x="641" y="825"/>
                  </a:lnTo>
                  <a:lnTo>
                    <a:pt x="644" y="790"/>
                  </a:lnTo>
                  <a:lnTo>
                    <a:pt x="648" y="754"/>
                  </a:lnTo>
                  <a:lnTo>
                    <a:pt x="648" y="715"/>
                  </a:lnTo>
                  <a:lnTo>
                    <a:pt x="651" y="680"/>
                  </a:lnTo>
                  <a:lnTo>
                    <a:pt x="655" y="641"/>
                  </a:lnTo>
                  <a:lnTo>
                    <a:pt x="655" y="605"/>
                  </a:lnTo>
                  <a:lnTo>
                    <a:pt x="658" y="567"/>
                  </a:lnTo>
                  <a:lnTo>
                    <a:pt x="658" y="528"/>
                  </a:lnTo>
                  <a:lnTo>
                    <a:pt x="662" y="492"/>
                  </a:lnTo>
                  <a:lnTo>
                    <a:pt x="665" y="453"/>
                  </a:lnTo>
                  <a:lnTo>
                    <a:pt x="665" y="418"/>
                  </a:lnTo>
                  <a:lnTo>
                    <a:pt x="669" y="382"/>
                  </a:lnTo>
                  <a:lnTo>
                    <a:pt x="672" y="347"/>
                  </a:lnTo>
                  <a:lnTo>
                    <a:pt x="672" y="311"/>
                  </a:lnTo>
                  <a:lnTo>
                    <a:pt x="676" y="280"/>
                  </a:lnTo>
                  <a:lnTo>
                    <a:pt x="676" y="248"/>
                  </a:lnTo>
                  <a:lnTo>
                    <a:pt x="679" y="219"/>
                  </a:lnTo>
                  <a:lnTo>
                    <a:pt x="683" y="191"/>
                  </a:lnTo>
                  <a:lnTo>
                    <a:pt x="683" y="163"/>
                  </a:lnTo>
                  <a:lnTo>
                    <a:pt x="687" y="138"/>
                  </a:lnTo>
                  <a:lnTo>
                    <a:pt x="687" y="117"/>
                  </a:lnTo>
                  <a:lnTo>
                    <a:pt x="690" y="95"/>
                  </a:lnTo>
                  <a:lnTo>
                    <a:pt x="694" y="74"/>
                  </a:lnTo>
                  <a:lnTo>
                    <a:pt x="694" y="56"/>
                  </a:lnTo>
                  <a:lnTo>
                    <a:pt x="697" y="42"/>
                  </a:lnTo>
                  <a:lnTo>
                    <a:pt x="701" y="28"/>
                  </a:lnTo>
                  <a:lnTo>
                    <a:pt x="701" y="18"/>
                  </a:lnTo>
                  <a:lnTo>
                    <a:pt x="704" y="10"/>
                  </a:lnTo>
                  <a:lnTo>
                    <a:pt x="704" y="3"/>
                  </a:lnTo>
                  <a:lnTo>
                    <a:pt x="708" y="0"/>
                  </a:lnTo>
                  <a:lnTo>
                    <a:pt x="711" y="0"/>
                  </a:lnTo>
                  <a:lnTo>
                    <a:pt x="715" y="3"/>
                  </a:lnTo>
                  <a:lnTo>
                    <a:pt x="718" y="10"/>
                  </a:lnTo>
                  <a:lnTo>
                    <a:pt x="718" y="18"/>
                  </a:lnTo>
                  <a:lnTo>
                    <a:pt x="722" y="28"/>
                  </a:lnTo>
                  <a:lnTo>
                    <a:pt x="722" y="42"/>
                  </a:lnTo>
                  <a:lnTo>
                    <a:pt x="726" y="56"/>
                  </a:lnTo>
                  <a:lnTo>
                    <a:pt x="729" y="74"/>
                  </a:lnTo>
                  <a:lnTo>
                    <a:pt x="729" y="95"/>
                  </a:lnTo>
                  <a:lnTo>
                    <a:pt x="733" y="117"/>
                  </a:lnTo>
                  <a:lnTo>
                    <a:pt x="733" y="138"/>
                  </a:lnTo>
                  <a:lnTo>
                    <a:pt x="736" y="163"/>
                  </a:lnTo>
                  <a:lnTo>
                    <a:pt x="740" y="191"/>
                  </a:lnTo>
                  <a:lnTo>
                    <a:pt x="740" y="219"/>
                  </a:lnTo>
                  <a:lnTo>
                    <a:pt x="743" y="248"/>
                  </a:lnTo>
                  <a:lnTo>
                    <a:pt x="747" y="280"/>
                  </a:lnTo>
                  <a:lnTo>
                    <a:pt x="747" y="311"/>
                  </a:lnTo>
                  <a:lnTo>
                    <a:pt x="750" y="347"/>
                  </a:lnTo>
                  <a:lnTo>
                    <a:pt x="750" y="382"/>
                  </a:lnTo>
                  <a:lnTo>
                    <a:pt x="754" y="418"/>
                  </a:lnTo>
                  <a:lnTo>
                    <a:pt x="757" y="453"/>
                  </a:lnTo>
                  <a:lnTo>
                    <a:pt x="757" y="492"/>
                  </a:lnTo>
                  <a:lnTo>
                    <a:pt x="761" y="528"/>
                  </a:lnTo>
                  <a:lnTo>
                    <a:pt x="764" y="567"/>
                  </a:lnTo>
                  <a:lnTo>
                    <a:pt x="764" y="602"/>
                  </a:lnTo>
                  <a:lnTo>
                    <a:pt x="768" y="641"/>
                  </a:lnTo>
                  <a:lnTo>
                    <a:pt x="768" y="680"/>
                  </a:lnTo>
                  <a:lnTo>
                    <a:pt x="772" y="715"/>
                  </a:lnTo>
                  <a:lnTo>
                    <a:pt x="775" y="754"/>
                  </a:lnTo>
                  <a:lnTo>
                    <a:pt x="775" y="790"/>
                  </a:lnTo>
                  <a:lnTo>
                    <a:pt x="779" y="825"/>
                  </a:lnTo>
                  <a:lnTo>
                    <a:pt x="779" y="860"/>
                  </a:lnTo>
                  <a:lnTo>
                    <a:pt x="782" y="896"/>
                  </a:lnTo>
                  <a:lnTo>
                    <a:pt x="786" y="928"/>
                  </a:lnTo>
                  <a:lnTo>
                    <a:pt x="786" y="960"/>
                  </a:lnTo>
                  <a:lnTo>
                    <a:pt x="789" y="988"/>
                  </a:lnTo>
                  <a:lnTo>
                    <a:pt x="793" y="1016"/>
                  </a:lnTo>
                  <a:lnTo>
                    <a:pt x="793" y="1045"/>
                  </a:lnTo>
                  <a:lnTo>
                    <a:pt x="796" y="1069"/>
                  </a:lnTo>
                  <a:lnTo>
                    <a:pt x="796" y="1091"/>
                  </a:lnTo>
                  <a:lnTo>
                    <a:pt x="800" y="1112"/>
                  </a:lnTo>
                  <a:lnTo>
                    <a:pt x="803" y="1133"/>
                  </a:lnTo>
                  <a:lnTo>
                    <a:pt x="803" y="1151"/>
                  </a:lnTo>
                  <a:lnTo>
                    <a:pt x="807" y="1165"/>
                  </a:lnTo>
                  <a:lnTo>
                    <a:pt x="807" y="1179"/>
                  </a:lnTo>
                  <a:lnTo>
                    <a:pt x="810" y="1190"/>
                  </a:lnTo>
                  <a:lnTo>
                    <a:pt x="814" y="1197"/>
                  </a:lnTo>
                  <a:lnTo>
                    <a:pt x="814" y="1204"/>
                  </a:lnTo>
                  <a:lnTo>
                    <a:pt x="818" y="1208"/>
                  </a:lnTo>
                  <a:lnTo>
                    <a:pt x="821" y="1208"/>
                  </a:lnTo>
                  <a:lnTo>
                    <a:pt x="825" y="1204"/>
                  </a:lnTo>
                  <a:lnTo>
                    <a:pt x="825" y="1197"/>
                  </a:lnTo>
                  <a:lnTo>
                    <a:pt x="828" y="1190"/>
                  </a:lnTo>
                  <a:lnTo>
                    <a:pt x="832" y="1179"/>
                  </a:lnTo>
                  <a:lnTo>
                    <a:pt x="832" y="1165"/>
                  </a:lnTo>
                  <a:lnTo>
                    <a:pt x="835" y="1151"/>
                  </a:lnTo>
                  <a:lnTo>
                    <a:pt x="839" y="1133"/>
                  </a:lnTo>
                  <a:lnTo>
                    <a:pt x="839" y="1112"/>
                  </a:lnTo>
                  <a:lnTo>
                    <a:pt x="842" y="1091"/>
                  </a:lnTo>
                  <a:lnTo>
                    <a:pt x="842" y="1069"/>
                  </a:lnTo>
                  <a:lnTo>
                    <a:pt x="846" y="1045"/>
                  </a:lnTo>
                  <a:lnTo>
                    <a:pt x="849" y="1016"/>
                  </a:lnTo>
                  <a:lnTo>
                    <a:pt x="849" y="988"/>
                  </a:lnTo>
                  <a:lnTo>
                    <a:pt x="853" y="960"/>
                  </a:lnTo>
                  <a:lnTo>
                    <a:pt x="853" y="928"/>
                  </a:lnTo>
                  <a:lnTo>
                    <a:pt x="857" y="896"/>
                  </a:lnTo>
                  <a:lnTo>
                    <a:pt x="860" y="860"/>
                  </a:lnTo>
                  <a:lnTo>
                    <a:pt x="860" y="825"/>
                  </a:lnTo>
                  <a:lnTo>
                    <a:pt x="864" y="790"/>
                  </a:lnTo>
                  <a:lnTo>
                    <a:pt x="867" y="754"/>
                  </a:lnTo>
                  <a:lnTo>
                    <a:pt x="867" y="715"/>
                  </a:lnTo>
                  <a:lnTo>
                    <a:pt x="871" y="680"/>
                  </a:lnTo>
                  <a:lnTo>
                    <a:pt x="871" y="641"/>
                  </a:lnTo>
                  <a:lnTo>
                    <a:pt x="874" y="605"/>
                  </a:lnTo>
                  <a:lnTo>
                    <a:pt x="878" y="567"/>
                  </a:lnTo>
                  <a:lnTo>
                    <a:pt x="878" y="528"/>
                  </a:lnTo>
                  <a:lnTo>
                    <a:pt x="881" y="492"/>
                  </a:lnTo>
                  <a:lnTo>
                    <a:pt x="885" y="453"/>
                  </a:lnTo>
                  <a:lnTo>
                    <a:pt x="885" y="418"/>
                  </a:lnTo>
                  <a:lnTo>
                    <a:pt x="888" y="382"/>
                  </a:lnTo>
                  <a:lnTo>
                    <a:pt x="888" y="347"/>
                  </a:lnTo>
                  <a:lnTo>
                    <a:pt x="892" y="311"/>
                  </a:lnTo>
                  <a:lnTo>
                    <a:pt x="895" y="280"/>
                  </a:lnTo>
                  <a:lnTo>
                    <a:pt x="895" y="248"/>
                  </a:lnTo>
                  <a:lnTo>
                    <a:pt x="899" y="219"/>
                  </a:lnTo>
                  <a:lnTo>
                    <a:pt x="899" y="191"/>
                  </a:lnTo>
                  <a:lnTo>
                    <a:pt x="903" y="163"/>
                  </a:lnTo>
                  <a:lnTo>
                    <a:pt x="906" y="138"/>
                  </a:lnTo>
                  <a:lnTo>
                    <a:pt x="906" y="117"/>
                  </a:lnTo>
                  <a:lnTo>
                    <a:pt x="910" y="95"/>
                  </a:lnTo>
                  <a:lnTo>
                    <a:pt x="913" y="74"/>
                  </a:lnTo>
                  <a:lnTo>
                    <a:pt x="913" y="56"/>
                  </a:lnTo>
                  <a:lnTo>
                    <a:pt x="917" y="42"/>
                  </a:lnTo>
                  <a:lnTo>
                    <a:pt x="917" y="28"/>
                  </a:lnTo>
                  <a:lnTo>
                    <a:pt x="920" y="18"/>
                  </a:lnTo>
                  <a:lnTo>
                    <a:pt x="924" y="10"/>
                  </a:lnTo>
                  <a:lnTo>
                    <a:pt x="924" y="3"/>
                  </a:lnTo>
                  <a:lnTo>
                    <a:pt x="927" y="0"/>
                  </a:lnTo>
                  <a:lnTo>
                    <a:pt x="931" y="0"/>
                  </a:lnTo>
                  <a:lnTo>
                    <a:pt x="934" y="3"/>
                  </a:lnTo>
                  <a:lnTo>
                    <a:pt x="934" y="10"/>
                  </a:lnTo>
                  <a:lnTo>
                    <a:pt x="938" y="18"/>
                  </a:lnTo>
                  <a:lnTo>
                    <a:pt x="942" y="28"/>
                  </a:lnTo>
                  <a:lnTo>
                    <a:pt x="942" y="42"/>
                  </a:lnTo>
                  <a:lnTo>
                    <a:pt x="945" y="56"/>
                  </a:lnTo>
                  <a:lnTo>
                    <a:pt x="945" y="74"/>
                  </a:lnTo>
                  <a:lnTo>
                    <a:pt x="949" y="95"/>
                  </a:lnTo>
                  <a:lnTo>
                    <a:pt x="952" y="117"/>
                  </a:lnTo>
                  <a:lnTo>
                    <a:pt x="952" y="138"/>
                  </a:lnTo>
                  <a:lnTo>
                    <a:pt x="956" y="163"/>
                  </a:lnTo>
                  <a:lnTo>
                    <a:pt x="959" y="191"/>
                  </a:lnTo>
                  <a:lnTo>
                    <a:pt x="959" y="219"/>
                  </a:lnTo>
                  <a:lnTo>
                    <a:pt x="963" y="248"/>
                  </a:lnTo>
                  <a:lnTo>
                    <a:pt x="963" y="280"/>
                  </a:lnTo>
                  <a:lnTo>
                    <a:pt x="966" y="311"/>
                  </a:lnTo>
                  <a:lnTo>
                    <a:pt x="970" y="347"/>
                  </a:lnTo>
                  <a:lnTo>
                    <a:pt x="970" y="382"/>
                  </a:lnTo>
                  <a:lnTo>
                    <a:pt x="973" y="418"/>
                  </a:lnTo>
                  <a:lnTo>
                    <a:pt x="977" y="453"/>
                  </a:lnTo>
                  <a:lnTo>
                    <a:pt x="977" y="492"/>
                  </a:lnTo>
                  <a:lnTo>
                    <a:pt x="980" y="528"/>
                  </a:lnTo>
                  <a:lnTo>
                    <a:pt x="980" y="567"/>
                  </a:lnTo>
                  <a:lnTo>
                    <a:pt x="984" y="602"/>
                  </a:lnTo>
                  <a:lnTo>
                    <a:pt x="988" y="641"/>
                  </a:lnTo>
                  <a:lnTo>
                    <a:pt x="988" y="680"/>
                  </a:lnTo>
                  <a:lnTo>
                    <a:pt x="991" y="715"/>
                  </a:lnTo>
                  <a:lnTo>
                    <a:pt x="991" y="754"/>
                  </a:lnTo>
                  <a:lnTo>
                    <a:pt x="995" y="790"/>
                  </a:lnTo>
                  <a:lnTo>
                    <a:pt x="998" y="825"/>
                  </a:lnTo>
                  <a:lnTo>
                    <a:pt x="998" y="860"/>
                  </a:lnTo>
                  <a:lnTo>
                    <a:pt x="1002" y="896"/>
                  </a:lnTo>
                  <a:lnTo>
                    <a:pt x="1005" y="928"/>
                  </a:lnTo>
                  <a:lnTo>
                    <a:pt x="1005" y="960"/>
                  </a:lnTo>
                  <a:lnTo>
                    <a:pt x="1009" y="988"/>
                  </a:lnTo>
                  <a:lnTo>
                    <a:pt x="1009" y="1016"/>
                  </a:lnTo>
                  <a:lnTo>
                    <a:pt x="1012" y="1045"/>
                  </a:lnTo>
                  <a:lnTo>
                    <a:pt x="1016" y="1069"/>
                  </a:lnTo>
                  <a:lnTo>
                    <a:pt x="1016" y="1091"/>
                  </a:lnTo>
                  <a:lnTo>
                    <a:pt x="1019" y="1112"/>
                  </a:lnTo>
                  <a:lnTo>
                    <a:pt x="1019" y="1133"/>
                  </a:lnTo>
                  <a:lnTo>
                    <a:pt x="1023" y="1151"/>
                  </a:lnTo>
                  <a:lnTo>
                    <a:pt x="1027" y="1165"/>
                  </a:lnTo>
                  <a:lnTo>
                    <a:pt x="1027" y="1179"/>
                  </a:lnTo>
                  <a:lnTo>
                    <a:pt x="1030" y="1190"/>
                  </a:lnTo>
                  <a:lnTo>
                    <a:pt x="1034" y="1197"/>
                  </a:lnTo>
                  <a:lnTo>
                    <a:pt x="1034" y="1204"/>
                  </a:lnTo>
                  <a:lnTo>
                    <a:pt x="1037" y="1208"/>
                  </a:lnTo>
                  <a:lnTo>
                    <a:pt x="1041" y="1208"/>
                  </a:lnTo>
                  <a:lnTo>
                    <a:pt x="1044" y="1204"/>
                  </a:lnTo>
                  <a:lnTo>
                    <a:pt x="1044" y="1197"/>
                  </a:lnTo>
                  <a:lnTo>
                    <a:pt x="1048" y="1190"/>
                  </a:lnTo>
                  <a:lnTo>
                    <a:pt x="1051" y="1179"/>
                  </a:lnTo>
                  <a:lnTo>
                    <a:pt x="1051" y="1165"/>
                  </a:lnTo>
                  <a:lnTo>
                    <a:pt x="1055" y="1151"/>
                  </a:lnTo>
                  <a:lnTo>
                    <a:pt x="1055" y="1133"/>
                  </a:lnTo>
                  <a:lnTo>
                    <a:pt x="1058" y="1112"/>
                  </a:lnTo>
                  <a:lnTo>
                    <a:pt x="1062" y="1091"/>
                  </a:lnTo>
                  <a:lnTo>
                    <a:pt x="1062" y="1069"/>
                  </a:lnTo>
                  <a:lnTo>
                    <a:pt x="1065" y="1045"/>
                  </a:lnTo>
                  <a:lnTo>
                    <a:pt x="1065" y="1016"/>
                  </a:lnTo>
                  <a:lnTo>
                    <a:pt x="1069" y="988"/>
                  </a:lnTo>
                  <a:lnTo>
                    <a:pt x="1073" y="960"/>
                  </a:lnTo>
                  <a:lnTo>
                    <a:pt x="1073" y="928"/>
                  </a:lnTo>
                  <a:lnTo>
                    <a:pt x="1076" y="896"/>
                  </a:lnTo>
                  <a:lnTo>
                    <a:pt x="1080" y="860"/>
                  </a:lnTo>
                  <a:lnTo>
                    <a:pt x="1080" y="825"/>
                  </a:lnTo>
                  <a:lnTo>
                    <a:pt x="1083" y="790"/>
                  </a:lnTo>
                  <a:lnTo>
                    <a:pt x="1083" y="754"/>
                  </a:lnTo>
                  <a:lnTo>
                    <a:pt x="1087" y="715"/>
                  </a:lnTo>
                  <a:lnTo>
                    <a:pt x="1090" y="680"/>
                  </a:lnTo>
                  <a:lnTo>
                    <a:pt x="1090" y="641"/>
                  </a:lnTo>
                  <a:lnTo>
                    <a:pt x="1094" y="605"/>
                  </a:lnTo>
                  <a:lnTo>
                    <a:pt x="1097" y="567"/>
                  </a:lnTo>
                  <a:lnTo>
                    <a:pt x="1097" y="528"/>
                  </a:lnTo>
                  <a:lnTo>
                    <a:pt x="1101" y="492"/>
                  </a:lnTo>
                  <a:lnTo>
                    <a:pt x="1101" y="453"/>
                  </a:lnTo>
                  <a:lnTo>
                    <a:pt x="1104" y="418"/>
                  </a:lnTo>
                  <a:lnTo>
                    <a:pt x="1108" y="382"/>
                  </a:lnTo>
                  <a:lnTo>
                    <a:pt x="1108" y="347"/>
                  </a:lnTo>
                  <a:lnTo>
                    <a:pt x="1112" y="311"/>
                  </a:lnTo>
                  <a:lnTo>
                    <a:pt x="1112" y="280"/>
                  </a:lnTo>
                  <a:lnTo>
                    <a:pt x="1115" y="248"/>
                  </a:lnTo>
                  <a:lnTo>
                    <a:pt x="1119" y="219"/>
                  </a:lnTo>
                  <a:lnTo>
                    <a:pt x="1119" y="191"/>
                  </a:lnTo>
                  <a:lnTo>
                    <a:pt x="1122" y="163"/>
                  </a:lnTo>
                  <a:lnTo>
                    <a:pt x="1126" y="138"/>
                  </a:lnTo>
                  <a:lnTo>
                    <a:pt x="1126" y="117"/>
                  </a:lnTo>
                  <a:lnTo>
                    <a:pt x="1129" y="95"/>
                  </a:lnTo>
                  <a:lnTo>
                    <a:pt x="1129" y="74"/>
                  </a:lnTo>
                  <a:lnTo>
                    <a:pt x="1133" y="56"/>
                  </a:lnTo>
                  <a:lnTo>
                    <a:pt x="1136" y="42"/>
                  </a:lnTo>
                  <a:lnTo>
                    <a:pt x="1136" y="28"/>
                  </a:lnTo>
                  <a:lnTo>
                    <a:pt x="1140" y="18"/>
                  </a:lnTo>
                  <a:lnTo>
                    <a:pt x="1143" y="10"/>
                  </a:lnTo>
                  <a:lnTo>
                    <a:pt x="1143" y="3"/>
                  </a:lnTo>
                  <a:lnTo>
                    <a:pt x="1147" y="0"/>
                  </a:lnTo>
                  <a:lnTo>
                    <a:pt x="1150" y="0"/>
                  </a:lnTo>
                  <a:lnTo>
                    <a:pt x="1154" y="3"/>
                  </a:lnTo>
                  <a:lnTo>
                    <a:pt x="1154" y="10"/>
                  </a:lnTo>
                  <a:lnTo>
                    <a:pt x="1158" y="18"/>
                  </a:lnTo>
                  <a:lnTo>
                    <a:pt x="1158" y="28"/>
                  </a:lnTo>
                  <a:lnTo>
                    <a:pt x="1161" y="42"/>
                  </a:lnTo>
                  <a:lnTo>
                    <a:pt x="1165" y="56"/>
                  </a:lnTo>
                  <a:lnTo>
                    <a:pt x="1165" y="74"/>
                  </a:lnTo>
                  <a:lnTo>
                    <a:pt x="1168" y="95"/>
                  </a:lnTo>
                  <a:lnTo>
                    <a:pt x="1172" y="117"/>
                  </a:lnTo>
                  <a:lnTo>
                    <a:pt x="1172" y="138"/>
                  </a:lnTo>
                  <a:lnTo>
                    <a:pt x="1175" y="163"/>
                  </a:lnTo>
                  <a:lnTo>
                    <a:pt x="1175" y="191"/>
                  </a:lnTo>
                  <a:lnTo>
                    <a:pt x="1179" y="219"/>
                  </a:lnTo>
                  <a:lnTo>
                    <a:pt x="1182" y="248"/>
                  </a:lnTo>
                  <a:lnTo>
                    <a:pt x="1182" y="280"/>
                  </a:lnTo>
                  <a:lnTo>
                    <a:pt x="1186" y="311"/>
                  </a:lnTo>
                  <a:lnTo>
                    <a:pt x="1189" y="347"/>
                  </a:lnTo>
                  <a:lnTo>
                    <a:pt x="1189" y="382"/>
                  </a:lnTo>
                  <a:lnTo>
                    <a:pt x="1193" y="418"/>
                  </a:lnTo>
                  <a:lnTo>
                    <a:pt x="1193" y="453"/>
                  </a:lnTo>
                  <a:lnTo>
                    <a:pt x="1197" y="492"/>
                  </a:lnTo>
                  <a:lnTo>
                    <a:pt x="1200" y="528"/>
                  </a:lnTo>
                  <a:lnTo>
                    <a:pt x="1200" y="567"/>
                  </a:lnTo>
                  <a:lnTo>
                    <a:pt x="1204" y="602"/>
                  </a:lnTo>
                  <a:lnTo>
                    <a:pt x="1204" y="641"/>
                  </a:lnTo>
                  <a:lnTo>
                    <a:pt x="1207" y="680"/>
                  </a:lnTo>
                  <a:lnTo>
                    <a:pt x="1211" y="715"/>
                  </a:lnTo>
                  <a:lnTo>
                    <a:pt x="1211" y="754"/>
                  </a:lnTo>
                  <a:lnTo>
                    <a:pt x="1214" y="790"/>
                  </a:lnTo>
                  <a:lnTo>
                    <a:pt x="1218" y="825"/>
                  </a:lnTo>
                  <a:lnTo>
                    <a:pt x="1218" y="860"/>
                  </a:lnTo>
                  <a:lnTo>
                    <a:pt x="1221" y="896"/>
                  </a:lnTo>
                  <a:lnTo>
                    <a:pt x="1221" y="928"/>
                  </a:lnTo>
                  <a:lnTo>
                    <a:pt x="1225" y="960"/>
                  </a:lnTo>
                  <a:lnTo>
                    <a:pt x="1228" y="988"/>
                  </a:lnTo>
                  <a:lnTo>
                    <a:pt x="1228" y="1016"/>
                  </a:lnTo>
                  <a:lnTo>
                    <a:pt x="1232" y="1045"/>
                  </a:lnTo>
                  <a:lnTo>
                    <a:pt x="1232" y="1069"/>
                  </a:lnTo>
                  <a:lnTo>
                    <a:pt x="1235" y="1091"/>
                  </a:lnTo>
                  <a:lnTo>
                    <a:pt x="1239" y="1112"/>
                  </a:lnTo>
                  <a:lnTo>
                    <a:pt x="1239" y="1133"/>
                  </a:lnTo>
                  <a:lnTo>
                    <a:pt x="1243" y="1151"/>
                  </a:lnTo>
                  <a:lnTo>
                    <a:pt x="1246" y="1165"/>
                  </a:lnTo>
                  <a:lnTo>
                    <a:pt x="1246" y="1179"/>
                  </a:lnTo>
                  <a:lnTo>
                    <a:pt x="1250" y="1190"/>
                  </a:lnTo>
                  <a:lnTo>
                    <a:pt x="1250" y="1197"/>
                  </a:lnTo>
                  <a:lnTo>
                    <a:pt x="1253" y="1204"/>
                  </a:lnTo>
                  <a:lnTo>
                    <a:pt x="1257" y="1208"/>
                  </a:lnTo>
                  <a:lnTo>
                    <a:pt x="1260" y="1208"/>
                  </a:lnTo>
                  <a:lnTo>
                    <a:pt x="1264" y="1204"/>
                  </a:lnTo>
                  <a:lnTo>
                    <a:pt x="1264" y="1197"/>
                  </a:lnTo>
                  <a:lnTo>
                    <a:pt x="1267" y="1190"/>
                  </a:lnTo>
                  <a:lnTo>
                    <a:pt x="1267" y="1179"/>
                  </a:lnTo>
                  <a:lnTo>
                    <a:pt x="1271" y="1165"/>
                  </a:lnTo>
                  <a:lnTo>
                    <a:pt x="1274" y="1151"/>
                  </a:lnTo>
                  <a:lnTo>
                    <a:pt x="1274" y="1133"/>
                  </a:lnTo>
                  <a:lnTo>
                    <a:pt x="1278" y="1112"/>
                  </a:lnTo>
                  <a:lnTo>
                    <a:pt x="1278" y="1091"/>
                  </a:lnTo>
                  <a:lnTo>
                    <a:pt x="1281" y="1069"/>
                  </a:lnTo>
                  <a:lnTo>
                    <a:pt x="1285" y="1045"/>
                  </a:lnTo>
                  <a:lnTo>
                    <a:pt x="1285" y="1016"/>
                  </a:lnTo>
                  <a:lnTo>
                    <a:pt x="1289" y="988"/>
                  </a:lnTo>
                  <a:lnTo>
                    <a:pt x="1292" y="960"/>
                  </a:lnTo>
                  <a:lnTo>
                    <a:pt x="1292" y="928"/>
                  </a:lnTo>
                  <a:lnTo>
                    <a:pt x="1296" y="896"/>
                  </a:lnTo>
                  <a:lnTo>
                    <a:pt x="1296" y="860"/>
                  </a:lnTo>
                  <a:lnTo>
                    <a:pt x="1299" y="825"/>
                  </a:lnTo>
                  <a:lnTo>
                    <a:pt x="1303" y="790"/>
                  </a:lnTo>
                  <a:lnTo>
                    <a:pt x="1303" y="754"/>
                  </a:lnTo>
                  <a:lnTo>
                    <a:pt x="1306" y="715"/>
                  </a:lnTo>
                  <a:lnTo>
                    <a:pt x="1310" y="680"/>
                  </a:lnTo>
                  <a:lnTo>
                    <a:pt x="1310" y="641"/>
                  </a:lnTo>
                  <a:lnTo>
                    <a:pt x="1313" y="605"/>
                  </a:lnTo>
                </a:path>
              </a:pathLst>
            </a:custGeom>
            <a:noFill/>
            <a:ln w="28575" cmpd="sng">
              <a:solidFill>
                <a:srgbClr val="33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ucida Sans" pitchFamily="34" charset="0"/>
                <a:cs typeface="Arial"/>
              </a:endParaRPr>
            </a:p>
          </p:txBody>
        </p:sp>
        <p:sp>
          <p:nvSpPr>
            <p:cNvPr id="22" name="Line 44"/>
            <p:cNvSpPr>
              <a:spLocks noChangeShapeType="1"/>
            </p:cNvSpPr>
            <p:nvPr/>
          </p:nvSpPr>
          <p:spPr bwMode="auto">
            <a:xfrm>
              <a:off x="2304" y="2688"/>
              <a:ext cx="240" cy="0"/>
            </a:xfrm>
            <a:prstGeom prst="line">
              <a:avLst/>
            </a:prstGeom>
            <a:noFill/>
            <a:ln w="381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Lucida Sans" pitchFamily="34" charset="0"/>
                <a:cs typeface="Arial"/>
              </a:endParaRPr>
            </a:p>
          </p:txBody>
        </p:sp>
      </p:grpSp>
      <p:grpSp>
        <p:nvGrpSpPr>
          <p:cNvPr id="23" name="Group 22"/>
          <p:cNvGrpSpPr>
            <a:grpSpLocks/>
          </p:cNvGrpSpPr>
          <p:nvPr/>
        </p:nvGrpSpPr>
        <p:grpSpPr bwMode="auto">
          <a:xfrm>
            <a:off x="2212869" y="3633226"/>
            <a:ext cx="2834429" cy="1671637"/>
            <a:chOff x="716729" y="4656268"/>
            <a:chExt cx="2833882" cy="1671074"/>
          </a:xfrm>
        </p:grpSpPr>
        <p:sp>
          <p:nvSpPr>
            <p:cNvPr id="24" name="Oval 59"/>
            <p:cNvSpPr>
              <a:spLocks noChangeArrowheads="1"/>
            </p:cNvSpPr>
            <p:nvPr/>
          </p:nvSpPr>
          <p:spPr bwMode="auto">
            <a:xfrm>
              <a:off x="2419977" y="5863610"/>
              <a:ext cx="226286" cy="192087"/>
            </a:xfrm>
            <a:prstGeom prst="ellipse">
              <a:avLst/>
            </a:prstGeom>
            <a:gradFill flip="none" rotWithShape="1">
              <a:gsLst>
                <a:gs pos="0">
                  <a:schemeClr val="tx2">
                    <a:alpha val="72000"/>
                  </a:schemeClr>
                </a:gs>
                <a:gs pos="100000">
                  <a:srgbClr val="FF3300"/>
                </a:gs>
              </a:gsLst>
              <a:path path="circle">
                <a:fillToRect l="100000" t="100000"/>
              </a:path>
              <a:tileRect r="-100000" b="-100000"/>
            </a:gradFill>
            <a:ln>
              <a:noFill/>
            </a:ln>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a:endParaRPr>
            </a:p>
          </p:txBody>
        </p:sp>
        <p:sp>
          <p:nvSpPr>
            <p:cNvPr id="25" name="Oval 59"/>
            <p:cNvSpPr>
              <a:spLocks noChangeArrowheads="1"/>
            </p:cNvSpPr>
            <p:nvPr/>
          </p:nvSpPr>
          <p:spPr bwMode="auto">
            <a:xfrm>
              <a:off x="1660023" y="4909077"/>
              <a:ext cx="226286" cy="192087"/>
            </a:xfrm>
            <a:prstGeom prst="ellipse">
              <a:avLst/>
            </a:prstGeom>
            <a:gradFill flip="none" rotWithShape="1">
              <a:gsLst>
                <a:gs pos="17000">
                  <a:schemeClr val="tx2"/>
                </a:gs>
                <a:gs pos="100000">
                  <a:srgbClr val="FF3300"/>
                </a:gs>
              </a:gsLst>
              <a:path path="circle">
                <a:fillToRect l="100000" t="100000"/>
              </a:path>
              <a:tileRect r="-100000" b="-100000"/>
            </a:gradFill>
            <a:ln>
              <a:noFill/>
            </a:ln>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a:endParaRPr>
            </a:p>
          </p:txBody>
        </p:sp>
        <p:sp>
          <p:nvSpPr>
            <p:cNvPr id="26" name="Oval 25"/>
            <p:cNvSpPr>
              <a:spLocks noChangeArrowheads="1"/>
            </p:cNvSpPr>
            <p:nvPr/>
          </p:nvSpPr>
          <p:spPr bwMode="auto">
            <a:xfrm>
              <a:off x="2385930" y="4656268"/>
              <a:ext cx="226286" cy="192087"/>
            </a:xfrm>
            <a:prstGeom prst="ellipse">
              <a:avLst/>
            </a:prstGeom>
            <a:gradFill flip="none" rotWithShape="1">
              <a:gsLst>
                <a:gs pos="0">
                  <a:schemeClr val="tx2">
                    <a:lumMod val="60000"/>
                    <a:lumOff val="40000"/>
                  </a:schemeClr>
                </a:gs>
                <a:gs pos="100000">
                  <a:srgbClr val="FF3300"/>
                </a:gs>
              </a:gsLst>
              <a:path path="circle">
                <a:fillToRect l="100000" t="100000"/>
              </a:path>
              <a:tileRect r="-100000" b="-100000"/>
            </a:gradFill>
            <a:ln>
              <a:noFill/>
            </a:ln>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a:endParaRPr>
            </a:p>
          </p:txBody>
        </p:sp>
        <p:sp>
          <p:nvSpPr>
            <p:cNvPr id="27" name="Oval 59"/>
            <p:cNvSpPr>
              <a:spLocks noChangeArrowheads="1"/>
            </p:cNvSpPr>
            <p:nvPr/>
          </p:nvSpPr>
          <p:spPr bwMode="auto">
            <a:xfrm>
              <a:off x="3039596" y="5086802"/>
              <a:ext cx="210271" cy="210241"/>
            </a:xfrm>
            <a:prstGeom prst="ellipse">
              <a:avLst/>
            </a:prstGeom>
            <a:gradFill rotWithShape="1">
              <a:gsLst>
                <a:gs pos="0">
                  <a:srgbClr val="FFCCFF"/>
                </a:gs>
                <a:gs pos="100000">
                  <a:schemeClr val="accent1">
                    <a:lumMod val="75000"/>
                  </a:schemeClr>
                </a:gs>
              </a:gsLst>
              <a:path path="shape">
                <a:fillToRect l="50000" t="50000" r="50000" b="50000"/>
              </a:path>
            </a:gradFill>
            <a:ln>
              <a:noFill/>
            </a:ln>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a:endParaRPr>
            </a:p>
          </p:txBody>
        </p:sp>
        <p:sp>
          <p:nvSpPr>
            <p:cNvPr id="28" name="Oval 27"/>
            <p:cNvSpPr>
              <a:spLocks noChangeArrowheads="1"/>
            </p:cNvSpPr>
            <p:nvPr/>
          </p:nvSpPr>
          <p:spPr bwMode="auto">
            <a:xfrm>
              <a:off x="2066168" y="5350159"/>
              <a:ext cx="226286" cy="192087"/>
            </a:xfrm>
            <a:prstGeom prst="ellipse">
              <a:avLst/>
            </a:prstGeom>
            <a:gradFill flip="none" rotWithShape="1">
              <a:gsLst>
                <a:gs pos="27000">
                  <a:schemeClr val="accent5">
                    <a:lumMod val="50000"/>
                  </a:schemeClr>
                </a:gs>
                <a:gs pos="100000">
                  <a:srgbClr val="FF3300"/>
                </a:gs>
              </a:gsLst>
              <a:path path="circle">
                <a:fillToRect l="100000" t="100000"/>
              </a:path>
              <a:tileRect r="-100000" b="-100000"/>
            </a:gradFill>
            <a:ln>
              <a:noFill/>
            </a:ln>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a:endParaRPr>
            </a:p>
          </p:txBody>
        </p:sp>
        <p:sp>
          <p:nvSpPr>
            <p:cNvPr id="29" name="Oval 28"/>
            <p:cNvSpPr>
              <a:spLocks noChangeArrowheads="1"/>
            </p:cNvSpPr>
            <p:nvPr/>
          </p:nvSpPr>
          <p:spPr bwMode="auto">
            <a:xfrm>
              <a:off x="716729" y="5140823"/>
              <a:ext cx="226286" cy="192087"/>
            </a:xfrm>
            <a:prstGeom prst="ellipse">
              <a:avLst/>
            </a:prstGeom>
            <a:gradFill flip="none" rotWithShape="1">
              <a:gsLst>
                <a:gs pos="56600">
                  <a:srgbClr val="B35552"/>
                </a:gs>
                <a:gs pos="11000">
                  <a:schemeClr val="accent1"/>
                </a:gs>
                <a:gs pos="100000">
                  <a:srgbClr val="FF3300"/>
                </a:gs>
              </a:gsLst>
              <a:path path="circle">
                <a:fillToRect l="100000" t="100000"/>
              </a:path>
              <a:tileRect r="-100000" b="-100000"/>
            </a:gradFill>
            <a:ln>
              <a:noFill/>
            </a:ln>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a:endParaRPr>
            </a:p>
          </p:txBody>
        </p:sp>
        <p:sp>
          <p:nvSpPr>
            <p:cNvPr id="30" name="Oval 59"/>
            <p:cNvSpPr>
              <a:spLocks noChangeArrowheads="1"/>
            </p:cNvSpPr>
            <p:nvPr/>
          </p:nvSpPr>
          <p:spPr bwMode="auto">
            <a:xfrm>
              <a:off x="3323582" y="5542247"/>
              <a:ext cx="227029" cy="228523"/>
            </a:xfrm>
            <a:prstGeom prst="ellipse">
              <a:avLst/>
            </a:prstGeom>
            <a:gradFill flip="none" rotWithShape="1">
              <a:gsLst>
                <a:gs pos="17000">
                  <a:srgbClr val="FFCCFF"/>
                </a:gs>
                <a:gs pos="100000">
                  <a:schemeClr val="tx2">
                    <a:lumMod val="40000"/>
                    <a:lumOff val="60000"/>
                  </a:schemeClr>
                </a:gs>
              </a:gsLst>
              <a:path path="circle">
                <a:fillToRect l="100000" t="100000"/>
              </a:path>
              <a:tileRect r="-100000" b="-100000"/>
            </a:gradFill>
            <a:ln>
              <a:noFill/>
            </a:ln>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a:endParaRPr>
            </a:p>
          </p:txBody>
        </p:sp>
        <p:sp>
          <p:nvSpPr>
            <p:cNvPr id="31" name="Oval 30"/>
            <p:cNvSpPr>
              <a:spLocks noChangeArrowheads="1"/>
            </p:cNvSpPr>
            <p:nvPr/>
          </p:nvSpPr>
          <p:spPr bwMode="auto">
            <a:xfrm>
              <a:off x="1442329" y="6135255"/>
              <a:ext cx="226286" cy="192087"/>
            </a:xfrm>
            <a:prstGeom prst="ellipse">
              <a:avLst/>
            </a:prstGeom>
            <a:gradFill flip="none" rotWithShape="1">
              <a:gsLst>
                <a:gs pos="0">
                  <a:schemeClr val="tx2">
                    <a:lumMod val="60000"/>
                    <a:lumOff val="40000"/>
                  </a:schemeClr>
                </a:gs>
                <a:gs pos="100000">
                  <a:srgbClr val="FF3300"/>
                </a:gs>
              </a:gsLst>
              <a:path path="circle">
                <a:fillToRect l="100000" t="100000"/>
              </a:path>
              <a:tileRect r="-100000" b="-100000"/>
            </a:gradFill>
            <a:ln>
              <a:noFill/>
            </a:ln>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a:endParaRPr>
            </a:p>
          </p:txBody>
        </p:sp>
      </p:grpSp>
      <p:sp>
        <p:nvSpPr>
          <p:cNvPr id="32" name="Down Arrow 31"/>
          <p:cNvSpPr>
            <a:spLocks noChangeArrowheads="1"/>
          </p:cNvSpPr>
          <p:nvPr/>
        </p:nvSpPr>
        <p:spPr bwMode="auto">
          <a:xfrm>
            <a:off x="7944837" y="4243005"/>
            <a:ext cx="374650" cy="388937"/>
          </a:xfrm>
          <a:prstGeom prst="downArrow">
            <a:avLst>
              <a:gd name="adj1" fmla="val 50000"/>
              <a:gd name="adj2" fmla="val 49854"/>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96850" indent="-196850" defTabSz="414338">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defTabSz="414338">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defTabSz="414338">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defTabSz="414338">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defTabSz="414338">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defTabSz="4143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defTabSz="4143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defTabSz="4143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defTabSz="4143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196850" marR="0" lvl="0" indent="-196850" algn="l" defTabSz="414338" rtl="0" eaLnBrk="1" fontAlgn="auto" latinLnBrk="0" hangingPunct="1">
              <a:lnSpc>
                <a:spcPct val="104000"/>
              </a:lnSpc>
              <a:spcBef>
                <a:spcPct val="0"/>
              </a:spcBef>
              <a:spcAft>
                <a:spcPts val="0"/>
              </a:spcAft>
              <a:buClr>
                <a:srgbClr val="000000"/>
              </a:buClr>
              <a:buSzPct val="45000"/>
              <a:buFont typeface="Wingdings" panose="05000000000000000000" pitchFamily="2" charset="2"/>
              <a:buNone/>
              <a:tabLst/>
              <a:defRPr/>
            </a:pPr>
            <a:endParaRPr kumimoji="0" lang="en-US" altLang="en-US" sz="3600" b="0" i="0" u="none" strike="noStrike" kern="1200" cap="none" spc="0" normalizeH="0" baseline="0" noProof="0">
              <a:ln>
                <a:noFill/>
              </a:ln>
              <a:solidFill>
                <a:srgbClr val="FF0000"/>
              </a:solidFill>
              <a:effectLst/>
              <a:uLnTx/>
              <a:uFillTx/>
              <a:latin typeface="Comic Sans MS" panose="030F0702030302020204" pitchFamily="66" charset="0"/>
              <a:cs typeface="Arial" panose="020B0604020202020204" pitchFamily="34" charset="0"/>
            </a:endParaRPr>
          </a:p>
        </p:txBody>
      </p:sp>
      <p:sp>
        <p:nvSpPr>
          <p:cNvPr id="33" name="TextBox 32"/>
          <p:cNvSpPr txBox="1">
            <a:spLocks noChangeArrowheads="1"/>
          </p:cNvSpPr>
          <p:nvPr/>
        </p:nvSpPr>
        <p:spPr bwMode="auto">
          <a:xfrm>
            <a:off x="6945557" y="4523007"/>
            <a:ext cx="4897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Spin-orbit coupling (SOC)</a:t>
            </a:r>
          </a:p>
        </p:txBody>
      </p:sp>
      <mc:AlternateContent xmlns:mc="http://schemas.openxmlformats.org/markup-compatibility/2006" xmlns:a14="http://schemas.microsoft.com/office/drawing/2010/main">
        <mc:Choice Requires="a14">
          <p:sp>
            <p:nvSpPr>
              <p:cNvPr id="34" name="TextBox 33"/>
              <p:cNvSpPr txBox="1">
                <a:spLocks noChangeArrowheads="1"/>
              </p:cNvSpPr>
              <p:nvPr/>
            </p:nvSpPr>
            <p:spPr bwMode="auto">
              <a:xfrm>
                <a:off x="4828293" y="3077956"/>
                <a:ext cx="1907776" cy="4932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Symbol" panose="05050102010706020507" pitchFamily="18" charset="2"/>
                    <a:cs typeface="Arial" panose="020B0604020202020204" pitchFamily="34" charset="0"/>
                  </a:rPr>
                  <a:t>W</a:t>
                </a:r>
                <a14:m>
                  <m:oMath xmlns:m="http://schemas.openxmlformats.org/officeDocument/2006/math">
                    <m:sSup>
                      <m:sSupPr>
                        <m:ctrlPr>
                          <a:rPr kumimoji="0" lang="en-US" altLang="en-US" sz="2400" b="1" i="1" u="none" strike="noStrike" kern="1200" cap="none" spc="0" normalizeH="0" baseline="0" noProof="0" smtClean="0">
                            <a:ln>
                              <a:noFill/>
                            </a:ln>
                            <a:solidFill>
                              <a:srgbClr val="000000"/>
                            </a:solidFill>
                            <a:effectLst/>
                            <a:uLnTx/>
                            <a:uFillTx/>
                            <a:latin typeface="Cambria Math"/>
                          </a:rPr>
                        </m:ctrlPr>
                      </m:sSupPr>
                      <m:e>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rPr>
                          <m:t>𝒆</m:t>
                        </m:r>
                      </m:e>
                      <m:sup>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rPr>
                          <m:t>𝒊</m:t>
                        </m:r>
                        <m:sSub>
                          <m:sSubPr>
                            <m:ctrlPr>
                              <a:rPr kumimoji="0" lang="en-US" altLang="en-US" sz="2400" b="1" i="1" u="none" strike="noStrike" kern="1200" cap="none" spc="0" normalizeH="0" baseline="0" noProof="0" smtClean="0">
                                <a:ln>
                                  <a:noFill/>
                                </a:ln>
                                <a:solidFill>
                                  <a:srgbClr val="000000"/>
                                </a:solidFill>
                                <a:effectLst/>
                                <a:uLnTx/>
                                <a:uFillTx/>
                                <a:latin typeface="Cambria Math"/>
                              </a:rPr>
                            </m:ctrlPr>
                          </m:sSubPr>
                          <m:e>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rPr>
                              <m:t>𝒌</m:t>
                            </m:r>
                          </m:e>
                          <m:sub>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rPr>
                              <m:t>𝒄</m:t>
                            </m:r>
                          </m:sub>
                        </m:sSub>
                        <m:sSub>
                          <m:sSubPr>
                            <m:ctrlPr>
                              <a:rPr kumimoji="0" lang="en-US" altLang="en-US" sz="2400" b="1" i="1" u="none" strike="noStrike" kern="1200" cap="none" spc="0" normalizeH="0" baseline="0" noProof="0" smtClean="0">
                                <a:ln>
                                  <a:noFill/>
                                </a:ln>
                                <a:solidFill>
                                  <a:srgbClr val="000000"/>
                                </a:solidFill>
                                <a:effectLst/>
                                <a:uLnTx/>
                                <a:uFillTx/>
                                <a:latin typeface="Cambria Math"/>
                              </a:rPr>
                            </m:ctrlPr>
                          </m:sSubPr>
                          <m:e>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rPr>
                              <m:t>𝒂</m:t>
                            </m:r>
                          </m:e>
                          <m:sub>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rPr>
                              <m:t> </m:t>
                            </m:r>
                          </m:sub>
                        </m:sSub>
                      </m:sup>
                    </m:sSup>
                  </m:oMath>
                </a14:m>
                <a:r>
                  <a:rPr kumimoji="0" lang="en-US" altLang="en-US" sz="2400" b="1" i="0" u="none" strike="noStrike" kern="1200" cap="none" spc="0" normalizeH="0" baseline="30000" noProof="0" dirty="0">
                    <a:ln>
                      <a:noFill/>
                    </a:ln>
                    <a:solidFill>
                      <a:srgbClr val="000000"/>
                    </a:solidFill>
                    <a:effectLst/>
                    <a:uLnTx/>
                    <a:uFillTx/>
                    <a:latin typeface="Symbol" panose="05050102010706020507" pitchFamily="18" charset="2"/>
                    <a:cs typeface="Arial" panose="020B0604020202020204" pitchFamily="34" charset="0"/>
                  </a:rPr>
                  <a:t> </a:t>
                </a:r>
              </a:p>
            </p:txBody>
          </p:sp>
        </mc:Choice>
        <mc:Fallback xmlns="">
          <p:sp>
            <p:nvSpPr>
              <p:cNvPr id="34" name="TextBox 33"/>
              <p:cNvSpPr txBox="1">
                <a:spLocks noRot="1" noChangeAspect="1" noMove="1" noResize="1" noEditPoints="1" noAdjustHandles="1" noChangeArrowheads="1" noChangeShapeType="1" noTextEdit="1"/>
              </p:cNvSpPr>
              <p:nvPr/>
            </p:nvSpPr>
            <p:spPr bwMode="auto">
              <a:xfrm>
                <a:off x="4828293" y="3077956"/>
                <a:ext cx="1907776" cy="493277"/>
              </a:xfrm>
              <a:prstGeom prst="rect">
                <a:avLst/>
              </a:prstGeom>
              <a:blipFill>
                <a:blip r:embed="rId7"/>
                <a:stretch>
                  <a:fillRect l="-4792" t="-7407" b="-234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5" name="Line 42"/>
          <p:cNvSpPr>
            <a:spLocks noChangeShapeType="1"/>
          </p:cNvSpPr>
          <p:nvPr/>
        </p:nvSpPr>
        <p:spPr bwMode="auto">
          <a:xfrm rot="180000" flipV="1">
            <a:off x="3715671" y="4138732"/>
            <a:ext cx="802837" cy="275579"/>
          </a:xfrm>
          <a:prstGeom prst="line">
            <a:avLst/>
          </a:prstGeom>
          <a:noFill/>
          <a:ln w="38100">
            <a:solidFill>
              <a:schemeClr val="tx1"/>
            </a:solidFill>
            <a:round/>
            <a:headEnd type="none" w="med" len="med"/>
            <a:tailEnd type="none" w="med" len="med"/>
          </a:ln>
          <a:effectLst>
            <a:glow rad="139700">
              <a:schemeClr val="accent5">
                <a:satMod val="175000"/>
                <a:alpha val="40000"/>
              </a:schemeClr>
            </a:glow>
          </a:effectLst>
        </p:spPr>
        <p:txBody>
          <a:bodyPr wrap="none"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cs typeface="Arial"/>
            </a:endParaRPr>
          </a:p>
        </p:txBody>
      </p:sp>
      <mc:AlternateContent xmlns:mc="http://schemas.openxmlformats.org/markup-compatibility/2006" xmlns:a14="http://schemas.microsoft.com/office/drawing/2010/main">
        <mc:Choice Requires="a14">
          <p:sp>
            <p:nvSpPr>
              <p:cNvPr id="36" name="TextBox 35"/>
              <p:cNvSpPr txBox="1">
                <a:spLocks noChangeArrowheads="1"/>
              </p:cNvSpPr>
              <p:nvPr/>
            </p:nvSpPr>
            <p:spPr bwMode="auto">
              <a:xfrm>
                <a:off x="3705989" y="3675089"/>
                <a:ext cx="824870" cy="57342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en-US" sz="3200" b="0" i="1" u="none" strike="noStrike" kern="1200" cap="none" spc="0" normalizeH="0" baseline="-25000" noProof="0" smtClean="0">
                          <a:ln>
                            <a:noFill/>
                          </a:ln>
                          <a:solidFill>
                            <a:srgbClr val="000000"/>
                          </a:solidFill>
                          <a:effectLst/>
                          <a:uLnTx/>
                          <a:uFillTx/>
                          <a:latin typeface="Cambria Math" panose="02040503050406030204" pitchFamily="18" charset="0"/>
                        </a:rPr>
                        <m:t>𝑎</m:t>
                      </m:r>
                    </m:oMath>
                  </m:oMathPara>
                </a14:m>
                <a:endParaRPr kumimoji="0" lang="en-US" altLang="en-US" sz="3200" b="0" i="0" u="none" strike="noStrike" kern="1200" cap="none" spc="0" normalizeH="0" baseline="-25000" noProof="0" dirty="0">
                  <a:ln>
                    <a:noFill/>
                  </a:ln>
                  <a:solidFill>
                    <a:srgbClr val="000000"/>
                  </a:solidFill>
                  <a:effectLst/>
                  <a:uLnTx/>
                  <a:uFillTx/>
                  <a:latin typeface="Lucida Sans" panose="020B06020405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bwMode="auto">
              <a:xfrm>
                <a:off x="3705989" y="3675089"/>
                <a:ext cx="824870" cy="573427"/>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7" name="Rounded Rectangle 94"/>
          <p:cNvSpPr>
            <a:spLocks noChangeArrowheads="1"/>
          </p:cNvSpPr>
          <p:nvPr/>
        </p:nvSpPr>
        <p:spPr bwMode="auto">
          <a:xfrm>
            <a:off x="6317347" y="2684087"/>
            <a:ext cx="1995488" cy="1878012"/>
          </a:xfrm>
          <a:prstGeom prst="roundRect">
            <a:avLst>
              <a:gd name="adj" fmla="val 1666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196850" indent="-196850" defTabSz="414338">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defTabSz="414338">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defTabSz="414338">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defTabSz="414338">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defTabSz="414338">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defTabSz="4143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defTabSz="4143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defTabSz="4143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defTabSz="4143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196850" marR="0" lvl="0" indent="-196850" algn="l" defTabSz="414338" rtl="0" eaLnBrk="1" fontAlgn="auto" latinLnBrk="0" hangingPunct="1">
              <a:lnSpc>
                <a:spcPct val="104000"/>
              </a:lnSpc>
              <a:spcBef>
                <a:spcPct val="0"/>
              </a:spcBef>
              <a:spcAft>
                <a:spcPts val="0"/>
              </a:spcAft>
              <a:buClr>
                <a:srgbClr val="000000"/>
              </a:buClr>
              <a:buSzPct val="45000"/>
              <a:buFont typeface="Wingdings" panose="05000000000000000000" pitchFamily="2" charset="2"/>
              <a:buNone/>
              <a:tabLst/>
              <a:defRPr/>
            </a:pPr>
            <a:endParaRPr kumimoji="0" lang="en-US" altLang="en-US" sz="3600" b="0" i="0" u="none" strike="noStrike" kern="1200" cap="none" spc="0" normalizeH="0" baseline="0" noProof="0">
              <a:ln>
                <a:noFill/>
              </a:ln>
              <a:solidFill>
                <a:srgbClr val="FF0000"/>
              </a:solidFill>
              <a:effectLst/>
              <a:uLnTx/>
              <a:uFillTx/>
              <a:latin typeface="Comic Sans MS" panose="030F0702030302020204" pitchFamily="66" charset="0"/>
              <a:cs typeface="Arial" panose="020B0604020202020204" pitchFamily="34" charset="0"/>
            </a:endParaRPr>
          </a:p>
        </p:txBody>
      </p:sp>
      <p:sp>
        <p:nvSpPr>
          <p:cNvPr id="48" name="Oval 59"/>
          <p:cNvSpPr>
            <a:spLocks noChangeArrowheads="1"/>
          </p:cNvSpPr>
          <p:nvPr/>
        </p:nvSpPr>
        <p:spPr bwMode="auto">
          <a:xfrm>
            <a:off x="2537830" y="4559143"/>
            <a:ext cx="226286" cy="192087"/>
          </a:xfrm>
          <a:prstGeom prst="ellipse">
            <a:avLst/>
          </a:prstGeom>
          <a:gradFill flip="none" rotWithShape="1">
            <a:gsLst>
              <a:gs pos="0">
                <a:srgbClr val="FF0000"/>
              </a:gs>
              <a:gs pos="100000">
                <a:schemeClr val="tx2">
                  <a:lumMod val="75000"/>
                </a:schemeClr>
              </a:gs>
            </a:gsLst>
            <a:path path="circle">
              <a:fillToRect l="100000" t="100000"/>
            </a:path>
            <a:tileRect r="-100000" b="-100000"/>
          </a:gradFill>
          <a:ln>
            <a:noFill/>
          </a:ln>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a:endParaRPr>
          </a:p>
        </p:txBody>
      </p:sp>
      <p:sp>
        <p:nvSpPr>
          <p:cNvPr id="49" name="Down Arrow 48"/>
          <p:cNvSpPr>
            <a:spLocks noChangeArrowheads="1"/>
          </p:cNvSpPr>
          <p:nvPr/>
        </p:nvSpPr>
        <p:spPr bwMode="auto">
          <a:xfrm>
            <a:off x="8034377" y="4960898"/>
            <a:ext cx="374650" cy="388937"/>
          </a:xfrm>
          <a:prstGeom prst="downArrow">
            <a:avLst>
              <a:gd name="adj1" fmla="val 50000"/>
              <a:gd name="adj2" fmla="val 49854"/>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96850" indent="-196850" defTabSz="414338">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defTabSz="414338">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defTabSz="414338">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defTabSz="414338">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defTabSz="414338">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defTabSz="4143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defTabSz="4143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defTabSz="4143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defTabSz="4143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196850" marR="0" lvl="0" indent="-196850" algn="l" defTabSz="414338" rtl="0" eaLnBrk="1" fontAlgn="auto" latinLnBrk="0" hangingPunct="1">
              <a:lnSpc>
                <a:spcPct val="104000"/>
              </a:lnSpc>
              <a:spcBef>
                <a:spcPct val="0"/>
              </a:spcBef>
              <a:spcAft>
                <a:spcPts val="0"/>
              </a:spcAft>
              <a:buClr>
                <a:srgbClr val="000000"/>
              </a:buClr>
              <a:buSzPct val="45000"/>
              <a:buFont typeface="Wingdings" panose="05000000000000000000" pitchFamily="2" charset="2"/>
              <a:buNone/>
              <a:tabLst/>
              <a:defRPr/>
            </a:pPr>
            <a:endParaRPr kumimoji="0" lang="en-US" altLang="en-US" sz="3600" b="0" i="0" u="none" strike="noStrike" kern="1200" cap="none" spc="0" normalizeH="0" baseline="0" noProof="0">
              <a:ln>
                <a:noFill/>
              </a:ln>
              <a:solidFill>
                <a:srgbClr val="FF0000"/>
              </a:solidFill>
              <a:effectLst/>
              <a:uLnTx/>
              <a:uFillTx/>
              <a:latin typeface="Comic Sans MS" panose="030F0702030302020204" pitchFamily="66" charset="0"/>
              <a:cs typeface="Arial" panose="020B0604020202020204" pitchFamily="34" charset="0"/>
            </a:endParaRPr>
          </a:p>
        </p:txBody>
      </p:sp>
      <p:sp>
        <p:nvSpPr>
          <p:cNvPr id="50" name="TextBox 49"/>
          <p:cNvSpPr txBox="1">
            <a:spLocks noChangeArrowheads="1"/>
          </p:cNvSpPr>
          <p:nvPr/>
        </p:nvSpPr>
        <p:spPr bwMode="auto">
          <a:xfrm>
            <a:off x="6337181" y="5287473"/>
            <a:ext cx="4897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Atoms distinguishable: collisions</a:t>
            </a:r>
          </a:p>
        </p:txBody>
      </p:sp>
      <p:sp>
        <p:nvSpPr>
          <p:cNvPr id="51" name="TextBox 50"/>
          <p:cNvSpPr txBox="1">
            <a:spLocks noChangeArrowheads="1"/>
          </p:cNvSpPr>
          <p:nvPr/>
        </p:nvSpPr>
        <p:spPr bwMode="auto">
          <a:xfrm>
            <a:off x="1699893" y="2059616"/>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Idea: Use shallower lattice and suppress tunneling by Pauli Blockade</a:t>
            </a:r>
          </a:p>
        </p:txBody>
      </p:sp>
      <p:grpSp>
        <p:nvGrpSpPr>
          <p:cNvPr id="38" name="Group 37"/>
          <p:cNvGrpSpPr/>
          <p:nvPr/>
        </p:nvGrpSpPr>
        <p:grpSpPr>
          <a:xfrm>
            <a:off x="1687919" y="728380"/>
            <a:ext cx="8494166" cy="1300591"/>
            <a:chOff x="235541" y="547055"/>
            <a:chExt cx="8494166" cy="1300591"/>
          </a:xfrm>
        </p:grpSpPr>
        <p:grpSp>
          <p:nvGrpSpPr>
            <p:cNvPr id="37" name="Group 36"/>
            <p:cNvGrpSpPr>
              <a:grpSpLocks/>
            </p:cNvGrpSpPr>
            <p:nvPr/>
          </p:nvGrpSpPr>
          <p:grpSpPr bwMode="auto">
            <a:xfrm>
              <a:off x="235541" y="547055"/>
              <a:ext cx="8069064" cy="893713"/>
              <a:chOff x="298633" y="450899"/>
              <a:chExt cx="8069774" cy="923791"/>
            </a:xfrm>
          </p:grpSpPr>
          <p:sp>
            <p:nvSpPr>
              <p:cNvPr id="42" name="TextBox 41"/>
              <p:cNvSpPr txBox="1"/>
              <p:nvPr/>
            </p:nvSpPr>
            <p:spPr bwMode="auto">
              <a:xfrm>
                <a:off x="380991" y="450899"/>
                <a:ext cx="7987416" cy="47720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F01A1"/>
                    </a:solidFill>
                    <a:effectLst/>
                    <a:uLnTx/>
                    <a:uFillTx/>
                    <a:latin typeface="Calibri"/>
                    <a:cs typeface="Arial"/>
                  </a:rPr>
                  <a:t>Deep lattice is an issue:</a:t>
                </a:r>
              </a:p>
            </p:txBody>
          </p:sp>
          <p:sp>
            <p:nvSpPr>
              <p:cNvPr id="39" name="TextBox 38"/>
              <p:cNvSpPr txBox="1"/>
              <p:nvPr/>
            </p:nvSpPr>
            <p:spPr>
              <a:xfrm>
                <a:off x="298633" y="897488"/>
                <a:ext cx="4633940" cy="477202"/>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2F01A1"/>
                    </a:solidFill>
                    <a:effectLst/>
                    <a:uLnTx/>
                    <a:uFillTx/>
                    <a:latin typeface="Calibri"/>
                    <a:cs typeface="Arial"/>
                  </a:rPr>
                  <a:t>Tensor and vector stark shifts</a:t>
                </a:r>
                <a:endParaRPr kumimoji="0" lang="en-US" sz="2400" b="0" i="0" u="none" strike="noStrike" kern="1200" cap="none" spc="0" normalizeH="0" baseline="0" noProof="0" dirty="0">
                  <a:ln>
                    <a:noFill/>
                  </a:ln>
                  <a:solidFill>
                    <a:srgbClr val="000000"/>
                  </a:solidFill>
                  <a:effectLst/>
                  <a:uLnTx/>
                  <a:uFillTx/>
                  <a:latin typeface="Lucida Sans" pitchFamily="34" charset="0"/>
                  <a:cs typeface="Arial"/>
                </a:endParaRPr>
              </a:p>
            </p:txBody>
          </p:sp>
        </p:grpSp>
        <p:sp>
          <p:nvSpPr>
            <p:cNvPr id="52" name="TextBox 51"/>
            <p:cNvSpPr txBox="1"/>
            <p:nvPr/>
          </p:nvSpPr>
          <p:spPr bwMode="auto">
            <a:xfrm>
              <a:off x="235541" y="1385981"/>
              <a:ext cx="8494166"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2F01A1"/>
                  </a:solidFill>
                  <a:effectLst/>
                  <a:uLnTx/>
                  <a:uFillTx/>
                  <a:latin typeface="Calibri"/>
                  <a:cs typeface="Arial"/>
                </a:rPr>
                <a:t>Excited atoms life shorter due to light scattering: Now 12 s</a:t>
              </a:r>
              <a:endParaRPr kumimoji="0" lang="en-US" sz="2400" b="0" i="0" u="none" strike="noStrike" kern="1200" cap="none" spc="0" normalizeH="0" baseline="0" noProof="0" dirty="0">
                <a:ln>
                  <a:noFill/>
                </a:ln>
                <a:solidFill>
                  <a:srgbClr val="000000"/>
                </a:solidFill>
                <a:effectLst/>
                <a:uLnTx/>
                <a:uFillTx/>
                <a:latin typeface="Lucida Sans" pitchFamily="34" charset="0"/>
                <a:cs typeface="Arial"/>
              </a:endParaRPr>
            </a:p>
          </p:txBody>
        </p:sp>
      </p:grpSp>
      <p:sp>
        <p:nvSpPr>
          <p:cNvPr id="53" name="Rectangle 52"/>
          <p:cNvSpPr/>
          <p:nvPr/>
        </p:nvSpPr>
        <p:spPr>
          <a:xfrm>
            <a:off x="-90115" y="-42599"/>
            <a:ext cx="11675795"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Challenges with 3D </a:t>
            </a:r>
            <a:r>
              <a:rPr kumimoji="0" lang="en-US" sz="4000" b="1" i="0" u="none" strike="noStrike" kern="1200" cap="none" spc="0" normalizeH="0" baseline="0" noProof="0" dirty="0" err="1">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latti</a:t>
            </a:r>
            <a:r>
              <a:rPr kumimoji="0" lang="en-US" sz="4000" b="1" i="0" u="none" strike="noStrike" kern="1200" cap="none" spc="0" normalizeH="0" baseline="0" noProof="0" dirty="0" err="1">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cs typeface="Arial" pitchFamily="34" charset="0"/>
              </a:rPr>
              <a:t>ce</a:t>
            </a:r>
            <a:r>
              <a:rPr kumimoji="0" lang="en-US" sz="40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rPr>
              <a:t> clocks</a:t>
            </a:r>
            <a:endParaRPr kumimoji="0" lang="en-US" sz="36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Arial" pitchFamily="34" charset="0"/>
            </a:endParaRPr>
          </a:p>
        </p:txBody>
      </p:sp>
      <p:grpSp>
        <p:nvGrpSpPr>
          <p:cNvPr id="54" name="Group 53"/>
          <p:cNvGrpSpPr>
            <a:grpSpLocks/>
          </p:cNvGrpSpPr>
          <p:nvPr/>
        </p:nvGrpSpPr>
        <p:grpSpPr bwMode="auto">
          <a:xfrm>
            <a:off x="-715577" y="5600930"/>
            <a:ext cx="6650579" cy="1280404"/>
            <a:chOff x="307532" y="923994"/>
            <a:chExt cx="6650890" cy="1280609"/>
          </a:xfrm>
        </p:grpSpPr>
        <p:sp>
          <p:nvSpPr>
            <p:cNvPr id="55" name="TextBox 3"/>
            <p:cNvSpPr txBox="1">
              <a:spLocks noChangeArrowheads="1"/>
            </p:cNvSpPr>
            <p:nvPr/>
          </p:nvSpPr>
          <p:spPr bwMode="auto">
            <a:xfrm>
              <a:off x="307532" y="1014908"/>
              <a:ext cx="55595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Arial"/>
              </a:endParaRPr>
            </a:p>
          </p:txBody>
        </p:sp>
        <p:sp>
          <p:nvSpPr>
            <p:cNvPr id="56" name="Freeform 41"/>
            <p:cNvSpPr>
              <a:spLocks/>
            </p:cNvSpPr>
            <p:nvPr/>
          </p:nvSpPr>
          <p:spPr bwMode="auto">
            <a:xfrm>
              <a:off x="2824876" y="1186011"/>
              <a:ext cx="4133546" cy="391757"/>
            </a:xfrm>
            <a:custGeom>
              <a:avLst/>
              <a:gdLst>
                <a:gd name="T0" fmla="*/ 17 w 1313"/>
                <a:gd name="T1" fmla="*/ 280 h 1208"/>
                <a:gd name="T2" fmla="*/ 38 w 1313"/>
                <a:gd name="T3" fmla="*/ 42 h 1208"/>
                <a:gd name="T4" fmla="*/ 67 w 1313"/>
                <a:gd name="T5" fmla="*/ 42 h 1208"/>
                <a:gd name="T6" fmla="*/ 88 w 1313"/>
                <a:gd name="T7" fmla="*/ 280 h 1208"/>
                <a:gd name="T8" fmla="*/ 109 w 1313"/>
                <a:gd name="T9" fmla="*/ 641 h 1208"/>
                <a:gd name="T10" fmla="*/ 131 w 1313"/>
                <a:gd name="T11" fmla="*/ 988 h 1208"/>
                <a:gd name="T12" fmla="*/ 155 w 1313"/>
                <a:gd name="T13" fmla="*/ 1190 h 1208"/>
                <a:gd name="T14" fmla="*/ 180 w 1313"/>
                <a:gd name="T15" fmla="*/ 1133 h 1208"/>
                <a:gd name="T16" fmla="*/ 201 w 1313"/>
                <a:gd name="T17" fmla="*/ 860 h 1208"/>
                <a:gd name="T18" fmla="*/ 223 w 1313"/>
                <a:gd name="T19" fmla="*/ 492 h 1208"/>
                <a:gd name="T20" fmla="*/ 247 w 1313"/>
                <a:gd name="T21" fmla="*/ 163 h 1208"/>
                <a:gd name="T22" fmla="*/ 269 w 1313"/>
                <a:gd name="T23" fmla="*/ 3 h 1208"/>
                <a:gd name="T24" fmla="*/ 293 w 1313"/>
                <a:gd name="T25" fmla="*/ 117 h 1208"/>
                <a:gd name="T26" fmla="*/ 315 w 1313"/>
                <a:gd name="T27" fmla="*/ 418 h 1208"/>
                <a:gd name="T28" fmla="*/ 336 w 1313"/>
                <a:gd name="T29" fmla="*/ 790 h 1208"/>
                <a:gd name="T30" fmla="*/ 361 w 1313"/>
                <a:gd name="T31" fmla="*/ 1091 h 1208"/>
                <a:gd name="T32" fmla="*/ 386 w 1313"/>
                <a:gd name="T33" fmla="*/ 1204 h 1208"/>
                <a:gd name="T34" fmla="*/ 407 w 1313"/>
                <a:gd name="T35" fmla="*/ 1045 h 1208"/>
                <a:gd name="T36" fmla="*/ 428 w 1313"/>
                <a:gd name="T37" fmla="*/ 715 h 1208"/>
                <a:gd name="T38" fmla="*/ 453 w 1313"/>
                <a:gd name="T39" fmla="*/ 347 h 1208"/>
                <a:gd name="T40" fmla="*/ 474 w 1313"/>
                <a:gd name="T41" fmla="*/ 74 h 1208"/>
                <a:gd name="T42" fmla="*/ 499 w 1313"/>
                <a:gd name="T43" fmla="*/ 18 h 1208"/>
                <a:gd name="T44" fmla="*/ 520 w 1313"/>
                <a:gd name="T45" fmla="*/ 219 h 1208"/>
                <a:gd name="T46" fmla="*/ 545 w 1313"/>
                <a:gd name="T47" fmla="*/ 567 h 1208"/>
                <a:gd name="T48" fmla="*/ 566 w 1313"/>
                <a:gd name="T49" fmla="*/ 928 h 1208"/>
                <a:gd name="T50" fmla="*/ 587 w 1313"/>
                <a:gd name="T51" fmla="*/ 1165 h 1208"/>
                <a:gd name="T52" fmla="*/ 612 w 1313"/>
                <a:gd name="T53" fmla="*/ 1179 h 1208"/>
                <a:gd name="T54" fmla="*/ 633 w 1313"/>
                <a:gd name="T55" fmla="*/ 960 h 1208"/>
                <a:gd name="T56" fmla="*/ 655 w 1313"/>
                <a:gd name="T57" fmla="*/ 605 h 1208"/>
                <a:gd name="T58" fmla="*/ 676 w 1313"/>
                <a:gd name="T59" fmla="*/ 248 h 1208"/>
                <a:gd name="T60" fmla="*/ 701 w 1313"/>
                <a:gd name="T61" fmla="*/ 28 h 1208"/>
                <a:gd name="T62" fmla="*/ 722 w 1313"/>
                <a:gd name="T63" fmla="*/ 42 h 1208"/>
                <a:gd name="T64" fmla="*/ 747 w 1313"/>
                <a:gd name="T65" fmla="*/ 280 h 1208"/>
                <a:gd name="T66" fmla="*/ 768 w 1313"/>
                <a:gd name="T67" fmla="*/ 641 h 1208"/>
                <a:gd name="T68" fmla="*/ 789 w 1313"/>
                <a:gd name="T69" fmla="*/ 988 h 1208"/>
                <a:gd name="T70" fmla="*/ 810 w 1313"/>
                <a:gd name="T71" fmla="*/ 1190 h 1208"/>
                <a:gd name="T72" fmla="*/ 835 w 1313"/>
                <a:gd name="T73" fmla="*/ 1151 h 1208"/>
                <a:gd name="T74" fmla="*/ 857 w 1313"/>
                <a:gd name="T75" fmla="*/ 896 h 1208"/>
                <a:gd name="T76" fmla="*/ 878 w 1313"/>
                <a:gd name="T77" fmla="*/ 528 h 1208"/>
                <a:gd name="T78" fmla="*/ 899 w 1313"/>
                <a:gd name="T79" fmla="*/ 191 h 1208"/>
                <a:gd name="T80" fmla="*/ 924 w 1313"/>
                <a:gd name="T81" fmla="*/ 10 h 1208"/>
                <a:gd name="T82" fmla="*/ 945 w 1313"/>
                <a:gd name="T83" fmla="*/ 74 h 1208"/>
                <a:gd name="T84" fmla="*/ 970 w 1313"/>
                <a:gd name="T85" fmla="*/ 347 h 1208"/>
                <a:gd name="T86" fmla="*/ 991 w 1313"/>
                <a:gd name="T87" fmla="*/ 715 h 1208"/>
                <a:gd name="T88" fmla="*/ 1012 w 1313"/>
                <a:gd name="T89" fmla="*/ 1045 h 1208"/>
                <a:gd name="T90" fmla="*/ 1034 w 1313"/>
                <a:gd name="T91" fmla="*/ 1204 h 1208"/>
                <a:gd name="T92" fmla="*/ 1058 w 1313"/>
                <a:gd name="T93" fmla="*/ 1112 h 1208"/>
                <a:gd name="T94" fmla="*/ 1080 w 1313"/>
                <a:gd name="T95" fmla="*/ 825 h 1208"/>
                <a:gd name="T96" fmla="*/ 1101 w 1313"/>
                <a:gd name="T97" fmla="*/ 453 h 1208"/>
                <a:gd name="T98" fmla="*/ 1126 w 1313"/>
                <a:gd name="T99" fmla="*/ 138 h 1208"/>
                <a:gd name="T100" fmla="*/ 1147 w 1313"/>
                <a:gd name="T101" fmla="*/ 0 h 1208"/>
                <a:gd name="T102" fmla="*/ 1172 w 1313"/>
                <a:gd name="T103" fmla="*/ 117 h 1208"/>
                <a:gd name="T104" fmla="*/ 1193 w 1313"/>
                <a:gd name="T105" fmla="*/ 418 h 1208"/>
                <a:gd name="T106" fmla="*/ 1214 w 1313"/>
                <a:gd name="T107" fmla="*/ 790 h 1208"/>
                <a:gd name="T108" fmla="*/ 1235 w 1313"/>
                <a:gd name="T109" fmla="*/ 1091 h 1208"/>
                <a:gd name="T110" fmla="*/ 1260 w 1313"/>
                <a:gd name="T111" fmla="*/ 1208 h 1208"/>
                <a:gd name="T112" fmla="*/ 1281 w 1313"/>
                <a:gd name="T113" fmla="*/ 1069 h 1208"/>
                <a:gd name="T114" fmla="*/ 1303 w 1313"/>
                <a:gd name="T115" fmla="*/ 754 h 1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13"/>
                <a:gd name="T175" fmla="*/ 0 h 1208"/>
                <a:gd name="T176" fmla="*/ 1313 w 1313"/>
                <a:gd name="T177" fmla="*/ 1208 h 12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13" h="1208">
                  <a:moveTo>
                    <a:pt x="0" y="605"/>
                  </a:moveTo>
                  <a:lnTo>
                    <a:pt x="0" y="567"/>
                  </a:lnTo>
                  <a:lnTo>
                    <a:pt x="3" y="528"/>
                  </a:lnTo>
                  <a:lnTo>
                    <a:pt x="3" y="492"/>
                  </a:lnTo>
                  <a:lnTo>
                    <a:pt x="7" y="453"/>
                  </a:lnTo>
                  <a:lnTo>
                    <a:pt x="10" y="418"/>
                  </a:lnTo>
                  <a:lnTo>
                    <a:pt x="10" y="382"/>
                  </a:lnTo>
                  <a:lnTo>
                    <a:pt x="14" y="347"/>
                  </a:lnTo>
                  <a:lnTo>
                    <a:pt x="17" y="311"/>
                  </a:lnTo>
                  <a:lnTo>
                    <a:pt x="17" y="280"/>
                  </a:lnTo>
                  <a:lnTo>
                    <a:pt x="21" y="248"/>
                  </a:lnTo>
                  <a:lnTo>
                    <a:pt x="21" y="219"/>
                  </a:lnTo>
                  <a:lnTo>
                    <a:pt x="24" y="191"/>
                  </a:lnTo>
                  <a:lnTo>
                    <a:pt x="28" y="163"/>
                  </a:lnTo>
                  <a:lnTo>
                    <a:pt x="28" y="138"/>
                  </a:lnTo>
                  <a:lnTo>
                    <a:pt x="31" y="117"/>
                  </a:lnTo>
                  <a:lnTo>
                    <a:pt x="35" y="95"/>
                  </a:lnTo>
                  <a:lnTo>
                    <a:pt x="35" y="74"/>
                  </a:lnTo>
                  <a:lnTo>
                    <a:pt x="38" y="56"/>
                  </a:lnTo>
                  <a:lnTo>
                    <a:pt x="38" y="42"/>
                  </a:lnTo>
                  <a:lnTo>
                    <a:pt x="42" y="28"/>
                  </a:lnTo>
                  <a:lnTo>
                    <a:pt x="46" y="18"/>
                  </a:lnTo>
                  <a:lnTo>
                    <a:pt x="46" y="10"/>
                  </a:lnTo>
                  <a:lnTo>
                    <a:pt x="49" y="3"/>
                  </a:lnTo>
                  <a:lnTo>
                    <a:pt x="53" y="0"/>
                  </a:lnTo>
                  <a:lnTo>
                    <a:pt x="56" y="3"/>
                  </a:lnTo>
                  <a:lnTo>
                    <a:pt x="60" y="10"/>
                  </a:lnTo>
                  <a:lnTo>
                    <a:pt x="63" y="18"/>
                  </a:lnTo>
                  <a:lnTo>
                    <a:pt x="63" y="28"/>
                  </a:lnTo>
                  <a:lnTo>
                    <a:pt x="67" y="42"/>
                  </a:lnTo>
                  <a:lnTo>
                    <a:pt x="67" y="56"/>
                  </a:lnTo>
                  <a:lnTo>
                    <a:pt x="70" y="74"/>
                  </a:lnTo>
                  <a:lnTo>
                    <a:pt x="74" y="95"/>
                  </a:lnTo>
                  <a:lnTo>
                    <a:pt x="74" y="117"/>
                  </a:lnTo>
                  <a:lnTo>
                    <a:pt x="77" y="138"/>
                  </a:lnTo>
                  <a:lnTo>
                    <a:pt x="81" y="163"/>
                  </a:lnTo>
                  <a:lnTo>
                    <a:pt x="81" y="191"/>
                  </a:lnTo>
                  <a:lnTo>
                    <a:pt x="85" y="219"/>
                  </a:lnTo>
                  <a:lnTo>
                    <a:pt x="85" y="248"/>
                  </a:lnTo>
                  <a:lnTo>
                    <a:pt x="88" y="280"/>
                  </a:lnTo>
                  <a:lnTo>
                    <a:pt x="92" y="311"/>
                  </a:lnTo>
                  <a:lnTo>
                    <a:pt x="92" y="347"/>
                  </a:lnTo>
                  <a:lnTo>
                    <a:pt x="95" y="382"/>
                  </a:lnTo>
                  <a:lnTo>
                    <a:pt x="95" y="418"/>
                  </a:lnTo>
                  <a:lnTo>
                    <a:pt x="99" y="453"/>
                  </a:lnTo>
                  <a:lnTo>
                    <a:pt x="102" y="492"/>
                  </a:lnTo>
                  <a:lnTo>
                    <a:pt x="102" y="528"/>
                  </a:lnTo>
                  <a:lnTo>
                    <a:pt x="106" y="567"/>
                  </a:lnTo>
                  <a:lnTo>
                    <a:pt x="109" y="602"/>
                  </a:lnTo>
                  <a:lnTo>
                    <a:pt x="109" y="641"/>
                  </a:lnTo>
                  <a:lnTo>
                    <a:pt x="113" y="680"/>
                  </a:lnTo>
                  <a:lnTo>
                    <a:pt x="113" y="715"/>
                  </a:lnTo>
                  <a:lnTo>
                    <a:pt x="116" y="754"/>
                  </a:lnTo>
                  <a:lnTo>
                    <a:pt x="120" y="790"/>
                  </a:lnTo>
                  <a:lnTo>
                    <a:pt x="120" y="825"/>
                  </a:lnTo>
                  <a:lnTo>
                    <a:pt x="123" y="860"/>
                  </a:lnTo>
                  <a:lnTo>
                    <a:pt x="123" y="896"/>
                  </a:lnTo>
                  <a:lnTo>
                    <a:pt x="127" y="928"/>
                  </a:lnTo>
                  <a:lnTo>
                    <a:pt x="131" y="960"/>
                  </a:lnTo>
                  <a:lnTo>
                    <a:pt x="131" y="988"/>
                  </a:lnTo>
                  <a:lnTo>
                    <a:pt x="134" y="1016"/>
                  </a:lnTo>
                  <a:lnTo>
                    <a:pt x="138" y="1045"/>
                  </a:lnTo>
                  <a:lnTo>
                    <a:pt x="138" y="1069"/>
                  </a:lnTo>
                  <a:lnTo>
                    <a:pt x="141" y="1091"/>
                  </a:lnTo>
                  <a:lnTo>
                    <a:pt x="141" y="1112"/>
                  </a:lnTo>
                  <a:lnTo>
                    <a:pt x="145" y="1133"/>
                  </a:lnTo>
                  <a:lnTo>
                    <a:pt x="148" y="1151"/>
                  </a:lnTo>
                  <a:lnTo>
                    <a:pt x="148" y="1165"/>
                  </a:lnTo>
                  <a:lnTo>
                    <a:pt x="152" y="1179"/>
                  </a:lnTo>
                  <a:lnTo>
                    <a:pt x="155" y="1190"/>
                  </a:lnTo>
                  <a:lnTo>
                    <a:pt x="155" y="1197"/>
                  </a:lnTo>
                  <a:lnTo>
                    <a:pt x="159" y="1204"/>
                  </a:lnTo>
                  <a:lnTo>
                    <a:pt x="162" y="1208"/>
                  </a:lnTo>
                  <a:lnTo>
                    <a:pt x="166" y="1204"/>
                  </a:lnTo>
                  <a:lnTo>
                    <a:pt x="170" y="1197"/>
                  </a:lnTo>
                  <a:lnTo>
                    <a:pt x="170" y="1190"/>
                  </a:lnTo>
                  <a:lnTo>
                    <a:pt x="173" y="1179"/>
                  </a:lnTo>
                  <a:lnTo>
                    <a:pt x="177" y="1165"/>
                  </a:lnTo>
                  <a:lnTo>
                    <a:pt x="177" y="1151"/>
                  </a:lnTo>
                  <a:lnTo>
                    <a:pt x="180" y="1133"/>
                  </a:lnTo>
                  <a:lnTo>
                    <a:pt x="184" y="1112"/>
                  </a:lnTo>
                  <a:lnTo>
                    <a:pt x="184" y="1091"/>
                  </a:lnTo>
                  <a:lnTo>
                    <a:pt x="187" y="1069"/>
                  </a:lnTo>
                  <a:lnTo>
                    <a:pt x="187" y="1045"/>
                  </a:lnTo>
                  <a:lnTo>
                    <a:pt x="191" y="1016"/>
                  </a:lnTo>
                  <a:lnTo>
                    <a:pt x="194" y="988"/>
                  </a:lnTo>
                  <a:lnTo>
                    <a:pt x="194" y="960"/>
                  </a:lnTo>
                  <a:lnTo>
                    <a:pt x="198" y="928"/>
                  </a:lnTo>
                  <a:lnTo>
                    <a:pt x="201" y="896"/>
                  </a:lnTo>
                  <a:lnTo>
                    <a:pt x="201" y="860"/>
                  </a:lnTo>
                  <a:lnTo>
                    <a:pt x="205" y="825"/>
                  </a:lnTo>
                  <a:lnTo>
                    <a:pt x="205" y="790"/>
                  </a:lnTo>
                  <a:lnTo>
                    <a:pt x="208" y="754"/>
                  </a:lnTo>
                  <a:lnTo>
                    <a:pt x="212" y="715"/>
                  </a:lnTo>
                  <a:lnTo>
                    <a:pt x="212" y="680"/>
                  </a:lnTo>
                  <a:lnTo>
                    <a:pt x="216" y="641"/>
                  </a:lnTo>
                  <a:lnTo>
                    <a:pt x="216" y="605"/>
                  </a:lnTo>
                  <a:lnTo>
                    <a:pt x="219" y="567"/>
                  </a:lnTo>
                  <a:lnTo>
                    <a:pt x="223" y="528"/>
                  </a:lnTo>
                  <a:lnTo>
                    <a:pt x="223" y="492"/>
                  </a:lnTo>
                  <a:lnTo>
                    <a:pt x="226" y="453"/>
                  </a:lnTo>
                  <a:lnTo>
                    <a:pt x="230" y="418"/>
                  </a:lnTo>
                  <a:lnTo>
                    <a:pt x="230" y="382"/>
                  </a:lnTo>
                  <a:lnTo>
                    <a:pt x="233" y="347"/>
                  </a:lnTo>
                  <a:lnTo>
                    <a:pt x="233" y="311"/>
                  </a:lnTo>
                  <a:lnTo>
                    <a:pt x="237" y="280"/>
                  </a:lnTo>
                  <a:lnTo>
                    <a:pt x="240" y="248"/>
                  </a:lnTo>
                  <a:lnTo>
                    <a:pt x="240" y="219"/>
                  </a:lnTo>
                  <a:lnTo>
                    <a:pt x="244" y="191"/>
                  </a:lnTo>
                  <a:lnTo>
                    <a:pt x="247" y="163"/>
                  </a:lnTo>
                  <a:lnTo>
                    <a:pt x="247" y="138"/>
                  </a:lnTo>
                  <a:lnTo>
                    <a:pt x="251" y="117"/>
                  </a:lnTo>
                  <a:lnTo>
                    <a:pt x="251" y="95"/>
                  </a:lnTo>
                  <a:lnTo>
                    <a:pt x="254" y="74"/>
                  </a:lnTo>
                  <a:lnTo>
                    <a:pt x="258" y="56"/>
                  </a:lnTo>
                  <a:lnTo>
                    <a:pt x="258" y="42"/>
                  </a:lnTo>
                  <a:lnTo>
                    <a:pt x="262" y="28"/>
                  </a:lnTo>
                  <a:lnTo>
                    <a:pt x="262" y="18"/>
                  </a:lnTo>
                  <a:lnTo>
                    <a:pt x="265" y="10"/>
                  </a:lnTo>
                  <a:lnTo>
                    <a:pt x="269" y="3"/>
                  </a:lnTo>
                  <a:lnTo>
                    <a:pt x="272" y="0"/>
                  </a:lnTo>
                  <a:lnTo>
                    <a:pt x="276" y="3"/>
                  </a:lnTo>
                  <a:lnTo>
                    <a:pt x="279" y="10"/>
                  </a:lnTo>
                  <a:lnTo>
                    <a:pt x="279" y="18"/>
                  </a:lnTo>
                  <a:lnTo>
                    <a:pt x="283" y="28"/>
                  </a:lnTo>
                  <a:lnTo>
                    <a:pt x="286" y="42"/>
                  </a:lnTo>
                  <a:lnTo>
                    <a:pt x="286" y="56"/>
                  </a:lnTo>
                  <a:lnTo>
                    <a:pt x="290" y="74"/>
                  </a:lnTo>
                  <a:lnTo>
                    <a:pt x="293" y="95"/>
                  </a:lnTo>
                  <a:lnTo>
                    <a:pt x="293" y="117"/>
                  </a:lnTo>
                  <a:lnTo>
                    <a:pt x="297" y="138"/>
                  </a:lnTo>
                  <a:lnTo>
                    <a:pt x="297" y="163"/>
                  </a:lnTo>
                  <a:lnTo>
                    <a:pt x="301" y="191"/>
                  </a:lnTo>
                  <a:lnTo>
                    <a:pt x="304" y="219"/>
                  </a:lnTo>
                  <a:lnTo>
                    <a:pt x="304" y="248"/>
                  </a:lnTo>
                  <a:lnTo>
                    <a:pt x="308" y="280"/>
                  </a:lnTo>
                  <a:lnTo>
                    <a:pt x="308" y="311"/>
                  </a:lnTo>
                  <a:lnTo>
                    <a:pt x="311" y="347"/>
                  </a:lnTo>
                  <a:lnTo>
                    <a:pt x="315" y="382"/>
                  </a:lnTo>
                  <a:lnTo>
                    <a:pt x="315" y="418"/>
                  </a:lnTo>
                  <a:lnTo>
                    <a:pt x="318" y="453"/>
                  </a:lnTo>
                  <a:lnTo>
                    <a:pt x="322" y="492"/>
                  </a:lnTo>
                  <a:lnTo>
                    <a:pt x="322" y="528"/>
                  </a:lnTo>
                  <a:lnTo>
                    <a:pt x="325" y="567"/>
                  </a:lnTo>
                  <a:lnTo>
                    <a:pt x="325" y="602"/>
                  </a:lnTo>
                  <a:lnTo>
                    <a:pt x="329" y="641"/>
                  </a:lnTo>
                  <a:lnTo>
                    <a:pt x="332" y="680"/>
                  </a:lnTo>
                  <a:lnTo>
                    <a:pt x="332" y="715"/>
                  </a:lnTo>
                  <a:lnTo>
                    <a:pt x="336" y="754"/>
                  </a:lnTo>
                  <a:lnTo>
                    <a:pt x="336" y="790"/>
                  </a:lnTo>
                  <a:lnTo>
                    <a:pt x="339" y="825"/>
                  </a:lnTo>
                  <a:lnTo>
                    <a:pt x="343" y="860"/>
                  </a:lnTo>
                  <a:lnTo>
                    <a:pt x="343" y="896"/>
                  </a:lnTo>
                  <a:lnTo>
                    <a:pt x="347" y="928"/>
                  </a:lnTo>
                  <a:lnTo>
                    <a:pt x="350" y="960"/>
                  </a:lnTo>
                  <a:lnTo>
                    <a:pt x="350" y="988"/>
                  </a:lnTo>
                  <a:lnTo>
                    <a:pt x="354" y="1016"/>
                  </a:lnTo>
                  <a:lnTo>
                    <a:pt x="354" y="1045"/>
                  </a:lnTo>
                  <a:lnTo>
                    <a:pt x="357" y="1069"/>
                  </a:lnTo>
                  <a:lnTo>
                    <a:pt x="361" y="1091"/>
                  </a:lnTo>
                  <a:lnTo>
                    <a:pt x="361" y="1112"/>
                  </a:lnTo>
                  <a:lnTo>
                    <a:pt x="364" y="1133"/>
                  </a:lnTo>
                  <a:lnTo>
                    <a:pt x="368" y="1151"/>
                  </a:lnTo>
                  <a:lnTo>
                    <a:pt x="368" y="1165"/>
                  </a:lnTo>
                  <a:lnTo>
                    <a:pt x="371" y="1179"/>
                  </a:lnTo>
                  <a:lnTo>
                    <a:pt x="371" y="1190"/>
                  </a:lnTo>
                  <a:lnTo>
                    <a:pt x="375" y="1197"/>
                  </a:lnTo>
                  <a:lnTo>
                    <a:pt x="378" y="1204"/>
                  </a:lnTo>
                  <a:lnTo>
                    <a:pt x="382" y="1208"/>
                  </a:lnTo>
                  <a:lnTo>
                    <a:pt x="386" y="1204"/>
                  </a:lnTo>
                  <a:lnTo>
                    <a:pt x="389" y="1197"/>
                  </a:lnTo>
                  <a:lnTo>
                    <a:pt x="389" y="1190"/>
                  </a:lnTo>
                  <a:lnTo>
                    <a:pt x="393" y="1179"/>
                  </a:lnTo>
                  <a:lnTo>
                    <a:pt x="396" y="1165"/>
                  </a:lnTo>
                  <a:lnTo>
                    <a:pt x="396" y="1151"/>
                  </a:lnTo>
                  <a:lnTo>
                    <a:pt x="400" y="1133"/>
                  </a:lnTo>
                  <a:lnTo>
                    <a:pt x="400" y="1112"/>
                  </a:lnTo>
                  <a:lnTo>
                    <a:pt x="403" y="1091"/>
                  </a:lnTo>
                  <a:lnTo>
                    <a:pt x="407" y="1069"/>
                  </a:lnTo>
                  <a:lnTo>
                    <a:pt x="407" y="1045"/>
                  </a:lnTo>
                  <a:lnTo>
                    <a:pt x="410" y="1016"/>
                  </a:lnTo>
                  <a:lnTo>
                    <a:pt x="414" y="988"/>
                  </a:lnTo>
                  <a:lnTo>
                    <a:pt x="414" y="960"/>
                  </a:lnTo>
                  <a:lnTo>
                    <a:pt x="417" y="928"/>
                  </a:lnTo>
                  <a:lnTo>
                    <a:pt x="417" y="896"/>
                  </a:lnTo>
                  <a:lnTo>
                    <a:pt x="421" y="860"/>
                  </a:lnTo>
                  <a:lnTo>
                    <a:pt x="424" y="825"/>
                  </a:lnTo>
                  <a:lnTo>
                    <a:pt x="424" y="790"/>
                  </a:lnTo>
                  <a:lnTo>
                    <a:pt x="428" y="754"/>
                  </a:lnTo>
                  <a:lnTo>
                    <a:pt x="428" y="715"/>
                  </a:lnTo>
                  <a:lnTo>
                    <a:pt x="432" y="680"/>
                  </a:lnTo>
                  <a:lnTo>
                    <a:pt x="435" y="641"/>
                  </a:lnTo>
                  <a:lnTo>
                    <a:pt x="435" y="605"/>
                  </a:lnTo>
                  <a:lnTo>
                    <a:pt x="439" y="567"/>
                  </a:lnTo>
                  <a:lnTo>
                    <a:pt x="442" y="528"/>
                  </a:lnTo>
                  <a:lnTo>
                    <a:pt x="442" y="492"/>
                  </a:lnTo>
                  <a:lnTo>
                    <a:pt x="446" y="453"/>
                  </a:lnTo>
                  <a:lnTo>
                    <a:pt x="446" y="418"/>
                  </a:lnTo>
                  <a:lnTo>
                    <a:pt x="449" y="382"/>
                  </a:lnTo>
                  <a:lnTo>
                    <a:pt x="453" y="347"/>
                  </a:lnTo>
                  <a:lnTo>
                    <a:pt x="453" y="311"/>
                  </a:lnTo>
                  <a:lnTo>
                    <a:pt x="456" y="280"/>
                  </a:lnTo>
                  <a:lnTo>
                    <a:pt x="460" y="248"/>
                  </a:lnTo>
                  <a:lnTo>
                    <a:pt x="460" y="219"/>
                  </a:lnTo>
                  <a:lnTo>
                    <a:pt x="463" y="191"/>
                  </a:lnTo>
                  <a:lnTo>
                    <a:pt x="463" y="163"/>
                  </a:lnTo>
                  <a:lnTo>
                    <a:pt x="467" y="138"/>
                  </a:lnTo>
                  <a:lnTo>
                    <a:pt x="471" y="117"/>
                  </a:lnTo>
                  <a:lnTo>
                    <a:pt x="471" y="95"/>
                  </a:lnTo>
                  <a:lnTo>
                    <a:pt x="474" y="74"/>
                  </a:lnTo>
                  <a:lnTo>
                    <a:pt x="474" y="56"/>
                  </a:lnTo>
                  <a:lnTo>
                    <a:pt x="478" y="42"/>
                  </a:lnTo>
                  <a:lnTo>
                    <a:pt x="481" y="28"/>
                  </a:lnTo>
                  <a:lnTo>
                    <a:pt x="481" y="18"/>
                  </a:lnTo>
                  <a:lnTo>
                    <a:pt x="485" y="10"/>
                  </a:lnTo>
                  <a:lnTo>
                    <a:pt x="488" y="3"/>
                  </a:lnTo>
                  <a:lnTo>
                    <a:pt x="492" y="0"/>
                  </a:lnTo>
                  <a:lnTo>
                    <a:pt x="495" y="3"/>
                  </a:lnTo>
                  <a:lnTo>
                    <a:pt x="499" y="10"/>
                  </a:lnTo>
                  <a:lnTo>
                    <a:pt x="499" y="18"/>
                  </a:lnTo>
                  <a:lnTo>
                    <a:pt x="502" y="28"/>
                  </a:lnTo>
                  <a:lnTo>
                    <a:pt x="506" y="42"/>
                  </a:lnTo>
                  <a:lnTo>
                    <a:pt x="506" y="56"/>
                  </a:lnTo>
                  <a:lnTo>
                    <a:pt x="509" y="74"/>
                  </a:lnTo>
                  <a:lnTo>
                    <a:pt x="509" y="95"/>
                  </a:lnTo>
                  <a:lnTo>
                    <a:pt x="513" y="117"/>
                  </a:lnTo>
                  <a:lnTo>
                    <a:pt x="517" y="138"/>
                  </a:lnTo>
                  <a:lnTo>
                    <a:pt x="517" y="163"/>
                  </a:lnTo>
                  <a:lnTo>
                    <a:pt x="520" y="191"/>
                  </a:lnTo>
                  <a:lnTo>
                    <a:pt x="520" y="219"/>
                  </a:lnTo>
                  <a:lnTo>
                    <a:pt x="524" y="248"/>
                  </a:lnTo>
                  <a:lnTo>
                    <a:pt x="527" y="280"/>
                  </a:lnTo>
                  <a:lnTo>
                    <a:pt x="527" y="311"/>
                  </a:lnTo>
                  <a:lnTo>
                    <a:pt x="531" y="347"/>
                  </a:lnTo>
                  <a:lnTo>
                    <a:pt x="534" y="382"/>
                  </a:lnTo>
                  <a:lnTo>
                    <a:pt x="534" y="418"/>
                  </a:lnTo>
                  <a:lnTo>
                    <a:pt x="538" y="453"/>
                  </a:lnTo>
                  <a:lnTo>
                    <a:pt x="538" y="492"/>
                  </a:lnTo>
                  <a:lnTo>
                    <a:pt x="541" y="528"/>
                  </a:lnTo>
                  <a:lnTo>
                    <a:pt x="545" y="567"/>
                  </a:lnTo>
                  <a:lnTo>
                    <a:pt x="545" y="602"/>
                  </a:lnTo>
                  <a:lnTo>
                    <a:pt x="548" y="641"/>
                  </a:lnTo>
                  <a:lnTo>
                    <a:pt x="548" y="680"/>
                  </a:lnTo>
                  <a:lnTo>
                    <a:pt x="552" y="715"/>
                  </a:lnTo>
                  <a:lnTo>
                    <a:pt x="556" y="754"/>
                  </a:lnTo>
                  <a:lnTo>
                    <a:pt x="556" y="790"/>
                  </a:lnTo>
                  <a:lnTo>
                    <a:pt x="559" y="825"/>
                  </a:lnTo>
                  <a:lnTo>
                    <a:pt x="563" y="860"/>
                  </a:lnTo>
                  <a:lnTo>
                    <a:pt x="563" y="896"/>
                  </a:lnTo>
                  <a:lnTo>
                    <a:pt x="566" y="928"/>
                  </a:lnTo>
                  <a:lnTo>
                    <a:pt x="566" y="960"/>
                  </a:lnTo>
                  <a:lnTo>
                    <a:pt x="570" y="988"/>
                  </a:lnTo>
                  <a:lnTo>
                    <a:pt x="573" y="1016"/>
                  </a:lnTo>
                  <a:lnTo>
                    <a:pt x="573" y="1045"/>
                  </a:lnTo>
                  <a:lnTo>
                    <a:pt x="577" y="1069"/>
                  </a:lnTo>
                  <a:lnTo>
                    <a:pt x="580" y="1091"/>
                  </a:lnTo>
                  <a:lnTo>
                    <a:pt x="580" y="1112"/>
                  </a:lnTo>
                  <a:lnTo>
                    <a:pt x="584" y="1133"/>
                  </a:lnTo>
                  <a:lnTo>
                    <a:pt x="584" y="1151"/>
                  </a:lnTo>
                  <a:lnTo>
                    <a:pt x="587" y="1165"/>
                  </a:lnTo>
                  <a:lnTo>
                    <a:pt x="591" y="1179"/>
                  </a:lnTo>
                  <a:lnTo>
                    <a:pt x="591" y="1190"/>
                  </a:lnTo>
                  <a:lnTo>
                    <a:pt x="594" y="1197"/>
                  </a:lnTo>
                  <a:lnTo>
                    <a:pt x="594" y="1204"/>
                  </a:lnTo>
                  <a:lnTo>
                    <a:pt x="598" y="1208"/>
                  </a:lnTo>
                  <a:lnTo>
                    <a:pt x="602" y="1208"/>
                  </a:lnTo>
                  <a:lnTo>
                    <a:pt x="605" y="1204"/>
                  </a:lnTo>
                  <a:lnTo>
                    <a:pt x="609" y="1197"/>
                  </a:lnTo>
                  <a:lnTo>
                    <a:pt x="609" y="1190"/>
                  </a:lnTo>
                  <a:lnTo>
                    <a:pt x="612" y="1179"/>
                  </a:lnTo>
                  <a:lnTo>
                    <a:pt x="612" y="1165"/>
                  </a:lnTo>
                  <a:lnTo>
                    <a:pt x="616" y="1151"/>
                  </a:lnTo>
                  <a:lnTo>
                    <a:pt x="619" y="1133"/>
                  </a:lnTo>
                  <a:lnTo>
                    <a:pt x="619" y="1112"/>
                  </a:lnTo>
                  <a:lnTo>
                    <a:pt x="623" y="1091"/>
                  </a:lnTo>
                  <a:lnTo>
                    <a:pt x="626" y="1069"/>
                  </a:lnTo>
                  <a:lnTo>
                    <a:pt x="626" y="1045"/>
                  </a:lnTo>
                  <a:lnTo>
                    <a:pt x="630" y="1016"/>
                  </a:lnTo>
                  <a:lnTo>
                    <a:pt x="630" y="988"/>
                  </a:lnTo>
                  <a:lnTo>
                    <a:pt x="633" y="960"/>
                  </a:lnTo>
                  <a:lnTo>
                    <a:pt x="637" y="928"/>
                  </a:lnTo>
                  <a:lnTo>
                    <a:pt x="637" y="896"/>
                  </a:lnTo>
                  <a:lnTo>
                    <a:pt x="641" y="860"/>
                  </a:lnTo>
                  <a:lnTo>
                    <a:pt x="641" y="825"/>
                  </a:lnTo>
                  <a:lnTo>
                    <a:pt x="644" y="790"/>
                  </a:lnTo>
                  <a:lnTo>
                    <a:pt x="648" y="754"/>
                  </a:lnTo>
                  <a:lnTo>
                    <a:pt x="648" y="715"/>
                  </a:lnTo>
                  <a:lnTo>
                    <a:pt x="651" y="680"/>
                  </a:lnTo>
                  <a:lnTo>
                    <a:pt x="655" y="641"/>
                  </a:lnTo>
                  <a:lnTo>
                    <a:pt x="655" y="605"/>
                  </a:lnTo>
                  <a:lnTo>
                    <a:pt x="658" y="567"/>
                  </a:lnTo>
                  <a:lnTo>
                    <a:pt x="658" y="528"/>
                  </a:lnTo>
                  <a:lnTo>
                    <a:pt x="662" y="492"/>
                  </a:lnTo>
                  <a:lnTo>
                    <a:pt x="665" y="453"/>
                  </a:lnTo>
                  <a:lnTo>
                    <a:pt x="665" y="418"/>
                  </a:lnTo>
                  <a:lnTo>
                    <a:pt x="669" y="382"/>
                  </a:lnTo>
                  <a:lnTo>
                    <a:pt x="672" y="347"/>
                  </a:lnTo>
                  <a:lnTo>
                    <a:pt x="672" y="311"/>
                  </a:lnTo>
                  <a:lnTo>
                    <a:pt x="676" y="280"/>
                  </a:lnTo>
                  <a:lnTo>
                    <a:pt x="676" y="248"/>
                  </a:lnTo>
                  <a:lnTo>
                    <a:pt x="679" y="219"/>
                  </a:lnTo>
                  <a:lnTo>
                    <a:pt x="683" y="191"/>
                  </a:lnTo>
                  <a:lnTo>
                    <a:pt x="683" y="163"/>
                  </a:lnTo>
                  <a:lnTo>
                    <a:pt x="687" y="138"/>
                  </a:lnTo>
                  <a:lnTo>
                    <a:pt x="687" y="117"/>
                  </a:lnTo>
                  <a:lnTo>
                    <a:pt x="690" y="95"/>
                  </a:lnTo>
                  <a:lnTo>
                    <a:pt x="694" y="74"/>
                  </a:lnTo>
                  <a:lnTo>
                    <a:pt x="694" y="56"/>
                  </a:lnTo>
                  <a:lnTo>
                    <a:pt x="697" y="42"/>
                  </a:lnTo>
                  <a:lnTo>
                    <a:pt x="701" y="28"/>
                  </a:lnTo>
                  <a:lnTo>
                    <a:pt x="701" y="18"/>
                  </a:lnTo>
                  <a:lnTo>
                    <a:pt x="704" y="10"/>
                  </a:lnTo>
                  <a:lnTo>
                    <a:pt x="704" y="3"/>
                  </a:lnTo>
                  <a:lnTo>
                    <a:pt x="708" y="0"/>
                  </a:lnTo>
                  <a:lnTo>
                    <a:pt x="711" y="0"/>
                  </a:lnTo>
                  <a:lnTo>
                    <a:pt x="715" y="3"/>
                  </a:lnTo>
                  <a:lnTo>
                    <a:pt x="718" y="10"/>
                  </a:lnTo>
                  <a:lnTo>
                    <a:pt x="718" y="18"/>
                  </a:lnTo>
                  <a:lnTo>
                    <a:pt x="722" y="28"/>
                  </a:lnTo>
                  <a:lnTo>
                    <a:pt x="722" y="42"/>
                  </a:lnTo>
                  <a:lnTo>
                    <a:pt x="726" y="56"/>
                  </a:lnTo>
                  <a:lnTo>
                    <a:pt x="729" y="74"/>
                  </a:lnTo>
                  <a:lnTo>
                    <a:pt x="729" y="95"/>
                  </a:lnTo>
                  <a:lnTo>
                    <a:pt x="733" y="117"/>
                  </a:lnTo>
                  <a:lnTo>
                    <a:pt x="733" y="138"/>
                  </a:lnTo>
                  <a:lnTo>
                    <a:pt x="736" y="163"/>
                  </a:lnTo>
                  <a:lnTo>
                    <a:pt x="740" y="191"/>
                  </a:lnTo>
                  <a:lnTo>
                    <a:pt x="740" y="219"/>
                  </a:lnTo>
                  <a:lnTo>
                    <a:pt x="743" y="248"/>
                  </a:lnTo>
                  <a:lnTo>
                    <a:pt x="747" y="280"/>
                  </a:lnTo>
                  <a:lnTo>
                    <a:pt x="747" y="311"/>
                  </a:lnTo>
                  <a:lnTo>
                    <a:pt x="750" y="347"/>
                  </a:lnTo>
                  <a:lnTo>
                    <a:pt x="750" y="382"/>
                  </a:lnTo>
                  <a:lnTo>
                    <a:pt x="754" y="418"/>
                  </a:lnTo>
                  <a:lnTo>
                    <a:pt x="757" y="453"/>
                  </a:lnTo>
                  <a:lnTo>
                    <a:pt x="757" y="492"/>
                  </a:lnTo>
                  <a:lnTo>
                    <a:pt x="761" y="528"/>
                  </a:lnTo>
                  <a:lnTo>
                    <a:pt x="764" y="567"/>
                  </a:lnTo>
                  <a:lnTo>
                    <a:pt x="764" y="602"/>
                  </a:lnTo>
                  <a:lnTo>
                    <a:pt x="768" y="641"/>
                  </a:lnTo>
                  <a:lnTo>
                    <a:pt x="768" y="680"/>
                  </a:lnTo>
                  <a:lnTo>
                    <a:pt x="772" y="715"/>
                  </a:lnTo>
                  <a:lnTo>
                    <a:pt x="775" y="754"/>
                  </a:lnTo>
                  <a:lnTo>
                    <a:pt x="775" y="790"/>
                  </a:lnTo>
                  <a:lnTo>
                    <a:pt x="779" y="825"/>
                  </a:lnTo>
                  <a:lnTo>
                    <a:pt x="779" y="860"/>
                  </a:lnTo>
                  <a:lnTo>
                    <a:pt x="782" y="896"/>
                  </a:lnTo>
                  <a:lnTo>
                    <a:pt x="786" y="928"/>
                  </a:lnTo>
                  <a:lnTo>
                    <a:pt x="786" y="960"/>
                  </a:lnTo>
                  <a:lnTo>
                    <a:pt x="789" y="988"/>
                  </a:lnTo>
                  <a:lnTo>
                    <a:pt x="793" y="1016"/>
                  </a:lnTo>
                  <a:lnTo>
                    <a:pt x="793" y="1045"/>
                  </a:lnTo>
                  <a:lnTo>
                    <a:pt x="796" y="1069"/>
                  </a:lnTo>
                  <a:lnTo>
                    <a:pt x="796" y="1091"/>
                  </a:lnTo>
                  <a:lnTo>
                    <a:pt x="800" y="1112"/>
                  </a:lnTo>
                  <a:lnTo>
                    <a:pt x="803" y="1133"/>
                  </a:lnTo>
                  <a:lnTo>
                    <a:pt x="803" y="1151"/>
                  </a:lnTo>
                  <a:lnTo>
                    <a:pt x="807" y="1165"/>
                  </a:lnTo>
                  <a:lnTo>
                    <a:pt x="807" y="1179"/>
                  </a:lnTo>
                  <a:lnTo>
                    <a:pt x="810" y="1190"/>
                  </a:lnTo>
                  <a:lnTo>
                    <a:pt x="814" y="1197"/>
                  </a:lnTo>
                  <a:lnTo>
                    <a:pt x="814" y="1204"/>
                  </a:lnTo>
                  <a:lnTo>
                    <a:pt x="818" y="1208"/>
                  </a:lnTo>
                  <a:lnTo>
                    <a:pt x="821" y="1208"/>
                  </a:lnTo>
                  <a:lnTo>
                    <a:pt x="825" y="1204"/>
                  </a:lnTo>
                  <a:lnTo>
                    <a:pt x="825" y="1197"/>
                  </a:lnTo>
                  <a:lnTo>
                    <a:pt x="828" y="1190"/>
                  </a:lnTo>
                  <a:lnTo>
                    <a:pt x="832" y="1179"/>
                  </a:lnTo>
                  <a:lnTo>
                    <a:pt x="832" y="1165"/>
                  </a:lnTo>
                  <a:lnTo>
                    <a:pt x="835" y="1151"/>
                  </a:lnTo>
                  <a:lnTo>
                    <a:pt x="839" y="1133"/>
                  </a:lnTo>
                  <a:lnTo>
                    <a:pt x="839" y="1112"/>
                  </a:lnTo>
                  <a:lnTo>
                    <a:pt x="842" y="1091"/>
                  </a:lnTo>
                  <a:lnTo>
                    <a:pt x="842" y="1069"/>
                  </a:lnTo>
                  <a:lnTo>
                    <a:pt x="846" y="1045"/>
                  </a:lnTo>
                  <a:lnTo>
                    <a:pt x="849" y="1016"/>
                  </a:lnTo>
                  <a:lnTo>
                    <a:pt x="849" y="988"/>
                  </a:lnTo>
                  <a:lnTo>
                    <a:pt x="853" y="960"/>
                  </a:lnTo>
                  <a:lnTo>
                    <a:pt x="853" y="928"/>
                  </a:lnTo>
                  <a:lnTo>
                    <a:pt x="857" y="896"/>
                  </a:lnTo>
                  <a:lnTo>
                    <a:pt x="860" y="860"/>
                  </a:lnTo>
                  <a:lnTo>
                    <a:pt x="860" y="825"/>
                  </a:lnTo>
                  <a:lnTo>
                    <a:pt x="864" y="790"/>
                  </a:lnTo>
                  <a:lnTo>
                    <a:pt x="867" y="754"/>
                  </a:lnTo>
                  <a:lnTo>
                    <a:pt x="867" y="715"/>
                  </a:lnTo>
                  <a:lnTo>
                    <a:pt x="871" y="680"/>
                  </a:lnTo>
                  <a:lnTo>
                    <a:pt x="871" y="641"/>
                  </a:lnTo>
                  <a:lnTo>
                    <a:pt x="874" y="605"/>
                  </a:lnTo>
                  <a:lnTo>
                    <a:pt x="878" y="567"/>
                  </a:lnTo>
                  <a:lnTo>
                    <a:pt x="878" y="528"/>
                  </a:lnTo>
                  <a:lnTo>
                    <a:pt x="881" y="492"/>
                  </a:lnTo>
                  <a:lnTo>
                    <a:pt x="885" y="453"/>
                  </a:lnTo>
                  <a:lnTo>
                    <a:pt x="885" y="418"/>
                  </a:lnTo>
                  <a:lnTo>
                    <a:pt x="888" y="382"/>
                  </a:lnTo>
                  <a:lnTo>
                    <a:pt x="888" y="347"/>
                  </a:lnTo>
                  <a:lnTo>
                    <a:pt x="892" y="311"/>
                  </a:lnTo>
                  <a:lnTo>
                    <a:pt x="895" y="280"/>
                  </a:lnTo>
                  <a:lnTo>
                    <a:pt x="895" y="248"/>
                  </a:lnTo>
                  <a:lnTo>
                    <a:pt x="899" y="219"/>
                  </a:lnTo>
                  <a:lnTo>
                    <a:pt x="899" y="191"/>
                  </a:lnTo>
                  <a:lnTo>
                    <a:pt x="903" y="163"/>
                  </a:lnTo>
                  <a:lnTo>
                    <a:pt x="906" y="138"/>
                  </a:lnTo>
                  <a:lnTo>
                    <a:pt x="906" y="117"/>
                  </a:lnTo>
                  <a:lnTo>
                    <a:pt x="910" y="95"/>
                  </a:lnTo>
                  <a:lnTo>
                    <a:pt x="913" y="74"/>
                  </a:lnTo>
                  <a:lnTo>
                    <a:pt x="913" y="56"/>
                  </a:lnTo>
                  <a:lnTo>
                    <a:pt x="917" y="42"/>
                  </a:lnTo>
                  <a:lnTo>
                    <a:pt x="917" y="28"/>
                  </a:lnTo>
                  <a:lnTo>
                    <a:pt x="920" y="18"/>
                  </a:lnTo>
                  <a:lnTo>
                    <a:pt x="924" y="10"/>
                  </a:lnTo>
                  <a:lnTo>
                    <a:pt x="924" y="3"/>
                  </a:lnTo>
                  <a:lnTo>
                    <a:pt x="927" y="0"/>
                  </a:lnTo>
                  <a:lnTo>
                    <a:pt x="931" y="0"/>
                  </a:lnTo>
                  <a:lnTo>
                    <a:pt x="934" y="3"/>
                  </a:lnTo>
                  <a:lnTo>
                    <a:pt x="934" y="10"/>
                  </a:lnTo>
                  <a:lnTo>
                    <a:pt x="938" y="18"/>
                  </a:lnTo>
                  <a:lnTo>
                    <a:pt x="942" y="28"/>
                  </a:lnTo>
                  <a:lnTo>
                    <a:pt x="942" y="42"/>
                  </a:lnTo>
                  <a:lnTo>
                    <a:pt x="945" y="56"/>
                  </a:lnTo>
                  <a:lnTo>
                    <a:pt x="945" y="74"/>
                  </a:lnTo>
                  <a:lnTo>
                    <a:pt x="949" y="95"/>
                  </a:lnTo>
                  <a:lnTo>
                    <a:pt x="952" y="117"/>
                  </a:lnTo>
                  <a:lnTo>
                    <a:pt x="952" y="138"/>
                  </a:lnTo>
                  <a:lnTo>
                    <a:pt x="956" y="163"/>
                  </a:lnTo>
                  <a:lnTo>
                    <a:pt x="959" y="191"/>
                  </a:lnTo>
                  <a:lnTo>
                    <a:pt x="959" y="219"/>
                  </a:lnTo>
                  <a:lnTo>
                    <a:pt x="963" y="248"/>
                  </a:lnTo>
                  <a:lnTo>
                    <a:pt x="963" y="280"/>
                  </a:lnTo>
                  <a:lnTo>
                    <a:pt x="966" y="311"/>
                  </a:lnTo>
                  <a:lnTo>
                    <a:pt x="970" y="347"/>
                  </a:lnTo>
                  <a:lnTo>
                    <a:pt x="970" y="382"/>
                  </a:lnTo>
                  <a:lnTo>
                    <a:pt x="973" y="418"/>
                  </a:lnTo>
                  <a:lnTo>
                    <a:pt x="977" y="453"/>
                  </a:lnTo>
                  <a:lnTo>
                    <a:pt x="977" y="492"/>
                  </a:lnTo>
                  <a:lnTo>
                    <a:pt x="980" y="528"/>
                  </a:lnTo>
                  <a:lnTo>
                    <a:pt x="980" y="567"/>
                  </a:lnTo>
                  <a:lnTo>
                    <a:pt x="984" y="602"/>
                  </a:lnTo>
                  <a:lnTo>
                    <a:pt x="988" y="641"/>
                  </a:lnTo>
                  <a:lnTo>
                    <a:pt x="988" y="680"/>
                  </a:lnTo>
                  <a:lnTo>
                    <a:pt x="991" y="715"/>
                  </a:lnTo>
                  <a:lnTo>
                    <a:pt x="991" y="754"/>
                  </a:lnTo>
                  <a:lnTo>
                    <a:pt x="995" y="790"/>
                  </a:lnTo>
                  <a:lnTo>
                    <a:pt x="998" y="825"/>
                  </a:lnTo>
                  <a:lnTo>
                    <a:pt x="998" y="860"/>
                  </a:lnTo>
                  <a:lnTo>
                    <a:pt x="1002" y="896"/>
                  </a:lnTo>
                  <a:lnTo>
                    <a:pt x="1005" y="928"/>
                  </a:lnTo>
                  <a:lnTo>
                    <a:pt x="1005" y="960"/>
                  </a:lnTo>
                  <a:lnTo>
                    <a:pt x="1009" y="988"/>
                  </a:lnTo>
                  <a:lnTo>
                    <a:pt x="1009" y="1016"/>
                  </a:lnTo>
                  <a:lnTo>
                    <a:pt x="1012" y="1045"/>
                  </a:lnTo>
                  <a:lnTo>
                    <a:pt x="1016" y="1069"/>
                  </a:lnTo>
                  <a:lnTo>
                    <a:pt x="1016" y="1091"/>
                  </a:lnTo>
                  <a:lnTo>
                    <a:pt x="1019" y="1112"/>
                  </a:lnTo>
                  <a:lnTo>
                    <a:pt x="1019" y="1133"/>
                  </a:lnTo>
                  <a:lnTo>
                    <a:pt x="1023" y="1151"/>
                  </a:lnTo>
                  <a:lnTo>
                    <a:pt x="1027" y="1165"/>
                  </a:lnTo>
                  <a:lnTo>
                    <a:pt x="1027" y="1179"/>
                  </a:lnTo>
                  <a:lnTo>
                    <a:pt x="1030" y="1190"/>
                  </a:lnTo>
                  <a:lnTo>
                    <a:pt x="1034" y="1197"/>
                  </a:lnTo>
                  <a:lnTo>
                    <a:pt x="1034" y="1204"/>
                  </a:lnTo>
                  <a:lnTo>
                    <a:pt x="1037" y="1208"/>
                  </a:lnTo>
                  <a:lnTo>
                    <a:pt x="1041" y="1208"/>
                  </a:lnTo>
                  <a:lnTo>
                    <a:pt x="1044" y="1204"/>
                  </a:lnTo>
                  <a:lnTo>
                    <a:pt x="1044" y="1197"/>
                  </a:lnTo>
                  <a:lnTo>
                    <a:pt x="1048" y="1190"/>
                  </a:lnTo>
                  <a:lnTo>
                    <a:pt x="1051" y="1179"/>
                  </a:lnTo>
                  <a:lnTo>
                    <a:pt x="1051" y="1165"/>
                  </a:lnTo>
                  <a:lnTo>
                    <a:pt x="1055" y="1151"/>
                  </a:lnTo>
                  <a:lnTo>
                    <a:pt x="1055" y="1133"/>
                  </a:lnTo>
                  <a:lnTo>
                    <a:pt x="1058" y="1112"/>
                  </a:lnTo>
                  <a:lnTo>
                    <a:pt x="1062" y="1091"/>
                  </a:lnTo>
                  <a:lnTo>
                    <a:pt x="1062" y="1069"/>
                  </a:lnTo>
                  <a:lnTo>
                    <a:pt x="1065" y="1045"/>
                  </a:lnTo>
                  <a:lnTo>
                    <a:pt x="1065" y="1016"/>
                  </a:lnTo>
                  <a:lnTo>
                    <a:pt x="1069" y="988"/>
                  </a:lnTo>
                  <a:lnTo>
                    <a:pt x="1073" y="960"/>
                  </a:lnTo>
                  <a:lnTo>
                    <a:pt x="1073" y="928"/>
                  </a:lnTo>
                  <a:lnTo>
                    <a:pt x="1076" y="896"/>
                  </a:lnTo>
                  <a:lnTo>
                    <a:pt x="1080" y="860"/>
                  </a:lnTo>
                  <a:lnTo>
                    <a:pt x="1080" y="825"/>
                  </a:lnTo>
                  <a:lnTo>
                    <a:pt x="1083" y="790"/>
                  </a:lnTo>
                  <a:lnTo>
                    <a:pt x="1083" y="754"/>
                  </a:lnTo>
                  <a:lnTo>
                    <a:pt x="1087" y="715"/>
                  </a:lnTo>
                  <a:lnTo>
                    <a:pt x="1090" y="680"/>
                  </a:lnTo>
                  <a:lnTo>
                    <a:pt x="1090" y="641"/>
                  </a:lnTo>
                  <a:lnTo>
                    <a:pt x="1094" y="605"/>
                  </a:lnTo>
                  <a:lnTo>
                    <a:pt x="1097" y="567"/>
                  </a:lnTo>
                  <a:lnTo>
                    <a:pt x="1097" y="528"/>
                  </a:lnTo>
                  <a:lnTo>
                    <a:pt x="1101" y="492"/>
                  </a:lnTo>
                  <a:lnTo>
                    <a:pt x="1101" y="453"/>
                  </a:lnTo>
                  <a:lnTo>
                    <a:pt x="1104" y="418"/>
                  </a:lnTo>
                  <a:lnTo>
                    <a:pt x="1108" y="382"/>
                  </a:lnTo>
                  <a:lnTo>
                    <a:pt x="1108" y="347"/>
                  </a:lnTo>
                  <a:lnTo>
                    <a:pt x="1112" y="311"/>
                  </a:lnTo>
                  <a:lnTo>
                    <a:pt x="1112" y="280"/>
                  </a:lnTo>
                  <a:lnTo>
                    <a:pt x="1115" y="248"/>
                  </a:lnTo>
                  <a:lnTo>
                    <a:pt x="1119" y="219"/>
                  </a:lnTo>
                  <a:lnTo>
                    <a:pt x="1119" y="191"/>
                  </a:lnTo>
                  <a:lnTo>
                    <a:pt x="1122" y="163"/>
                  </a:lnTo>
                  <a:lnTo>
                    <a:pt x="1126" y="138"/>
                  </a:lnTo>
                  <a:lnTo>
                    <a:pt x="1126" y="117"/>
                  </a:lnTo>
                  <a:lnTo>
                    <a:pt x="1129" y="95"/>
                  </a:lnTo>
                  <a:lnTo>
                    <a:pt x="1129" y="74"/>
                  </a:lnTo>
                  <a:lnTo>
                    <a:pt x="1133" y="56"/>
                  </a:lnTo>
                  <a:lnTo>
                    <a:pt x="1136" y="42"/>
                  </a:lnTo>
                  <a:lnTo>
                    <a:pt x="1136" y="28"/>
                  </a:lnTo>
                  <a:lnTo>
                    <a:pt x="1140" y="18"/>
                  </a:lnTo>
                  <a:lnTo>
                    <a:pt x="1143" y="10"/>
                  </a:lnTo>
                  <a:lnTo>
                    <a:pt x="1143" y="3"/>
                  </a:lnTo>
                  <a:lnTo>
                    <a:pt x="1147" y="0"/>
                  </a:lnTo>
                  <a:lnTo>
                    <a:pt x="1150" y="0"/>
                  </a:lnTo>
                  <a:lnTo>
                    <a:pt x="1154" y="3"/>
                  </a:lnTo>
                  <a:lnTo>
                    <a:pt x="1154" y="10"/>
                  </a:lnTo>
                  <a:lnTo>
                    <a:pt x="1158" y="18"/>
                  </a:lnTo>
                  <a:lnTo>
                    <a:pt x="1158" y="28"/>
                  </a:lnTo>
                  <a:lnTo>
                    <a:pt x="1161" y="42"/>
                  </a:lnTo>
                  <a:lnTo>
                    <a:pt x="1165" y="56"/>
                  </a:lnTo>
                  <a:lnTo>
                    <a:pt x="1165" y="74"/>
                  </a:lnTo>
                  <a:lnTo>
                    <a:pt x="1168" y="95"/>
                  </a:lnTo>
                  <a:lnTo>
                    <a:pt x="1172" y="117"/>
                  </a:lnTo>
                  <a:lnTo>
                    <a:pt x="1172" y="138"/>
                  </a:lnTo>
                  <a:lnTo>
                    <a:pt x="1175" y="163"/>
                  </a:lnTo>
                  <a:lnTo>
                    <a:pt x="1175" y="191"/>
                  </a:lnTo>
                  <a:lnTo>
                    <a:pt x="1179" y="219"/>
                  </a:lnTo>
                  <a:lnTo>
                    <a:pt x="1182" y="248"/>
                  </a:lnTo>
                  <a:lnTo>
                    <a:pt x="1182" y="280"/>
                  </a:lnTo>
                  <a:lnTo>
                    <a:pt x="1186" y="311"/>
                  </a:lnTo>
                  <a:lnTo>
                    <a:pt x="1189" y="347"/>
                  </a:lnTo>
                  <a:lnTo>
                    <a:pt x="1189" y="382"/>
                  </a:lnTo>
                  <a:lnTo>
                    <a:pt x="1193" y="418"/>
                  </a:lnTo>
                  <a:lnTo>
                    <a:pt x="1193" y="453"/>
                  </a:lnTo>
                  <a:lnTo>
                    <a:pt x="1197" y="492"/>
                  </a:lnTo>
                  <a:lnTo>
                    <a:pt x="1200" y="528"/>
                  </a:lnTo>
                  <a:lnTo>
                    <a:pt x="1200" y="567"/>
                  </a:lnTo>
                  <a:lnTo>
                    <a:pt x="1204" y="602"/>
                  </a:lnTo>
                  <a:lnTo>
                    <a:pt x="1204" y="641"/>
                  </a:lnTo>
                  <a:lnTo>
                    <a:pt x="1207" y="680"/>
                  </a:lnTo>
                  <a:lnTo>
                    <a:pt x="1211" y="715"/>
                  </a:lnTo>
                  <a:lnTo>
                    <a:pt x="1211" y="754"/>
                  </a:lnTo>
                  <a:lnTo>
                    <a:pt x="1214" y="790"/>
                  </a:lnTo>
                  <a:lnTo>
                    <a:pt x="1218" y="825"/>
                  </a:lnTo>
                  <a:lnTo>
                    <a:pt x="1218" y="860"/>
                  </a:lnTo>
                  <a:lnTo>
                    <a:pt x="1221" y="896"/>
                  </a:lnTo>
                  <a:lnTo>
                    <a:pt x="1221" y="928"/>
                  </a:lnTo>
                  <a:lnTo>
                    <a:pt x="1225" y="960"/>
                  </a:lnTo>
                  <a:lnTo>
                    <a:pt x="1228" y="988"/>
                  </a:lnTo>
                  <a:lnTo>
                    <a:pt x="1228" y="1016"/>
                  </a:lnTo>
                  <a:lnTo>
                    <a:pt x="1232" y="1045"/>
                  </a:lnTo>
                  <a:lnTo>
                    <a:pt x="1232" y="1069"/>
                  </a:lnTo>
                  <a:lnTo>
                    <a:pt x="1235" y="1091"/>
                  </a:lnTo>
                  <a:lnTo>
                    <a:pt x="1239" y="1112"/>
                  </a:lnTo>
                  <a:lnTo>
                    <a:pt x="1239" y="1133"/>
                  </a:lnTo>
                  <a:lnTo>
                    <a:pt x="1243" y="1151"/>
                  </a:lnTo>
                  <a:lnTo>
                    <a:pt x="1246" y="1165"/>
                  </a:lnTo>
                  <a:lnTo>
                    <a:pt x="1246" y="1179"/>
                  </a:lnTo>
                  <a:lnTo>
                    <a:pt x="1250" y="1190"/>
                  </a:lnTo>
                  <a:lnTo>
                    <a:pt x="1250" y="1197"/>
                  </a:lnTo>
                  <a:lnTo>
                    <a:pt x="1253" y="1204"/>
                  </a:lnTo>
                  <a:lnTo>
                    <a:pt x="1257" y="1208"/>
                  </a:lnTo>
                  <a:lnTo>
                    <a:pt x="1260" y="1208"/>
                  </a:lnTo>
                  <a:lnTo>
                    <a:pt x="1264" y="1204"/>
                  </a:lnTo>
                  <a:lnTo>
                    <a:pt x="1264" y="1197"/>
                  </a:lnTo>
                  <a:lnTo>
                    <a:pt x="1267" y="1190"/>
                  </a:lnTo>
                  <a:lnTo>
                    <a:pt x="1267" y="1179"/>
                  </a:lnTo>
                  <a:lnTo>
                    <a:pt x="1271" y="1165"/>
                  </a:lnTo>
                  <a:lnTo>
                    <a:pt x="1274" y="1151"/>
                  </a:lnTo>
                  <a:lnTo>
                    <a:pt x="1274" y="1133"/>
                  </a:lnTo>
                  <a:lnTo>
                    <a:pt x="1278" y="1112"/>
                  </a:lnTo>
                  <a:lnTo>
                    <a:pt x="1278" y="1091"/>
                  </a:lnTo>
                  <a:lnTo>
                    <a:pt x="1281" y="1069"/>
                  </a:lnTo>
                  <a:lnTo>
                    <a:pt x="1285" y="1045"/>
                  </a:lnTo>
                  <a:lnTo>
                    <a:pt x="1285" y="1016"/>
                  </a:lnTo>
                  <a:lnTo>
                    <a:pt x="1289" y="988"/>
                  </a:lnTo>
                  <a:lnTo>
                    <a:pt x="1292" y="960"/>
                  </a:lnTo>
                  <a:lnTo>
                    <a:pt x="1292" y="928"/>
                  </a:lnTo>
                  <a:lnTo>
                    <a:pt x="1296" y="896"/>
                  </a:lnTo>
                  <a:lnTo>
                    <a:pt x="1296" y="860"/>
                  </a:lnTo>
                  <a:lnTo>
                    <a:pt x="1299" y="825"/>
                  </a:lnTo>
                  <a:lnTo>
                    <a:pt x="1303" y="790"/>
                  </a:lnTo>
                  <a:lnTo>
                    <a:pt x="1303" y="754"/>
                  </a:lnTo>
                  <a:lnTo>
                    <a:pt x="1306" y="715"/>
                  </a:lnTo>
                  <a:lnTo>
                    <a:pt x="1310" y="680"/>
                  </a:lnTo>
                  <a:lnTo>
                    <a:pt x="1310" y="641"/>
                  </a:lnTo>
                  <a:lnTo>
                    <a:pt x="1313" y="605"/>
                  </a:lnTo>
                </a:path>
              </a:pathLst>
            </a:custGeom>
            <a:noFill/>
            <a:ln w="28575" cmpd="sng">
              <a:solidFill>
                <a:srgbClr val="000099"/>
              </a:solidFill>
              <a:prstDash val="solid"/>
              <a:round/>
              <a:headEnd/>
              <a:tailEnd/>
            </a:ln>
            <a:effectLst>
              <a:glow rad="139700">
                <a:schemeClr val="accent5">
                  <a:satMod val="175000"/>
                  <a:alpha val="40000"/>
                </a:schemeClr>
              </a:glow>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cs typeface="Arial"/>
              </a:endParaRPr>
            </a:p>
          </p:txBody>
        </p:sp>
        <p:sp>
          <p:nvSpPr>
            <p:cNvPr id="57" name="Oval 56"/>
            <p:cNvSpPr/>
            <p:nvPr/>
          </p:nvSpPr>
          <p:spPr bwMode="auto">
            <a:xfrm>
              <a:off x="3235869" y="1349242"/>
              <a:ext cx="182880" cy="18288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Arial"/>
              </a:endParaRPr>
            </a:p>
          </p:txBody>
        </p:sp>
        <p:sp>
          <p:nvSpPr>
            <p:cNvPr id="58" name="Oval 57"/>
            <p:cNvSpPr/>
            <p:nvPr/>
          </p:nvSpPr>
          <p:spPr bwMode="auto">
            <a:xfrm>
              <a:off x="3937699" y="1344170"/>
              <a:ext cx="182880" cy="18288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cs typeface="Arial"/>
              </a:endParaRPr>
            </a:p>
          </p:txBody>
        </p:sp>
        <p:pic>
          <p:nvPicPr>
            <p:cNvPr id="59"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3087308" y="1592496"/>
              <a:ext cx="3638739" cy="61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59"/>
            <p:cNvSpPr/>
            <p:nvPr/>
          </p:nvSpPr>
          <p:spPr bwMode="auto">
            <a:xfrm>
              <a:off x="4651650" y="1363085"/>
              <a:ext cx="182880" cy="18288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cs typeface="Arial"/>
              </a:endParaRPr>
            </a:p>
          </p:txBody>
        </p:sp>
        <p:sp>
          <p:nvSpPr>
            <p:cNvPr id="61" name="Oval 60"/>
            <p:cNvSpPr/>
            <p:nvPr/>
          </p:nvSpPr>
          <p:spPr bwMode="auto">
            <a:xfrm>
              <a:off x="5310266" y="1339791"/>
              <a:ext cx="182880" cy="18288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cs typeface="Arial"/>
              </a:endParaRPr>
            </a:p>
          </p:txBody>
        </p:sp>
        <p:sp>
          <p:nvSpPr>
            <p:cNvPr id="62" name="Oval 61"/>
            <p:cNvSpPr/>
            <p:nvPr/>
          </p:nvSpPr>
          <p:spPr bwMode="auto">
            <a:xfrm>
              <a:off x="6012096" y="1370818"/>
              <a:ext cx="182880" cy="18288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cs typeface="Arial"/>
              </a:endParaRPr>
            </a:p>
          </p:txBody>
        </p:sp>
        <p:sp>
          <p:nvSpPr>
            <p:cNvPr id="63" name="Oval 62"/>
            <p:cNvSpPr/>
            <p:nvPr/>
          </p:nvSpPr>
          <p:spPr bwMode="auto">
            <a:xfrm>
              <a:off x="6726047" y="1424321"/>
              <a:ext cx="182880" cy="182880"/>
            </a:xfrm>
            <a:prstGeom prst="ellipse">
              <a:avLst/>
            </a:prstGeom>
            <a:solidFill>
              <a:srgbClr val="0070C0"/>
            </a:solidFill>
            <a:ln>
              <a:solidFill>
                <a:srgbClr val="0070C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cs typeface="Arial"/>
              </a:endParaRPr>
            </a:p>
          </p:txBody>
        </p:sp>
        <p:sp>
          <p:nvSpPr>
            <p:cNvPr id="64" name="TextBox 38"/>
            <p:cNvSpPr txBox="1">
              <a:spLocks noChangeArrowheads="1"/>
            </p:cNvSpPr>
            <p:nvPr/>
          </p:nvSpPr>
          <p:spPr bwMode="auto">
            <a:xfrm>
              <a:off x="4617966" y="924177"/>
              <a:ext cx="547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cs typeface="Arial"/>
                </a:rPr>
                <a:t>j</a:t>
              </a:r>
            </a:p>
          </p:txBody>
        </p:sp>
        <p:sp>
          <p:nvSpPr>
            <p:cNvPr id="65" name="TextBox 39"/>
            <p:cNvSpPr txBox="1">
              <a:spLocks noChangeArrowheads="1"/>
            </p:cNvSpPr>
            <p:nvPr/>
          </p:nvSpPr>
          <p:spPr bwMode="auto">
            <a:xfrm>
              <a:off x="5219464" y="924177"/>
              <a:ext cx="8479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cs typeface="Arial"/>
                </a:rPr>
                <a:t>j+1</a:t>
              </a:r>
            </a:p>
          </p:txBody>
        </p:sp>
        <p:sp>
          <p:nvSpPr>
            <p:cNvPr id="66" name="TextBox 40"/>
            <p:cNvSpPr txBox="1">
              <a:spLocks noChangeArrowheads="1"/>
            </p:cNvSpPr>
            <p:nvPr/>
          </p:nvSpPr>
          <p:spPr bwMode="auto">
            <a:xfrm>
              <a:off x="3802584" y="923994"/>
              <a:ext cx="8479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cs typeface="Arial"/>
                </a:rPr>
                <a:t>j-1</a:t>
              </a:r>
            </a:p>
          </p:txBody>
        </p:sp>
        <p:sp>
          <p:nvSpPr>
            <p:cNvPr id="67" name="TextBox 66"/>
            <p:cNvSpPr txBox="1">
              <a:spLocks noRot="1" noChangeAspect="1" noMove="1" noResize="1" noEditPoints="1" noAdjustHandles="1" noChangeArrowheads="1" noChangeShapeType="1" noTextEdit="1"/>
            </p:cNvSpPr>
            <p:nvPr/>
          </p:nvSpPr>
          <p:spPr>
            <a:xfrm>
              <a:off x="4376231" y="1804188"/>
              <a:ext cx="548640" cy="325089"/>
            </a:xfrm>
            <a:prstGeom prst="rect">
              <a:avLst/>
            </a:prstGeom>
            <a:blipFill>
              <a:blip r:embed="rId10"/>
              <a:stretch>
                <a:fillRect r="-5556" b="-37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noFill/>
                  <a:effectLst/>
                  <a:uLnTx/>
                  <a:uFillTx/>
                  <a:latin typeface="Arial"/>
                  <a:cs typeface="Arial"/>
                </a:rPr>
                <a:t> </a:t>
              </a:r>
            </a:p>
          </p:txBody>
        </p:sp>
      </p:grpSp>
      <p:sp>
        <p:nvSpPr>
          <p:cNvPr id="40" name="TextBox 39"/>
          <p:cNvSpPr txBox="1"/>
          <p:nvPr/>
        </p:nvSpPr>
        <p:spPr>
          <a:xfrm>
            <a:off x="8440348" y="4940015"/>
            <a:ext cx="23268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00">
                  <a:solidFill>
                    <a:prstClr val="black"/>
                  </a:solidFill>
                  <a:prstDash val="solid"/>
                </a:ln>
                <a:solidFill>
                  <a:srgbClr val="C00000"/>
                </a:solidFill>
                <a:effectLst>
                  <a:outerShdw blurRad="41275" dist="20320" dir="1800000" algn="tl" rotWithShape="0">
                    <a:srgbClr val="000000">
                      <a:alpha val="40000"/>
                    </a:srgbClr>
                  </a:outerShdw>
                </a:effectLst>
                <a:uLnTx/>
                <a:uFillTx/>
                <a:latin typeface="Times New Roman"/>
                <a:cs typeface="Arial" pitchFamily="34" charset="0"/>
              </a:rPr>
              <a:t>Bad: Dephasing </a:t>
            </a:r>
            <a:endParaRPr kumimoji="0" lang="en-US" sz="1800" b="0" i="0" u="none" strike="noStrike" kern="1200" cap="none" spc="0" normalizeH="0" baseline="0" noProof="0" dirty="0">
              <a:ln>
                <a:noFill/>
              </a:ln>
              <a:solidFill>
                <a:srgbClr val="000000"/>
              </a:solidFill>
              <a:effectLst/>
              <a:uLnTx/>
              <a:uFillTx/>
              <a:latin typeface="Arial"/>
              <a:cs typeface="Arial"/>
            </a:endParaRPr>
          </a:p>
        </p:txBody>
      </p:sp>
      <p:sp>
        <p:nvSpPr>
          <p:cNvPr id="68" name="Oval 59"/>
          <p:cNvSpPr>
            <a:spLocks noChangeArrowheads="1"/>
          </p:cNvSpPr>
          <p:nvPr/>
        </p:nvSpPr>
        <p:spPr bwMode="auto">
          <a:xfrm>
            <a:off x="2526672" y="4558655"/>
            <a:ext cx="226286" cy="192087"/>
          </a:xfrm>
          <a:prstGeom prst="ellipse">
            <a:avLst/>
          </a:prstGeom>
          <a:gradFill rotWithShape="1">
            <a:gsLst>
              <a:gs pos="0">
                <a:srgbClr val="FFCCFF"/>
              </a:gs>
              <a:gs pos="100000">
                <a:srgbClr val="FF33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mic Sans MS" panose="030F0702030302020204" pitchFamily="66" charset="0"/>
              <a:cs typeface="Arial" panose="020B0604020202020204" pitchFamily="34" charset="0"/>
            </a:endParaRPr>
          </a:p>
        </p:txBody>
      </p:sp>
      <p:sp>
        <p:nvSpPr>
          <p:cNvPr id="69" name="Rectangle 68">
            <a:extLst>
              <a:ext uri="{FF2B5EF4-FFF2-40B4-BE49-F238E27FC236}">
                <a16:creationId xmlns:a16="http://schemas.microsoft.com/office/drawing/2014/main" xmlns="" id="{1E4B4648-4C8B-4FAB-AAF9-FFDCC530BC51}"/>
              </a:ext>
            </a:extLst>
          </p:cNvPr>
          <p:cNvSpPr/>
          <p:nvPr/>
        </p:nvSpPr>
        <p:spPr>
          <a:xfrm>
            <a:off x="6553074" y="804973"/>
            <a:ext cx="4308079"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Arial"/>
              </a:rPr>
              <a:t>Hutson </a:t>
            </a:r>
            <a:r>
              <a:rPr kumimoji="0" lang="en-US" sz="2000" b="0" i="1" u="none" strike="noStrike" kern="1200" cap="none" spc="0" normalizeH="0" baseline="0" noProof="0" dirty="0">
                <a:ln>
                  <a:noFill/>
                </a:ln>
                <a:solidFill>
                  <a:srgbClr val="000000"/>
                </a:solidFill>
                <a:effectLst/>
                <a:uLnTx/>
                <a:uFillTx/>
                <a:latin typeface="Times New Roman"/>
                <a:ea typeface="+mn-ea"/>
                <a:cs typeface="Arial"/>
              </a:rPr>
              <a:t>et al </a:t>
            </a:r>
            <a:r>
              <a:rPr kumimoji="0" lang="en-US" sz="2000" b="0" i="0" u="none" strike="noStrike" kern="1200" cap="none" spc="0" normalizeH="0" baseline="0" noProof="0" dirty="0">
                <a:ln>
                  <a:noFill/>
                </a:ln>
                <a:solidFill>
                  <a:srgbClr val="000000"/>
                </a:solidFill>
                <a:effectLst/>
                <a:uLnTx/>
                <a:uFillTx/>
                <a:latin typeface="Times New Roman"/>
                <a:ea typeface="+mn-ea"/>
                <a:cs typeface="Arial"/>
              </a:rPr>
              <a:t>PRL,123, 23401 (2019)</a:t>
            </a:r>
          </a:p>
        </p:txBody>
      </p:sp>
      <p:grpSp>
        <p:nvGrpSpPr>
          <p:cNvPr id="7" name="Group 6">
            <a:extLst>
              <a:ext uri="{FF2B5EF4-FFF2-40B4-BE49-F238E27FC236}">
                <a16:creationId xmlns:a16="http://schemas.microsoft.com/office/drawing/2014/main" xmlns="" id="{ECB8EB44-4039-47C8-AE81-C795AA7C2026}"/>
              </a:ext>
            </a:extLst>
          </p:cNvPr>
          <p:cNvGrpSpPr/>
          <p:nvPr/>
        </p:nvGrpSpPr>
        <p:grpSpPr>
          <a:xfrm>
            <a:off x="5815344" y="5500791"/>
            <a:ext cx="6490139" cy="1282806"/>
            <a:chOff x="4291343" y="5500791"/>
            <a:chExt cx="6490139" cy="1282806"/>
          </a:xfrm>
        </p:grpSpPr>
        <p:grpSp>
          <p:nvGrpSpPr>
            <p:cNvPr id="70" name="Group 69">
              <a:extLst>
                <a:ext uri="{FF2B5EF4-FFF2-40B4-BE49-F238E27FC236}">
                  <a16:creationId xmlns:a16="http://schemas.microsoft.com/office/drawing/2014/main" xmlns="" id="{83B63BA8-CE0A-4779-8485-E0E5C19A72F3}"/>
                </a:ext>
              </a:extLst>
            </p:cNvPr>
            <p:cNvGrpSpPr/>
            <p:nvPr/>
          </p:nvGrpSpPr>
          <p:grpSpPr>
            <a:xfrm>
              <a:off x="4464639" y="5500791"/>
              <a:ext cx="5207280" cy="920566"/>
              <a:chOff x="1331258" y="2812800"/>
              <a:chExt cx="5207280" cy="920566"/>
            </a:xfrm>
          </p:grpSpPr>
          <p:sp>
            <p:nvSpPr>
              <p:cNvPr id="71" name="Rectangle 70">
                <a:extLst>
                  <a:ext uri="{FF2B5EF4-FFF2-40B4-BE49-F238E27FC236}">
                    <a16:creationId xmlns:a16="http://schemas.microsoft.com/office/drawing/2014/main" xmlns="" id="{CA15A3EE-AAEC-43F0-AD19-F0CD1A43068F}"/>
                  </a:ext>
                </a:extLst>
              </p:cNvPr>
              <p:cNvSpPr/>
              <p:nvPr/>
            </p:nvSpPr>
            <p:spPr>
              <a:xfrm>
                <a:off x="1331258" y="2812800"/>
                <a:ext cx="4986301" cy="830997"/>
              </a:xfrm>
              <a:prstGeom prst="rect">
                <a:avLst/>
              </a:prstGeom>
            </p:spPr>
            <p:txBody>
              <a:bodyPr wrap="square">
                <a:spAutoFit/>
              </a:bodyPr>
              <a:lstStyle/>
              <a:p>
                <a:pPr marL="0" marR="0" lvl="0" indent="0" algn="l" defTabSz="91411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 </a:t>
                </a:r>
              </a:p>
              <a:p>
                <a:pPr marL="0" marR="0" lvl="0" indent="0" algn="l" defTabSz="91411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     Wall,… Ye, Rey,  PRL 116, 035301 (2016)</a:t>
                </a:r>
              </a:p>
              <a:p>
                <a:pPr marL="0" marR="0" lvl="0" indent="0" algn="l" defTabSz="91411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 </a:t>
                </a:r>
                <a:r>
                  <a:rPr kumimoji="0" lang="en-US" sz="1600" b="1" i="0" u="none" strike="noStrike" kern="1200" cap="none" spc="0" normalizeH="0" baseline="0" noProof="0" dirty="0">
                    <a:ln>
                      <a:noFill/>
                    </a:ln>
                    <a:solidFill>
                      <a:srgbClr val="000000"/>
                    </a:solidFill>
                    <a:effectLst/>
                    <a:uLnTx/>
                    <a:uFillTx/>
                    <a:latin typeface="Times New Roman"/>
                    <a:ea typeface="+mn-ea"/>
                    <a:cs typeface="Arial"/>
                  </a:rPr>
                  <a:t> </a:t>
                </a:r>
              </a:p>
            </p:txBody>
          </p:sp>
          <p:sp>
            <p:nvSpPr>
              <p:cNvPr id="72" name="Rectangle 71">
                <a:extLst>
                  <a:ext uri="{FF2B5EF4-FFF2-40B4-BE49-F238E27FC236}">
                    <a16:creationId xmlns:a16="http://schemas.microsoft.com/office/drawing/2014/main" xmlns="" id="{7CB74E2E-7962-4855-885C-404CAE8D1819}"/>
                  </a:ext>
                </a:extLst>
              </p:cNvPr>
              <p:cNvSpPr/>
              <p:nvPr/>
            </p:nvSpPr>
            <p:spPr>
              <a:xfrm>
                <a:off x="1623638" y="3394812"/>
                <a:ext cx="4914900" cy="338554"/>
              </a:xfrm>
              <a:prstGeom prst="rect">
                <a:avLst/>
              </a:prstGeom>
            </p:spPr>
            <p:txBody>
              <a:bodyPr wrap="square">
                <a:spAutoFit/>
              </a:bodyPr>
              <a:lstStyle/>
              <a:p>
                <a:pPr marL="0" marR="0" lvl="0" indent="0" algn="l" defTabSz="91411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a:ea typeface="+mn-ea"/>
                    <a:cs typeface="Arial"/>
                  </a:rPr>
                  <a:t>Kolkowitz</a:t>
                </a:r>
                <a:r>
                  <a:rPr kumimoji="0" lang="en-US" sz="1600" b="1" i="0" u="none" strike="noStrike" kern="1200" cap="none" spc="0" normalizeH="0" baseline="0" noProof="0" dirty="0">
                    <a:ln>
                      <a:noFill/>
                    </a:ln>
                    <a:solidFill>
                      <a:srgbClr val="000000"/>
                    </a:solidFill>
                    <a:effectLst/>
                    <a:uLnTx/>
                    <a:uFillTx/>
                    <a:latin typeface="Arial"/>
                    <a:ea typeface="+mn-ea"/>
                    <a:cs typeface="Arial"/>
                  </a:rPr>
                  <a:t>,… Rey, Ye, Nature, 542, 66 (2017) </a:t>
                </a:r>
                <a:r>
                  <a:rPr kumimoji="0" lang="en-US" sz="1600" b="1" i="0" u="none" strike="noStrike" kern="1200" cap="none" spc="0" normalizeH="0" baseline="0" noProof="0" dirty="0">
                    <a:ln>
                      <a:noFill/>
                    </a:ln>
                    <a:solidFill>
                      <a:srgbClr val="000000"/>
                    </a:solidFill>
                    <a:effectLst/>
                    <a:uLnTx/>
                    <a:uFillTx/>
                    <a:latin typeface="Times New Roman"/>
                    <a:ea typeface="+mn-ea"/>
                    <a:cs typeface="Arial"/>
                  </a:rPr>
                  <a:t> </a:t>
                </a:r>
              </a:p>
            </p:txBody>
          </p:sp>
        </p:grpSp>
        <p:sp>
          <p:nvSpPr>
            <p:cNvPr id="73" name="Rectangle 72">
              <a:extLst>
                <a:ext uri="{FF2B5EF4-FFF2-40B4-BE49-F238E27FC236}">
                  <a16:creationId xmlns:a16="http://schemas.microsoft.com/office/drawing/2014/main" xmlns="" id="{439A345D-380E-471A-8EE4-73EB0403C233}"/>
                </a:ext>
              </a:extLst>
            </p:cNvPr>
            <p:cNvSpPr/>
            <p:nvPr/>
          </p:nvSpPr>
          <p:spPr>
            <a:xfrm>
              <a:off x="4291343" y="6445043"/>
              <a:ext cx="6490139" cy="338554"/>
            </a:xfrm>
            <a:prstGeom prst="rect">
              <a:avLst/>
            </a:prstGeom>
          </p:spPr>
          <p:txBody>
            <a:bodyPr wrap="square">
              <a:spAutoFit/>
            </a:bodyPr>
            <a:lstStyle/>
            <a:p>
              <a:pPr marL="0" marR="0" lvl="0" indent="0" algn="l" defTabSz="914118"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err="1">
                  <a:ln>
                    <a:noFill/>
                  </a:ln>
                  <a:solidFill>
                    <a:srgbClr val="000000"/>
                  </a:solidFill>
                  <a:effectLst/>
                  <a:uLnTx/>
                  <a:uFillTx/>
                  <a:latin typeface="Arial"/>
                  <a:ea typeface="+mn-ea"/>
                  <a:cs typeface="Arial"/>
                </a:rPr>
                <a:t>Bromley</a:t>
              </a:r>
              <a:r>
                <a:rPr kumimoji="0" lang="fr-FR" sz="1600" b="1" i="1" u="none" strike="noStrike" kern="1200" cap="none" spc="0" normalizeH="0" baseline="0" noProof="0" dirty="0">
                  <a:ln>
                    <a:noFill/>
                  </a:ln>
                  <a:solidFill>
                    <a:srgbClr val="000000"/>
                  </a:solidFill>
                  <a:effectLst/>
                  <a:uLnTx/>
                  <a:uFillTx/>
                  <a:latin typeface="Arial"/>
                  <a:cs typeface="Arial"/>
                </a:rPr>
                <a:t>…</a:t>
              </a:r>
              <a:r>
                <a:rPr kumimoji="0" lang="fr-FR" sz="1600" b="1" i="1" u="none" strike="noStrike" kern="1200" cap="none" spc="0" normalizeH="0" baseline="0" noProof="0" dirty="0">
                  <a:ln>
                    <a:noFill/>
                  </a:ln>
                  <a:solidFill>
                    <a:srgbClr val="000000"/>
                  </a:solidFill>
                  <a:effectLst/>
                  <a:uLnTx/>
                  <a:uFillTx/>
                  <a:latin typeface="Arial"/>
                  <a:ea typeface="+mn-ea"/>
                  <a:cs typeface="Arial"/>
                </a:rPr>
                <a:t>Rey, </a:t>
              </a:r>
              <a:r>
                <a:rPr kumimoji="0" lang="fr-FR" sz="1600" b="1" i="1" u="none" strike="noStrike" kern="1200" cap="none" spc="0" normalizeH="0" baseline="0" noProof="0" dirty="0" err="1">
                  <a:ln>
                    <a:noFill/>
                  </a:ln>
                  <a:solidFill>
                    <a:srgbClr val="000000"/>
                  </a:solidFill>
                  <a:effectLst/>
                  <a:uLnTx/>
                  <a:uFillTx/>
                  <a:latin typeface="Arial"/>
                  <a:ea typeface="+mn-ea"/>
                  <a:cs typeface="Arial"/>
                </a:rPr>
                <a:t>Ye</a:t>
              </a:r>
              <a:r>
                <a:rPr kumimoji="0" lang="fr-FR" sz="1600" b="1" i="1" u="none" strike="noStrike" kern="1200" cap="none" spc="0" normalizeH="0" baseline="0" noProof="0" dirty="0">
                  <a:ln>
                    <a:noFill/>
                  </a:ln>
                  <a:solidFill>
                    <a:srgbClr val="000000"/>
                  </a:solidFill>
                  <a:effectLst/>
                  <a:uLnTx/>
                  <a:uFillTx/>
                  <a:latin typeface="Arial"/>
                  <a:ea typeface="+mn-ea"/>
                  <a:cs typeface="Arial"/>
                </a:rPr>
                <a:t> Nature </a:t>
              </a:r>
              <a:r>
                <a:rPr kumimoji="0" lang="fr-FR" sz="1600" b="1" i="1" u="none" strike="noStrike" kern="1200" cap="none" spc="0" normalizeH="0" baseline="0" noProof="0" dirty="0" err="1">
                  <a:ln>
                    <a:noFill/>
                  </a:ln>
                  <a:solidFill>
                    <a:srgbClr val="000000"/>
                  </a:solidFill>
                  <a:effectLst/>
                  <a:uLnTx/>
                  <a:uFillTx/>
                  <a:latin typeface="Arial"/>
                  <a:ea typeface="+mn-ea"/>
                  <a:cs typeface="Arial"/>
                </a:rPr>
                <a:t>Physics</a:t>
              </a:r>
              <a:r>
                <a:rPr kumimoji="0" lang="fr-FR" sz="1600" b="1" i="1" u="none" strike="noStrike" kern="1200" cap="none" spc="0" normalizeH="0" baseline="0" noProof="0" dirty="0">
                  <a:ln>
                    <a:noFill/>
                  </a:ln>
                  <a:solidFill>
                    <a:srgbClr val="000000"/>
                  </a:solidFill>
                  <a:effectLst/>
                  <a:uLnTx/>
                  <a:uFillTx/>
                  <a:latin typeface="Arial"/>
                  <a:ea typeface="+mn-ea"/>
                  <a:cs typeface="Arial"/>
                </a:rPr>
                <a:t>, </a:t>
              </a:r>
              <a:r>
                <a:rPr kumimoji="0" lang="fr-FR" sz="1600" b="1" i="0" u="none" strike="noStrike" kern="1200" cap="none" spc="0" normalizeH="0" baseline="0" noProof="0" dirty="0">
                  <a:ln>
                    <a:noFill/>
                  </a:ln>
                  <a:solidFill>
                    <a:srgbClr val="000000"/>
                  </a:solidFill>
                  <a:effectLst/>
                  <a:uLnTx/>
                  <a:uFillTx/>
                  <a:latin typeface="Arial"/>
                  <a:ea typeface="+mn-ea"/>
                  <a:cs typeface="Arial"/>
                </a:rPr>
                <a:t>14, 399 (2018)</a:t>
              </a:r>
              <a:endParaRPr kumimoji="0" lang="en-US" sz="1600" b="1" i="0" u="none" strike="noStrike" kern="1200" cap="none" spc="0" normalizeH="0" baseline="0" noProof="0" dirty="0">
                <a:ln>
                  <a:noFill/>
                </a:ln>
                <a:solidFill>
                  <a:srgbClr val="000000"/>
                </a:solidFill>
                <a:effectLst/>
                <a:uLnTx/>
                <a:uFillTx/>
                <a:latin typeface="Arial"/>
                <a:ea typeface="+mn-ea"/>
                <a:cs typeface="Arial"/>
              </a:endParaRPr>
            </a:p>
          </p:txBody>
        </p:sp>
      </p:grpSp>
    </p:spTree>
    <p:extLst>
      <p:ext uri="{BB962C8B-B14F-4D97-AF65-F5344CB8AC3E}">
        <p14:creationId xmlns:p14="http://schemas.microsoft.com/office/powerpoint/2010/main" val="417810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decel="7000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0" fill="hold"/>
                                        <p:tgtEl>
                                          <p:spTgt spid="20"/>
                                        </p:tgtEl>
                                        <p:attrNameLst>
                                          <p:attrName>ppt_x</p:attrName>
                                        </p:attrNameLst>
                                      </p:cBhvr>
                                      <p:tavLst>
                                        <p:tav tm="0">
                                          <p:val>
                                            <p:strVal val="0-#ppt_w/2"/>
                                          </p:val>
                                        </p:tav>
                                        <p:tav tm="100000">
                                          <p:val>
                                            <p:strVal val="#ppt_x"/>
                                          </p:val>
                                        </p:tav>
                                      </p:tavLst>
                                    </p:anim>
                                    <p:anim calcmode="lin" valueType="num">
                                      <p:cBhvr additive="base">
                                        <p:cTn id="28" dur="5000" fill="hold"/>
                                        <p:tgtEl>
                                          <p:spTgt spid="20"/>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0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2000"/>
                                        <p:tgtEl>
                                          <p:spTgt spid="48"/>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55" presetClass="exit" presetSubtype="0" fill="hold" nodeType="withEffect">
                                  <p:stCondLst>
                                    <p:cond delay="0"/>
                                  </p:stCondLst>
                                  <p:childTnLst>
                                    <p:anim calcmode="lin" valueType="num">
                                      <p:cBhvr>
                                        <p:cTn id="44" dur="1000"/>
                                        <p:tgtEl>
                                          <p:spTgt spid="15"/>
                                        </p:tgtEl>
                                        <p:attrNameLst>
                                          <p:attrName>ppt_w</p:attrName>
                                        </p:attrNameLst>
                                      </p:cBhvr>
                                      <p:tavLst>
                                        <p:tav tm="0">
                                          <p:val>
                                            <p:strVal val="ppt_w"/>
                                          </p:val>
                                        </p:tav>
                                        <p:tav tm="100000">
                                          <p:val>
                                            <p:strVal val="ppt_w*0.70"/>
                                          </p:val>
                                        </p:tav>
                                      </p:tavLst>
                                    </p:anim>
                                    <p:anim calcmode="lin" valueType="num">
                                      <p:cBhvr>
                                        <p:cTn id="45" dur="1000"/>
                                        <p:tgtEl>
                                          <p:spTgt spid="15"/>
                                        </p:tgtEl>
                                        <p:attrNameLst>
                                          <p:attrName>ppt_h</p:attrName>
                                        </p:attrNameLst>
                                      </p:cBhvr>
                                      <p:tavLst>
                                        <p:tav tm="0">
                                          <p:val>
                                            <p:strVal val="ppt_h"/>
                                          </p:val>
                                        </p:tav>
                                        <p:tav tm="100000">
                                          <p:val>
                                            <p:strVal val="ppt_h"/>
                                          </p:val>
                                        </p:tav>
                                      </p:tavLst>
                                    </p:anim>
                                    <p:animEffect transition="out" filter="fade">
                                      <p:cBhvr>
                                        <p:cTn id="46" dur="1000"/>
                                        <p:tgtEl>
                                          <p:spTgt spid="15"/>
                                        </p:tgtEl>
                                      </p:cBhvr>
                                    </p:animEffect>
                                    <p:set>
                                      <p:cBhvr>
                                        <p:cTn id="47" dur="1" fill="hold">
                                          <p:stCondLst>
                                            <p:cond delay="999"/>
                                          </p:stCondLst>
                                        </p:cTn>
                                        <p:tgtEl>
                                          <p:spTgt spid="15"/>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6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499"/>
                                          </p:stCondLst>
                                        </p:cTn>
                                        <p:tgtEl>
                                          <p:spTgt spid="5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2" presetClass="entr" presetSubtype="1"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p:tgtEl>
                                          <p:spTgt spid="32"/>
                                        </p:tgtEl>
                                        <p:attrNameLst>
                                          <p:attrName>ppt_y</p:attrName>
                                        </p:attrNameLst>
                                      </p:cBhvr>
                                      <p:tavLst>
                                        <p:tav tm="0">
                                          <p:val>
                                            <p:strVal val="#ppt_y-#ppt_h*1.125000"/>
                                          </p:val>
                                        </p:tav>
                                        <p:tav tm="100000">
                                          <p:val>
                                            <p:strVal val="#ppt_y"/>
                                          </p:val>
                                        </p:tav>
                                      </p:tavLst>
                                    </p:anim>
                                    <p:animEffect transition="in" filter="wipe(down)">
                                      <p:cBhvr>
                                        <p:cTn id="59" dur="500"/>
                                        <p:tgtEl>
                                          <p:spTgt spid="32"/>
                                        </p:tgtEl>
                                      </p:cBhvr>
                                    </p:animEffect>
                                  </p:childTnLst>
                                </p:cTn>
                              </p:par>
                              <p:par>
                                <p:cTn id="60" presetID="12" presetClass="entr" presetSubtype="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p:tgtEl>
                                          <p:spTgt spid="33"/>
                                        </p:tgtEl>
                                        <p:attrNameLst>
                                          <p:attrName>ppt_y</p:attrName>
                                        </p:attrNameLst>
                                      </p:cBhvr>
                                      <p:tavLst>
                                        <p:tav tm="0">
                                          <p:val>
                                            <p:strVal val="#ppt_y-#ppt_h*1.125000"/>
                                          </p:val>
                                        </p:tav>
                                        <p:tav tm="100000">
                                          <p:val>
                                            <p:strVal val="#ppt_y"/>
                                          </p:val>
                                        </p:tav>
                                      </p:tavLst>
                                    </p:anim>
                                    <p:animEffect transition="in" filter="wipe(down)">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0.00781 -0.01041 L 0.01598 -0.05 C 0.02084 -0.05902 0.02622 -0.06898 0.03334 -0.07384 C 0.03993 -0.0787 0.05226 -0.08796 0.0573 -0.07893 C 0.06563 -0.06597 0.0908 -0.06203 0.09948 -0.04884 " pathEditMode="relative" rAng="0" ptsTypes="AAAAA">
                                      <p:cBhvr>
                                        <p:cTn id="67" dur="2000" fill="hold"/>
                                        <p:tgtEl>
                                          <p:spTgt spid="48"/>
                                        </p:tgtEl>
                                        <p:attrNameLst>
                                          <p:attrName>ppt_x</p:attrName>
                                          <p:attrName>ppt_y</p:attrName>
                                        </p:attrNameLst>
                                      </p:cBhvr>
                                      <p:rCtr x="5365" y="-3634"/>
                                    </p:animMotion>
                                  </p:childTnLst>
                                </p:cTn>
                              </p:par>
                            </p:childTnLst>
                          </p:cTn>
                        </p:par>
                      </p:childTnLst>
                    </p:cTn>
                  </p:par>
                  <p:par>
                    <p:cTn id="68" fill="hold">
                      <p:stCondLst>
                        <p:cond delay="indefinite"/>
                      </p:stCondLst>
                      <p:childTnLst>
                        <p:par>
                          <p:cTn id="69" fill="hold">
                            <p:stCondLst>
                              <p:cond delay="0"/>
                            </p:stCondLst>
                            <p:childTnLst>
                              <p:par>
                                <p:cTn id="70" presetID="12" presetClass="entr" presetSubtype="1"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additive="base">
                                        <p:cTn id="72" dur="500"/>
                                        <p:tgtEl>
                                          <p:spTgt spid="49"/>
                                        </p:tgtEl>
                                        <p:attrNameLst>
                                          <p:attrName>ppt_y</p:attrName>
                                        </p:attrNameLst>
                                      </p:cBhvr>
                                      <p:tavLst>
                                        <p:tav tm="0">
                                          <p:val>
                                            <p:strVal val="#ppt_y-#ppt_h*1.125000"/>
                                          </p:val>
                                        </p:tav>
                                        <p:tav tm="100000">
                                          <p:val>
                                            <p:strVal val="#ppt_y"/>
                                          </p:val>
                                        </p:tav>
                                      </p:tavLst>
                                    </p:anim>
                                    <p:animEffect transition="in" filter="wipe(down)">
                                      <p:cBhvr>
                                        <p:cTn id="73" dur="500"/>
                                        <p:tgtEl>
                                          <p:spTgt spid="49"/>
                                        </p:tgtEl>
                                      </p:cBhvr>
                                    </p:animEffect>
                                  </p:childTnLst>
                                </p:cTn>
                              </p:par>
                              <p:par>
                                <p:cTn id="74" presetID="1" presetClass="entr" presetSubtype="0"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childTnLst>
                                </p:cTn>
                              </p:par>
                              <p:par>
                                <p:cTn id="76" presetID="12" presetClass="entr" presetSubtype="1"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 calcmode="lin" valueType="num">
                                      <p:cBhvr additive="base">
                                        <p:cTn id="78" dur="500"/>
                                        <p:tgtEl>
                                          <p:spTgt spid="50"/>
                                        </p:tgtEl>
                                        <p:attrNameLst>
                                          <p:attrName>ppt_y</p:attrName>
                                        </p:attrNameLst>
                                      </p:cBhvr>
                                      <p:tavLst>
                                        <p:tav tm="0">
                                          <p:val>
                                            <p:strVal val="#ppt_y-#ppt_h*1.125000"/>
                                          </p:val>
                                        </p:tav>
                                        <p:tav tm="100000">
                                          <p:val>
                                            <p:strVal val="#ppt_y"/>
                                          </p:val>
                                        </p:tav>
                                      </p:tavLst>
                                    </p:anim>
                                    <p:animEffect transition="in" filter="wipe(down)">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animBg="1"/>
      <p:bldP spid="33" grpId="0"/>
      <p:bldP spid="34" grpId="0"/>
      <p:bldP spid="36" grpId="0"/>
      <p:bldP spid="49" grpId="0" animBg="1"/>
      <p:bldP spid="50" grpId="0"/>
      <p:bldP spid="51" grpId="0"/>
      <p:bldP spid="40" grpId="0"/>
      <p:bldP spid="68" grpId="0" animBg="1"/>
      <p:bldP spid="68"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9517" y="-120362"/>
            <a:ext cx="9432540"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w="12700">
                  <a:solidFill>
                    <a:srgbClr val="000000"/>
                  </a:solidFill>
                  <a:prstDash val="solid"/>
                </a:ln>
                <a:solidFill>
                  <a:srgbClr val="C00000"/>
                </a:solidFill>
                <a:effectLst>
                  <a:outerShdw blurRad="41275" dist="20320" dir="1800000" algn="tl" rotWithShape="0">
                    <a:srgbClr val="000000">
                      <a:alpha val="40000"/>
                    </a:srgbClr>
                  </a:outerShdw>
                </a:effectLst>
                <a:uLnTx/>
                <a:uFillTx/>
                <a:latin typeface="Times New Roman"/>
                <a:ea typeface="+mn-ea"/>
                <a:cs typeface="+mn-cs"/>
              </a:rPr>
              <a:t>Hubbard Model in Optical Clocks</a:t>
            </a:r>
          </a:p>
        </p:txBody>
      </p:sp>
      <p:pic>
        <p:nvPicPr>
          <p:cNvPr id="39" name="Picture 38">
            <a:extLst>
              <a:ext uri="{FF2B5EF4-FFF2-40B4-BE49-F238E27FC236}">
                <a16:creationId xmlns:a16="http://schemas.microsoft.com/office/drawing/2014/main" xmlns="" id="{844AE190-8DF5-4239-A591-E32A7701240E}"/>
              </a:ext>
            </a:extLst>
          </p:cNvPr>
          <p:cNvPicPr>
            <a:picLocks noChangeAspect="1"/>
          </p:cNvPicPr>
          <p:nvPr/>
        </p:nvPicPr>
        <p:blipFill>
          <a:blip r:embed="rId3"/>
          <a:stretch>
            <a:fillRect/>
          </a:stretch>
        </p:blipFill>
        <p:spPr>
          <a:xfrm>
            <a:off x="3551656" y="2617319"/>
            <a:ext cx="481595" cy="353170"/>
          </a:xfrm>
          <a:prstGeom prst="rect">
            <a:avLst/>
          </a:prstGeom>
        </p:spPr>
      </p:pic>
      <p:pic>
        <p:nvPicPr>
          <p:cNvPr id="40" name="Picture 39">
            <a:extLst>
              <a:ext uri="{FF2B5EF4-FFF2-40B4-BE49-F238E27FC236}">
                <a16:creationId xmlns:a16="http://schemas.microsoft.com/office/drawing/2014/main" xmlns="" id="{F183BA67-0ED2-4C38-9953-81F79179666E}"/>
              </a:ext>
            </a:extLst>
          </p:cNvPr>
          <p:cNvPicPr>
            <a:picLocks noChangeAspect="1"/>
          </p:cNvPicPr>
          <p:nvPr/>
        </p:nvPicPr>
        <p:blipFill>
          <a:blip r:embed="rId4"/>
          <a:stretch>
            <a:fillRect/>
          </a:stretch>
        </p:blipFill>
        <p:spPr>
          <a:xfrm>
            <a:off x="1746025" y="2284841"/>
            <a:ext cx="1194318" cy="390734"/>
          </a:xfrm>
          <a:prstGeom prst="rect">
            <a:avLst/>
          </a:prstGeom>
        </p:spPr>
      </p:pic>
      <p:pic>
        <p:nvPicPr>
          <p:cNvPr id="41" name="Picture 40">
            <a:extLst>
              <a:ext uri="{FF2B5EF4-FFF2-40B4-BE49-F238E27FC236}">
                <a16:creationId xmlns:a16="http://schemas.microsoft.com/office/drawing/2014/main" xmlns="" id="{400A0088-6F35-4E9E-BCD9-6A09FCA82487}"/>
              </a:ext>
            </a:extLst>
          </p:cNvPr>
          <p:cNvPicPr>
            <a:picLocks noChangeAspect="1"/>
          </p:cNvPicPr>
          <p:nvPr/>
        </p:nvPicPr>
        <p:blipFill>
          <a:blip r:embed="rId5"/>
          <a:stretch>
            <a:fillRect/>
          </a:stretch>
        </p:blipFill>
        <p:spPr>
          <a:xfrm>
            <a:off x="3220272" y="2257581"/>
            <a:ext cx="388873" cy="341256"/>
          </a:xfrm>
          <a:prstGeom prst="rect">
            <a:avLst/>
          </a:prstGeom>
        </p:spPr>
      </p:pic>
      <p:pic>
        <p:nvPicPr>
          <p:cNvPr id="42" name="Picture 41">
            <a:extLst>
              <a:ext uri="{FF2B5EF4-FFF2-40B4-BE49-F238E27FC236}">
                <a16:creationId xmlns:a16="http://schemas.microsoft.com/office/drawing/2014/main" xmlns="" id="{4D946D25-D9A5-46E2-A905-D12CDF1D01BC}"/>
              </a:ext>
            </a:extLst>
          </p:cNvPr>
          <p:cNvPicPr>
            <a:picLocks noChangeAspect="1"/>
          </p:cNvPicPr>
          <p:nvPr/>
        </p:nvPicPr>
        <p:blipFill>
          <a:blip r:embed="rId6"/>
          <a:stretch>
            <a:fillRect/>
          </a:stretch>
        </p:blipFill>
        <p:spPr>
          <a:xfrm>
            <a:off x="3609145" y="2245074"/>
            <a:ext cx="388874" cy="314091"/>
          </a:xfrm>
          <a:prstGeom prst="rect">
            <a:avLst/>
          </a:prstGeom>
        </p:spPr>
      </p:pic>
      <p:pic>
        <p:nvPicPr>
          <p:cNvPr id="43" name="Picture 42">
            <a:extLst>
              <a:ext uri="{FF2B5EF4-FFF2-40B4-BE49-F238E27FC236}">
                <a16:creationId xmlns:a16="http://schemas.microsoft.com/office/drawing/2014/main" xmlns="" id="{43D77994-6EC8-4CA7-9FF2-94B93B91200D}"/>
              </a:ext>
            </a:extLst>
          </p:cNvPr>
          <p:cNvPicPr>
            <a:picLocks noChangeAspect="1"/>
          </p:cNvPicPr>
          <p:nvPr/>
        </p:nvPicPr>
        <p:blipFill>
          <a:blip r:embed="rId7"/>
          <a:stretch>
            <a:fillRect/>
          </a:stretch>
        </p:blipFill>
        <p:spPr>
          <a:xfrm>
            <a:off x="3200006" y="2661234"/>
            <a:ext cx="393596" cy="337368"/>
          </a:xfrm>
          <a:prstGeom prst="rect">
            <a:avLst/>
          </a:prstGeom>
        </p:spPr>
      </p:pic>
      <p:sp>
        <p:nvSpPr>
          <p:cNvPr id="70" name="TextBox 69"/>
          <p:cNvSpPr txBox="1"/>
          <p:nvPr/>
        </p:nvSpPr>
        <p:spPr>
          <a:xfrm>
            <a:off x="2818064" y="1707889"/>
            <a:ext cx="167772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Tunneling</a:t>
            </a:r>
          </a:p>
        </p:txBody>
      </p:sp>
      <p:sp>
        <p:nvSpPr>
          <p:cNvPr id="71" name="TextBox 70"/>
          <p:cNvSpPr txBox="1"/>
          <p:nvPr/>
        </p:nvSpPr>
        <p:spPr>
          <a:xfrm>
            <a:off x="8748566" y="1713330"/>
            <a:ext cx="167772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E4A53B"/>
                </a:solidFill>
                <a:effectLst/>
                <a:uLnTx/>
                <a:uFillTx/>
                <a:latin typeface="Calibri" panose="020F0502020204030204" pitchFamily="34" charset="0"/>
                <a:ea typeface="+mn-ea"/>
                <a:cs typeface="Calibri" panose="020F0502020204030204" pitchFamily="34" charset="0"/>
              </a:rPr>
              <a:t>Interaction</a:t>
            </a:r>
          </a:p>
        </p:txBody>
      </p:sp>
      <p:sp>
        <p:nvSpPr>
          <p:cNvPr id="74" name="Rounded Rectangle 73"/>
          <p:cNvSpPr/>
          <p:nvPr/>
        </p:nvSpPr>
        <p:spPr bwMode="auto">
          <a:xfrm>
            <a:off x="2742214" y="781965"/>
            <a:ext cx="1677726" cy="1049111"/>
          </a:xfrm>
          <a:prstGeom prst="roundRect">
            <a:avLst/>
          </a:prstGeom>
          <a:solidFill>
            <a:srgbClr val="53D2FF">
              <a:alpha val="10588"/>
            </a:srgbClr>
          </a:solidFill>
          <a:ln w="9525" cap="flat" cmpd="sng" algn="ctr">
            <a:solidFill>
              <a:srgbClr val="00B0F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76" name="Rounded Rectangle 75"/>
          <p:cNvSpPr/>
          <p:nvPr/>
        </p:nvSpPr>
        <p:spPr bwMode="auto">
          <a:xfrm>
            <a:off x="8633105" y="747063"/>
            <a:ext cx="1690880" cy="1055988"/>
          </a:xfrm>
          <a:prstGeom prst="roundRect">
            <a:avLst/>
          </a:prstGeom>
          <a:solidFill>
            <a:srgbClr val="E4A53B">
              <a:alpha val="12941"/>
            </a:srgbClr>
          </a:solidFill>
          <a:ln w="9525" cap="flat" cmpd="sng" algn="ctr">
            <a:solidFill>
              <a:srgbClr val="E3A439"/>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77" name="TextBox 76"/>
          <p:cNvSpPr txBox="1"/>
          <p:nvPr/>
        </p:nvSpPr>
        <p:spPr>
          <a:xfrm>
            <a:off x="5663554" y="1768943"/>
            <a:ext cx="158919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C5EF0"/>
                </a:solidFill>
                <a:effectLst/>
                <a:uLnTx/>
                <a:uFillTx/>
                <a:latin typeface="Calibri" panose="020F0502020204030204" pitchFamily="34" charset="0"/>
                <a:ea typeface="+mn-ea"/>
                <a:cs typeface="Calibri" panose="020F0502020204030204" pitchFamily="34" charset="0"/>
              </a:rPr>
              <a:t>SOC drive</a:t>
            </a:r>
          </a:p>
        </p:txBody>
      </p:sp>
      <p:sp>
        <p:nvSpPr>
          <p:cNvPr id="80" name="Rounded Rectangle 79"/>
          <p:cNvSpPr/>
          <p:nvPr/>
        </p:nvSpPr>
        <p:spPr bwMode="auto">
          <a:xfrm>
            <a:off x="4694922" y="760335"/>
            <a:ext cx="3604580" cy="1055988"/>
          </a:xfrm>
          <a:prstGeom prst="roundRect">
            <a:avLst/>
          </a:prstGeom>
          <a:solidFill>
            <a:srgbClr val="FC5EF0">
              <a:alpha val="12549"/>
            </a:srgbClr>
          </a:solidFill>
          <a:ln w="9525" cap="flat" cmpd="sng" algn="ctr">
            <a:solidFill>
              <a:srgbClr val="FC5EF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endParaRPr>
          </a:p>
        </p:txBody>
      </p:sp>
      <p:grpSp>
        <p:nvGrpSpPr>
          <p:cNvPr id="81" name="Group 80"/>
          <p:cNvGrpSpPr/>
          <p:nvPr/>
        </p:nvGrpSpPr>
        <p:grpSpPr>
          <a:xfrm>
            <a:off x="6450691" y="2284841"/>
            <a:ext cx="4364270" cy="2305096"/>
            <a:chOff x="4226822" y="3914073"/>
            <a:chExt cx="4364270" cy="2305096"/>
          </a:xfrm>
        </p:grpSpPr>
        <mc:AlternateContent xmlns:mc="http://schemas.openxmlformats.org/markup-compatibility/2006" xmlns:a14="http://schemas.microsoft.com/office/drawing/2010/main">
          <mc:Choice Requires="a14">
            <p:sp>
              <p:nvSpPr>
                <p:cNvPr id="82" name="TextBox 81"/>
                <p:cNvSpPr txBox="1"/>
                <p:nvPr/>
              </p:nvSpPr>
              <p:spPr>
                <a:xfrm>
                  <a:off x="4226822" y="5435428"/>
                  <a:ext cx="4364270" cy="7837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sSub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b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den>
                        </m:f>
                        <m:func>
                          <m:funcPr>
                            <m:ctrlPr>
                              <a:rPr kumimoji="0" lang="en-US" sz="2400" b="1" i="1" u="none" strike="noStrike" kern="1200" cap="none" spc="0" normalizeH="0" baseline="0" noProof="0" smtClean="0">
                                <a:ln>
                                  <a:noFill/>
                                </a:ln>
                                <a:solidFill>
                                  <a:prstClr val="black"/>
                                </a:solidFill>
                                <a:effectLst/>
                                <a:uLnTx/>
                                <a:uFillTx/>
                                <a:latin typeface="Cambria Math"/>
                                <a:ea typeface="+mn-ea"/>
                                <a:cs typeface="+mn-cs"/>
                              </a:rPr>
                            </m:ctrlPr>
                          </m:funcPr>
                          <m:fName>
                            <m:r>
                              <a:rPr kumimoji="0" lang="en-US" sz="2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𝐬𝐢𝐧</m:t>
                            </m:r>
                          </m:fName>
                          <m:e>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𝜽</m:t>
                            </m:r>
                          </m:e>
                        </m:func>
                      </m:oMath>
                    </m:oMathPara>
                  </a14:m>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82" name="TextBox 81"/>
                <p:cNvSpPr txBox="1">
                  <a:spLocks noRot="1" noChangeAspect="1" noMove="1" noResize="1" noEditPoints="1" noAdjustHandles="1" noChangeArrowheads="1" noChangeShapeType="1" noTextEdit="1"/>
                </p:cNvSpPr>
                <p:nvPr/>
              </p:nvSpPr>
              <p:spPr>
                <a:xfrm>
                  <a:off x="4226822" y="5435428"/>
                  <a:ext cx="4364270" cy="783741"/>
                </a:xfrm>
                <a:prstGeom prst="rect">
                  <a:avLst/>
                </a:prstGeom>
                <a:blipFill>
                  <a:blip r:embed="rId8"/>
                  <a:stretch>
                    <a:fillRect/>
                  </a:stretch>
                </a:blipFill>
              </p:spPr>
              <p:txBody>
                <a:bodyPr/>
                <a:lstStyle/>
                <a:p>
                  <a:r>
                    <a:rPr lang="en-US">
                      <a:noFill/>
                    </a:rPr>
                    <a:t> </a:t>
                  </a:r>
                </a:p>
              </p:txBody>
            </p:sp>
          </mc:Fallback>
        </mc:AlternateContent>
        <p:pic>
          <p:nvPicPr>
            <p:cNvPr id="85" name="Picture 84"/>
            <p:cNvPicPr>
              <a:picLocks noChangeAspect="1"/>
            </p:cNvPicPr>
            <p:nvPr/>
          </p:nvPicPr>
          <p:blipFill>
            <a:blip r:embed="rId9"/>
            <a:stretch>
              <a:fillRect/>
            </a:stretch>
          </p:blipFill>
          <p:spPr>
            <a:xfrm>
              <a:off x="4973497" y="3914073"/>
              <a:ext cx="1533219" cy="1353301"/>
            </a:xfrm>
            <a:prstGeom prst="rect">
              <a:avLst/>
            </a:prstGeom>
          </p:spPr>
        </p:pic>
      </p:grpSp>
      <p:grpSp>
        <p:nvGrpSpPr>
          <p:cNvPr id="87" name="Group 86"/>
          <p:cNvGrpSpPr/>
          <p:nvPr/>
        </p:nvGrpSpPr>
        <p:grpSpPr>
          <a:xfrm>
            <a:off x="8164057" y="2211423"/>
            <a:ext cx="2372159" cy="1210507"/>
            <a:chOff x="3285908" y="-1269990"/>
            <a:chExt cx="2372159" cy="1210507"/>
          </a:xfrm>
        </p:grpSpPr>
        <p:grpSp>
          <p:nvGrpSpPr>
            <p:cNvPr id="88" name="Group 87"/>
            <p:cNvGrpSpPr/>
            <p:nvPr/>
          </p:nvGrpSpPr>
          <p:grpSpPr>
            <a:xfrm>
              <a:off x="3285908" y="-1269990"/>
              <a:ext cx="2372159" cy="1210507"/>
              <a:chOff x="-1832783" y="872553"/>
              <a:chExt cx="3247605" cy="1533924"/>
            </a:xfrm>
          </p:grpSpPr>
          <p:pic>
            <p:nvPicPr>
              <p:cNvPr id="90" name="Picture 89"/>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832783" y="872553"/>
                <a:ext cx="3247605" cy="1533924"/>
              </a:xfrm>
              <a:prstGeom prst="rect">
                <a:avLst/>
              </a:prstGeom>
            </p:spPr>
          </p:pic>
          <p:sp>
            <p:nvSpPr>
              <p:cNvPr id="91" name="Oval 90"/>
              <p:cNvSpPr/>
              <p:nvPr/>
            </p:nvSpPr>
            <p:spPr>
              <a:xfrm>
                <a:off x="-411647" y="1527473"/>
                <a:ext cx="426096" cy="437629"/>
              </a:xfrm>
              <a:prstGeom prst="ellipse">
                <a:avLst/>
              </a:prstGeom>
              <a:solidFill>
                <a:srgbClr val="B7B7B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grpSp>
        <p:sp>
          <p:nvSpPr>
            <p:cNvPr id="89" name="TextBox 88"/>
            <p:cNvSpPr txBox="1"/>
            <p:nvPr/>
          </p:nvSpPr>
          <p:spPr>
            <a:xfrm>
              <a:off x="4323953" y="-780531"/>
              <a:ext cx="6956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q</a:t>
              </a:r>
            </a:p>
          </p:txBody>
        </p:sp>
      </p:grpSp>
      <p:grpSp>
        <p:nvGrpSpPr>
          <p:cNvPr id="3" name="Group 2"/>
          <p:cNvGrpSpPr/>
          <p:nvPr/>
        </p:nvGrpSpPr>
        <p:grpSpPr>
          <a:xfrm>
            <a:off x="6258377" y="4779757"/>
            <a:ext cx="3808702" cy="1816964"/>
            <a:chOff x="5204390" y="4332940"/>
            <a:chExt cx="3808702" cy="1816964"/>
          </a:xfrm>
        </p:grpSpPr>
        <p:sp>
          <p:nvSpPr>
            <p:cNvPr id="108" name="Oval 107">
              <a:extLst>
                <a:ext uri="{FF2B5EF4-FFF2-40B4-BE49-F238E27FC236}">
                  <a16:creationId xmlns:a16="http://schemas.microsoft.com/office/drawing/2014/main" xmlns="" id="{AC6727B7-7DB8-4B35-BCD4-2E528DFBEDDC}"/>
                </a:ext>
              </a:extLst>
            </p:cNvPr>
            <p:cNvSpPr/>
            <p:nvPr/>
          </p:nvSpPr>
          <p:spPr>
            <a:xfrm>
              <a:off x="5204390" y="4629432"/>
              <a:ext cx="205274" cy="205274"/>
            </a:xfrm>
            <a:prstGeom prst="ellipse">
              <a:avLst/>
            </a:prstGeom>
            <a:solidFill>
              <a:srgbClr val="70AD47">
                <a:lumMod val="60000"/>
                <a:lumOff val="4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xmlns="" id="{E1801D25-4E46-4D4B-82C8-8ECAC1D5A7B7}"/>
                </a:ext>
              </a:extLst>
            </p:cNvPr>
            <p:cNvSpPr/>
            <p:nvPr/>
          </p:nvSpPr>
          <p:spPr>
            <a:xfrm>
              <a:off x="5524741" y="4629432"/>
              <a:ext cx="205274" cy="205274"/>
            </a:xfrm>
            <a:prstGeom prst="ellipse">
              <a:avLst/>
            </a:prstGeom>
            <a:solidFill>
              <a:srgbClr val="70AD47">
                <a:lumMod val="60000"/>
                <a:lumOff val="4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xmlns="" id="{34032962-DF35-41B1-95F6-1E1BFDF0F01D}"/>
                </a:ext>
              </a:extLst>
            </p:cNvPr>
            <p:cNvSpPr/>
            <p:nvPr/>
          </p:nvSpPr>
          <p:spPr>
            <a:xfrm>
              <a:off x="5845092" y="4629432"/>
              <a:ext cx="205274" cy="205274"/>
            </a:xfrm>
            <a:prstGeom prst="ellipse">
              <a:avLst/>
            </a:prstGeom>
            <a:solidFill>
              <a:srgbClr val="70AD47">
                <a:lumMod val="60000"/>
                <a:lumOff val="4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xmlns="" id="{AE6E5265-C5BF-402D-9884-D613CBA3B23D}"/>
                </a:ext>
              </a:extLst>
            </p:cNvPr>
            <p:cNvSpPr/>
            <p:nvPr/>
          </p:nvSpPr>
          <p:spPr>
            <a:xfrm>
              <a:off x="6165443" y="4629432"/>
              <a:ext cx="205274" cy="205274"/>
            </a:xfrm>
            <a:prstGeom prst="ellipse">
              <a:avLst/>
            </a:prstGeom>
            <a:solidFill>
              <a:srgbClr val="70AD47">
                <a:lumMod val="60000"/>
                <a:lumOff val="4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Arrow Connector 111">
              <a:extLst>
                <a:ext uri="{FF2B5EF4-FFF2-40B4-BE49-F238E27FC236}">
                  <a16:creationId xmlns:a16="http://schemas.microsoft.com/office/drawing/2014/main" xmlns="" id="{0012FABA-7770-46A6-9D9D-C5C010C23A0F}"/>
                </a:ext>
              </a:extLst>
            </p:cNvPr>
            <p:cNvCxnSpPr>
              <a:cxnSpLocks/>
            </p:cNvCxnSpPr>
            <p:nvPr/>
          </p:nvCxnSpPr>
          <p:spPr>
            <a:xfrm flipV="1">
              <a:off x="5789109" y="4332940"/>
              <a:ext cx="0" cy="671806"/>
            </a:xfrm>
            <a:prstGeom prst="straightConnector1">
              <a:avLst/>
            </a:prstGeom>
            <a:noFill/>
            <a:ln w="38100" cap="flat" cmpd="sng" algn="ctr">
              <a:solidFill>
                <a:srgbClr val="ED7D31">
                  <a:lumMod val="75000"/>
                </a:srgbClr>
              </a:solidFill>
              <a:prstDash val="solid"/>
              <a:miter lim="800000"/>
              <a:tailEnd type="triangle"/>
            </a:ln>
            <a:effectLst/>
          </p:spPr>
        </p:cxnSp>
        <p:sp>
          <p:nvSpPr>
            <p:cNvPr id="113" name="Oval 112">
              <a:extLst>
                <a:ext uri="{FF2B5EF4-FFF2-40B4-BE49-F238E27FC236}">
                  <a16:creationId xmlns:a16="http://schemas.microsoft.com/office/drawing/2014/main" xmlns="" id="{4D39319D-24DB-4A0D-B288-4526DC6E97B4}"/>
                </a:ext>
              </a:extLst>
            </p:cNvPr>
            <p:cNvSpPr/>
            <p:nvPr/>
          </p:nvSpPr>
          <p:spPr>
            <a:xfrm>
              <a:off x="5224810" y="5757799"/>
              <a:ext cx="205274" cy="205274"/>
            </a:xfrm>
            <a:prstGeom prst="ellipse">
              <a:avLst/>
            </a:prstGeom>
            <a:solidFill>
              <a:srgbClr val="70AD47">
                <a:lumMod val="60000"/>
                <a:lumOff val="4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xmlns="" id="{AC888F75-0135-4660-ABA2-C123EBA8DCFB}"/>
                </a:ext>
              </a:extLst>
            </p:cNvPr>
            <p:cNvSpPr/>
            <p:nvPr/>
          </p:nvSpPr>
          <p:spPr>
            <a:xfrm>
              <a:off x="5545161" y="5757799"/>
              <a:ext cx="205274" cy="205274"/>
            </a:xfrm>
            <a:prstGeom prst="ellipse">
              <a:avLst/>
            </a:prstGeom>
            <a:solidFill>
              <a:srgbClr val="70AD47">
                <a:lumMod val="60000"/>
                <a:lumOff val="4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xmlns="" id="{86853A2B-BBCF-4049-AB07-B6B8DD488914}"/>
                </a:ext>
              </a:extLst>
            </p:cNvPr>
            <p:cNvSpPr/>
            <p:nvPr/>
          </p:nvSpPr>
          <p:spPr>
            <a:xfrm>
              <a:off x="5865512" y="5757799"/>
              <a:ext cx="205274" cy="205274"/>
            </a:xfrm>
            <a:prstGeom prst="ellipse">
              <a:avLst/>
            </a:prstGeom>
            <a:solidFill>
              <a:srgbClr val="70AD47">
                <a:lumMod val="60000"/>
                <a:lumOff val="4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xmlns="" id="{569BDF23-6C14-4B96-8055-5162D9352D67}"/>
                </a:ext>
              </a:extLst>
            </p:cNvPr>
            <p:cNvSpPr/>
            <p:nvPr/>
          </p:nvSpPr>
          <p:spPr>
            <a:xfrm>
              <a:off x="6185863" y="5757799"/>
              <a:ext cx="205274" cy="205274"/>
            </a:xfrm>
            <a:prstGeom prst="ellipse">
              <a:avLst/>
            </a:prstGeom>
            <a:solidFill>
              <a:srgbClr val="70AD47">
                <a:lumMod val="60000"/>
                <a:lumOff val="4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17" name="Straight Arrow Connector 116">
              <a:extLst>
                <a:ext uri="{FF2B5EF4-FFF2-40B4-BE49-F238E27FC236}">
                  <a16:creationId xmlns:a16="http://schemas.microsoft.com/office/drawing/2014/main" xmlns="" id="{C4C1F4A5-1249-4705-A7FC-64205BB3A12D}"/>
                </a:ext>
              </a:extLst>
            </p:cNvPr>
            <p:cNvCxnSpPr>
              <a:cxnSpLocks/>
            </p:cNvCxnSpPr>
            <p:nvPr/>
          </p:nvCxnSpPr>
          <p:spPr>
            <a:xfrm flipV="1">
              <a:off x="5246153" y="5573275"/>
              <a:ext cx="1145198" cy="510053"/>
            </a:xfrm>
            <a:prstGeom prst="straightConnector1">
              <a:avLst/>
            </a:prstGeom>
            <a:noFill/>
            <a:ln w="38100" cap="flat" cmpd="sng" algn="ctr">
              <a:solidFill>
                <a:srgbClr val="ED7D31">
                  <a:lumMod val="75000"/>
                </a:srgbClr>
              </a:solidFill>
              <a:prstDash val="solid"/>
              <a:miter lim="800000"/>
              <a:tailEnd type="triangle"/>
            </a:ln>
            <a:effectLst/>
          </p:spPr>
        </p:cxnSp>
        <p:cxnSp>
          <p:nvCxnSpPr>
            <p:cNvPr id="118" name="Straight Connector 117">
              <a:extLst>
                <a:ext uri="{FF2B5EF4-FFF2-40B4-BE49-F238E27FC236}">
                  <a16:creationId xmlns:a16="http://schemas.microsoft.com/office/drawing/2014/main" xmlns="" id="{13827F7A-944B-44DE-8249-18E580BE9264}"/>
                </a:ext>
              </a:extLst>
            </p:cNvPr>
            <p:cNvCxnSpPr>
              <a:cxnSpLocks/>
            </p:cNvCxnSpPr>
            <p:nvPr/>
          </p:nvCxnSpPr>
          <p:spPr>
            <a:xfrm>
              <a:off x="5253015" y="6089109"/>
              <a:ext cx="803000" cy="0"/>
            </a:xfrm>
            <a:prstGeom prst="line">
              <a:avLst/>
            </a:prstGeom>
            <a:noFill/>
            <a:ln w="19050" cap="flat" cmpd="sng" algn="ctr">
              <a:solidFill>
                <a:sysClr val="windowText" lastClr="000000"/>
              </a:solidFill>
              <a:prstDash val="sysDot"/>
              <a:miter lim="800000"/>
            </a:ln>
            <a:effectLst/>
          </p:spPr>
        </p:cxnSp>
        <mc:AlternateContent xmlns:mc="http://schemas.openxmlformats.org/markup-compatibility/2006" xmlns:a14="http://schemas.microsoft.com/office/drawing/2010/main">
          <mc:Choice Requires="a14">
            <p:sp>
              <p:nvSpPr>
                <p:cNvPr id="124" name="Rectangle 123"/>
                <p:cNvSpPr/>
                <p:nvPr/>
              </p:nvSpPr>
              <p:spPr>
                <a:xfrm>
                  <a:off x="6525733" y="4441432"/>
                  <a:ext cx="11107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p>
                        </m:sSubSup>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124" name="Rectangle 123"/>
                <p:cNvSpPr>
                  <a:spLocks noRot="1" noChangeAspect="1" noMove="1" noResize="1" noEditPoints="1" noAdjustHandles="1" noChangeArrowheads="1" noChangeShapeType="1" noTextEdit="1"/>
                </p:cNvSpPr>
                <p:nvPr/>
              </p:nvSpPr>
              <p:spPr>
                <a:xfrm>
                  <a:off x="6525733" y="4441432"/>
                  <a:ext cx="1110753" cy="461665"/>
                </a:xfrm>
                <a:prstGeom prst="rect">
                  <a:avLst/>
                </a:prstGeom>
                <a:blipFill>
                  <a:blip r:embed="rId12"/>
                  <a:stretch>
                    <a:fillRect l="-546"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Rectangle 124"/>
                <p:cNvSpPr/>
                <p:nvPr/>
              </p:nvSpPr>
              <p:spPr>
                <a:xfrm>
                  <a:off x="6525732" y="5688239"/>
                  <a:ext cx="114069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400" b="0" i="1" u="none" strike="noStrike" kern="1200" cap="none" spc="0" normalizeH="0" baseline="0" noProof="0" smtClean="0">
                                <a:ln>
                                  <a:noFill/>
                                </a:ln>
                                <a:solidFill>
                                  <a:prstClr val="black"/>
                                </a:solidFill>
                                <a:effectLst/>
                                <a:uLnTx/>
                                <a:uFillTx/>
                                <a:latin typeface="Cambria Math"/>
                                <a:ea typeface="+mn-ea"/>
                                <a:cs typeface="+mn-cs"/>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p>
                        </m:sSubSup>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125" name="Rectangle 124"/>
                <p:cNvSpPr>
                  <a:spLocks noRot="1" noChangeAspect="1" noMove="1" noResize="1" noEditPoints="1" noAdjustHandles="1" noChangeArrowheads="1" noChangeShapeType="1" noTextEdit="1"/>
                </p:cNvSpPr>
                <p:nvPr/>
              </p:nvSpPr>
              <p:spPr>
                <a:xfrm>
                  <a:off x="6525732" y="5688239"/>
                  <a:ext cx="1140697" cy="461665"/>
                </a:xfrm>
                <a:prstGeom prst="rect">
                  <a:avLst/>
                </a:prstGeom>
                <a:blipFill>
                  <a:blip r:embed="rId13"/>
                  <a:stretch>
                    <a:fillRect l="-532"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p:cNvSpPr txBox="1"/>
                <p:nvPr/>
              </p:nvSpPr>
              <p:spPr>
                <a:xfrm>
                  <a:off x="7690008" y="4460771"/>
                  <a:ext cx="12122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θ</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oMath>
                    </m:oMathPara>
                  </a14:m>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26" name="TextBox 125"/>
                <p:cNvSpPr txBox="1">
                  <a:spLocks noRot="1" noChangeAspect="1" noMove="1" noResize="1" noEditPoints="1" noAdjustHandles="1" noChangeArrowheads="1" noChangeShapeType="1" noTextEdit="1"/>
                </p:cNvSpPr>
                <p:nvPr/>
              </p:nvSpPr>
              <p:spPr>
                <a:xfrm>
                  <a:off x="7690008" y="4460771"/>
                  <a:ext cx="1212282" cy="46166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7800810" y="5666654"/>
                  <a:ext cx="1212282" cy="470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θ</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24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59</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oMath>
                    </m:oMathPara>
                  </a14:m>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7800810" y="5666654"/>
                  <a:ext cx="1212282" cy="470000"/>
                </a:xfrm>
                <a:prstGeom prst="rect">
                  <a:avLst/>
                </a:prstGeom>
                <a:blipFill>
                  <a:blip r:embed="rId15"/>
                  <a:stretch>
                    <a:fillRect/>
                  </a:stretch>
                </a:blipFill>
              </p:spPr>
              <p:txBody>
                <a:bodyPr/>
                <a:lstStyle/>
                <a:p>
                  <a:r>
                    <a:rPr lang="en-US">
                      <a:noFill/>
                    </a:rPr>
                    <a:t> </a:t>
                  </a:r>
                </a:p>
              </p:txBody>
            </p:sp>
          </mc:Fallback>
        </mc:AlternateContent>
      </p:grpSp>
      <p:pic>
        <p:nvPicPr>
          <p:cNvPr id="128" name="Picture 127"/>
          <p:cNvPicPr>
            <a:picLocks noChangeAspect="1"/>
          </p:cNvPicPr>
          <p:nvPr/>
        </p:nvPicPr>
        <p:blipFill>
          <a:blip r:embed="rId16">
            <a:clrChange>
              <a:clrFrom>
                <a:srgbClr val="FFFFFF"/>
              </a:clrFrom>
              <a:clrTo>
                <a:srgbClr val="FFFFFF">
                  <a:alpha val="0"/>
                </a:srgbClr>
              </a:clrTo>
            </a:clrChange>
          </a:blip>
          <a:stretch>
            <a:fillRect/>
          </a:stretch>
        </p:blipFill>
        <p:spPr>
          <a:xfrm>
            <a:off x="1673750" y="3752317"/>
            <a:ext cx="4291055" cy="3058412"/>
          </a:xfrm>
          <a:prstGeom prst="rect">
            <a:avLst/>
          </a:prstGeom>
        </p:spPr>
      </p:pic>
      <p:grpSp>
        <p:nvGrpSpPr>
          <p:cNvPr id="5" name="Group 4">
            <a:extLst>
              <a:ext uri="{FF2B5EF4-FFF2-40B4-BE49-F238E27FC236}">
                <a16:creationId xmlns:a16="http://schemas.microsoft.com/office/drawing/2014/main" xmlns="" id="{4C6F8867-CA1C-4B15-8360-2E1E9BBAB6DA}"/>
              </a:ext>
            </a:extLst>
          </p:cNvPr>
          <p:cNvGrpSpPr/>
          <p:nvPr/>
        </p:nvGrpSpPr>
        <p:grpSpPr>
          <a:xfrm>
            <a:off x="399886" y="812194"/>
            <a:ext cx="11832901" cy="1042762"/>
            <a:chOff x="-866525" y="817888"/>
            <a:chExt cx="11832901" cy="1042762"/>
          </a:xfrm>
        </p:grpSpPr>
        <mc:AlternateContent xmlns:mc="http://schemas.openxmlformats.org/markup-compatibility/2006" xmlns:a14="http://schemas.microsoft.com/office/drawing/2010/main">
          <mc:Choice Requires="a14">
            <p:sp>
              <p:nvSpPr>
                <p:cNvPr id="79" name="TextBox 78"/>
                <p:cNvSpPr txBox="1"/>
                <p:nvPr/>
              </p:nvSpPr>
              <p:spPr>
                <a:xfrm>
                  <a:off x="-866525" y="817888"/>
                  <a:ext cx="11832901" cy="101617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600" b="0" i="0"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H</m:t>
                        </m:r>
                        <m:r>
                          <a:rPr kumimoji="0" lang="en-US" sz="26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26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J</m:t>
                        </m:r>
                        <m:nary>
                          <m:naryPr>
                            <m:chr m:val="∑"/>
                            <m:limLoc m:val="subSup"/>
                            <m:subHide m:val="on"/>
                            <m:supHide m:val="on"/>
                            <m:ctrlPr>
                              <a:rPr kumimoji="0" lang="en-US" sz="2600" b="0" i="1" u="none" strike="noStrike" kern="1200" cap="none" spc="0" normalizeH="0" baseline="0" noProof="0" smtClean="0">
                                <a:ln>
                                  <a:noFill/>
                                </a:ln>
                                <a:solidFill>
                                  <a:srgbClr val="000000"/>
                                </a:solidFill>
                                <a:effectLst/>
                                <a:uLnTx/>
                                <a:uFillTx/>
                                <a:latin typeface="Cambria Math"/>
                                <a:ea typeface="+mn-ea"/>
                                <a:cs typeface="+mn-cs"/>
                              </a:rPr>
                            </m:ctrlPr>
                          </m:naryPr>
                          <m:sub/>
                          <m:sup/>
                          <m:e>
                            <m:sSubSup>
                              <m:sSubSupPr>
                                <m:ctrlPr>
                                  <a:rPr kumimoji="0" lang="en-US" sz="2600" b="1" i="1" u="none" strike="noStrike" kern="1200" cap="none" spc="0" normalizeH="0" baseline="0" noProof="0" smtClean="0">
                                    <a:ln>
                                      <a:noFill/>
                                    </a:ln>
                                    <a:solidFill>
                                      <a:srgbClr val="000000"/>
                                    </a:solidFill>
                                    <a:effectLst/>
                                    <a:uLnTx/>
                                    <a:uFillTx/>
                                    <a:latin typeface="Cambria Math"/>
                                    <a:ea typeface="+mn-ea"/>
                                    <a:cs typeface="+mn-cs"/>
                                  </a:rPr>
                                </m:ctrlPr>
                              </m:sSubSupPr>
                              <m:e>
                                <m:acc>
                                  <m:accPr>
                                    <m:chr m:val="̂"/>
                                    <m:ctrlPr>
                                      <a:rPr kumimoji="0" lang="en-US" sz="2600" b="1" i="1" u="none" strike="noStrike" kern="1200" cap="none" spc="0" normalizeH="0" baseline="0" noProof="0">
                                        <a:ln>
                                          <a:noFill/>
                                        </a:ln>
                                        <a:solidFill>
                                          <a:srgbClr val="000000"/>
                                        </a:solidFill>
                                        <a:effectLst/>
                                        <a:uLnTx/>
                                        <a:uFillTx/>
                                        <a:latin typeface="Cambria Math"/>
                                        <a:ea typeface="+mn-ea"/>
                                        <a:cs typeface="+mn-cs"/>
                                      </a:rPr>
                                    </m:ctrlPr>
                                  </m:accPr>
                                  <m:e>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𝒄</m:t>
                                    </m:r>
                                  </m:e>
                                </m:acc>
                              </m:e>
                              <m:sub>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𝒋</m:t>
                                </m:r>
                                <m:r>
                                  <m:rPr>
                                    <m:brk m:alnAt="1"/>
                                  </m:rPr>
                                  <a:rPr kumimoji="0" lang="en-US" sz="2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sub>
                              <m:sup>
                                <m:r>
                                  <a:rPr kumimoji="0" lang="en-US" sz="2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p>
                            </m:sSubSup>
                            <m:sSubSup>
                              <m:sSubSupPr>
                                <m:ctrlPr>
                                  <a:rPr kumimoji="0" lang="en-US" sz="2600" b="1" i="1" u="none" strike="noStrike" kern="1200" cap="none" spc="0" normalizeH="0" baseline="0" noProof="0">
                                    <a:ln>
                                      <a:noFill/>
                                    </a:ln>
                                    <a:solidFill>
                                      <a:srgbClr val="000000"/>
                                    </a:solidFill>
                                    <a:effectLst/>
                                    <a:uLnTx/>
                                    <a:uFillTx/>
                                    <a:latin typeface="Cambria Math"/>
                                    <a:ea typeface="+mn-ea"/>
                                    <a:cs typeface="+mn-cs"/>
                                  </a:rPr>
                                </m:ctrlPr>
                              </m:sSubSupPr>
                              <m:e>
                                <m:acc>
                                  <m:accPr>
                                    <m:chr m:val="̂"/>
                                    <m:ctrlPr>
                                      <a:rPr kumimoji="0" lang="en-US" sz="2600" b="1" i="1" u="none" strike="noStrike" kern="1200" cap="none" spc="0" normalizeH="0" baseline="0" noProof="0">
                                        <a:ln>
                                          <a:noFill/>
                                        </a:ln>
                                        <a:solidFill>
                                          <a:srgbClr val="000000"/>
                                        </a:solidFill>
                                        <a:effectLst/>
                                        <a:uLnTx/>
                                        <a:uFillTx/>
                                        <a:latin typeface="Cambria Math"/>
                                        <a:ea typeface="+mn-ea"/>
                                        <a:cs typeface="+mn-cs"/>
                                      </a:rPr>
                                    </m:ctrlPr>
                                  </m:accPr>
                                  <m:e>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𝒄</m:t>
                                    </m:r>
                                  </m:e>
                                </m:acc>
                              </m:e>
                              <m:sub>
                                <m:r>
                                  <a:rPr kumimoji="0" lang="en-US" sz="2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𝒊</m:t>
                                </m:r>
                                <m:r>
                                  <m:rPr>
                                    <m:brk m:alnAt="1"/>
                                  </m:rPr>
                                  <a:rPr kumimoji="0" lang="en-US" sz="2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sub>
                              <m:sup>
                                <m:r>
                                  <a:rPr kumimoji="0" lang="en-US" sz="2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p>
                            </m:sSubSup>
                          </m:e>
                        </m:nary>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600" b="0" i="1" u="none" strike="noStrike" kern="1200" cap="none" spc="0" normalizeH="0" baseline="0" noProof="0" smtClean="0">
                                <a:ln>
                                  <a:noFill/>
                                </a:ln>
                                <a:solidFill>
                                  <a:prstClr val="black"/>
                                </a:solidFill>
                                <a:effectLst/>
                                <a:uLnTx/>
                                <a:uFillTx/>
                                <a:latin typeface="Cambria Math"/>
                                <a:ea typeface="+mn-ea"/>
                                <a:cs typeface="+mn-cs"/>
                              </a:rPr>
                            </m:ctrlPr>
                          </m:fPr>
                          <m:num>
                            <m:r>
                              <m:rPr>
                                <m:sty m:val="p"/>
                              </m:rPr>
                              <a:rPr kumimoji="0" lang="el-GR" sz="2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Ω</m:t>
                            </m:r>
                          </m:num>
                          <m:den>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nary>
                          <m:naryPr>
                            <m:chr m:val="∑"/>
                            <m:supHide m:val="on"/>
                            <m:ctrlPr>
                              <a:rPr kumimoji="0" lang="en-US" sz="2600" b="0" i="1" u="none" strike="noStrike" kern="1200" cap="none" spc="0" normalizeH="0" baseline="0" noProof="0">
                                <a:ln>
                                  <a:noFill/>
                                </a:ln>
                                <a:solidFill>
                                  <a:prstClr val="black"/>
                                </a:solidFill>
                                <a:effectLst/>
                                <a:uLnTx/>
                                <a:uFillTx/>
                                <a:latin typeface="Cambria Math"/>
                                <a:ea typeface="+mn-ea"/>
                                <a:cs typeface="+mn-cs"/>
                              </a:rPr>
                            </m:ctrlPr>
                          </m:naryPr>
                          <m:sub>
                            <m:r>
                              <m:rPr>
                                <m:brk m:alnAt="7"/>
                              </m:rPr>
                              <a:rPr kumimoji="0" lang="en-US"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up/>
                          <m:e>
                            <m:sSup>
                              <m:sSupPr>
                                <m:ctrlPr>
                                  <a:rPr kumimoji="0" lang="en-US" sz="26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sup>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𝑖𝑗</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sup>
                            </m:sSup>
                            <m:d>
                              <m:dPr>
                                <m:ctrlPr>
                                  <a:rPr kumimoji="0" lang="en-US" sz="2600" b="1" i="1" u="none" strike="noStrike" kern="1200" cap="none" spc="0" normalizeH="0" baseline="0" noProof="0" smtClean="0">
                                    <a:ln>
                                      <a:noFill/>
                                    </a:ln>
                                    <a:solidFill>
                                      <a:srgbClr val="000000"/>
                                    </a:solidFill>
                                    <a:effectLst/>
                                    <a:uLnTx/>
                                    <a:uFillTx/>
                                    <a:latin typeface="Cambria Math"/>
                                    <a:ea typeface="+mn-ea"/>
                                    <a:cs typeface="+mn-cs"/>
                                  </a:rPr>
                                </m:ctrlPr>
                              </m:dPr>
                              <m:e>
                                <m:sSubSup>
                                  <m:sSubSupPr>
                                    <m:ctrlPr>
                                      <a:rPr kumimoji="0" lang="en-US" sz="2600" b="1" i="1" u="none" strike="noStrike" kern="1200" cap="none" spc="0" normalizeH="0" baseline="0" noProof="0">
                                        <a:ln>
                                          <a:noFill/>
                                        </a:ln>
                                        <a:solidFill>
                                          <a:srgbClr val="000000"/>
                                        </a:solidFill>
                                        <a:effectLst/>
                                        <a:uLnTx/>
                                        <a:uFillTx/>
                                        <a:latin typeface="Cambria Math"/>
                                        <a:ea typeface="+mn-ea"/>
                                        <a:cs typeface="+mn-cs"/>
                                      </a:rPr>
                                    </m:ctrlPr>
                                  </m:sSubSupPr>
                                  <m:e>
                                    <m:acc>
                                      <m:accPr>
                                        <m:chr m:val="̂"/>
                                        <m:ctrlPr>
                                          <a:rPr kumimoji="0" lang="en-US" sz="2600" b="1" i="1" u="none" strike="noStrike" kern="1200" cap="none" spc="0" normalizeH="0" baseline="0" noProof="0">
                                            <a:ln>
                                              <a:noFill/>
                                            </a:ln>
                                            <a:solidFill>
                                              <a:srgbClr val="000000"/>
                                            </a:solidFill>
                                            <a:effectLst/>
                                            <a:uLnTx/>
                                            <a:uFillTx/>
                                            <a:latin typeface="Cambria Math"/>
                                            <a:ea typeface="+mn-ea"/>
                                            <a:cs typeface="+mn-cs"/>
                                          </a:rPr>
                                        </m:ctrlPr>
                                      </m:accPr>
                                      <m:e>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𝒄</m:t>
                                        </m:r>
                                      </m:e>
                                    </m:acc>
                                  </m:e>
                                  <m:sub>
                                    <m:r>
                                      <a:rPr kumimoji="0" lang="en-US" sz="2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𝒋</m:t>
                                    </m:r>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ub>
                                  <m:sup>
                                    <m:r>
                                      <a:rPr kumimoji="0" lang="en-US" sz="2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p>
                                </m:sSubSup>
                                <m:sSubSup>
                                  <m:sSubSupPr>
                                    <m:ctrlPr>
                                      <a:rPr kumimoji="0" lang="en-US" sz="2600" b="1" i="1" u="none" strike="noStrike" kern="1200" cap="none" spc="0" normalizeH="0" baseline="0" noProof="0" smtClean="0">
                                        <a:ln>
                                          <a:noFill/>
                                        </a:ln>
                                        <a:solidFill>
                                          <a:srgbClr val="000000"/>
                                        </a:solidFill>
                                        <a:effectLst/>
                                        <a:uLnTx/>
                                        <a:uFillTx/>
                                        <a:latin typeface="Cambria Math"/>
                                        <a:ea typeface="+mn-ea"/>
                                        <a:cs typeface="+mn-cs"/>
                                      </a:rPr>
                                    </m:ctrlPr>
                                  </m:sSubSupPr>
                                  <m:e>
                                    <m:acc>
                                      <m:accPr>
                                        <m:chr m:val="̂"/>
                                        <m:ctrlPr>
                                          <a:rPr kumimoji="0" lang="en-US" sz="2600" b="1" i="1" u="none" strike="noStrike" kern="1200" cap="none" spc="0" normalizeH="0" baseline="0" noProof="0">
                                            <a:ln>
                                              <a:noFill/>
                                            </a:ln>
                                            <a:solidFill>
                                              <a:srgbClr val="000000"/>
                                            </a:solidFill>
                                            <a:effectLst/>
                                            <a:uLnTx/>
                                            <a:uFillTx/>
                                            <a:latin typeface="Cambria Math"/>
                                            <a:ea typeface="+mn-ea"/>
                                            <a:cs typeface="+mn-cs"/>
                                          </a:rPr>
                                        </m:ctrlPr>
                                      </m:accPr>
                                      <m:e>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𝒄</m:t>
                                        </m:r>
                                      </m:e>
                                    </m:acc>
                                  </m:e>
                                  <m:sub>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𝒋</m:t>
                                    </m:r>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ub>
                                  <m:sup>
                                    <m:r>
                                      <a:rPr kumimoji="0" lang="en-US" sz="2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p>
                                </m:sSubSup>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𝒉</m:t>
                                </m:r>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𝒄</m:t>
                                </m:r>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e>
                            </m:d>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m:t>
                            </m:r>
                            <m:nary>
                              <m:naryPr>
                                <m:chr m:val="∑"/>
                                <m:supHide m:val="on"/>
                                <m:ctrlPr>
                                  <a:rPr kumimoji="0" lang="en-US" sz="2600" b="0" i="1" u="none" strike="noStrike" kern="1200" cap="none" spc="0" normalizeH="0" baseline="0" noProof="0">
                                    <a:ln>
                                      <a:noFill/>
                                    </a:ln>
                                    <a:solidFill>
                                      <a:prstClr val="black"/>
                                    </a:solidFill>
                                    <a:effectLst/>
                                    <a:uLnTx/>
                                    <a:uFillTx/>
                                    <a:latin typeface="Cambria Math"/>
                                    <a:ea typeface="+mn-ea"/>
                                    <a:cs typeface="+mn-cs"/>
                                  </a:rPr>
                                </m:ctrlPr>
                              </m:naryPr>
                              <m:sub>
                                <m:r>
                                  <m:rPr>
                                    <m:brk m:alnAt="7"/>
                                  </m:rPr>
                                  <a:rPr kumimoji="0" lang="en-US"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up/>
                              <m:e>
                                <m:sSubSup>
                                  <m:sSubSupPr>
                                    <m:ctrlPr>
                                      <a:rPr kumimoji="0" lang="en-US" sz="2600" b="1" i="1" u="none" strike="noStrike" kern="1200" cap="none" spc="0" normalizeH="0" baseline="0" noProof="0">
                                        <a:ln>
                                          <a:noFill/>
                                        </a:ln>
                                        <a:solidFill>
                                          <a:srgbClr val="000000"/>
                                        </a:solidFill>
                                        <a:effectLst/>
                                        <a:uLnTx/>
                                        <a:uFillTx/>
                                        <a:latin typeface="Cambria Math"/>
                                        <a:ea typeface="+mn-ea"/>
                                        <a:cs typeface="+mn-cs"/>
                                      </a:rPr>
                                    </m:ctrlPr>
                                  </m:sSubSupPr>
                                  <m:e>
                                    <m:acc>
                                      <m:accPr>
                                        <m:chr m:val="̂"/>
                                        <m:ctrlPr>
                                          <a:rPr kumimoji="0" lang="en-US" sz="2600" b="1" i="1" u="none" strike="noStrike" kern="1200" cap="none" spc="0" normalizeH="0" baseline="0" noProof="0">
                                            <a:ln>
                                              <a:noFill/>
                                            </a:ln>
                                            <a:solidFill>
                                              <a:srgbClr val="000000"/>
                                            </a:solidFill>
                                            <a:effectLst/>
                                            <a:uLnTx/>
                                            <a:uFillTx/>
                                            <a:latin typeface="Cambria Math"/>
                                            <a:ea typeface="+mn-ea"/>
                                            <a:cs typeface="+mn-cs"/>
                                          </a:rPr>
                                        </m:ctrlPr>
                                      </m:accPr>
                                      <m:e>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𝒏</m:t>
                                        </m:r>
                                      </m:e>
                                    </m:acc>
                                  </m:e>
                                  <m:sub>
                                    <m:r>
                                      <a:rPr kumimoji="0" lang="en-US" sz="2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𝒋</m:t>
                                    </m:r>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ub>
                                  <m:sup>
                                    <m:r>
                                      <a:rPr kumimoji="0" lang="en-US" sz="2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p>
                                </m:sSubSup>
                                <m:sSubSup>
                                  <m:sSubSupPr>
                                    <m:ctrlPr>
                                      <a:rPr kumimoji="0" lang="en-US" sz="2600" b="1" i="1" u="none" strike="noStrike" kern="1200" cap="none" spc="0" normalizeH="0" baseline="0" noProof="0">
                                        <a:ln>
                                          <a:noFill/>
                                        </a:ln>
                                        <a:solidFill>
                                          <a:srgbClr val="000000"/>
                                        </a:solidFill>
                                        <a:effectLst/>
                                        <a:uLnTx/>
                                        <a:uFillTx/>
                                        <a:latin typeface="Cambria Math"/>
                                        <a:ea typeface="+mn-ea"/>
                                        <a:cs typeface="+mn-cs"/>
                                      </a:rPr>
                                    </m:ctrlPr>
                                  </m:sSubSupPr>
                                  <m:e>
                                    <m:acc>
                                      <m:accPr>
                                        <m:chr m:val="̂"/>
                                        <m:ctrlPr>
                                          <a:rPr kumimoji="0" lang="en-US" sz="2600" b="1" i="1" u="none" strike="noStrike" kern="1200" cap="none" spc="0" normalizeH="0" baseline="0" noProof="0">
                                            <a:ln>
                                              <a:noFill/>
                                            </a:ln>
                                            <a:solidFill>
                                              <a:srgbClr val="000000"/>
                                            </a:solidFill>
                                            <a:effectLst/>
                                            <a:uLnTx/>
                                            <a:uFillTx/>
                                            <a:latin typeface="Cambria Math"/>
                                            <a:ea typeface="+mn-ea"/>
                                            <a:cs typeface="+mn-cs"/>
                                          </a:rPr>
                                        </m:ctrlPr>
                                      </m:accPr>
                                      <m:e>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𝒏</m:t>
                                        </m:r>
                                      </m:e>
                                    </m:acc>
                                  </m:e>
                                  <m:sub>
                                    <m:r>
                                      <a:rPr kumimoji="0" lang="en-US" sz="2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𝒋</m:t>
                                    </m:r>
                                    <m:r>
                                      <a:rPr kumimoji="0" lang="en-US" sz="2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ub>
                                  <m:sup>
                                    <m:r>
                                      <a:rPr kumimoji="0" lang="en-US" sz="2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up>
                                </m:sSubSup>
                              </m:e>
                            </m:nary>
                          </m:e>
                        </m:nary>
                      </m:oMath>
                    </m:oMathPara>
                  </a14:m>
                  <a:endParaRPr kumimoji="0" lang="en-US" sz="2600" b="0" i="0" u="none" strike="noStrike" kern="1200" cap="none" spc="0" normalizeH="0" baseline="0" noProof="0" dirty="0">
                    <a:ln>
                      <a:noFill/>
                    </a:ln>
                    <a:solidFill>
                      <a:prstClr val="black"/>
                    </a:solidFill>
                    <a:effectLst/>
                    <a:uLnTx/>
                    <a:uFillTx/>
                    <a:latin typeface="Times New Roman"/>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866525" y="817888"/>
                  <a:ext cx="11832901" cy="101617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5AA97BA0-F804-4470-9385-A5358E3A06B0}"/>
                    </a:ext>
                  </a:extLst>
                </p:cNvPr>
                <p:cNvSpPr/>
                <p:nvPr/>
              </p:nvSpPr>
              <p:spPr>
                <a:xfrm>
                  <a:off x="1611978" y="1522096"/>
                  <a:ext cx="4572000" cy="338554"/>
                </a:xfrm>
                <a:prstGeom prst="rect">
                  <a:avLst/>
                </a:prstGeom>
              </p:spPr>
              <p:txBody>
                <a:bodyPr>
                  <a:spAutoFit/>
                </a:bodyPr>
                <a:lstStyle/>
                <a:p>
                  <a14:m>
                    <m:oMath xmlns:m="http://schemas.openxmlformats.org/officeDocument/2006/math">
                      <m:r>
                        <m:rPr>
                          <m:brk m:alnAt="9"/>
                        </m:rPr>
                        <a:rPr lang="en-US" sz="1600" b="1" i="1">
                          <a:solidFill>
                            <a:srgbClr val="000000"/>
                          </a:solidFill>
                          <a:latin typeface="Cambria Math" panose="02040503050406030204" pitchFamily="18" charset="0"/>
                        </a:rPr>
                        <m:t>&lt;</m:t>
                      </m:r>
                      <m:r>
                        <a:rPr lang="en-US" sz="1600" b="1" i="1">
                          <a:solidFill>
                            <a:srgbClr val="000000"/>
                          </a:solidFill>
                          <a:latin typeface="Cambria Math" panose="02040503050406030204" pitchFamily="18" charset="0"/>
                        </a:rPr>
                        <m:t>𝒊</m:t>
                      </m:r>
                      <m:r>
                        <a:rPr lang="en-US" sz="1600" b="1" i="1">
                          <a:solidFill>
                            <a:srgbClr val="000000"/>
                          </a:solidFill>
                          <a:latin typeface="Cambria Math" panose="02040503050406030204" pitchFamily="18" charset="0"/>
                        </a:rPr>
                        <m:t>,</m:t>
                      </m:r>
                      <m:r>
                        <a:rPr lang="en-US" sz="1600" b="1" i="1">
                          <a:solidFill>
                            <a:srgbClr val="000000"/>
                          </a:solidFill>
                          <a:latin typeface="Cambria Math" panose="02040503050406030204" pitchFamily="18" charset="0"/>
                        </a:rPr>
                        <m:t>𝒋</m:t>
                      </m:r>
                      <m:r>
                        <a:rPr lang="en-US" sz="1600" b="1" i="1">
                          <a:solidFill>
                            <a:srgbClr val="000000"/>
                          </a:solidFill>
                          <a:latin typeface="Cambria Math" panose="02040503050406030204" pitchFamily="18" charset="0"/>
                        </a:rPr>
                        <m:t>&gt;</m:t>
                      </m:r>
                    </m:oMath>
                  </a14:m>
                  <a:r>
                    <a:rPr lang="en-US" sz="1600" b="1" dirty="0">
                      <a:solidFill>
                        <a:srgbClr val="000000"/>
                      </a:solidFill>
                      <a:ea typeface="Cambria Math" panose="02040503050406030204" pitchFamily="18" charset="0"/>
                    </a:rPr>
                    <a:t> </a:t>
                  </a:r>
                  <a14:m>
                    <m:oMath xmlns:m="http://schemas.openxmlformats.org/officeDocument/2006/math">
                      <m:r>
                        <m:rPr>
                          <m:brk m:alnAt="1"/>
                        </m:rPr>
                        <a:rPr lang="en-US" sz="1600" b="1" i="1">
                          <a:solidFill>
                            <a:srgbClr val="000000"/>
                          </a:solidFill>
                          <a:latin typeface="Cambria Math" panose="02040503050406030204" pitchFamily="18" charset="0"/>
                          <a:ea typeface="Cambria Math" panose="02040503050406030204" pitchFamily="18" charset="0"/>
                        </a:rPr>
                        <m:t>𝝈</m:t>
                      </m:r>
                    </m:oMath>
                  </a14:m>
                  <a:endParaRPr lang="en-US" sz="1600" b="1" dirty="0"/>
                </a:p>
              </p:txBody>
            </p:sp>
          </mc:Choice>
          <mc:Fallback xmlns="">
            <p:sp>
              <p:nvSpPr>
                <p:cNvPr id="4" name="Rectangle 3">
                  <a:extLst>
                    <a:ext uri="{FF2B5EF4-FFF2-40B4-BE49-F238E27FC236}">
                      <a16:creationId xmlns:a16="http://schemas.microsoft.com/office/drawing/2014/main" id="{5AA97BA0-F804-4470-9385-A5358E3A06B0}"/>
                    </a:ext>
                  </a:extLst>
                </p:cNvPr>
                <p:cNvSpPr>
                  <a:spLocks noRot="1" noChangeAspect="1" noMove="1" noResize="1" noEditPoints="1" noAdjustHandles="1" noChangeArrowheads="1" noChangeShapeType="1" noTextEdit="1"/>
                </p:cNvSpPr>
                <p:nvPr/>
              </p:nvSpPr>
              <p:spPr>
                <a:xfrm>
                  <a:off x="1611978" y="1522096"/>
                  <a:ext cx="4572000" cy="338554"/>
                </a:xfrm>
                <a:prstGeom prst="rect">
                  <a:avLst/>
                </a:prstGeom>
                <a:blipFill>
                  <a:blip r:embed="rId18"/>
                  <a:stretch>
                    <a:fillRect t="-3636" b="-2545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4" name="Text Box 28">
                <a:extLst>
                  <a:ext uri="{FF2B5EF4-FFF2-40B4-BE49-F238E27FC236}">
                    <a16:creationId xmlns:a16="http://schemas.microsoft.com/office/drawing/2014/main" xmlns="" id="{A33D5AC0-73D5-4A77-8EA1-8A7D306542D8}"/>
                  </a:ext>
                </a:extLst>
              </p:cNvPr>
              <p:cNvSpPr txBox="1">
                <a:spLocks noChangeArrowheads="1"/>
              </p:cNvSpPr>
              <p:nvPr/>
            </p:nvSpPr>
            <p:spPr bwMode="auto">
              <a:xfrm>
                <a:off x="1645909" y="2680986"/>
                <a:ext cx="5696578" cy="18221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cs typeface="Arial" panose="020B0604020202020204" pitchFamily="34" charset="0"/>
                  </a:defRPr>
                </a:lvl1pPr>
                <a:lvl2pPr marL="742950" indent="-285750" eaLnBrk="0" hangingPunct="0">
                  <a:defRPr sz="2000">
                    <a:solidFill>
                      <a:schemeClr val="tx1"/>
                    </a:solidFill>
                    <a:latin typeface="Comic Sans MS" panose="030F0702030302020204" pitchFamily="66" charset="0"/>
                    <a:cs typeface="Arial" panose="020B0604020202020204" pitchFamily="34" charset="0"/>
                  </a:defRPr>
                </a:lvl2pPr>
                <a:lvl3pPr marL="1143000" indent="-228600" eaLnBrk="0" hangingPunct="0">
                  <a:defRPr sz="2000">
                    <a:solidFill>
                      <a:schemeClr val="tx1"/>
                    </a:solidFill>
                    <a:latin typeface="Comic Sans MS" panose="030F0702030302020204" pitchFamily="66" charset="0"/>
                    <a:cs typeface="Arial" panose="020B0604020202020204" pitchFamily="34" charset="0"/>
                  </a:defRPr>
                </a:lvl3pPr>
                <a:lvl4pPr marL="1600200" indent="-228600" eaLnBrk="0" hangingPunct="0">
                  <a:defRPr sz="2000">
                    <a:solidFill>
                      <a:schemeClr val="tx1"/>
                    </a:solidFill>
                    <a:latin typeface="Comic Sans MS" panose="030F0702030302020204" pitchFamily="66" charset="0"/>
                    <a:cs typeface="Arial" panose="020B0604020202020204" pitchFamily="34" charset="0"/>
                  </a:defRPr>
                </a:lvl4pPr>
                <a:lvl5pPr marL="2057400" indent="-228600" eaLnBrk="0" hangingPunct="0">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Arial Unicode MS" panose="020B0604020202020204" pitchFamily="34" charset="-128"/>
                  <a:cs typeface="Arial Unicode MS" panose="020B0604020202020204" pitchFamily="34" charset="-128"/>
                </a:endParaRPr>
              </a:p>
              <a:p>
                <a:pPr marL="342900" marR="0" lvl="0" indent="-342900" algn="l" defTabSz="914400" rtl="0" eaLnBrk="0" fontAlgn="base" latinLnBrk="0" hangingPunct="0">
                  <a:lnSpc>
                    <a:spcPct val="100000"/>
                  </a:lnSpc>
                  <a:spcBef>
                    <a:spcPct val="50000"/>
                  </a:spcBef>
                  <a:spcAft>
                    <a:spcPct val="0"/>
                  </a:spcAft>
                  <a:buClrTx/>
                  <a:buSzTx/>
                  <a:buFont typeface="Wingdings" panose="05000000000000000000" pitchFamily="2" charset="2"/>
                  <a:buChar char="q"/>
                  <a:tabLst/>
                  <a:defRPr/>
                </a:pPr>
                <a:r>
                  <a:rPr kumimoji="0" lang="en-US" alt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Arial Unicode MS" panose="020B0604020202020204" pitchFamily="34" charset="-128"/>
                    <a:cs typeface="Arial Unicode MS" panose="020B0604020202020204" pitchFamily="34" charset="-128"/>
                  </a:rPr>
                  <a:t>Deep confinement along z</a:t>
                </a:r>
              </a:p>
              <a:p>
                <a:pPr marL="342900" marR="0" lvl="0" indent="-342900" algn="l" defTabSz="914400" rtl="0" eaLnBrk="0" fontAlgn="base" latinLnBrk="0" hangingPunct="0">
                  <a:lnSpc>
                    <a:spcPct val="100000"/>
                  </a:lnSpc>
                  <a:spcBef>
                    <a:spcPct val="50000"/>
                  </a:spcBef>
                  <a:spcAft>
                    <a:spcPct val="0"/>
                  </a:spcAft>
                  <a:buClrTx/>
                  <a:buSzTx/>
                  <a:buFont typeface="Wingdings" panose="05000000000000000000" pitchFamily="2" charset="2"/>
                  <a:buChar char="q"/>
                  <a:tabLst/>
                  <a:defRPr/>
                </a:pPr>
                <a:r>
                  <a:rPr kumimoji="0" lang="en-US" alt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Arial Unicode MS" panose="020B0604020202020204" pitchFamily="34" charset="-128"/>
                    <a:cs typeface="Arial Unicode MS" panose="020B0604020202020204" pitchFamily="34" charset="-128"/>
                  </a:rPr>
                  <a:t>Only hopping  in the x-y plane: </a:t>
                </a:r>
                <a:r>
                  <a:rPr lang="en-US" altLang="en-US" sz="2000" dirty="0">
                    <a:solidFill>
                      <a:prstClr val="black"/>
                    </a:solidFill>
                    <a:latin typeface="Arial Rounded MT Bold" panose="020F0704030504030204" pitchFamily="34" charset="0"/>
                    <a:ea typeface="Arial Unicode MS" panose="020B0604020202020204" pitchFamily="34" charset="-128"/>
                    <a:cs typeface="Arial Unicode MS" panose="020B0604020202020204" pitchFamily="34" charset="-128"/>
                  </a:rPr>
                  <a:t> </a:t>
                </a:r>
                <a:r>
                  <a:rPr kumimoji="0" lang="en-US" alt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Arial Unicode MS" panose="020B0604020202020204" pitchFamily="34" charset="-128"/>
                    <a:cs typeface="Arial Unicode MS" panose="020B0604020202020204" pitchFamily="34" charset="-128"/>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a:ea typeface="+mn-ea"/>
                          </a:rPr>
                        </m:ctrlPr>
                      </m:sSubPr>
                      <m:e>
                        <m:acc>
                          <m:accPr>
                            <m:chr m:val="⃗"/>
                            <m:ctrlPr>
                              <a:rPr kumimoji="0" lang="en-US" sz="2000" b="0" i="1" u="none" strike="noStrike" kern="1200" cap="none" spc="0" normalizeH="0" baseline="0" noProof="0">
                                <a:ln>
                                  <a:noFill/>
                                </a:ln>
                                <a:solidFill>
                                  <a:prstClr val="black"/>
                                </a:solidFill>
                                <a:effectLst/>
                                <a:uLnTx/>
                                <a:uFillTx/>
                                <a:latin typeface="Cambria Math"/>
                                <a:ea typeface="+mn-ea"/>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𝑟</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𝑗</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sSub>
                      <m:sSubPr>
                        <m:ctrlPr>
                          <a:rPr kumimoji="0" lang="en-US" sz="2000" b="0" i="1" u="none" strike="noStrike" kern="1200" cap="none" spc="0" normalizeH="0" baseline="0" noProof="0" smtClean="0">
                            <a:ln>
                              <a:noFill/>
                            </a:ln>
                            <a:solidFill>
                              <a:prstClr val="black"/>
                            </a:solidFill>
                            <a:effectLst/>
                            <a:uLnTx/>
                            <a:uFillTx/>
                            <a:latin typeface="Cambria Math"/>
                            <a:ea typeface="+mn-ea"/>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𝑥</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𝑖</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oMath>
                </a14:m>
                <a:r>
                  <a:rPr kumimoji="0" 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a:ea typeface="+mn-ea"/>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𝑦</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rPr>
                          <m:t>𝑖</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oMath>
                </a14:m>
                <a:endParaRPr kumimoji="0" lang="en-US" alt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Arial Unicode MS" panose="020B0604020202020204" pitchFamily="34" charset="-128"/>
                  <a:cs typeface="Arial Unicode MS" panose="020B0604020202020204" pitchFamily="34" charset="-128"/>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Arial Unicode MS" panose="020B0604020202020204" pitchFamily="34" charset="-128"/>
                  <a:cs typeface="Arial Unicode MS" panose="020B0604020202020204" pitchFamily="34" charset="-128"/>
                </a:endParaRPr>
              </a:p>
            </p:txBody>
          </p:sp>
        </mc:Choice>
        <mc:Fallback xmlns="">
          <p:sp>
            <p:nvSpPr>
              <p:cNvPr id="44" name="Text Box 28">
                <a:extLst>
                  <a:ext uri="{FF2B5EF4-FFF2-40B4-BE49-F238E27FC236}">
                    <a16:creationId xmlns:a16="http://schemas.microsoft.com/office/drawing/2014/main" id="{A33D5AC0-73D5-4A77-8EA1-8A7D306542D8}"/>
                  </a:ext>
                </a:extLst>
              </p:cNvPr>
              <p:cNvSpPr txBox="1">
                <a:spLocks noRot="1" noChangeAspect="1" noMove="1" noResize="1" noEditPoints="1" noAdjustHandles="1" noChangeArrowheads="1" noChangeShapeType="1" noTextEdit="1"/>
              </p:cNvSpPr>
              <p:nvPr/>
            </p:nvSpPr>
            <p:spPr bwMode="auto">
              <a:xfrm>
                <a:off x="1645909" y="2680986"/>
                <a:ext cx="5696578" cy="1822165"/>
              </a:xfrm>
              <a:prstGeom prst="rect">
                <a:avLst/>
              </a:prstGeom>
              <a:blipFill>
                <a:blip r:embed="rId19"/>
                <a:stretch>
                  <a:fillRect l="-964" r="-3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93430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4" grpId="0" animBg="1"/>
      <p:bldP spid="76" grpId="0" animBg="1"/>
      <p:bldP spid="77" grpId="0"/>
      <p:bldP spid="8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A7C1757-D612-4284-9391-46A4B8A28724}"/>
              </a:ext>
            </a:extLst>
          </p:cNvPr>
          <p:cNvGrpSpPr/>
          <p:nvPr/>
        </p:nvGrpSpPr>
        <p:grpSpPr>
          <a:xfrm>
            <a:off x="7655584" y="1680475"/>
            <a:ext cx="3086810" cy="4080109"/>
            <a:chOff x="6057190" y="1260900"/>
            <a:chExt cx="3086810" cy="4080109"/>
          </a:xfrm>
        </p:grpSpPr>
        <p:sp>
          <p:nvSpPr>
            <p:cNvPr id="3" name="Arrow: Down 2">
              <a:extLst>
                <a:ext uri="{FF2B5EF4-FFF2-40B4-BE49-F238E27FC236}">
                  <a16:creationId xmlns:a16="http://schemas.microsoft.com/office/drawing/2014/main" xmlns="" id="{EE7C1634-F8DC-4610-AD79-4E98B86F152D}"/>
                </a:ext>
              </a:extLst>
            </p:cNvPr>
            <p:cNvSpPr/>
            <p:nvPr/>
          </p:nvSpPr>
          <p:spPr bwMode="auto">
            <a:xfrm>
              <a:off x="7372842" y="1260900"/>
              <a:ext cx="477078" cy="79039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4" name="TextBox 3">
              <a:extLst>
                <a:ext uri="{FF2B5EF4-FFF2-40B4-BE49-F238E27FC236}">
                  <a16:creationId xmlns:a16="http://schemas.microsoft.com/office/drawing/2014/main" xmlns="" id="{195FC837-0F67-40C1-84E5-3A2B385494DE}"/>
                </a:ext>
              </a:extLst>
            </p:cNvPr>
            <p:cNvSpPr txBox="1"/>
            <p:nvPr/>
          </p:nvSpPr>
          <p:spPr>
            <a:xfrm>
              <a:off x="6972504" y="2103544"/>
              <a:ext cx="19935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cs typeface="Arial"/>
                </a:rPr>
                <a:t>Cat States </a:t>
              </a:r>
            </a:p>
          </p:txBody>
        </p:sp>
        <p:pic>
          <p:nvPicPr>
            <p:cNvPr id="5" name="Picture 4">
              <a:extLst>
                <a:ext uri="{FF2B5EF4-FFF2-40B4-BE49-F238E27FC236}">
                  <a16:creationId xmlns:a16="http://schemas.microsoft.com/office/drawing/2014/main" xmlns="" id="{19A2ACD0-7B8A-4E84-9366-3DF53F864D84}"/>
                </a:ext>
              </a:extLst>
            </p:cNvPr>
            <p:cNvPicPr>
              <a:picLocks noChangeAspect="1"/>
            </p:cNvPicPr>
            <p:nvPr/>
          </p:nvPicPr>
          <p:blipFill>
            <a:blip r:embed="rId2"/>
            <a:stretch>
              <a:fillRect/>
            </a:stretch>
          </p:blipFill>
          <p:spPr>
            <a:xfrm>
              <a:off x="6317079" y="2548291"/>
              <a:ext cx="2588605" cy="2030278"/>
            </a:xfrm>
            <a:prstGeom prst="rect">
              <a:avLst/>
            </a:prstGeom>
          </p:spPr>
        </p:pic>
        <p:sp>
          <p:nvSpPr>
            <p:cNvPr id="6" name="Rectangle 5">
              <a:extLst>
                <a:ext uri="{FF2B5EF4-FFF2-40B4-BE49-F238E27FC236}">
                  <a16:creationId xmlns:a16="http://schemas.microsoft.com/office/drawing/2014/main" xmlns="" id="{92516A73-C75E-45DC-B5F8-3EF1B5ADB74C}"/>
                </a:ext>
              </a:extLst>
            </p:cNvPr>
            <p:cNvSpPr/>
            <p:nvPr/>
          </p:nvSpPr>
          <p:spPr>
            <a:xfrm>
              <a:off x="6057190" y="4694678"/>
              <a:ext cx="308681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n-NO" sz="1800" b="1" i="0" u="none" strike="noStrike" kern="1200" cap="none" spc="0" normalizeH="0" baseline="0" noProof="0" dirty="0">
                  <a:ln>
                    <a:noFill/>
                  </a:ln>
                  <a:solidFill>
                    <a:srgbClr val="000000"/>
                  </a:solidFill>
                  <a:effectLst/>
                  <a:uLnTx/>
                  <a:uFillTx/>
                  <a:latin typeface="Arial"/>
                  <a:cs typeface="Arial"/>
                </a:rPr>
                <a:t>M. Mamaev and A. M. Rey PRL 124, 240401(2020)</a:t>
              </a:r>
              <a:endParaRPr kumimoji="0" lang="en-US" sz="1800" b="0" i="0" u="none" strike="noStrike" kern="1200" cap="none" spc="0" normalizeH="0" baseline="0" noProof="0" dirty="0">
                <a:ln>
                  <a:noFill/>
                </a:ln>
                <a:solidFill>
                  <a:srgbClr val="000000"/>
                </a:solidFill>
                <a:effectLst/>
                <a:uLnTx/>
                <a:uFillTx/>
                <a:latin typeface="Arial"/>
                <a:cs typeface="Arial"/>
              </a:endParaRPr>
            </a:p>
          </p:txBody>
        </p:sp>
      </p:grpSp>
      <p:grpSp>
        <p:nvGrpSpPr>
          <p:cNvPr id="7" name="Group 6">
            <a:extLst>
              <a:ext uri="{FF2B5EF4-FFF2-40B4-BE49-F238E27FC236}">
                <a16:creationId xmlns:a16="http://schemas.microsoft.com/office/drawing/2014/main" xmlns="" id="{12B645D9-6CDF-43BE-B0E7-46034A6E0867}"/>
              </a:ext>
            </a:extLst>
          </p:cNvPr>
          <p:cNvGrpSpPr/>
          <p:nvPr/>
        </p:nvGrpSpPr>
        <p:grpSpPr>
          <a:xfrm>
            <a:off x="4439662" y="1690816"/>
            <a:ext cx="4837189" cy="4752113"/>
            <a:chOff x="2930535" y="1282438"/>
            <a:chExt cx="4837189" cy="4752113"/>
          </a:xfrm>
        </p:grpSpPr>
        <p:sp>
          <p:nvSpPr>
            <p:cNvPr id="8" name="Arrow: Down 7">
              <a:extLst>
                <a:ext uri="{FF2B5EF4-FFF2-40B4-BE49-F238E27FC236}">
                  <a16:creationId xmlns:a16="http://schemas.microsoft.com/office/drawing/2014/main" xmlns="" id="{091D9138-FB3B-4B7C-A82F-82E568532923}"/>
                </a:ext>
              </a:extLst>
            </p:cNvPr>
            <p:cNvSpPr/>
            <p:nvPr/>
          </p:nvSpPr>
          <p:spPr bwMode="auto">
            <a:xfrm>
              <a:off x="4185676" y="1282438"/>
              <a:ext cx="477078" cy="79039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9" name="TextBox 8">
              <a:extLst>
                <a:ext uri="{FF2B5EF4-FFF2-40B4-BE49-F238E27FC236}">
                  <a16:creationId xmlns:a16="http://schemas.microsoft.com/office/drawing/2014/main" xmlns="" id="{5BBDB985-79B6-49A3-8391-18EFCC4C2B3F}"/>
                </a:ext>
              </a:extLst>
            </p:cNvPr>
            <p:cNvSpPr txBox="1"/>
            <p:nvPr/>
          </p:nvSpPr>
          <p:spPr>
            <a:xfrm>
              <a:off x="3617668" y="2084111"/>
              <a:ext cx="19935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cs typeface="Arial"/>
                </a:rPr>
                <a:t>Cluster States </a:t>
              </a:r>
            </a:p>
          </p:txBody>
        </p:sp>
        <p:pic>
          <p:nvPicPr>
            <p:cNvPr id="10" name="Picture 9">
              <a:extLst>
                <a:ext uri="{FF2B5EF4-FFF2-40B4-BE49-F238E27FC236}">
                  <a16:creationId xmlns:a16="http://schemas.microsoft.com/office/drawing/2014/main" xmlns="" id="{D3388B22-305F-42FC-9D9B-8D9F3B89B173}"/>
                </a:ext>
              </a:extLst>
            </p:cNvPr>
            <p:cNvPicPr>
              <a:picLocks noChangeAspect="1"/>
            </p:cNvPicPr>
            <p:nvPr/>
          </p:nvPicPr>
          <p:blipFill>
            <a:blip r:embed="rId3"/>
            <a:stretch>
              <a:fillRect/>
            </a:stretch>
          </p:blipFill>
          <p:spPr>
            <a:xfrm>
              <a:off x="3071174" y="2505960"/>
              <a:ext cx="2706081" cy="1964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4">
              <a:extLst>
                <a:ext uri="{FF2B5EF4-FFF2-40B4-BE49-F238E27FC236}">
                  <a16:creationId xmlns:a16="http://schemas.microsoft.com/office/drawing/2014/main" xmlns="" id="{E4BE382A-CB5F-48DE-B64F-E9919F513E8E}"/>
                </a:ext>
              </a:extLst>
            </p:cNvPr>
            <p:cNvSpPr>
              <a:spLocks noChangeArrowheads="1"/>
            </p:cNvSpPr>
            <p:nvPr/>
          </p:nvSpPr>
          <p:spPr bwMode="auto">
            <a:xfrm>
              <a:off x="2953053" y="4741889"/>
              <a:ext cx="3128074" cy="1292662"/>
            </a:xfrm>
            <a:prstGeom prst="rect">
              <a:avLst/>
            </a:prstGeom>
            <a:noFill/>
            <a:ln w="9525">
              <a:noFill/>
              <a:miter lim="800000"/>
              <a:headEnd/>
              <a:tailEnd/>
            </a:ln>
            <a:effectLst/>
          </p:spPr>
          <p:txBody>
            <a:bodyPr wrap="square" anchor="ct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n-NO" sz="1800" b="1" i="0" u="none" strike="noStrike" kern="1200" cap="none" spc="0" normalizeH="0" baseline="0" noProof="0" dirty="0">
                  <a:ln>
                    <a:noFill/>
                  </a:ln>
                  <a:solidFill>
                    <a:srgbClr val="000000"/>
                  </a:solidFill>
                  <a:effectLst/>
                  <a:uLnTx/>
                  <a:uFillTx/>
                  <a:latin typeface="Arial"/>
                  <a:cs typeface="Arial"/>
                </a:rPr>
                <a:t>M. Mamaev, R. Blatt, J. Ye and A.M. Rey, </a:t>
              </a:r>
              <a:r>
                <a:rPr kumimoji="0" lang="nn-NO" sz="1800" b="1" i="1" u="none" strike="noStrike" kern="1200" cap="none" spc="0" normalizeH="0" baseline="0" noProof="0" dirty="0">
                  <a:ln>
                    <a:noFill/>
                  </a:ln>
                  <a:solidFill>
                    <a:srgbClr val="000000"/>
                  </a:solidFill>
                  <a:effectLst/>
                  <a:uLnTx/>
                  <a:uFillTx/>
                  <a:latin typeface="Arial"/>
                  <a:cs typeface="Arial"/>
                </a:rPr>
                <a:t>PRL</a:t>
              </a:r>
              <a:r>
                <a:rPr kumimoji="0" lang="nn-NO" sz="1800" b="1" i="0" u="none" strike="noStrike" kern="1200" cap="none" spc="0" normalizeH="0" baseline="0" noProof="0" dirty="0">
                  <a:ln>
                    <a:noFill/>
                  </a:ln>
                  <a:solidFill>
                    <a:srgbClr val="000000"/>
                  </a:solidFill>
                  <a:effectLst/>
                  <a:uLnTx/>
                  <a:uFillTx/>
                  <a:latin typeface="Arial"/>
                  <a:cs typeface="Arial"/>
                </a:rPr>
                <a:t> 123, 130402 (2019)</a:t>
              </a:r>
              <a:endParaRPr kumimoji="0" lang="en-US" sz="1800" b="0" i="0" u="none" strike="noStrike" kern="1200" cap="none" spc="0" normalizeH="0" baseline="0" noProof="0" dirty="0">
                <a:ln>
                  <a:noFill/>
                </a:ln>
                <a:solidFill>
                  <a:srgbClr val="000000"/>
                </a:solidFill>
                <a:effectLst/>
                <a:uLnTx/>
                <a:uFillTx/>
                <a:latin typeface="Arial"/>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xmlns="" id="{A34948C7-339B-49D0-9E03-96469D1112AA}"/>
                </a:ext>
              </a:extLst>
            </p:cNvPr>
            <p:cNvSpPr/>
            <p:nvPr/>
          </p:nvSpPr>
          <p:spPr>
            <a:xfrm>
              <a:off x="2930535" y="5556166"/>
              <a:ext cx="4837189"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cs typeface="Arial"/>
                </a:rPr>
                <a:t>A one-way quantum computer</a:t>
              </a:r>
            </a:p>
          </p:txBody>
        </p:sp>
      </p:grpSp>
      <p:grpSp>
        <p:nvGrpSpPr>
          <p:cNvPr id="13" name="Group 12">
            <a:extLst>
              <a:ext uri="{FF2B5EF4-FFF2-40B4-BE49-F238E27FC236}">
                <a16:creationId xmlns:a16="http://schemas.microsoft.com/office/drawing/2014/main" xmlns="" id="{EE81BA43-5E59-4EDD-8622-2BCC1E7587F1}"/>
              </a:ext>
            </a:extLst>
          </p:cNvPr>
          <p:cNvGrpSpPr/>
          <p:nvPr/>
        </p:nvGrpSpPr>
        <p:grpSpPr>
          <a:xfrm>
            <a:off x="1468037" y="1637989"/>
            <a:ext cx="3086810" cy="4127207"/>
            <a:chOff x="-41090" y="1229611"/>
            <a:chExt cx="3086810" cy="4127207"/>
          </a:xfrm>
        </p:grpSpPr>
        <p:sp>
          <p:nvSpPr>
            <p:cNvPr id="14" name="Arrow: Down 13">
              <a:extLst>
                <a:ext uri="{FF2B5EF4-FFF2-40B4-BE49-F238E27FC236}">
                  <a16:creationId xmlns:a16="http://schemas.microsoft.com/office/drawing/2014/main" xmlns="" id="{6EDA1D8F-EA4A-4BCC-B652-1B44F21B3C13}"/>
                </a:ext>
              </a:extLst>
            </p:cNvPr>
            <p:cNvSpPr/>
            <p:nvPr/>
          </p:nvSpPr>
          <p:spPr bwMode="auto">
            <a:xfrm>
              <a:off x="1263776" y="1229611"/>
              <a:ext cx="477078" cy="79039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15" name="TextBox 14">
              <a:extLst>
                <a:ext uri="{FF2B5EF4-FFF2-40B4-BE49-F238E27FC236}">
                  <a16:creationId xmlns:a16="http://schemas.microsoft.com/office/drawing/2014/main" xmlns="" id="{8CF3E1C3-6314-4807-974A-64ED441A5684}"/>
                </a:ext>
              </a:extLst>
            </p:cNvPr>
            <p:cNvSpPr txBox="1"/>
            <p:nvPr/>
          </p:nvSpPr>
          <p:spPr>
            <a:xfrm>
              <a:off x="302194" y="2156438"/>
              <a:ext cx="26283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cs typeface="Arial"/>
                </a:rPr>
                <a:t>Spin Squeezed States</a:t>
              </a:r>
            </a:p>
          </p:txBody>
        </p:sp>
        <p:pic>
          <p:nvPicPr>
            <p:cNvPr id="16" name="Picture 15">
              <a:extLst>
                <a:ext uri="{FF2B5EF4-FFF2-40B4-BE49-F238E27FC236}">
                  <a16:creationId xmlns:a16="http://schemas.microsoft.com/office/drawing/2014/main" xmlns="" id="{B538922C-84F0-446C-928B-E95B202B95CC}"/>
                </a:ext>
              </a:extLst>
            </p:cNvPr>
            <p:cNvPicPr>
              <a:picLocks noChangeAspect="1"/>
            </p:cNvPicPr>
            <p:nvPr/>
          </p:nvPicPr>
          <p:blipFill>
            <a:blip r:embed="rId4"/>
            <a:stretch>
              <a:fillRect/>
            </a:stretch>
          </p:blipFill>
          <p:spPr>
            <a:xfrm>
              <a:off x="127775" y="2585121"/>
              <a:ext cx="2749081" cy="1806333"/>
            </a:xfrm>
            <a:prstGeom prst="rect">
              <a:avLst/>
            </a:prstGeom>
          </p:spPr>
        </p:pic>
        <p:sp>
          <p:nvSpPr>
            <p:cNvPr id="17" name="Rectangle 16">
              <a:extLst>
                <a:ext uri="{FF2B5EF4-FFF2-40B4-BE49-F238E27FC236}">
                  <a16:creationId xmlns:a16="http://schemas.microsoft.com/office/drawing/2014/main" xmlns="" id="{AB234430-3B55-4723-8DEA-F5448B09370C}"/>
                </a:ext>
              </a:extLst>
            </p:cNvPr>
            <p:cNvSpPr/>
            <p:nvPr/>
          </p:nvSpPr>
          <p:spPr>
            <a:xfrm>
              <a:off x="-41090" y="4710487"/>
              <a:ext cx="308681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cs typeface="Arial"/>
                </a:rPr>
                <a:t>P. He </a:t>
              </a:r>
              <a:r>
                <a:rPr kumimoji="0" lang="en-US" sz="1800" b="1" i="1" u="none" strike="noStrike" kern="1200" cap="none" spc="0" normalizeH="0" baseline="0" noProof="0" dirty="0">
                  <a:ln>
                    <a:noFill/>
                  </a:ln>
                  <a:solidFill>
                    <a:srgbClr val="000000"/>
                  </a:solidFill>
                  <a:effectLst/>
                  <a:uLnTx/>
                  <a:uFillTx/>
                  <a:latin typeface="Arial"/>
                  <a:cs typeface="Arial"/>
                </a:rPr>
                <a:t>et al, </a:t>
              </a:r>
              <a:r>
                <a:rPr kumimoji="0" lang="en-US" sz="1800" b="1" i="0" u="none" strike="noStrike" kern="1200" cap="none" spc="0" normalizeH="0" baseline="0" noProof="0" dirty="0">
                  <a:ln>
                    <a:noFill/>
                  </a:ln>
                  <a:solidFill>
                    <a:srgbClr val="000000"/>
                  </a:solidFill>
                  <a:effectLst/>
                  <a:uLnTx/>
                  <a:uFillTx/>
                  <a:latin typeface="Arial"/>
                  <a:cs typeface="Arial"/>
                </a:rPr>
                <a:t>J. Ye, A.M. Rey, PRR. 1,033075 (2019)</a:t>
              </a:r>
            </a:p>
          </p:txBody>
        </p:sp>
      </p:grpSp>
      <p:sp>
        <p:nvSpPr>
          <p:cNvPr id="18" name="Rectangle 17">
            <a:extLst>
              <a:ext uri="{FF2B5EF4-FFF2-40B4-BE49-F238E27FC236}">
                <a16:creationId xmlns:a16="http://schemas.microsoft.com/office/drawing/2014/main" xmlns="" id="{96FA2E47-F49D-4A77-91A9-E3F93C3236A4}"/>
              </a:ext>
            </a:extLst>
          </p:cNvPr>
          <p:cNvSpPr/>
          <p:nvPr/>
        </p:nvSpPr>
        <p:spPr>
          <a:xfrm>
            <a:off x="1176347" y="362351"/>
            <a:ext cx="9809559" cy="584775"/>
          </a:xfrm>
          <a:prstGeom prst="rect">
            <a:avLst/>
          </a:prstGeom>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w="12700">
                  <a:solidFill>
                    <a:srgbClr val="000000"/>
                  </a:solidFill>
                  <a:prstDash val="solid"/>
                </a:ln>
                <a:solidFill>
                  <a:srgbClr val="C00000"/>
                </a:solidFill>
                <a:effectLst>
                  <a:outerShdw blurRad="41275" dist="20320" dir="1800000" algn="tl" rotWithShape="0">
                    <a:srgbClr val="000000">
                      <a:alpha val="40000"/>
                    </a:srgbClr>
                  </a:outerShdw>
                </a:effectLst>
                <a:uLnTx/>
                <a:uFillTx/>
                <a:latin typeface="Arial"/>
                <a:cs typeface="Arial"/>
              </a:rPr>
              <a:t>SOC &amp; Interactions an entanglement resource </a:t>
            </a:r>
          </a:p>
        </p:txBody>
      </p:sp>
      <p:sp>
        <p:nvSpPr>
          <p:cNvPr id="19" name="Rectangle 18">
            <a:extLst>
              <a:ext uri="{FF2B5EF4-FFF2-40B4-BE49-F238E27FC236}">
                <a16:creationId xmlns:a16="http://schemas.microsoft.com/office/drawing/2014/main" xmlns="" id="{2FC1B14F-8A85-4470-A985-EFB222B739F2}"/>
              </a:ext>
            </a:extLst>
          </p:cNvPr>
          <p:cNvSpPr/>
          <p:nvPr/>
        </p:nvSpPr>
        <p:spPr>
          <a:xfrm>
            <a:off x="4109357" y="824177"/>
            <a:ext cx="369364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cs typeface="Arial"/>
              </a:rPr>
              <a:t>SOC &amp; Interactions</a:t>
            </a:r>
          </a:p>
        </p:txBody>
      </p:sp>
      <p:sp>
        <p:nvSpPr>
          <p:cNvPr id="20" name="Rectangle 19">
            <a:extLst>
              <a:ext uri="{FF2B5EF4-FFF2-40B4-BE49-F238E27FC236}">
                <a16:creationId xmlns:a16="http://schemas.microsoft.com/office/drawing/2014/main" xmlns="" id="{B224A27A-D42B-45CE-A95E-0663F40F01B3}"/>
              </a:ext>
            </a:extLst>
          </p:cNvPr>
          <p:cNvSpPr/>
          <p:nvPr/>
        </p:nvSpPr>
        <p:spPr bwMode="auto">
          <a:xfrm>
            <a:off x="2772903" y="1355504"/>
            <a:ext cx="6616448" cy="34659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78350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2"/>
          <a:stretch>
            <a:fillRect/>
          </a:stretch>
        </p:blipFill>
        <p:spPr>
          <a:xfrm>
            <a:off x="1" y="240"/>
            <a:ext cx="12316382" cy="6972061"/>
          </a:xfrm>
          <a:prstGeom prst="rect">
            <a:avLst/>
          </a:prstGeom>
          <a:solidFill>
            <a:srgbClr val="61584F"/>
          </a:solidFill>
        </p:spPr>
      </p:pic>
      <p:sp>
        <p:nvSpPr>
          <p:cNvPr id="84" name="Rounded Rectangle 83"/>
          <p:cNvSpPr/>
          <p:nvPr/>
        </p:nvSpPr>
        <p:spPr>
          <a:xfrm>
            <a:off x="482825" y="440331"/>
            <a:ext cx="10579470" cy="6036395"/>
          </a:xfrm>
          <a:prstGeom prst="roundRect">
            <a:avLst/>
          </a:prstGeom>
          <a:solidFill>
            <a:srgbClr val="FFFFFF">
              <a:alpha val="1961"/>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Text Box 5"/>
          <p:cNvSpPr txBox="1">
            <a:spLocks noChangeArrowheads="1"/>
          </p:cNvSpPr>
          <p:nvPr/>
        </p:nvSpPr>
        <p:spPr bwMode="auto">
          <a:xfrm>
            <a:off x="1414463" y="63501"/>
            <a:ext cx="93075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Comic Sans MS" panose="030F0702030302020204" pitchFamily="66" charset="0"/>
                <a:cs typeface="Arial" panose="020B0604020202020204" pitchFamily="34" charset="0"/>
              </a:defRPr>
            </a:lvl1pPr>
            <a:lvl2pPr marL="742950" indent="-285750" eaLnBrk="0" hangingPunct="0">
              <a:defRPr sz="2000">
                <a:solidFill>
                  <a:schemeClr val="tx1"/>
                </a:solidFill>
                <a:latin typeface="Comic Sans MS" panose="030F0702030302020204" pitchFamily="66" charset="0"/>
                <a:cs typeface="Arial" panose="020B0604020202020204" pitchFamily="34" charset="0"/>
              </a:defRPr>
            </a:lvl2pPr>
            <a:lvl3pPr marL="1143000" indent="-228600" eaLnBrk="0" hangingPunct="0">
              <a:defRPr sz="2000">
                <a:solidFill>
                  <a:schemeClr val="tx1"/>
                </a:solidFill>
                <a:latin typeface="Comic Sans MS" panose="030F0702030302020204" pitchFamily="66" charset="0"/>
                <a:cs typeface="Arial" panose="020B0604020202020204" pitchFamily="34" charset="0"/>
              </a:defRPr>
            </a:lvl3pPr>
            <a:lvl4pPr marL="1600200" indent="-228600" eaLnBrk="0" hangingPunct="0">
              <a:defRPr sz="2000">
                <a:solidFill>
                  <a:schemeClr val="tx1"/>
                </a:solidFill>
                <a:latin typeface="Comic Sans MS" panose="030F0702030302020204" pitchFamily="66" charset="0"/>
                <a:cs typeface="Arial" panose="020B0604020202020204" pitchFamily="34" charset="0"/>
              </a:defRPr>
            </a:lvl4pPr>
            <a:lvl5pPr marL="2057400" indent="-228600" eaLnBrk="0" hangingPunct="0">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Alkaline earth atoms: A great vista ahead !</a:t>
            </a:r>
          </a:p>
        </p:txBody>
      </p:sp>
      <p:grpSp>
        <p:nvGrpSpPr>
          <p:cNvPr id="89" name="Group 88"/>
          <p:cNvGrpSpPr/>
          <p:nvPr/>
        </p:nvGrpSpPr>
        <p:grpSpPr>
          <a:xfrm>
            <a:off x="4281950" y="1752600"/>
            <a:ext cx="1576161" cy="1169017"/>
            <a:chOff x="2359155" y="1758858"/>
            <a:chExt cx="1576161" cy="1169017"/>
          </a:xfrm>
        </p:grpSpPr>
        <p:sp>
          <p:nvSpPr>
            <p:cNvPr id="90" name="Oval 89"/>
            <p:cNvSpPr/>
            <p:nvPr/>
          </p:nvSpPr>
          <p:spPr>
            <a:xfrm>
              <a:off x="2377343" y="1758858"/>
              <a:ext cx="1012653" cy="1169017"/>
            </a:xfrm>
            <a:prstGeom prst="ellipse">
              <a:avLst/>
            </a:prstGeom>
            <a:solidFill>
              <a:srgbClr val="FFFF00"/>
            </a:solidFill>
            <a:ln w="9525" cap="flat" cmpd="sng" algn="ctr">
              <a:solidFill>
                <a:srgbClr val="FFFF00"/>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359155" y="1998211"/>
              <a:ext cx="157616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Super-exchange</a:t>
              </a:r>
            </a:p>
          </p:txBody>
        </p:sp>
      </p:grpSp>
      <p:grpSp>
        <p:nvGrpSpPr>
          <p:cNvPr id="92" name="Group 91"/>
          <p:cNvGrpSpPr/>
          <p:nvPr/>
        </p:nvGrpSpPr>
        <p:grpSpPr>
          <a:xfrm>
            <a:off x="5074229" y="3928382"/>
            <a:ext cx="1458543" cy="805659"/>
            <a:chOff x="4221129" y="6965752"/>
            <a:chExt cx="1458543" cy="849879"/>
          </a:xfrm>
        </p:grpSpPr>
        <p:sp>
          <p:nvSpPr>
            <p:cNvPr id="93" name="Oval 92"/>
            <p:cNvSpPr/>
            <p:nvPr/>
          </p:nvSpPr>
          <p:spPr>
            <a:xfrm>
              <a:off x="4221129" y="6965752"/>
              <a:ext cx="1458543" cy="849879"/>
            </a:xfrm>
            <a:prstGeom prst="ellipse">
              <a:avLst/>
            </a:prstGeom>
            <a:solidFill>
              <a:srgbClr val="9BBB59">
                <a:lumMod val="60000"/>
                <a:lumOff val="40000"/>
              </a:srgbClr>
            </a:solidFill>
            <a:ln w="9525" cap="flat" cmpd="sng" algn="ctr">
              <a:solidFill>
                <a:srgbClr val="9BBB59">
                  <a:lumMod val="50000"/>
                </a:srgbClr>
              </a:solidFill>
              <a:prstDash val="solid"/>
            </a:ln>
            <a:effectLst>
              <a:outerShdw blurRad="40000" dist="23000" dir="5400000" rotWithShape="0">
                <a:srgbClr val="000000">
                  <a:alpha val="35000"/>
                </a:srgbClr>
              </a:outerShdw>
            </a:effectLst>
            <a:scene3d>
              <a:camera prst="orthographicFront"/>
              <a:lightRig rig="threePt" dir="t"/>
            </a:scene3d>
            <a:sp3d>
              <a:bevelT prst="angle"/>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4" name="TextBox 93"/>
            <p:cNvSpPr txBox="1"/>
            <p:nvPr/>
          </p:nvSpPr>
          <p:spPr>
            <a:xfrm>
              <a:off x="4262966" y="7049789"/>
              <a:ext cx="1416706" cy="681806"/>
            </a:xfrm>
            <a:prstGeom prst="rect">
              <a:avLst/>
            </a:prstGeom>
            <a:noFill/>
            <a:scene3d>
              <a:camera prst="orthographicFront"/>
              <a:lightRig rig="threePt" dir="t"/>
            </a:scene3d>
            <a:sp3d>
              <a:bevelT prst="angle"/>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Spin-orbital coupling</a:t>
              </a:r>
            </a:p>
          </p:txBody>
        </p:sp>
      </p:grpSp>
      <p:grpSp>
        <p:nvGrpSpPr>
          <p:cNvPr id="98" name="Group 97"/>
          <p:cNvGrpSpPr/>
          <p:nvPr/>
        </p:nvGrpSpPr>
        <p:grpSpPr>
          <a:xfrm>
            <a:off x="4275580" y="4811708"/>
            <a:ext cx="1965137" cy="928878"/>
            <a:chOff x="2498600" y="3949220"/>
            <a:chExt cx="1348146" cy="1483665"/>
          </a:xfrm>
        </p:grpSpPr>
        <p:sp>
          <p:nvSpPr>
            <p:cNvPr id="99" name="Oval 98"/>
            <p:cNvSpPr/>
            <p:nvPr/>
          </p:nvSpPr>
          <p:spPr>
            <a:xfrm>
              <a:off x="2498600" y="3949220"/>
              <a:ext cx="1056342" cy="1483665"/>
            </a:xfrm>
            <a:prstGeom prst="ellipse">
              <a:avLst/>
            </a:prstGeom>
            <a:solidFill>
              <a:srgbClr val="C0504D">
                <a:lumMod val="20000"/>
                <a:lumOff val="80000"/>
              </a:srgbClr>
            </a:solidFill>
            <a:ln w="9525" cap="flat" cmpd="sng" algn="ctr">
              <a:solidFill>
                <a:srgbClr val="C0504D">
                  <a:lumMod val="60000"/>
                  <a:lumOff val="40000"/>
                </a:srgbClr>
              </a:solidFill>
              <a:prstDash val="solid"/>
            </a:ln>
            <a:effectLst>
              <a:outerShdw blurRad="40000" dist="23000" dir="5400000" rotWithShape="0">
                <a:srgbClr val="000000">
                  <a:alpha val="35000"/>
                </a:srgbClr>
              </a:outerShdw>
            </a:effectLst>
            <a:scene3d>
              <a:camera prst="orthographicFront"/>
              <a:lightRig rig="threePt" dir="t"/>
            </a:scene3d>
            <a:sp3d>
              <a:bevelT prst="angle"/>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0" name="TextBox 99"/>
            <p:cNvSpPr txBox="1"/>
            <p:nvPr/>
          </p:nvSpPr>
          <p:spPr>
            <a:xfrm>
              <a:off x="2642327" y="4211287"/>
              <a:ext cx="120441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P-wave magnetism</a:t>
              </a:r>
            </a:p>
          </p:txBody>
        </p:sp>
      </p:grpSp>
      <p:grpSp>
        <p:nvGrpSpPr>
          <p:cNvPr id="102" name="Group 101"/>
          <p:cNvGrpSpPr/>
          <p:nvPr/>
        </p:nvGrpSpPr>
        <p:grpSpPr>
          <a:xfrm>
            <a:off x="1948053" y="2996864"/>
            <a:ext cx="8394322" cy="3804023"/>
            <a:chOff x="235621" y="2708923"/>
            <a:chExt cx="8394322" cy="3804023"/>
          </a:xfrm>
        </p:grpSpPr>
        <p:sp>
          <p:nvSpPr>
            <p:cNvPr id="103" name="TextBox 102"/>
            <p:cNvSpPr txBox="1"/>
            <p:nvPr/>
          </p:nvSpPr>
          <p:spPr>
            <a:xfrm>
              <a:off x="4329211" y="6051281"/>
              <a:ext cx="17247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a:ea typeface="+mn-ea"/>
                  <a:cs typeface="+mn-cs"/>
                </a:rPr>
                <a:t>Complexity</a:t>
              </a:r>
            </a:p>
          </p:txBody>
        </p:sp>
        <p:grpSp>
          <p:nvGrpSpPr>
            <p:cNvPr id="104" name="Group 103"/>
            <p:cNvGrpSpPr/>
            <p:nvPr/>
          </p:nvGrpSpPr>
          <p:grpSpPr>
            <a:xfrm>
              <a:off x="235621" y="2708923"/>
              <a:ext cx="1912244" cy="1344917"/>
              <a:chOff x="235621" y="2708923"/>
              <a:chExt cx="1912244" cy="1344917"/>
            </a:xfrm>
            <a:noFill/>
          </p:grpSpPr>
          <p:sp>
            <p:nvSpPr>
              <p:cNvPr id="107" name="Rounded Rectangle 106"/>
              <p:cNvSpPr/>
              <p:nvPr/>
            </p:nvSpPr>
            <p:spPr>
              <a:xfrm>
                <a:off x="1139499" y="3359492"/>
                <a:ext cx="801061" cy="694348"/>
              </a:xfrm>
              <a:prstGeom prst="roundRect">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35621" y="2708923"/>
                <a:ext cx="1912244" cy="461665"/>
              </a:xfrm>
              <a:prstGeom prst="rect">
                <a:avLst/>
              </a:prstGeom>
              <a:grp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a:ea typeface="+mn-ea"/>
                    <a:cs typeface="+mn-cs"/>
                  </a:rPr>
                  <a:t>Temperature</a:t>
                </a:r>
              </a:p>
            </p:txBody>
          </p:sp>
        </p:grpSp>
        <p:pic>
          <p:nvPicPr>
            <p:cNvPr id="106" name="Picture 105"/>
            <p:cNvPicPr>
              <a:picLocks noChangeAspect="1"/>
            </p:cNvPicPr>
            <p:nvPr/>
          </p:nvPicPr>
          <p:blipFill>
            <a:blip r:embed="rId3"/>
            <a:stretch>
              <a:fillRect/>
            </a:stretch>
          </p:blipFill>
          <p:spPr>
            <a:xfrm>
              <a:off x="2286293" y="5520204"/>
              <a:ext cx="6343650" cy="571500"/>
            </a:xfrm>
            <a:prstGeom prst="rect">
              <a:avLst/>
            </a:prstGeom>
          </p:spPr>
        </p:pic>
      </p:grpSp>
      <p:pic>
        <p:nvPicPr>
          <p:cNvPr id="121" name="Picture 120" descr="Picture1.png"/>
          <p:cNvPicPr>
            <a:picLocks noChangeAspect="1"/>
          </p:cNvPicPr>
          <p:nvPr/>
        </p:nvPicPr>
        <p:blipFill>
          <a:blip r:embed="rId4" cstate="print">
            <a:clrChange>
              <a:clrFrom>
                <a:srgbClr val="000000">
                  <a:alpha val="0"/>
                </a:srgbClr>
              </a:clrFrom>
              <a:clrTo>
                <a:srgbClr val="000000">
                  <a:alpha val="0"/>
                </a:srgbClr>
              </a:clrTo>
            </a:clrChange>
            <a:lum/>
          </a:blip>
          <a:stretch>
            <a:fillRect/>
          </a:stretch>
        </p:blipFill>
        <p:spPr>
          <a:xfrm>
            <a:off x="1528660" y="633013"/>
            <a:ext cx="2476575" cy="1464580"/>
          </a:xfrm>
          <a:prstGeom prst="rect">
            <a:avLst/>
          </a:prstGeom>
          <a:ln>
            <a:noFill/>
          </a:ln>
          <a:effectLst>
            <a:outerShdw blurRad="292100" dist="139700" dir="2700000" algn="tl" rotWithShape="0">
              <a:srgbClr val="333333">
                <a:alpha val="65000"/>
              </a:srgbClr>
            </a:outerShdw>
          </a:effectLst>
        </p:spPr>
      </p:pic>
      <p:pic>
        <p:nvPicPr>
          <p:cNvPr id="122" name="Picture 2"/>
          <p:cNvPicPr>
            <a:picLocks noChangeAspect="1" noChangeArrowheads="1"/>
          </p:cNvPicPr>
          <p:nvPr/>
        </p:nvPicPr>
        <p:blipFill>
          <a:blip r:embed="rId5" cstate="print">
            <a:clrChange>
              <a:clrFrom>
                <a:srgbClr val="C77D7E"/>
              </a:clrFrom>
              <a:clrTo>
                <a:srgbClr val="C77D7E">
                  <a:alpha val="0"/>
                </a:srgbClr>
              </a:clrTo>
            </a:clrChange>
            <a:extLst>
              <a:ext uri="{28A0092B-C50C-407E-A947-70E740481C1C}">
                <a14:useLocalDpi xmlns:a14="http://schemas.microsoft.com/office/drawing/2010/main" val="0"/>
              </a:ext>
            </a:extLst>
          </a:blip>
          <a:srcRect/>
          <a:stretch>
            <a:fillRect/>
          </a:stretch>
        </p:blipFill>
        <p:spPr bwMode="auto">
          <a:xfrm rot="12391968">
            <a:off x="1671702" y="5258520"/>
            <a:ext cx="2053515" cy="137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4" name="Group 133"/>
          <p:cNvGrpSpPr/>
          <p:nvPr/>
        </p:nvGrpSpPr>
        <p:grpSpPr>
          <a:xfrm>
            <a:off x="4263210" y="2996864"/>
            <a:ext cx="1078210" cy="1169017"/>
            <a:chOff x="2377343" y="1758858"/>
            <a:chExt cx="1078210" cy="1169017"/>
          </a:xfrm>
        </p:grpSpPr>
        <p:sp>
          <p:nvSpPr>
            <p:cNvPr id="135" name="Oval 134"/>
            <p:cNvSpPr/>
            <p:nvPr/>
          </p:nvSpPr>
          <p:spPr>
            <a:xfrm>
              <a:off x="2377343" y="1758858"/>
              <a:ext cx="1012653" cy="1169017"/>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6" name="TextBox 135"/>
            <p:cNvSpPr txBox="1"/>
            <p:nvPr/>
          </p:nvSpPr>
          <p:spPr>
            <a:xfrm>
              <a:off x="2424712" y="1921090"/>
              <a:ext cx="103084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SU(N) Mott-insulator</a:t>
              </a:r>
            </a:p>
          </p:txBody>
        </p:sp>
      </p:grpSp>
      <p:grpSp>
        <p:nvGrpSpPr>
          <p:cNvPr id="137" name="Group 136"/>
          <p:cNvGrpSpPr/>
          <p:nvPr/>
        </p:nvGrpSpPr>
        <p:grpSpPr>
          <a:xfrm>
            <a:off x="5204980" y="898140"/>
            <a:ext cx="1800733" cy="1200329"/>
            <a:chOff x="2377343" y="1758858"/>
            <a:chExt cx="1800733" cy="1200329"/>
          </a:xfrm>
        </p:grpSpPr>
        <p:sp>
          <p:nvSpPr>
            <p:cNvPr id="138" name="Oval 137"/>
            <p:cNvSpPr/>
            <p:nvPr/>
          </p:nvSpPr>
          <p:spPr>
            <a:xfrm>
              <a:off x="2377343" y="1758858"/>
              <a:ext cx="1445061" cy="1169017"/>
            </a:xfrm>
            <a:prstGeom prst="ellipse">
              <a:avLst/>
            </a:prstGeom>
            <a:solidFill>
              <a:srgbClr val="FFC000"/>
            </a:solidFill>
            <a:ln w="9525" cap="flat" cmpd="sng" algn="ctr">
              <a:solidFill>
                <a:srgbClr val="FFC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9" name="TextBox 138"/>
            <p:cNvSpPr txBox="1"/>
            <p:nvPr/>
          </p:nvSpPr>
          <p:spPr>
            <a:xfrm>
              <a:off x="2601915" y="1758858"/>
              <a:ext cx="157616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Su(N)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Heisenberg: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Chiral spin liquid?</a:t>
              </a:r>
            </a:p>
          </p:txBody>
        </p:sp>
      </p:grpSp>
      <p:grpSp>
        <p:nvGrpSpPr>
          <p:cNvPr id="140" name="Group 139"/>
          <p:cNvGrpSpPr/>
          <p:nvPr/>
        </p:nvGrpSpPr>
        <p:grpSpPr>
          <a:xfrm>
            <a:off x="7056360" y="3757092"/>
            <a:ext cx="1835695" cy="1012481"/>
            <a:chOff x="3976287" y="1778247"/>
            <a:chExt cx="1534389" cy="1169017"/>
          </a:xfrm>
        </p:grpSpPr>
        <p:sp>
          <p:nvSpPr>
            <p:cNvPr id="141" name="Oval 140"/>
            <p:cNvSpPr/>
            <p:nvPr/>
          </p:nvSpPr>
          <p:spPr>
            <a:xfrm>
              <a:off x="3976287" y="1778247"/>
              <a:ext cx="1299868" cy="1169017"/>
            </a:xfrm>
            <a:prstGeom prst="ellipse">
              <a:avLst/>
            </a:prstGeom>
            <a:solidFill>
              <a:srgbClr val="F4AF96"/>
            </a:solidFill>
            <a:ln w="9525" cap="flat" cmpd="sng" algn="ctr">
              <a:solidFill>
                <a:srgbClr val="9B320E"/>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2" name="TextBox 141"/>
            <p:cNvSpPr txBox="1"/>
            <p:nvPr/>
          </p:nvSpPr>
          <p:spPr>
            <a:xfrm>
              <a:off x="4260962" y="1966376"/>
              <a:ext cx="1249714" cy="7462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 Kondo Lattice</a:t>
              </a:r>
            </a:p>
          </p:txBody>
        </p:sp>
      </p:grpSp>
      <p:grpSp>
        <p:nvGrpSpPr>
          <p:cNvPr id="143" name="Group 142"/>
          <p:cNvGrpSpPr/>
          <p:nvPr/>
        </p:nvGrpSpPr>
        <p:grpSpPr>
          <a:xfrm>
            <a:off x="8218420" y="1043626"/>
            <a:ext cx="1583532" cy="1169017"/>
            <a:chOff x="4579789" y="713248"/>
            <a:chExt cx="1583532" cy="1169017"/>
          </a:xfrm>
        </p:grpSpPr>
        <p:sp>
          <p:nvSpPr>
            <p:cNvPr id="144" name="Oval 143"/>
            <p:cNvSpPr/>
            <p:nvPr/>
          </p:nvSpPr>
          <p:spPr>
            <a:xfrm>
              <a:off x="4579789" y="713248"/>
              <a:ext cx="1445061" cy="1169017"/>
            </a:xfrm>
            <a:prstGeom prst="ellipse">
              <a:avLst/>
            </a:prstGeom>
            <a:solidFill>
              <a:schemeClr val="bg1"/>
            </a:solidFill>
            <a:ln w="9525"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5" name="TextBox 144"/>
            <p:cNvSpPr txBox="1"/>
            <p:nvPr/>
          </p:nvSpPr>
          <p:spPr>
            <a:xfrm>
              <a:off x="4637843" y="825027"/>
              <a:ext cx="152547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Su(N)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Dynamical gauge fields</a:t>
              </a:r>
            </a:p>
          </p:txBody>
        </p:sp>
      </p:grpSp>
      <p:grpSp>
        <p:nvGrpSpPr>
          <p:cNvPr id="146" name="Group 145"/>
          <p:cNvGrpSpPr/>
          <p:nvPr/>
        </p:nvGrpSpPr>
        <p:grpSpPr>
          <a:xfrm>
            <a:off x="5772560" y="3158130"/>
            <a:ext cx="1591714" cy="947641"/>
            <a:chOff x="2377343" y="1758858"/>
            <a:chExt cx="1070231" cy="1318990"/>
          </a:xfrm>
        </p:grpSpPr>
        <p:sp>
          <p:nvSpPr>
            <p:cNvPr id="147" name="Oval 146"/>
            <p:cNvSpPr/>
            <p:nvPr/>
          </p:nvSpPr>
          <p:spPr>
            <a:xfrm>
              <a:off x="2377343" y="1758858"/>
              <a:ext cx="1012653" cy="1169017"/>
            </a:xfrm>
            <a:prstGeom prst="ellipse">
              <a:avLst/>
            </a:prstGeom>
            <a:solidFill>
              <a:srgbClr val="92D050"/>
            </a:solidFill>
            <a:ln w="9525" cap="flat" cmpd="sng" algn="ctr">
              <a:solidFill>
                <a:srgbClr val="00B050"/>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8" name="TextBox 147"/>
            <p:cNvSpPr txBox="1"/>
            <p:nvPr/>
          </p:nvSpPr>
          <p:spPr>
            <a:xfrm>
              <a:off x="2416733" y="1877519"/>
              <a:ext cx="103084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SU(N) orbital magnetism</a:t>
              </a:r>
            </a:p>
          </p:txBody>
        </p:sp>
      </p:grpSp>
      <p:grpSp>
        <p:nvGrpSpPr>
          <p:cNvPr id="149" name="Group 148"/>
          <p:cNvGrpSpPr/>
          <p:nvPr/>
        </p:nvGrpSpPr>
        <p:grpSpPr>
          <a:xfrm>
            <a:off x="5940344" y="4797148"/>
            <a:ext cx="1921156" cy="921643"/>
            <a:chOff x="2401425" y="2994147"/>
            <a:chExt cx="2325588" cy="921643"/>
          </a:xfrm>
        </p:grpSpPr>
        <p:sp>
          <p:nvSpPr>
            <p:cNvPr id="150" name="Oval 149"/>
            <p:cNvSpPr/>
            <p:nvPr/>
          </p:nvSpPr>
          <p:spPr>
            <a:xfrm>
              <a:off x="2401425" y="2994147"/>
              <a:ext cx="1910798" cy="921643"/>
            </a:xfrm>
            <a:prstGeom prst="ellipse">
              <a:avLst/>
            </a:prstGeom>
            <a:solidFill>
              <a:srgbClr val="8064A2">
                <a:lumMod val="60000"/>
                <a:lumOff val="40000"/>
              </a:srgbClr>
            </a:solidFill>
            <a:ln w="9525" cap="flat" cmpd="sng" algn="ctr">
              <a:solidFill>
                <a:srgbClr val="8064A2">
                  <a:lumMod val="50000"/>
                </a:srgbClr>
              </a:solidFill>
              <a:prstDash val="solid"/>
            </a:ln>
            <a:effectLst>
              <a:outerShdw blurRad="40000" dist="23000" dir="5400000" rotWithShape="0">
                <a:srgbClr val="000000">
                  <a:alpha val="35000"/>
                </a:srgbClr>
              </a:outerShdw>
            </a:effectLst>
            <a:scene3d>
              <a:camera prst="orthographicFront"/>
              <a:lightRig rig="threePt" dir="t"/>
            </a:scene3d>
            <a:sp3d>
              <a:bevelT prst="angle"/>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1" name="TextBox 150"/>
            <p:cNvSpPr txBox="1"/>
            <p:nvPr/>
          </p:nvSpPr>
          <p:spPr>
            <a:xfrm>
              <a:off x="2483740" y="3135591"/>
              <a:ext cx="2243273" cy="646331"/>
            </a:xfrm>
            <a:prstGeom prst="rect">
              <a:avLst/>
            </a:prstGeom>
            <a:noFill/>
            <a:scene3d>
              <a:camera prst="orthographicFront"/>
              <a:lightRig rig="threePt" dir="t"/>
            </a:scene3d>
            <a:sp3d>
              <a:bevelT prst="angle"/>
            </a:sp3d>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P-wave </a:t>
              </a:r>
              <a:r>
                <a:rPr kumimoji="0" lang="en-US" sz="1800" b="0" i="0" u="none" strike="noStrike" kern="0" cap="none" spc="0" normalizeH="0" baseline="0" noProof="0" dirty="0" err="1">
                  <a:ln>
                    <a:noFill/>
                  </a:ln>
                  <a:solidFill>
                    <a:prstClr val="black"/>
                  </a:solidFill>
                  <a:effectLst/>
                  <a:uLnTx/>
                  <a:uFillTx/>
                  <a:latin typeface="Calibri"/>
                  <a:ea typeface="+mn-ea"/>
                  <a:cs typeface="+mn-cs"/>
                </a:rPr>
                <a:t>su</a:t>
              </a:r>
              <a:r>
                <a:rPr kumimoji="0" lang="en-US" sz="1800" b="0" i="0" u="none" strike="noStrike" kern="0" cap="none" spc="0" normalizeH="0" baseline="0" noProof="0" dirty="0">
                  <a:ln>
                    <a:noFill/>
                  </a:ln>
                  <a:solidFill>
                    <a:prstClr val="black"/>
                  </a:solidFill>
                  <a:effectLst/>
                  <a:uLnTx/>
                  <a:uFillTx/>
                  <a:latin typeface="Calibri"/>
                  <a:ea typeface="+mn-ea"/>
                  <a:cs typeface="+mn-cs"/>
                </a:rPr>
                <a:t>(N) magnetism</a:t>
              </a:r>
            </a:p>
          </p:txBody>
        </p:sp>
      </p:grpSp>
      <p:pic>
        <p:nvPicPr>
          <p:cNvPr id="65" name="Picture 64"/>
          <p:cNvPicPr>
            <a:picLocks noChangeAspect="1"/>
          </p:cNvPicPr>
          <p:nvPr/>
        </p:nvPicPr>
        <p:blipFill>
          <a:blip r:embed="rId6">
            <a:extLst>
              <a:ext uri="{BEBA8EAE-BF5A-486C-A8C5-ECC9F3942E4B}">
                <a14:imgProps xmlns:a14="http://schemas.microsoft.com/office/drawing/2010/main">
                  <a14:imgLayer r:embed="rId7">
                    <a14:imgEffect>
                      <a14:artisticBlur/>
                    </a14:imgEffect>
                    <a14:imgEffect>
                      <a14:sharpenSoften amount="50000"/>
                    </a14:imgEffect>
                    <a14:imgEffect>
                      <a14:brightnessContrast bright="-40000" contrast="-20000"/>
                    </a14:imgEffect>
                  </a14:imgLayer>
                </a14:imgProps>
              </a:ext>
            </a:extLst>
          </a:blip>
          <a:stretch>
            <a:fillRect/>
          </a:stretch>
        </p:blipFill>
        <p:spPr>
          <a:xfrm>
            <a:off x="3759032" y="910041"/>
            <a:ext cx="492407" cy="4523993"/>
          </a:xfrm>
          <a:prstGeom prst="rect">
            <a:avLst/>
          </a:prstGeom>
        </p:spPr>
      </p:pic>
      <p:grpSp>
        <p:nvGrpSpPr>
          <p:cNvPr id="57" name="Group 56"/>
          <p:cNvGrpSpPr/>
          <p:nvPr/>
        </p:nvGrpSpPr>
        <p:grpSpPr>
          <a:xfrm>
            <a:off x="7601716" y="4774839"/>
            <a:ext cx="2160314" cy="999526"/>
            <a:chOff x="2514331" y="3085514"/>
            <a:chExt cx="2391696" cy="800740"/>
          </a:xfrm>
        </p:grpSpPr>
        <p:sp>
          <p:nvSpPr>
            <p:cNvPr id="58" name="Oval 57"/>
            <p:cNvSpPr/>
            <p:nvPr/>
          </p:nvSpPr>
          <p:spPr>
            <a:xfrm>
              <a:off x="2514331" y="3085514"/>
              <a:ext cx="2145018" cy="800740"/>
            </a:xfrm>
            <a:prstGeom prst="ellipse">
              <a:avLst/>
            </a:prstGeom>
            <a:solidFill>
              <a:srgbClr val="7030A0"/>
            </a:solidFill>
            <a:ln w="9525" cap="flat" cmpd="sng" algn="ctr">
              <a:solidFill>
                <a:srgbClr val="7030A0"/>
              </a:solidFill>
              <a:prstDash val="solid"/>
            </a:ln>
            <a:effectLst>
              <a:outerShdw blurRad="40000" dist="23000" dir="5400000" rotWithShape="0">
                <a:srgbClr val="000000">
                  <a:alpha val="35000"/>
                </a:srgbClr>
              </a:outerShdw>
            </a:effectLst>
            <a:scene3d>
              <a:camera prst="orthographicFront"/>
              <a:lightRig rig="threePt" dir="t"/>
            </a:scene3d>
            <a:sp3d>
              <a:bevelT prst="angle"/>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TextBox 58"/>
            <p:cNvSpPr txBox="1"/>
            <p:nvPr/>
          </p:nvSpPr>
          <p:spPr>
            <a:xfrm>
              <a:off x="2662754" y="3253791"/>
              <a:ext cx="2243273" cy="517789"/>
            </a:xfrm>
            <a:prstGeom prst="rect">
              <a:avLst/>
            </a:prstGeom>
            <a:noFill/>
            <a:scene3d>
              <a:camera prst="orthographicFront"/>
              <a:lightRig rig="threePt" dir="t"/>
            </a:scene3d>
            <a:sp3d>
              <a:bevelT prst="angle"/>
            </a:sp3d>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Retarded dipolar interactions               </a:t>
              </a:r>
            </a:p>
          </p:txBody>
        </p:sp>
      </p:grpSp>
      <p:grpSp>
        <p:nvGrpSpPr>
          <p:cNvPr id="60" name="Group 59"/>
          <p:cNvGrpSpPr/>
          <p:nvPr/>
        </p:nvGrpSpPr>
        <p:grpSpPr>
          <a:xfrm>
            <a:off x="5502237" y="2253895"/>
            <a:ext cx="1670433" cy="894970"/>
            <a:chOff x="4007964" y="1593285"/>
            <a:chExt cx="1396253" cy="1169017"/>
          </a:xfrm>
        </p:grpSpPr>
        <p:sp>
          <p:nvSpPr>
            <p:cNvPr id="61" name="Oval 60"/>
            <p:cNvSpPr/>
            <p:nvPr/>
          </p:nvSpPr>
          <p:spPr>
            <a:xfrm>
              <a:off x="4007964" y="1593285"/>
              <a:ext cx="1299868" cy="1169017"/>
            </a:xfrm>
            <a:prstGeom prst="ellipse">
              <a:avLst/>
            </a:prstGeom>
            <a:solidFill>
              <a:schemeClr val="accent4">
                <a:lumMod val="60000"/>
                <a:lumOff val="40000"/>
              </a:schemeClr>
            </a:solidFill>
            <a:ln w="9525" cap="flat" cmpd="sng" algn="ctr">
              <a:solidFill>
                <a:srgbClr val="9B320E"/>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TextBox 61"/>
            <p:cNvSpPr txBox="1"/>
            <p:nvPr/>
          </p:nvSpPr>
          <p:spPr>
            <a:xfrm>
              <a:off x="4154503" y="1752487"/>
              <a:ext cx="1249714" cy="7462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Topological superfluid</a:t>
              </a:r>
            </a:p>
          </p:txBody>
        </p:sp>
      </p:grpSp>
    </p:spTree>
    <p:extLst>
      <p:ext uri="{BB962C8B-B14F-4D97-AF65-F5344CB8AC3E}">
        <p14:creationId xmlns:p14="http://schemas.microsoft.com/office/powerpoint/2010/main" val="31414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78690" y="-65855"/>
            <a:ext cx="7719405" cy="769441"/>
          </a:xfrm>
          <a:prstGeom prst="rect">
            <a:avLst/>
          </a:prstGeom>
        </p:spPr>
        <p:txBody>
          <a:bodyPr wrap="square">
            <a:spAutoFit/>
          </a:bodyPr>
          <a:lstStyle/>
          <a:p>
            <a:pPr lvl="0" algn="ctr" eaLnBrk="0" fontAlgn="auto" hangingPunct="0">
              <a:spcBef>
                <a:spcPct val="50000"/>
              </a:spcBef>
              <a:spcAft>
                <a:spcPts val="0"/>
              </a:spcAft>
              <a:defRPr/>
            </a:pPr>
            <a:r>
              <a:rPr lang="en-US" sz="4400" kern="0" dirty="0">
                <a:ln>
                  <a:solidFill>
                    <a:prstClr val="black"/>
                  </a:solidFill>
                </a:ln>
                <a:solidFill>
                  <a:srgbClr val="D34817"/>
                </a:solidFill>
                <a:latin typeface="Berlin Sans FB" pitchFamily="34" charset="0"/>
              </a:rPr>
              <a:t>Ramsey Spectroscopy</a:t>
            </a:r>
          </a:p>
        </p:txBody>
      </p:sp>
      <p:pic>
        <p:nvPicPr>
          <p:cNvPr id="4" name="Picture 2">
            <a:extLst>
              <a:ext uri="{FF2B5EF4-FFF2-40B4-BE49-F238E27FC236}">
                <a16:creationId xmlns:a16="http://schemas.microsoft.com/office/drawing/2014/main" xmlns="" id="{DB4E6BB4-23CD-4FF8-9B64-447F0F4B6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6220" y="12894"/>
            <a:ext cx="1284879" cy="14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22A442CC-9662-4650-9AE7-AFCE99B82254}"/>
              </a:ext>
            </a:extLst>
          </p:cNvPr>
          <p:cNvSpPr txBox="1"/>
          <p:nvPr/>
        </p:nvSpPr>
        <p:spPr>
          <a:xfrm>
            <a:off x="9805288" y="1539630"/>
            <a:ext cx="2890101"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pitchFamily="34" charset="0"/>
                <a:ea typeface="+mn-ea"/>
                <a:cs typeface="+mn-cs"/>
              </a:rPr>
              <a:t>N. Ramsey. Nobel prize 1989</a:t>
            </a:r>
          </a:p>
        </p:txBody>
      </p:sp>
      <p:grpSp>
        <p:nvGrpSpPr>
          <p:cNvPr id="6" name="Group 5">
            <a:extLst>
              <a:ext uri="{FF2B5EF4-FFF2-40B4-BE49-F238E27FC236}">
                <a16:creationId xmlns:a16="http://schemas.microsoft.com/office/drawing/2014/main" xmlns="" id="{24521D3C-4634-4747-91EA-942D71FAD58A}"/>
              </a:ext>
            </a:extLst>
          </p:cNvPr>
          <p:cNvGrpSpPr/>
          <p:nvPr/>
        </p:nvGrpSpPr>
        <p:grpSpPr>
          <a:xfrm>
            <a:off x="716896" y="932675"/>
            <a:ext cx="3020502" cy="987204"/>
            <a:chOff x="1348623" y="2788834"/>
            <a:chExt cx="3020502" cy="987204"/>
          </a:xfrm>
        </p:grpSpPr>
        <p:sp>
          <p:nvSpPr>
            <p:cNvPr id="7" name="Line 21">
              <a:extLst>
                <a:ext uri="{FF2B5EF4-FFF2-40B4-BE49-F238E27FC236}">
                  <a16:creationId xmlns:a16="http://schemas.microsoft.com/office/drawing/2014/main" xmlns="" id="{D947CE16-185C-4254-A007-9709D64BD1E6}"/>
                </a:ext>
              </a:extLst>
            </p:cNvPr>
            <p:cNvSpPr>
              <a:spLocks noChangeShapeType="1"/>
            </p:cNvSpPr>
            <p:nvPr/>
          </p:nvSpPr>
          <p:spPr bwMode="auto">
            <a:xfrm>
              <a:off x="1348623" y="3598301"/>
              <a:ext cx="1084263"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8" name="Line 22">
              <a:extLst>
                <a:ext uri="{FF2B5EF4-FFF2-40B4-BE49-F238E27FC236}">
                  <a16:creationId xmlns:a16="http://schemas.microsoft.com/office/drawing/2014/main" xmlns="" id="{63AE14A0-0B4A-4104-9194-AA0A082E471E}"/>
                </a:ext>
              </a:extLst>
            </p:cNvPr>
            <p:cNvSpPr>
              <a:spLocks noChangeShapeType="1"/>
            </p:cNvSpPr>
            <p:nvPr/>
          </p:nvSpPr>
          <p:spPr bwMode="auto">
            <a:xfrm>
              <a:off x="1348623" y="2958539"/>
              <a:ext cx="1084263" cy="0"/>
            </a:xfrm>
            <a:prstGeom prst="line">
              <a:avLst/>
            </a:prstGeom>
            <a:noFill/>
            <a:ln w="38100">
              <a:solidFill>
                <a:srgbClr val="3333C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ucida Sans" pitchFamily="34" charset="0"/>
                <a:ea typeface="+mn-ea"/>
                <a:cs typeface="+mn-cs"/>
              </a:endParaRPr>
            </a:p>
          </p:txBody>
        </p:sp>
        <p:sp>
          <p:nvSpPr>
            <p:cNvPr id="9" name="Text Box 24">
              <a:extLst>
                <a:ext uri="{FF2B5EF4-FFF2-40B4-BE49-F238E27FC236}">
                  <a16:creationId xmlns:a16="http://schemas.microsoft.com/office/drawing/2014/main" xmlns="" id="{D9B87F06-2016-4878-8B11-561478BAF5FB}"/>
                </a:ext>
              </a:extLst>
            </p:cNvPr>
            <p:cNvSpPr txBox="1">
              <a:spLocks noChangeArrowheads="1"/>
            </p:cNvSpPr>
            <p:nvPr/>
          </p:nvSpPr>
          <p:spPr bwMode="auto">
            <a:xfrm>
              <a:off x="2135341" y="2988889"/>
              <a:ext cx="5517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Symbol" pitchFamily="18" charset="2"/>
                  <a:ea typeface="+mn-ea"/>
                  <a:cs typeface="Arial" pitchFamily="34" charset="0"/>
                </a:rPr>
                <a:t>w</a:t>
              </a:r>
              <a:r>
                <a:rPr kumimoji="0" lang="en-US" altLang="en-US" sz="2800" b="0" i="0" u="none" strike="noStrike" kern="1200" cap="none" spc="0" normalizeH="0" baseline="-25000" noProof="0" dirty="0">
                  <a:ln>
                    <a:noFill/>
                  </a:ln>
                  <a:solidFill>
                    <a:prstClr val="black"/>
                  </a:solidFill>
                  <a:effectLst/>
                  <a:uLnTx/>
                  <a:uFillTx/>
                  <a:latin typeface="Symbol" pitchFamily="18" charset="2"/>
                  <a:ea typeface="+mn-ea"/>
                  <a:cs typeface="Arial" pitchFamily="34" charset="0"/>
                </a:rPr>
                <a:t>0</a:t>
              </a:r>
              <a:endParaRPr kumimoji="0" lang="en-US" altLang="en-US" sz="2800" b="1" i="0" u="none" strike="noStrike" kern="1200" cap="none" spc="0" normalizeH="0" baseline="-25000" noProof="0" dirty="0">
                <a:ln>
                  <a:noFill/>
                </a:ln>
                <a:solidFill>
                  <a:prstClr val="black"/>
                </a:solidFill>
                <a:effectLst/>
                <a:uLnTx/>
                <a:uFillTx/>
                <a:latin typeface="Times" charset="0"/>
                <a:ea typeface="+mn-ea"/>
                <a:cs typeface="Arial" pitchFamily="34" charset="0"/>
              </a:endParaRPr>
            </a:p>
          </p:txBody>
        </p:sp>
        <p:sp>
          <p:nvSpPr>
            <p:cNvPr id="10" name="TextBox 9">
              <a:extLst>
                <a:ext uri="{FF2B5EF4-FFF2-40B4-BE49-F238E27FC236}">
                  <a16:creationId xmlns:a16="http://schemas.microsoft.com/office/drawing/2014/main" xmlns="" id="{A0D999BA-CF67-40EC-86DE-93E542BDEF73}"/>
                </a:ext>
              </a:extLst>
            </p:cNvPr>
            <p:cNvSpPr txBox="1"/>
            <p:nvPr/>
          </p:nvSpPr>
          <p:spPr>
            <a:xfrm>
              <a:off x="2432886" y="3375928"/>
              <a:ext cx="193623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Lucida Sans" pitchFamily="34" charset="0"/>
                  <a:ea typeface="+mn-ea"/>
                  <a:cs typeface="+mn-cs"/>
                </a:rPr>
                <a:t>g</a:t>
              </a:r>
            </a:p>
          </p:txBody>
        </p:sp>
        <p:sp>
          <p:nvSpPr>
            <p:cNvPr id="11" name="TextBox 10">
              <a:extLst>
                <a:ext uri="{FF2B5EF4-FFF2-40B4-BE49-F238E27FC236}">
                  <a16:creationId xmlns:a16="http://schemas.microsoft.com/office/drawing/2014/main" xmlns="" id="{8506769C-6615-4EBB-8D70-8F059AF4311F}"/>
                </a:ext>
              </a:extLst>
            </p:cNvPr>
            <p:cNvSpPr txBox="1"/>
            <p:nvPr/>
          </p:nvSpPr>
          <p:spPr>
            <a:xfrm>
              <a:off x="2448344" y="2788834"/>
              <a:ext cx="1666045"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Lucida Sans" pitchFamily="34" charset="0"/>
                  <a:ea typeface="+mn-ea"/>
                  <a:cs typeface="+mn-cs"/>
                </a:rPr>
                <a:t>e</a:t>
              </a:r>
            </a:p>
          </p:txBody>
        </p:sp>
      </p:grpSp>
      <p:sp>
        <p:nvSpPr>
          <p:cNvPr id="12" name="Oval 11">
            <a:extLst>
              <a:ext uri="{FF2B5EF4-FFF2-40B4-BE49-F238E27FC236}">
                <a16:creationId xmlns:a16="http://schemas.microsoft.com/office/drawing/2014/main" xmlns="" id="{A9DD9901-576C-41F1-B720-D5537C7D17CD}"/>
              </a:ext>
            </a:extLst>
          </p:cNvPr>
          <p:cNvSpPr/>
          <p:nvPr/>
        </p:nvSpPr>
        <p:spPr bwMode="auto">
          <a:xfrm>
            <a:off x="992003" y="1689977"/>
            <a:ext cx="212430" cy="210469"/>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3" name="Down Arrow 21">
            <a:extLst>
              <a:ext uri="{FF2B5EF4-FFF2-40B4-BE49-F238E27FC236}">
                <a16:creationId xmlns:a16="http://schemas.microsoft.com/office/drawing/2014/main" xmlns="" id="{3415E297-81F9-4AC7-B1A1-20BDEB867100}"/>
              </a:ext>
            </a:extLst>
          </p:cNvPr>
          <p:cNvSpPr/>
          <p:nvPr/>
        </p:nvSpPr>
        <p:spPr>
          <a:xfrm flipV="1">
            <a:off x="862655" y="1200319"/>
            <a:ext cx="177352" cy="4704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4" name="Text Box 24">
            <a:extLst>
              <a:ext uri="{FF2B5EF4-FFF2-40B4-BE49-F238E27FC236}">
                <a16:creationId xmlns:a16="http://schemas.microsoft.com/office/drawing/2014/main" xmlns="" id="{7DCF8105-CFEB-4DD9-9C6C-E57C8CBF1ECF}"/>
              </a:ext>
            </a:extLst>
          </p:cNvPr>
          <p:cNvSpPr txBox="1">
            <a:spLocks noChangeArrowheads="1"/>
          </p:cNvSpPr>
          <p:nvPr/>
        </p:nvSpPr>
        <p:spPr bwMode="auto">
          <a:xfrm>
            <a:off x="353072" y="1099379"/>
            <a:ext cx="7469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000">
                <a:solidFill>
                  <a:schemeClr val="tx1"/>
                </a:solidFill>
                <a:latin typeface="Comic Sans MS" pitchFamily="66"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Symbol" pitchFamily="18" charset="2"/>
                <a:ea typeface="+mn-ea"/>
                <a:cs typeface="Arial" pitchFamily="34" charset="0"/>
              </a:rPr>
              <a:t>w</a:t>
            </a:r>
            <a:r>
              <a:rPr kumimoji="0" lang="en-US" altLang="en-US" sz="2800" b="0" i="0" u="none" strike="noStrike" kern="1200" cap="none" spc="0" normalizeH="0" baseline="-25000" noProof="0" dirty="0" err="1">
                <a:ln>
                  <a:noFill/>
                </a:ln>
                <a:solidFill>
                  <a:prstClr val="black"/>
                </a:solidFill>
                <a:effectLst/>
                <a:uLnTx/>
                <a:uFillTx/>
                <a:latin typeface="Times New Roman"/>
                <a:ea typeface="+mn-ea"/>
                <a:cs typeface="Arial" pitchFamily="34" charset="0"/>
              </a:rPr>
              <a:t>L</a:t>
            </a:r>
            <a:endParaRPr kumimoji="0" lang="en-US" altLang="en-US" sz="2800" b="1" i="0" u="none" strike="noStrike" kern="1200" cap="none" spc="0" normalizeH="0" baseline="-25000" noProof="0" dirty="0">
              <a:ln>
                <a:noFill/>
              </a:ln>
              <a:solidFill>
                <a:prstClr val="black"/>
              </a:solidFill>
              <a:effectLst/>
              <a:uLnTx/>
              <a:uFillTx/>
              <a:latin typeface="Times New Roman"/>
              <a:ea typeface="+mn-ea"/>
              <a:cs typeface="Arial" pitchFamily="34" charset="0"/>
            </a:endParaRPr>
          </a:p>
        </p:txBody>
      </p:sp>
      <p:sp>
        <p:nvSpPr>
          <p:cNvPr id="15" name="Oval 14">
            <a:extLst>
              <a:ext uri="{FF2B5EF4-FFF2-40B4-BE49-F238E27FC236}">
                <a16:creationId xmlns:a16="http://schemas.microsoft.com/office/drawing/2014/main" xmlns="" id="{B257DBAD-7F5A-43DF-BF7E-F28600528A42}"/>
              </a:ext>
            </a:extLst>
          </p:cNvPr>
          <p:cNvSpPr/>
          <p:nvPr/>
        </p:nvSpPr>
        <p:spPr bwMode="auto">
          <a:xfrm>
            <a:off x="990091" y="1690776"/>
            <a:ext cx="182880" cy="18288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 name="Oval 15">
            <a:extLst>
              <a:ext uri="{FF2B5EF4-FFF2-40B4-BE49-F238E27FC236}">
                <a16:creationId xmlns:a16="http://schemas.microsoft.com/office/drawing/2014/main" xmlns="" id="{8B6750B4-F7E2-415D-8B7C-BCF66AC962F5}"/>
              </a:ext>
            </a:extLst>
          </p:cNvPr>
          <p:cNvSpPr/>
          <p:nvPr/>
        </p:nvSpPr>
        <p:spPr bwMode="auto">
          <a:xfrm>
            <a:off x="1031232" y="1021554"/>
            <a:ext cx="182880" cy="182880"/>
          </a:xfrm>
          <a:prstGeom prst="ellipse">
            <a:avLst/>
          </a:prstGeom>
          <a:solidFill>
            <a:srgbClr val="002060"/>
          </a:solidFill>
          <a:ln>
            <a:solidFill>
              <a:srgbClr val="00206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17" name="Straight Arrow Connector 16">
            <a:extLst>
              <a:ext uri="{FF2B5EF4-FFF2-40B4-BE49-F238E27FC236}">
                <a16:creationId xmlns:a16="http://schemas.microsoft.com/office/drawing/2014/main" xmlns="" id="{76D31707-37AA-478E-A62C-810E55227160}"/>
              </a:ext>
            </a:extLst>
          </p:cNvPr>
          <p:cNvCxnSpPr/>
          <p:nvPr/>
        </p:nvCxnSpPr>
        <p:spPr>
          <a:xfrm>
            <a:off x="1513590" y="1143344"/>
            <a:ext cx="0" cy="571224"/>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81DDAAD9-2952-46FD-8238-40CD9D8EA086}"/>
              </a:ext>
            </a:extLst>
          </p:cNvPr>
          <p:cNvSpPr txBox="1"/>
          <p:nvPr/>
        </p:nvSpPr>
        <p:spPr>
          <a:xfrm>
            <a:off x="511297" y="1995831"/>
            <a:ext cx="2848641"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ymbol" pitchFamily="18" charset="2"/>
                <a:ea typeface="+mn-ea"/>
                <a:cs typeface="+mn-cs"/>
              </a:rPr>
              <a:t>d= </a:t>
            </a:r>
            <a:r>
              <a:rPr kumimoji="0" lang="en-US" sz="2400" b="0" i="0" u="none" strike="noStrike" kern="1200" cap="none" spc="0" normalizeH="0" baseline="0" noProof="0" dirty="0">
                <a:ln>
                  <a:noFill/>
                </a:ln>
                <a:solidFill>
                  <a:prstClr val="black"/>
                </a:solidFill>
                <a:effectLst/>
                <a:uLnTx/>
                <a:uFillTx/>
                <a:latin typeface="Symbol" pitchFamily="18" charset="2"/>
                <a:ea typeface="+mn-ea"/>
                <a:cs typeface="+mn-cs"/>
              </a:rPr>
              <a:t>(</a:t>
            </a:r>
            <a:r>
              <a:rPr kumimoji="0" lang="en-US" sz="2400" b="0" i="0" u="none" strike="noStrike" kern="1200" cap="none" spc="0" normalizeH="0" baseline="0" noProof="0" dirty="0" err="1">
                <a:ln>
                  <a:noFill/>
                </a:ln>
                <a:solidFill>
                  <a:prstClr val="black"/>
                </a:solidFill>
                <a:effectLst/>
                <a:uLnTx/>
                <a:uFillTx/>
                <a:latin typeface="Symbol" pitchFamily="18" charset="2"/>
                <a:ea typeface="+mn-ea"/>
                <a:cs typeface="+mn-cs"/>
              </a:rPr>
              <a:t>w</a:t>
            </a:r>
            <a:r>
              <a:rPr kumimoji="0" lang="en-US" sz="2400" b="0" i="0" u="none" strike="noStrike" kern="1200" cap="none" spc="0" normalizeH="0" baseline="-25000" noProof="0" dirty="0" err="1">
                <a:ln>
                  <a:noFill/>
                </a:ln>
                <a:solidFill>
                  <a:prstClr val="black"/>
                </a:solidFill>
                <a:effectLst/>
                <a:uLnTx/>
                <a:uFillTx/>
                <a:latin typeface="Lucida Sans" pitchFamily="34" charset="0"/>
                <a:ea typeface="+mn-ea"/>
                <a:cs typeface="+mn-cs"/>
              </a:rPr>
              <a:t>L</a:t>
            </a:r>
            <a:r>
              <a:rPr kumimoji="0" lang="en-US" sz="2400" b="0" i="0" u="none" strike="noStrike" kern="1200" cap="none" spc="0" normalizeH="0" baseline="0" noProof="0" dirty="0">
                <a:ln>
                  <a:noFill/>
                </a:ln>
                <a:solidFill>
                  <a:prstClr val="black"/>
                </a:solidFill>
                <a:effectLst/>
                <a:uLnTx/>
                <a:uFillTx/>
                <a:latin typeface="Symbol" pitchFamily="18" charset="2"/>
                <a:ea typeface="+mn-ea"/>
                <a:cs typeface="+mn-cs"/>
              </a:rPr>
              <a:t>- w</a:t>
            </a:r>
            <a:r>
              <a:rPr kumimoji="0" lang="en-US" sz="2400" b="0" i="0" u="none" strike="noStrike" kern="1200" cap="none" spc="0" normalizeH="0" baseline="-25000" noProof="0" dirty="0">
                <a:ln>
                  <a:noFill/>
                </a:ln>
                <a:solidFill>
                  <a:prstClr val="black"/>
                </a:solidFill>
                <a:effectLst/>
                <a:uLnTx/>
                <a:uFillTx/>
                <a:latin typeface="Symbol" pitchFamily="18" charset="2"/>
                <a:ea typeface="+mn-ea"/>
                <a:cs typeface="+mn-cs"/>
              </a:rPr>
              <a:t>0</a:t>
            </a:r>
            <a:r>
              <a:rPr kumimoji="0" lang="en-US" sz="2400" b="0" i="0" u="none" strike="noStrike" kern="1200" cap="none" spc="0" normalizeH="0" baseline="0" noProof="0" dirty="0">
                <a:ln>
                  <a:noFill/>
                </a:ln>
                <a:solidFill>
                  <a:prstClr val="black"/>
                </a:solidFill>
                <a:effectLst/>
                <a:uLnTx/>
                <a:uFillTx/>
                <a:latin typeface="Symbol" pitchFamily="18" charset="2"/>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ymbol" pitchFamily="18" charset="2"/>
                <a:ea typeface="+mn-ea"/>
                <a:cs typeface="+mn-cs"/>
              </a:rPr>
              <a:t> </a:t>
            </a:r>
            <a:r>
              <a:rPr kumimoji="0" lang="en-US" sz="2400" b="1" i="0" u="none" strike="noStrike" kern="1200" cap="none" spc="0" normalizeH="0" baseline="0" noProof="0" dirty="0">
                <a:ln>
                  <a:noFill/>
                </a:ln>
                <a:solidFill>
                  <a:prstClr val="black"/>
                </a:solidFill>
                <a:effectLst/>
                <a:uLnTx/>
                <a:uFillTx/>
                <a:latin typeface="Times New Roman"/>
                <a:ea typeface="+mn-ea"/>
                <a:cs typeface="+mn-cs"/>
              </a:rPr>
              <a:t>Detuning</a:t>
            </a:r>
          </a:p>
        </p:txBody>
      </p:sp>
    </p:spTree>
    <p:extLst>
      <p:ext uri="{BB962C8B-B14F-4D97-AF65-F5344CB8AC3E}">
        <p14:creationId xmlns:p14="http://schemas.microsoft.com/office/powerpoint/2010/main" val="427701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0"/>
                            </p:stCondLst>
                            <p:childTnLst>
                              <p:par>
                                <p:cTn id="20" presetID="1" presetClass="exit"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4" grpId="0"/>
      <p:bldP spid="15" grpId="0" animBg="1"/>
      <p:bldP spid="16" grpId="0" animBg="1"/>
      <p:bldP spid="1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0.xml><?xml version="1.0" encoding="utf-8"?>
<a:theme xmlns:a="http://schemas.openxmlformats.org/drawingml/2006/main" name="10_Default Design">
  <a:themeElements>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Custom 3">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Lucida San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Lucida Sans" pitchFamily="34" charset="0"/>
          </a:defRPr>
        </a:defPPr>
      </a:lstStyle>
    </a:lnDef>
    <a:txDef>
      <a:spPr>
        <a:noFill/>
      </a:spPr>
      <a:bodyPr wrap="square" rtlCol="0">
        <a:spAutoFit/>
      </a:bodyPr>
      <a:lstStyle>
        <a:defPPr>
          <a:defRPr dirty="0" smtClean="0">
            <a:latin typeface="+mn-lt"/>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Default Design">
  <a:themeElements>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dirty="0">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Lucida Sans" pitchFamily="34" charset="0"/>
          </a:defRPr>
        </a:defPPr>
      </a:lstStyle>
    </a:lnDef>
    <a:txDef>
      <a:spPr>
        <a:noFill/>
      </a:spPr>
      <a:bodyPr wrap="square" rtlCol="0">
        <a:spAutoFit/>
      </a:bodyPr>
      <a:lstStyle>
        <a:defPPr>
          <a:defRPr sz="2000" dirty="0" smtClean="0">
            <a:latin typeface="+mn-lt"/>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3E4F19A7-A959-40BB-972C-4880BAF8EB09}"/>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7.xml><?xml version="1.0" encoding="utf-8"?>
<a:theme xmlns:a="http://schemas.openxmlformats.org/drawingml/2006/main" name="1_Default Design">
  <a:themeElements>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Lucida San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Lucida Sans"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Lucida San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Lucida Sans"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1">
      <a:majorFont>
        <a:latin typeface="Times New Roman"/>
        <a:ea typeface=""/>
        <a:cs typeface="Arial"/>
      </a:majorFont>
      <a:minorFont>
        <a:latin typeface="Times New Roman"/>
        <a:ea typeface=""/>
        <a:cs typeface="Arial"/>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a:lstStyle/>
      <a:style>
        <a:lnRef idx="2">
          <a:schemeClr val="dk1"/>
        </a:lnRef>
        <a:fillRef idx="1">
          <a:schemeClr val="lt1"/>
        </a:fillRef>
        <a:effectRef idx="0">
          <a:schemeClr val="dk1"/>
        </a:effectRef>
        <a:fontRef idx="minor">
          <a:schemeClr val="dk1"/>
        </a:fontRef>
      </a:style>
    </a:spDef>
    <a:txDef>
      <a:spPr>
        <a:noFill/>
      </a:spPr>
      <a:bodyPr wrap="square" rtlCol="0">
        <a:spAutoFit/>
      </a:bodyPr>
      <a:lstStyle>
        <a:defPPr>
          <a:defRPr sz="2000" dirty="0" smtClean="0">
            <a:latin typeface="+mn-lt"/>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Ripple</Template>
  <TotalTime>85767</TotalTime>
  <Words>8345</Words>
  <Application>Microsoft Office PowerPoint</Application>
  <PresentationFormat>Personnalisé</PresentationFormat>
  <Paragraphs>1020</Paragraphs>
  <Slides>89</Slides>
  <Notes>39</Notes>
  <HiddenSlides>0</HiddenSlides>
  <MMClips>2</MMClips>
  <ScaleCrop>false</ScaleCrop>
  <HeadingPairs>
    <vt:vector size="10" baseType="variant">
      <vt:variant>
        <vt:lpstr>Polices utilisées</vt:lpstr>
      </vt:variant>
      <vt:variant>
        <vt:i4>35</vt:i4>
      </vt:variant>
      <vt:variant>
        <vt:lpstr>Thème</vt:lpstr>
      </vt:variant>
      <vt:variant>
        <vt:i4>14</vt:i4>
      </vt:variant>
      <vt:variant>
        <vt:lpstr>Serveurs OLE incorporés</vt:lpstr>
      </vt:variant>
      <vt:variant>
        <vt:i4>1</vt:i4>
      </vt:variant>
      <vt:variant>
        <vt:lpstr>Titres des diapositives</vt:lpstr>
      </vt:variant>
      <vt:variant>
        <vt:i4>89</vt:i4>
      </vt:variant>
      <vt:variant>
        <vt:lpstr>Diaporamas personnalisés</vt:lpstr>
      </vt:variant>
      <vt:variant>
        <vt:i4>1</vt:i4>
      </vt:variant>
    </vt:vector>
  </HeadingPairs>
  <TitlesOfParts>
    <vt:vector size="140" baseType="lpstr">
      <vt:lpstr>Arial</vt:lpstr>
      <vt:lpstr>Wingdings</vt:lpstr>
      <vt:lpstr>Arial Unicode MS</vt:lpstr>
      <vt:lpstr>ＭＳ Ｐ明朝</vt:lpstr>
      <vt:lpstr>Gill Sans</vt:lpstr>
      <vt:lpstr>Lucida Sans</vt:lpstr>
      <vt:lpstr>Britannic Bold</vt:lpstr>
      <vt:lpstr>StarSymbol</vt:lpstr>
      <vt:lpstr>Times</vt:lpstr>
      <vt:lpstr>Berlin Sans FB</vt:lpstr>
      <vt:lpstr>Arial Narrow</vt:lpstr>
      <vt:lpstr>Symbol</vt:lpstr>
      <vt:lpstr>Wingdings 2</vt:lpstr>
      <vt:lpstr>Comic Sans MS</vt:lpstr>
      <vt:lpstr>Arial Rounded MT Bold</vt:lpstr>
      <vt:lpstr>Cambria</vt:lpstr>
      <vt:lpstr>游ゴシック</vt:lpstr>
      <vt:lpstr>Brush Script MT</vt:lpstr>
      <vt:lpstr>Wingdings 3</vt:lpstr>
      <vt:lpstr>Times New Roman</vt:lpstr>
      <vt:lpstr>Calibri</vt:lpstr>
      <vt:lpstr>Verdana</vt:lpstr>
      <vt:lpstr>French Script MT</vt:lpstr>
      <vt:lpstr>Courier</vt:lpstr>
      <vt:lpstr>ＭＳ Ｐゴシック</vt:lpstr>
      <vt:lpstr>Calibri Light</vt:lpstr>
      <vt:lpstr>Cambria Math</vt:lpstr>
      <vt:lpstr>Helvetica</vt:lpstr>
      <vt:lpstr>Futura</vt:lpstr>
      <vt:lpstr>Mathematica1Mono</vt:lpstr>
      <vt:lpstr>Mathematica1</vt:lpstr>
      <vt:lpstr>MS Gothic</vt:lpstr>
      <vt:lpstr>LiberationSans</vt:lpstr>
      <vt:lpstr>Chalkboard</vt:lpstr>
      <vt:lpstr>Arial Black</vt:lpstr>
      <vt:lpstr>1_Equity</vt:lpstr>
      <vt:lpstr>Office Theme</vt:lpstr>
      <vt:lpstr>2_Office Theme</vt:lpstr>
      <vt:lpstr>1_Office Theme</vt:lpstr>
      <vt:lpstr>4_Office Theme</vt:lpstr>
      <vt:lpstr>Equity</vt:lpstr>
      <vt:lpstr>1_Default Design</vt:lpstr>
      <vt:lpstr>3_Default Design</vt:lpstr>
      <vt:lpstr>6_Equity</vt:lpstr>
      <vt:lpstr>10_Default Design</vt:lpstr>
      <vt:lpstr>4_Default Design</vt:lpstr>
      <vt:lpstr>6_Office Theme</vt:lpstr>
      <vt:lpstr>Office Theme</vt:lpstr>
      <vt:lpstr>Default Design</vt:lpstr>
      <vt:lpstr>Equation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Presentación 1</vt:lpstr>
    </vt:vector>
  </TitlesOfParts>
  <Company>casa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Bragg Spectroscopy of Ultracold Atoms in 1D Lattice</dc:title>
  <dc:creator>ana</dc:creator>
  <cp:lastModifiedBy>Juliette Billy</cp:lastModifiedBy>
  <cp:revision>2617</cp:revision>
  <cp:lastPrinted>2004-04-11T19:32:08Z</cp:lastPrinted>
  <dcterms:created xsi:type="dcterms:W3CDTF">2004-03-01T15:45:29Z</dcterms:created>
  <dcterms:modified xsi:type="dcterms:W3CDTF">2021-09-17T19:28:44Z</dcterms:modified>
</cp:coreProperties>
</file>