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58"/>
  </p:notesMasterIdLst>
  <p:handoutMasterIdLst>
    <p:handoutMasterId r:id="rId59"/>
  </p:handoutMasterIdLst>
  <p:sldIdLst>
    <p:sldId id="317" r:id="rId2"/>
    <p:sldId id="1547" r:id="rId3"/>
    <p:sldId id="1549" r:id="rId4"/>
    <p:sldId id="1552" r:id="rId5"/>
    <p:sldId id="1084" r:id="rId6"/>
    <p:sldId id="1474" r:id="rId7"/>
    <p:sldId id="1583" r:id="rId8"/>
    <p:sldId id="1579" r:id="rId9"/>
    <p:sldId id="1551" r:id="rId10"/>
    <p:sldId id="1555" r:id="rId11"/>
    <p:sldId id="1585" r:id="rId12"/>
    <p:sldId id="1587" r:id="rId13"/>
    <p:sldId id="1586" r:id="rId14"/>
    <p:sldId id="1588" r:id="rId15"/>
    <p:sldId id="1570" r:id="rId16"/>
    <p:sldId id="1559" r:id="rId17"/>
    <p:sldId id="1560" r:id="rId18"/>
    <p:sldId id="1557" r:id="rId19"/>
    <p:sldId id="1558" r:id="rId20"/>
    <p:sldId id="1001" r:id="rId21"/>
    <p:sldId id="1589" r:id="rId22"/>
    <p:sldId id="1262" r:id="rId23"/>
    <p:sldId id="1561" r:id="rId24"/>
    <p:sldId id="1567" r:id="rId25"/>
    <p:sldId id="1566" r:id="rId26"/>
    <p:sldId id="1595" r:id="rId27"/>
    <p:sldId id="1596" r:id="rId28"/>
    <p:sldId id="1581" r:id="rId29"/>
    <p:sldId id="1593" r:id="rId30"/>
    <p:sldId id="1571" r:id="rId31"/>
    <p:sldId id="1537" r:id="rId32"/>
    <p:sldId id="1573" r:id="rId33"/>
    <p:sldId id="1574" r:id="rId34"/>
    <p:sldId id="1590" r:id="rId35"/>
    <p:sldId id="1553" r:id="rId36"/>
    <p:sldId id="1584" r:id="rId37"/>
    <p:sldId id="1594" r:id="rId38"/>
    <p:sldId id="1575" r:id="rId39"/>
    <p:sldId id="1502" r:id="rId40"/>
    <p:sldId id="1576" r:id="rId41"/>
    <p:sldId id="1493" r:id="rId42"/>
    <p:sldId id="1494" r:id="rId43"/>
    <p:sldId id="1495" r:id="rId44"/>
    <p:sldId id="1496" r:id="rId45"/>
    <p:sldId id="1577" r:id="rId46"/>
    <p:sldId id="1498" r:id="rId47"/>
    <p:sldId id="1499" r:id="rId48"/>
    <p:sldId id="1500" r:id="rId49"/>
    <p:sldId id="1591" r:id="rId50"/>
    <p:sldId id="1176" r:id="rId51"/>
    <p:sldId id="1182" r:id="rId52"/>
    <p:sldId id="1174" r:id="rId53"/>
    <p:sldId id="1582" r:id="rId54"/>
    <p:sldId id="1592" r:id="rId55"/>
    <p:sldId id="1536" r:id="rId56"/>
    <p:sldId id="1088" r:id="rId57"/>
  </p:sldIdLst>
  <p:sldSz cx="9144000" cy="6858000" type="screen4x3"/>
  <p:notesSz cx="6858000" cy="9144000"/>
  <p:embeddedFontLst>
    <p:embeddedFont>
      <p:font typeface="cmex10" panose="020B0604020202020204"/>
      <p:regular r:id="rId60"/>
    </p:embeddedFont>
    <p:embeddedFont>
      <p:font typeface="cmmi10" panose="020B0604020202020204"/>
      <p:regular r:id="rId61"/>
    </p:embeddedFont>
    <p:embeddedFont>
      <p:font typeface="cmmi8" panose="020B0604020202020204"/>
      <p:regular r:id="rId62"/>
    </p:embeddedFont>
    <p:embeddedFont>
      <p:font typeface="cmr10" panose="020B0604020202020204"/>
      <p:regular r:id="rId63"/>
    </p:embeddedFont>
    <p:embeddedFont>
      <p:font typeface="cmr7" panose="020B0604020202020204"/>
      <p:regular r:id="rId64"/>
    </p:embeddedFont>
    <p:embeddedFont>
      <p:font typeface="cmsy10" panose="020B0604020202020204"/>
      <p:regular r:id="rId65"/>
    </p:embeddedFont>
    <p:embeddedFont>
      <p:font typeface="cmsy8" panose="020B0604020202020204"/>
      <p:regular r:id="rId66"/>
    </p:embeddedFont>
    <p:embeddedFont>
      <p:font typeface="Garamond" panose="02020404030301010803" pitchFamily="18" charset="0"/>
      <p:regular r:id="rId67"/>
      <p:bold r:id="rId68"/>
      <p:italic r:id="rId69"/>
    </p:embeddedFont>
    <p:embeddedFont>
      <p:font typeface="Times" panose="02020603050405020304" pitchFamily="18" charset="0"/>
      <p:regular r:id="rId70"/>
      <p:bold r:id="rId71"/>
      <p:italic r:id="rId72"/>
      <p:boldItalic r:id="rId73"/>
    </p:embeddedFont>
  </p:embeddedFontLst>
  <p:custDataLst>
    <p:tags r:id="rId7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5" autoAdjust="0"/>
    <p:restoredTop sz="85683" autoAdjust="0"/>
  </p:normalViewPr>
  <p:slideViewPr>
    <p:cSldViewPr>
      <p:cViewPr varScale="1">
        <p:scale>
          <a:sx n="84" d="100"/>
          <a:sy n="84" d="100"/>
        </p:scale>
        <p:origin x="143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1CD4306-2876-48B9-AD10-39CD4188140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5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3DD9F84-CBE3-49F7-9048-AF79D900D95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85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078F9-518D-4FBB-90D0-74FEF999A5D0}" type="slidenum">
              <a:rPr lang="fr-FR"/>
              <a:pPr/>
              <a:t>1</a:t>
            </a:fld>
            <a:endParaRPr lang="fr-F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CD966-5997-4AF8-B511-77EF58122BB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70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ECDE7-7E58-45EE-950A-D92A908BF4D8}" type="slidenum">
              <a:rPr lang="fr-FR"/>
              <a:pPr/>
              <a:t>20</a:t>
            </a:fld>
            <a:endParaRPr lang="fr-F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Gaudin-Yang </a:t>
            </a:r>
            <a:r>
              <a:rPr lang="fr-CH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parameter</a:t>
            </a:r>
            <a:r>
              <a:rPr lang="fr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the wire center is equal to -1.7;-1.9;-2.3;-2.6 and -3:0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9F84-CBE3-49F7-9048-AF79D900D95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5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L=5.5 \mu m T=55 </a:t>
            </a:r>
            <a:r>
              <a:rPr lang="en-US" dirty="0" err="1"/>
              <a:t>nK</a:t>
            </a:r>
            <a:r>
              <a:rPr lang="en-US" dirty="0"/>
              <a:t> \rho_0 = 1.6 / \mu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D9F84-CBE3-49F7-9048-AF79D900D957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198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Spielman</a:t>
            </a:r>
            <a:r>
              <a:rPr lang="fr-CH" baseline="0" dirty="0"/>
              <a:t> 87Rb </a:t>
            </a:r>
            <a:r>
              <a:rPr lang="fr-CH" baseline="0" dirty="0" err="1"/>
              <a:t>atoms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9F84-CBE3-49F7-9048-AF79D900D957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60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M=2 bosons with U=16tx</a:t>
            </a:r>
            <a:r>
              <a:rPr lang="fr-CH" baseline="0" dirty="0"/>
              <a:t> </a:t>
            </a:r>
            <a:r>
              <a:rPr lang="fr-CH" baseline="0" dirty="0" err="1"/>
              <a:t>tx</a:t>
            </a:r>
            <a:r>
              <a:rPr lang="fr-CH" baseline="0" dirty="0"/>
              <a:t>=</a:t>
            </a:r>
            <a:r>
              <a:rPr lang="fr-CH" baseline="0" dirty="0" err="1"/>
              <a:t>ty</a:t>
            </a:r>
            <a:r>
              <a:rPr lang="fr-CH" baseline="0" dirty="0"/>
              <a:t> (cross), U=8tx (</a:t>
            </a:r>
            <a:r>
              <a:rPr lang="fr-CH" baseline="0" dirty="0" err="1"/>
              <a:t>empty</a:t>
            </a:r>
            <a:r>
              <a:rPr lang="fr-CH" baseline="0" dirty="0"/>
              <a:t> squares), U=</a:t>
            </a:r>
            <a:r>
              <a:rPr lang="fr-CH" baseline="0" dirty="0" err="1"/>
              <a:t>tx</a:t>
            </a:r>
            <a:r>
              <a:rPr lang="fr-CH" baseline="0" dirty="0"/>
              <a:t>=</a:t>
            </a:r>
            <a:r>
              <a:rPr lang="fr-CH" baseline="0" dirty="0" err="1"/>
              <a:t>ty</a:t>
            </a:r>
            <a:r>
              <a:rPr lang="fr-CH" baseline="0" dirty="0"/>
              <a:t> fermions (plus)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D9F84-CBE3-49F7-9048-AF79D900D957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0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4EEBD-7B5F-4999-8EEA-CB140D39402C}" type="slidenum">
              <a:rPr lang="fr-FR"/>
              <a:pPr/>
              <a:t>56</a:t>
            </a:fld>
            <a:endParaRPr lang="fr-FR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5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8" name="Picture 16" descr="fond_ppt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615B16-F8FF-49AC-8226-3B55DD824994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49170" name="Picture 18" descr="SNF_RGB_4_NE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60696" y="5897563"/>
            <a:ext cx="2519362" cy="833437"/>
          </a:xfrm>
          <a:prstGeom prst="rect">
            <a:avLst/>
          </a:prstGeom>
          <a:noFill/>
        </p:spPr>
      </p:pic>
      <p:sp>
        <p:nvSpPr>
          <p:cNvPr id="49173" name="Rectangle 21"/>
          <p:cNvSpPr>
            <a:spLocks noChangeArrowheads="1"/>
          </p:cNvSpPr>
          <p:nvPr userDrawn="1"/>
        </p:nvSpPr>
        <p:spPr bwMode="auto">
          <a:xfrm>
            <a:off x="7740650" y="5229225"/>
            <a:ext cx="1403350" cy="16287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171" name="Picture 19" descr="MaNEP_norm_mediu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1138" y="5229225"/>
            <a:ext cx="1312862" cy="1628775"/>
          </a:xfrm>
          <a:prstGeom prst="rect">
            <a:avLst/>
          </a:prstGeom>
          <a:noFill/>
        </p:spPr>
      </p:pic>
      <p:pic>
        <p:nvPicPr>
          <p:cNvPr id="49174" name="Picture 22" descr="sur_fond70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842000"/>
            <a:ext cx="2832100" cy="1016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58" y="5665984"/>
            <a:ext cx="1164831" cy="116483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221850" cy="6836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Picture 2" descr="https://dqmp.unige.ch/wp-content/uploads/2018/06/DQMP-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91307"/>
            <a:ext cx="3105345" cy="5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2FF9F-ADE5-4F42-9336-B37CB9FBFCE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DD08D1-3973-4BFB-BE69-C62CDC36EB63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3D1285-76B0-48A8-A5E9-CBCF35A0DD8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75090-5744-4355-9FA4-4E0A289CF7E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7E8D92-70BC-423A-89AD-806928DAD32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04DB47-6692-45DA-8D46-EA364238A8C6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3FE30-FA28-4A60-8168-DF2D1E09282A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1377A-B9BF-4838-8BAA-1F81B7E9C9F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44D19-89D0-4035-9891-2F6EFBD266F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120F30-C58D-46FC-9145-104D8B288597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E5FFA0-25A8-4FE5-8DCD-0C6130D23DB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6D56056-458C-47F4-847B-F096E84A6933}" type="slidenum">
              <a:rPr lang="fr-FR"/>
              <a:pPr/>
              <a:t>‹#›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5.wmf"/><Relationship Id="rId3" Type="http://schemas.openxmlformats.org/officeDocument/2006/relationships/image" Target="../media/image80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6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7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3.wmf"/><Relationship Id="rId1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30.jpeg"/><Relationship Id="rId3" Type="http://schemas.openxmlformats.org/officeDocument/2006/relationships/image" Target="../media/image142.png"/><Relationship Id="rId7" Type="http://schemas.openxmlformats.org/officeDocument/2006/relationships/image" Target="../media/image144.jpeg"/><Relationship Id="rId12" Type="http://schemas.openxmlformats.org/officeDocument/2006/relationships/image" Target="../media/image29.jpg"/><Relationship Id="rId2" Type="http://schemas.openxmlformats.org/officeDocument/2006/relationships/image" Target="../media/image78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38.png"/><Relationship Id="rId5" Type="http://schemas.openxmlformats.org/officeDocument/2006/relationships/image" Target="../media/image143.png"/><Relationship Id="rId15" Type="http://schemas.openxmlformats.org/officeDocument/2006/relationships/image" Target="../media/image146.png"/><Relationship Id="rId10" Type="http://schemas.openxmlformats.org/officeDocument/2006/relationships/image" Target="../media/image137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Relationship Id="rId14" Type="http://schemas.openxmlformats.org/officeDocument/2006/relationships/image" Target="../media/image1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04" y="683695"/>
            <a:ext cx="9144000" cy="3455988"/>
          </a:xfrm>
        </p:spPr>
        <p:txBody>
          <a:bodyPr/>
          <a:lstStyle/>
          <a:p>
            <a:r>
              <a:rPr lang="fr-FR" b="0" dirty="0"/>
              <a:t>Quantum transport</a:t>
            </a:r>
            <a:br>
              <a:rPr lang="fr-FR" b="0" dirty="0"/>
            </a:br>
            <a:r>
              <a:rPr lang="fr-FR" b="0" dirty="0"/>
              <a:t>in cold </a:t>
            </a:r>
            <a:r>
              <a:rPr lang="fr-FR" b="0" dirty="0" err="1"/>
              <a:t>atomic</a:t>
            </a:r>
            <a:r>
              <a:rPr lang="fr-FR" b="0" dirty="0"/>
              <a:t> </a:t>
            </a:r>
            <a:r>
              <a:rPr lang="fr-FR" b="0" dirty="0" err="1"/>
              <a:t>systems</a:t>
            </a:r>
            <a:endParaRPr lang="fr-FR" b="0" dirty="0"/>
          </a:p>
        </p:txBody>
      </p:sp>
      <p:sp>
        <p:nvSpPr>
          <p:cNvPr id="13107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8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sy8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2091" y="3879050"/>
            <a:ext cx="6978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3200" dirty="0"/>
              <a:t>T. Giamarchi</a:t>
            </a:r>
          </a:p>
          <a:p>
            <a:pPr>
              <a:spcBef>
                <a:spcPct val="50000"/>
              </a:spcBef>
            </a:pPr>
            <a:r>
              <a:rPr lang="fr-CH" sz="3200" dirty="0"/>
              <a:t>http://dqmp.unige.ch/giamarchi/</a:t>
            </a:r>
            <a:endParaRPr lang="fr-F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7" y="1628800"/>
            <a:ext cx="3891897" cy="323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" y="323655"/>
            <a:ext cx="6388428" cy="102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00" y="2978950"/>
            <a:ext cx="3492679" cy="3619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978950"/>
            <a:ext cx="5124713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0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DACF-DC3C-490F-AF38-FF029F79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effects</a:t>
            </a:r>
          </a:p>
        </p:txBody>
      </p:sp>
    </p:spTree>
    <p:extLst>
      <p:ext uri="{BB962C8B-B14F-4D97-AF65-F5344CB8AC3E}">
        <p14:creationId xmlns:p14="http://schemas.microsoft.com/office/powerpoint/2010/main" val="291034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F76B-B2BE-45D3-A29C-A150C303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Bulk/Kubo (shaking, “kick”,..)</a:t>
            </a:r>
          </a:p>
        </p:txBody>
      </p:sp>
    </p:spTree>
    <p:extLst>
      <p:ext uri="{BB962C8B-B14F-4D97-AF65-F5344CB8AC3E}">
        <p14:creationId xmlns:p14="http://schemas.microsoft.com/office/powerpoint/2010/main" val="385073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90DF2-F164-4D80-AD8D-EBE153FC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5" y="2005199"/>
            <a:ext cx="3746401" cy="3200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347FE-26DD-4D1B-995D-C1A7E909B8AC}"/>
              </a:ext>
            </a:extLst>
          </p:cNvPr>
          <p:cNvSpPr txBox="1"/>
          <p:nvPr/>
        </p:nvSpPr>
        <p:spPr>
          <a:xfrm>
            <a:off x="2591780" y="1367858"/>
            <a:ext cx="460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R. Anderson et al. PRL 122 153602 (2017)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98DBC-E210-432C-A322-9FF7158D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37" y="0"/>
            <a:ext cx="1767993" cy="1737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3C0ADB-2515-4B09-8AA8-BE50A1F9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05199"/>
            <a:ext cx="4465707" cy="2377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3EC953-3E45-41DC-B5FA-5FFE55EE9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598" y="4506582"/>
            <a:ext cx="3746401" cy="23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1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6AEBB-BD95-4D24-B91E-779DC375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697" y="76200"/>
            <a:ext cx="1882303" cy="2042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57AC0-CEFD-405F-88E4-8086439984B4}"/>
              </a:ext>
            </a:extLst>
          </p:cNvPr>
          <p:cNvSpPr txBox="1"/>
          <p:nvPr/>
        </p:nvSpPr>
        <p:spPr>
          <a:xfrm>
            <a:off x="656565" y="5486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P.T. Brown et al. </a:t>
            </a:r>
            <a:r>
              <a:rPr lang="en-US" b="0" i="0" dirty="0">
                <a:effectLst/>
                <a:latin typeface="+mj-lt"/>
              </a:rPr>
              <a:t>Science, 363, 379-382 (2019)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9559C-2EDC-4CDA-A5A3-853E8B92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5" y="1268760"/>
            <a:ext cx="6210690" cy="3286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88765-667C-411E-9E34-9A7E3EB8B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825" y="3146917"/>
            <a:ext cx="6012160" cy="35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62"/>
          </a:xfrm>
        </p:spPr>
        <p:txBody>
          <a:bodyPr/>
          <a:lstStyle/>
          <a:p>
            <a:r>
              <a:rPr lang="fr-CH" dirty="0" err="1"/>
              <a:t>Mesoscopic</a:t>
            </a:r>
            <a:r>
              <a:rPr lang="fr-CH" dirty="0"/>
              <a:t> transport</a:t>
            </a:r>
          </a:p>
        </p:txBody>
      </p:sp>
    </p:spTree>
    <p:extLst>
      <p:ext uri="{BB962C8B-B14F-4D97-AF65-F5344CB8AC3E}">
        <p14:creationId xmlns:p14="http://schemas.microsoft.com/office/powerpoint/2010/main" val="95584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US" dirty="0"/>
              <a:t>Atomtronic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8889" y="2061139"/>
            <a:ext cx="6726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M. Lebrat, P. Grisins et al., PRX 8 011053 (18)</a:t>
            </a:r>
          </a:p>
        </p:txBody>
      </p:sp>
      <p:pic>
        <p:nvPicPr>
          <p:cNvPr id="65538" name="Picture 2" descr="http://dqmp.unige.ch/giamarchi/local/people/photos/square/pjotrs.gris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39" y="633610"/>
            <a:ext cx="1295304" cy="12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89" y="2921151"/>
            <a:ext cx="4410490" cy="3287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" y="633610"/>
            <a:ext cx="1151382" cy="1295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288" y="2875967"/>
            <a:ext cx="863644" cy="3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interactions: band insulator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70" y="1628800"/>
            <a:ext cx="4051508" cy="20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60" y="2060040"/>
            <a:ext cx="5760640" cy="4723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3872066"/>
            <a:ext cx="3240361" cy="2893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015" y="1790051"/>
            <a:ext cx="4143719" cy="6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9207"/>
          </a:xfrm>
        </p:spPr>
        <p:txBody>
          <a:bodyPr/>
          <a:lstStyle/>
          <a:p>
            <a:r>
              <a:rPr lang="en-US" dirty="0"/>
              <a:t>Weak periodic lattice in 1D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113965"/>
            <a:ext cx="8345270" cy="7650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Attraction: singlet superconductor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702" y="4194085"/>
            <a:ext cx="8345270" cy="108379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Superconductor resists “scattering”  (disorder, potentials, etc.)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9365" y="5499230"/>
            <a:ext cx="8345270" cy="7650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Expect a competition band insulator-superconductivity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8AE1E6-1FCB-4FE8-8BFB-C90FDC3D6F87}"/>
              </a:ext>
            </a:extLst>
          </p:cNvPr>
          <p:cNvSpPr txBox="1">
            <a:spLocks/>
          </p:cNvSpPr>
          <p:nvPr/>
        </p:nvSpPr>
        <p:spPr>
          <a:xfrm>
            <a:off x="479557" y="2147912"/>
            <a:ext cx="8345270" cy="76508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No interactions: band insulator</a:t>
            </a:r>
          </a:p>
        </p:txBody>
      </p:sp>
    </p:spTree>
    <p:extLst>
      <p:ext uri="{BB962C8B-B14F-4D97-AF65-F5344CB8AC3E}">
        <p14:creationId xmlns:p14="http://schemas.microsoft.com/office/powerpoint/2010/main" val="29565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174"/>
          <a:stretch/>
        </p:blipFill>
        <p:spPr>
          <a:xfrm>
            <a:off x="206515" y="143635"/>
            <a:ext cx="6578938" cy="1755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7" y="2123855"/>
            <a:ext cx="3981702" cy="27496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52020" y="2209542"/>
            <a:ext cx="2828476" cy="72008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Mean-Field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62010" y="3068960"/>
            <a:ext cx="4050450" cy="12601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Superconductor-Band insulator transition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461" y="5184195"/>
            <a:ext cx="8659014" cy="6750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Always true ?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9295" y="5885541"/>
            <a:ext cx="8659014" cy="6750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How to test experimentally ? </a:t>
            </a:r>
          </a:p>
        </p:txBody>
      </p:sp>
    </p:spTree>
    <p:extLst>
      <p:ext uri="{BB962C8B-B14F-4D97-AF65-F5344CB8AC3E}">
        <p14:creationId xmlns:p14="http://schemas.microsoft.com/office/powerpoint/2010/main" val="14975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93" y="111675"/>
            <a:ext cx="8229600" cy="1143000"/>
          </a:xfrm>
        </p:spPr>
        <p:txBody>
          <a:bodyPr/>
          <a:lstStyle/>
          <a:p>
            <a:r>
              <a:rPr lang="fr-CH" dirty="0"/>
              <a:t>Transport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47" y="1370605"/>
            <a:ext cx="8480285" cy="748680"/>
          </a:xfrm>
        </p:spPr>
        <p:txBody>
          <a:bodyPr/>
          <a:lstStyle/>
          <a:p>
            <a:r>
              <a:rPr lang="fr-CH" dirty="0"/>
              <a:t>Condensed </a:t>
            </a:r>
            <a:r>
              <a:rPr lang="fr-CH" dirty="0" err="1"/>
              <a:t>matter</a:t>
            </a:r>
            <a:r>
              <a:rPr lang="fr-CH" dirty="0"/>
              <a:t>: a «routine» probe for </a:t>
            </a:r>
            <a:r>
              <a:rPr lang="fr-CH" dirty="0" err="1"/>
              <a:t>materials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31940" y="2331876"/>
            <a:ext cx="4653407" cy="19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/>
              <a:t>Theoretically</a:t>
            </a:r>
            <a:r>
              <a:rPr lang="fr-CH" kern="0" dirty="0"/>
              <a:t>: </a:t>
            </a:r>
            <a:br>
              <a:rPr lang="fr-CH" kern="0" dirty="0"/>
            </a:br>
            <a:r>
              <a:rPr lang="fr-CH" kern="0" dirty="0" err="1"/>
              <a:t>complicated</a:t>
            </a:r>
            <a:r>
              <a:rPr lang="fr-CH" kern="0" dirty="0"/>
              <a:t> ! </a:t>
            </a:r>
            <a:br>
              <a:rPr lang="fr-CH" kern="0" dirty="0"/>
            </a:br>
            <a:r>
              <a:rPr lang="fr-CH" kern="0" dirty="0"/>
              <a:t>Out of equilibrium</a:t>
            </a:r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30315" y="6130697"/>
            <a:ext cx="8229600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>
                <a:solidFill>
                  <a:srgbClr val="FFFF00"/>
                </a:solidFill>
              </a:rPr>
              <a:t>Often</a:t>
            </a:r>
            <a:r>
              <a:rPr lang="fr-CH" kern="0" dirty="0">
                <a:solidFill>
                  <a:srgbClr val="FFFF00"/>
                </a:solidFill>
              </a:rPr>
              <a:t> (but not </a:t>
            </a:r>
            <a:r>
              <a:rPr lang="fr-CH" kern="0" dirty="0" err="1">
                <a:solidFill>
                  <a:srgbClr val="FFFF00"/>
                </a:solidFill>
              </a:rPr>
              <a:t>always</a:t>
            </a:r>
            <a:r>
              <a:rPr lang="fr-CH" kern="0" dirty="0">
                <a:solidFill>
                  <a:srgbClr val="FFFF00"/>
                </a:solidFill>
              </a:rPr>
              <a:t> !) : </a:t>
            </a:r>
            <a:r>
              <a:rPr lang="fr-CH" kern="0" dirty="0" err="1">
                <a:solidFill>
                  <a:srgbClr val="FFFF00"/>
                </a:solidFill>
              </a:rPr>
              <a:t>linear</a:t>
            </a:r>
            <a:r>
              <a:rPr lang="fr-CH" kern="0" dirty="0">
                <a:solidFill>
                  <a:srgbClr val="FFFF00"/>
                </a:solidFill>
              </a:rPr>
              <a:t> </a:t>
            </a:r>
            <a:r>
              <a:rPr lang="fr-CH" kern="0" dirty="0" err="1">
                <a:solidFill>
                  <a:srgbClr val="FFFF00"/>
                </a:solidFill>
              </a:rPr>
              <a:t>response</a:t>
            </a:r>
            <a:r>
              <a:rPr lang="fr-CH" kern="0" dirty="0">
                <a:solidFill>
                  <a:srgbClr val="FFFF00"/>
                </a:solidFill>
              </a:rPr>
              <a:t> I=G V</a:t>
            </a:r>
            <a:endParaRPr lang="en-US" kern="0" dirty="0">
              <a:solidFill>
                <a:srgbClr val="FFFF00"/>
              </a:solidFill>
            </a:endParaRPr>
          </a:p>
        </p:txBody>
      </p:sp>
      <p:pic>
        <p:nvPicPr>
          <p:cNvPr id="8" name="Picture 6" descr="http://www.miniscience.com/kits/KITSEC/Simple_Electric_Circuit_O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2235215"/>
            <a:ext cx="2700300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8C86B2-F29A-4FA8-9018-7CFD0848C308}"/>
              </a:ext>
            </a:extLst>
          </p:cNvPr>
          <p:cNvSpPr txBox="1">
            <a:spLocks/>
          </p:cNvSpPr>
          <p:nvPr/>
        </p:nvSpPr>
        <p:spPr bwMode="auto">
          <a:xfrm>
            <a:off x="341530" y="4349367"/>
            <a:ext cx="3192435" cy="7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 err="1"/>
              <a:t>Typical</a:t>
            </a:r>
            <a:r>
              <a:rPr lang="fr-CH" kern="0" dirty="0"/>
              <a:t> situation</a:t>
            </a:r>
            <a:endParaRPr lang="en-US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3C13BA-845F-4429-9A4C-30F15E79D064}"/>
              </a:ext>
            </a:extLst>
          </p:cNvPr>
          <p:cNvGrpSpPr/>
          <p:nvPr/>
        </p:nvGrpSpPr>
        <p:grpSpPr>
          <a:xfrm>
            <a:off x="452827" y="5320607"/>
            <a:ext cx="3811617" cy="540060"/>
            <a:chOff x="455747" y="6084295"/>
            <a:chExt cx="3811617" cy="5400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5A7DCC-2263-4E01-94EF-612BC75F5FA2}"/>
                </a:ext>
              </a:extLst>
            </p:cNvPr>
            <p:cNvSpPr/>
            <p:nvPr/>
          </p:nvSpPr>
          <p:spPr>
            <a:xfrm>
              <a:off x="455747" y="6084295"/>
              <a:ext cx="1460958" cy="540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7AF430-32F2-4E52-AE58-113C04991ED2}"/>
                </a:ext>
              </a:extLst>
            </p:cNvPr>
            <p:cNvSpPr/>
            <p:nvPr/>
          </p:nvSpPr>
          <p:spPr>
            <a:xfrm>
              <a:off x="2806406" y="6084295"/>
              <a:ext cx="1460958" cy="540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E768E1-47BF-425B-AB7B-00B865BA5B6A}"/>
                </a:ext>
              </a:extLst>
            </p:cNvPr>
            <p:cNvCxnSpPr>
              <a:stCxn id="4" idx="3"/>
              <a:endCxn id="10" idx="1"/>
            </p:cNvCxnSpPr>
            <p:nvPr/>
          </p:nvCxnSpPr>
          <p:spPr>
            <a:xfrm>
              <a:off x="1916705" y="6354325"/>
              <a:ext cx="889701" cy="0"/>
            </a:xfrm>
            <a:prstGeom prst="line">
              <a:avLst/>
            </a:prstGeom>
            <a:ln w="952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7">
            <a:extLst>
              <a:ext uri="{FF2B5EF4-FFF2-40B4-BE49-F238E27FC236}">
                <a16:creationId xmlns:a16="http://schemas.microsoft.com/office/drawing/2014/main" id="{CFF5D1DC-FD8B-4812-8322-8E96E252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70" y="4217195"/>
            <a:ext cx="1963662" cy="162125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11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" y="8967"/>
            <a:ext cx="8229600" cy="1143000"/>
          </a:xfrm>
        </p:spPr>
        <p:txBody>
          <a:bodyPr/>
          <a:lstStyle/>
          <a:p>
            <a:r>
              <a:rPr lang="fr-FR" dirty="0"/>
              <a:t>One dimension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 !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3200" dirty="0"/>
              <a:t> </a:t>
            </a:r>
            <a:r>
              <a:rPr lang="fr-FR" sz="3600" dirty="0" err="1">
                <a:solidFill>
                  <a:srgbClr val="FF0000"/>
                </a:solidFill>
              </a:rPr>
              <a:t>Only</a:t>
            </a:r>
            <a:r>
              <a:rPr lang="fr-FR" sz="3600" dirty="0">
                <a:solidFill>
                  <a:srgbClr val="FF0000"/>
                </a:solidFill>
              </a:rPr>
              <a:t> collective excitations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69063" y="2243652"/>
            <a:ext cx="1981200" cy="1485900"/>
            <a:chOff x="480" y="2232"/>
            <a:chExt cx="1248" cy="936"/>
          </a:xfrm>
        </p:grpSpPr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480" y="2232"/>
              <a:ext cx="1248" cy="9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912" y="2908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672" y="2960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59" name="Oval 7"/>
            <p:cNvSpPr>
              <a:spLocks noChangeArrowheads="1"/>
            </p:cNvSpPr>
            <p:nvPr/>
          </p:nvSpPr>
          <p:spPr bwMode="auto">
            <a:xfrm>
              <a:off x="912" y="2440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0" name="Oval 8"/>
            <p:cNvSpPr>
              <a:spLocks noChangeArrowheads="1"/>
            </p:cNvSpPr>
            <p:nvPr/>
          </p:nvSpPr>
          <p:spPr bwMode="auto">
            <a:xfrm>
              <a:off x="1200" y="2908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1" name="Oval 9"/>
            <p:cNvSpPr>
              <a:spLocks noChangeArrowheads="1"/>
            </p:cNvSpPr>
            <p:nvPr/>
          </p:nvSpPr>
          <p:spPr bwMode="auto">
            <a:xfrm>
              <a:off x="1296" y="2648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2" name="Oval 10"/>
            <p:cNvSpPr>
              <a:spLocks noChangeArrowheads="1"/>
            </p:cNvSpPr>
            <p:nvPr/>
          </p:nvSpPr>
          <p:spPr bwMode="auto">
            <a:xfrm>
              <a:off x="1536" y="2336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3" name="Oval 11"/>
            <p:cNvSpPr>
              <a:spLocks noChangeArrowheads="1"/>
            </p:cNvSpPr>
            <p:nvPr/>
          </p:nvSpPr>
          <p:spPr bwMode="auto">
            <a:xfrm>
              <a:off x="1152" y="2336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4" name="Oval 12"/>
            <p:cNvSpPr>
              <a:spLocks noChangeArrowheads="1"/>
            </p:cNvSpPr>
            <p:nvPr/>
          </p:nvSpPr>
          <p:spPr bwMode="auto">
            <a:xfrm>
              <a:off x="624" y="2752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auto">
            <a:xfrm>
              <a:off x="1536" y="2700"/>
              <a:ext cx="48" cy="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766" name="Oval 14"/>
            <p:cNvSpPr>
              <a:spLocks noChangeArrowheads="1"/>
            </p:cNvSpPr>
            <p:nvPr/>
          </p:nvSpPr>
          <p:spPr bwMode="auto">
            <a:xfrm>
              <a:off x="816" y="2352"/>
              <a:ext cx="240" cy="26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34475" y="2677040"/>
            <a:ext cx="5105400" cy="457200"/>
            <a:chOff x="2064" y="1968"/>
            <a:chExt cx="3216" cy="288"/>
          </a:xfrm>
        </p:grpSpPr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>
              <a:off x="2064" y="2112"/>
              <a:ext cx="3216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74779" name="Oval 27"/>
            <p:cNvSpPr>
              <a:spLocks noChangeArrowheads="1"/>
            </p:cNvSpPr>
            <p:nvPr/>
          </p:nvSpPr>
          <p:spPr bwMode="auto">
            <a:xfrm>
              <a:off x="2160" y="1968"/>
              <a:ext cx="288" cy="288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4780" name="Oval 28"/>
            <p:cNvSpPr>
              <a:spLocks noChangeArrowheads="1"/>
            </p:cNvSpPr>
            <p:nvPr/>
          </p:nvSpPr>
          <p:spPr bwMode="auto">
            <a:xfrm>
              <a:off x="2640" y="1968"/>
              <a:ext cx="288" cy="288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4781" name="Oval 29"/>
            <p:cNvSpPr>
              <a:spLocks noChangeArrowheads="1"/>
            </p:cNvSpPr>
            <p:nvPr/>
          </p:nvSpPr>
          <p:spPr bwMode="auto">
            <a:xfrm>
              <a:off x="3120" y="1968"/>
              <a:ext cx="288" cy="288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4782" name="Oval 30"/>
            <p:cNvSpPr>
              <a:spLocks noChangeArrowheads="1"/>
            </p:cNvSpPr>
            <p:nvPr/>
          </p:nvSpPr>
          <p:spPr bwMode="auto">
            <a:xfrm>
              <a:off x="3600" y="1968"/>
              <a:ext cx="288" cy="288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4783" name="Oval 31"/>
            <p:cNvSpPr>
              <a:spLocks noChangeArrowheads="1"/>
            </p:cNvSpPr>
            <p:nvPr/>
          </p:nvSpPr>
          <p:spPr bwMode="auto">
            <a:xfrm>
              <a:off x="4080" y="1968"/>
              <a:ext cx="288" cy="288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4784" name="Oval 32"/>
            <p:cNvSpPr>
              <a:spLocks noChangeArrowheads="1"/>
            </p:cNvSpPr>
            <p:nvPr/>
          </p:nvSpPr>
          <p:spPr bwMode="auto">
            <a:xfrm>
              <a:off x="4560" y="1968"/>
              <a:ext cx="288" cy="288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312607" y="4175125"/>
            <a:ext cx="6491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fr-FR" sz="3200" dirty="0"/>
              <a:t> </a:t>
            </a:r>
            <a:r>
              <a:rPr lang="fr-FR" sz="3600" dirty="0">
                <a:solidFill>
                  <a:srgbClr val="FF0000"/>
                </a:solidFill>
              </a:rPr>
              <a:t>Spin charge </a:t>
            </a:r>
            <a:r>
              <a:rPr lang="fr-FR" sz="3600" dirty="0" err="1">
                <a:solidFill>
                  <a:srgbClr val="FF0000"/>
                </a:solidFill>
              </a:rPr>
              <a:t>separation</a:t>
            </a:r>
            <a:r>
              <a:rPr lang="fr-FR" sz="3600" dirty="0">
                <a:solidFill>
                  <a:srgbClr val="FF0000"/>
                </a:solidFill>
              </a:rPr>
              <a:t> ! </a:t>
            </a:r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1B7A833B-61F7-402F-9044-6F7CA35B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880" y="5565775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AB3D3E79-64C2-4181-A364-41866EF7C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55" y="5562600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6275904A-D73A-4942-A533-24EA974E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555" y="5565775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92E70449-4F35-4767-A102-671C6F32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30" y="5565775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7">
            <a:extLst>
              <a:ext uri="{FF2B5EF4-FFF2-40B4-BE49-F238E27FC236}">
                <a16:creationId xmlns:a16="http://schemas.microsoft.com/office/drawing/2014/main" id="{032AB454-5EBA-4F97-A52C-DD392C5ED13D}"/>
              </a:ext>
            </a:extLst>
          </p:cNvPr>
          <p:cNvGrpSpPr>
            <a:grpSpLocks/>
          </p:cNvGrpSpPr>
          <p:nvPr/>
        </p:nvGrpSpPr>
        <p:grpSpPr bwMode="auto">
          <a:xfrm>
            <a:off x="4662430" y="5362575"/>
            <a:ext cx="381000" cy="706438"/>
            <a:chOff x="2848" y="2566"/>
            <a:chExt cx="240" cy="445"/>
          </a:xfrm>
        </p:grpSpPr>
        <p:sp>
          <p:nvSpPr>
            <p:cNvPr id="34" name="Oval 8">
              <a:extLst>
                <a:ext uri="{FF2B5EF4-FFF2-40B4-BE49-F238E27FC236}">
                  <a16:creationId xmlns:a16="http://schemas.microsoft.com/office/drawing/2014/main" id="{65F3000D-5422-4A30-95C9-3E90D7444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698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9">
              <a:extLst>
                <a:ext uri="{FF2B5EF4-FFF2-40B4-BE49-F238E27FC236}">
                  <a16:creationId xmlns:a16="http://schemas.microsoft.com/office/drawing/2014/main" id="{585F0D2E-2151-4C15-9F9F-25A56B0BBC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057696">
              <a:off x="2926" y="2566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Oval 10">
            <a:extLst>
              <a:ext uri="{FF2B5EF4-FFF2-40B4-BE49-F238E27FC236}">
                <a16:creationId xmlns:a16="http://schemas.microsoft.com/office/drawing/2014/main" id="{1633D816-11C2-45BE-87EA-310114D2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30" y="5568950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1">
            <a:extLst>
              <a:ext uri="{FF2B5EF4-FFF2-40B4-BE49-F238E27FC236}">
                <a16:creationId xmlns:a16="http://schemas.microsoft.com/office/drawing/2014/main" id="{68D3BBA9-7753-48D1-BDAE-1AC90C9B6796}"/>
              </a:ext>
            </a:extLst>
          </p:cNvPr>
          <p:cNvSpPr>
            <a:spLocks noChangeArrowheads="1"/>
          </p:cNvSpPr>
          <p:nvPr/>
        </p:nvSpPr>
        <p:spPr bwMode="auto">
          <a:xfrm rot="753402" flipV="1">
            <a:off x="3944880" y="536892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81DC6535-7169-433B-9275-F094255C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855" y="5568950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3">
            <a:extLst>
              <a:ext uri="{FF2B5EF4-FFF2-40B4-BE49-F238E27FC236}">
                <a16:creationId xmlns:a16="http://schemas.microsoft.com/office/drawing/2014/main" id="{B7450B07-4117-4C16-8C13-A05C82D75DEA}"/>
              </a:ext>
            </a:extLst>
          </p:cNvPr>
          <p:cNvSpPr>
            <a:spLocks noChangeArrowheads="1"/>
          </p:cNvSpPr>
          <p:nvPr/>
        </p:nvSpPr>
        <p:spPr bwMode="auto">
          <a:xfrm rot="739302">
            <a:off x="3487680" y="536892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B2815D36-EFDB-4DDD-9744-4649F8A94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30" y="5575300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15">
            <a:extLst>
              <a:ext uri="{FF2B5EF4-FFF2-40B4-BE49-F238E27FC236}">
                <a16:creationId xmlns:a16="http://schemas.microsoft.com/office/drawing/2014/main" id="{9E542C78-E7CA-4639-ADD5-0B4EE4DCD275}"/>
              </a:ext>
            </a:extLst>
          </p:cNvPr>
          <p:cNvSpPr>
            <a:spLocks noChangeArrowheads="1"/>
          </p:cNvSpPr>
          <p:nvPr/>
        </p:nvSpPr>
        <p:spPr bwMode="auto">
          <a:xfrm rot="809682" flipV="1">
            <a:off x="3055880" y="537527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6">
            <a:extLst>
              <a:ext uri="{FF2B5EF4-FFF2-40B4-BE49-F238E27FC236}">
                <a16:creationId xmlns:a16="http://schemas.microsoft.com/office/drawing/2014/main" id="{C079FA30-0D35-45AB-98C9-20C333ED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555" y="5568950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91C3408D-25D3-4B1C-9F7C-A6882D4D2AB6}"/>
              </a:ext>
            </a:extLst>
          </p:cNvPr>
          <p:cNvSpPr>
            <a:spLocks noChangeArrowheads="1"/>
          </p:cNvSpPr>
          <p:nvPr/>
        </p:nvSpPr>
        <p:spPr bwMode="auto">
          <a:xfrm rot="739302">
            <a:off x="836555" y="537527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18">
            <a:extLst>
              <a:ext uri="{FF2B5EF4-FFF2-40B4-BE49-F238E27FC236}">
                <a16:creationId xmlns:a16="http://schemas.microsoft.com/office/drawing/2014/main" id="{7030A45B-4F53-4860-9D80-519412C6D979}"/>
              </a:ext>
            </a:extLst>
          </p:cNvPr>
          <p:cNvSpPr>
            <a:spLocks noChangeArrowheads="1"/>
          </p:cNvSpPr>
          <p:nvPr/>
        </p:nvSpPr>
        <p:spPr bwMode="auto">
          <a:xfrm rot="809682" flipV="1">
            <a:off x="2176405" y="536257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9">
            <a:extLst>
              <a:ext uri="{FF2B5EF4-FFF2-40B4-BE49-F238E27FC236}">
                <a16:creationId xmlns:a16="http://schemas.microsoft.com/office/drawing/2014/main" id="{F8C1564C-7C4E-4246-920B-DDE6DB7EA700}"/>
              </a:ext>
            </a:extLst>
          </p:cNvPr>
          <p:cNvSpPr>
            <a:spLocks noChangeArrowheads="1"/>
          </p:cNvSpPr>
          <p:nvPr/>
        </p:nvSpPr>
        <p:spPr bwMode="auto">
          <a:xfrm rot="739302">
            <a:off x="2627255" y="5365750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5E1FC321-2EF6-44CC-93CF-AEF5A85C0CE0}"/>
              </a:ext>
            </a:extLst>
          </p:cNvPr>
          <p:cNvSpPr>
            <a:spLocks noChangeArrowheads="1"/>
          </p:cNvSpPr>
          <p:nvPr/>
        </p:nvSpPr>
        <p:spPr bwMode="auto">
          <a:xfrm rot="739302">
            <a:off x="1700155" y="536257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21">
            <a:extLst>
              <a:ext uri="{FF2B5EF4-FFF2-40B4-BE49-F238E27FC236}">
                <a16:creationId xmlns:a16="http://schemas.microsoft.com/office/drawing/2014/main" id="{C8EBD38D-7A27-4F33-ABE3-72D18AB3D79B}"/>
              </a:ext>
            </a:extLst>
          </p:cNvPr>
          <p:cNvSpPr>
            <a:spLocks noChangeArrowheads="1"/>
          </p:cNvSpPr>
          <p:nvPr/>
        </p:nvSpPr>
        <p:spPr bwMode="auto">
          <a:xfrm rot="809682" flipV="1">
            <a:off x="1277880" y="536892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22">
            <a:extLst>
              <a:ext uri="{FF2B5EF4-FFF2-40B4-BE49-F238E27FC236}">
                <a16:creationId xmlns:a16="http://schemas.microsoft.com/office/drawing/2014/main" id="{27B221BE-B23B-48FE-999F-5979C8191608}"/>
              </a:ext>
            </a:extLst>
          </p:cNvPr>
          <p:cNvGrpSpPr>
            <a:grpSpLocks/>
          </p:cNvGrpSpPr>
          <p:nvPr/>
        </p:nvGrpSpPr>
        <p:grpSpPr bwMode="auto">
          <a:xfrm>
            <a:off x="5087880" y="5359400"/>
            <a:ext cx="381000" cy="706438"/>
            <a:chOff x="3116" y="2570"/>
            <a:chExt cx="240" cy="445"/>
          </a:xfrm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85878DC1-7120-4634-894A-DB394B167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702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24">
              <a:extLst>
                <a:ext uri="{FF2B5EF4-FFF2-40B4-BE49-F238E27FC236}">
                  <a16:creationId xmlns:a16="http://schemas.microsoft.com/office/drawing/2014/main" id="{199D3F9B-EE07-4F93-937B-EE22996FBF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872557">
              <a:off x="3194" y="2570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Oval 25">
            <a:extLst>
              <a:ext uri="{FF2B5EF4-FFF2-40B4-BE49-F238E27FC236}">
                <a16:creationId xmlns:a16="http://schemas.microsoft.com/office/drawing/2014/main" id="{0CC96E06-B80F-4F57-A17F-04C24910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55" y="5559425"/>
            <a:ext cx="381000" cy="371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6">
            <a:extLst>
              <a:ext uri="{FF2B5EF4-FFF2-40B4-BE49-F238E27FC236}">
                <a16:creationId xmlns:a16="http://schemas.microsoft.com/office/drawing/2014/main" id="{2F6C4851-9266-4216-AD41-01AAE56818D8}"/>
              </a:ext>
            </a:extLst>
          </p:cNvPr>
          <p:cNvSpPr>
            <a:spLocks noChangeArrowheads="1"/>
          </p:cNvSpPr>
          <p:nvPr/>
        </p:nvSpPr>
        <p:spPr bwMode="auto">
          <a:xfrm rot="-10057696">
            <a:off x="401580" y="5349875"/>
            <a:ext cx="142875" cy="706438"/>
          </a:xfrm>
          <a:prstGeom prst="upArrow">
            <a:avLst>
              <a:gd name="adj1" fmla="val 50000"/>
              <a:gd name="adj2" fmla="val 123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7">
            <a:extLst>
              <a:ext uri="{FF2B5EF4-FFF2-40B4-BE49-F238E27FC236}">
                <a16:creationId xmlns:a16="http://schemas.microsoft.com/office/drawing/2014/main" id="{0A209FE1-7C15-4F33-B42F-F858AFBF5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380" y="5137150"/>
            <a:ext cx="120015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Group 28">
            <a:extLst>
              <a:ext uri="{FF2B5EF4-FFF2-40B4-BE49-F238E27FC236}">
                <a16:creationId xmlns:a16="http://schemas.microsoft.com/office/drawing/2014/main" id="{FA45FA78-4475-478F-AD11-B0B799CC2CCC}"/>
              </a:ext>
            </a:extLst>
          </p:cNvPr>
          <p:cNvGrpSpPr>
            <a:grpSpLocks/>
          </p:cNvGrpSpPr>
          <p:nvPr/>
        </p:nvGrpSpPr>
        <p:grpSpPr bwMode="auto">
          <a:xfrm>
            <a:off x="4236980" y="5356225"/>
            <a:ext cx="381000" cy="706438"/>
            <a:chOff x="2580" y="2562"/>
            <a:chExt cx="240" cy="445"/>
          </a:xfrm>
        </p:grpSpPr>
        <p:sp>
          <p:nvSpPr>
            <p:cNvPr id="55" name="Oval 29">
              <a:extLst>
                <a:ext uri="{FF2B5EF4-FFF2-40B4-BE49-F238E27FC236}">
                  <a16:creationId xmlns:a16="http://schemas.microsoft.com/office/drawing/2014/main" id="{2DE2A902-56BA-424F-A079-A7E030B49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2694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30">
              <a:extLst>
                <a:ext uri="{FF2B5EF4-FFF2-40B4-BE49-F238E27FC236}">
                  <a16:creationId xmlns:a16="http://schemas.microsoft.com/office/drawing/2014/main" id="{10F41AA2-8927-418E-993D-E5B99DEDCD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872557">
              <a:off x="2658" y="2562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33">
            <a:extLst>
              <a:ext uri="{FF2B5EF4-FFF2-40B4-BE49-F238E27FC236}">
                <a16:creationId xmlns:a16="http://schemas.microsoft.com/office/drawing/2014/main" id="{208FCEE6-9F83-49BB-9E8A-8E03C0235C5D}"/>
              </a:ext>
            </a:extLst>
          </p:cNvPr>
          <p:cNvGrpSpPr>
            <a:grpSpLocks/>
          </p:cNvGrpSpPr>
          <p:nvPr/>
        </p:nvGrpSpPr>
        <p:grpSpPr bwMode="auto">
          <a:xfrm>
            <a:off x="5516505" y="5359400"/>
            <a:ext cx="381000" cy="706438"/>
            <a:chOff x="2848" y="2566"/>
            <a:chExt cx="240" cy="445"/>
          </a:xfrm>
        </p:grpSpPr>
        <p:sp>
          <p:nvSpPr>
            <p:cNvPr id="59" name="Oval 34">
              <a:extLst>
                <a:ext uri="{FF2B5EF4-FFF2-40B4-BE49-F238E27FC236}">
                  <a16:creationId xmlns:a16="http://schemas.microsoft.com/office/drawing/2014/main" id="{0DA6D966-48D2-498E-8BDD-778094AB1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698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35">
              <a:extLst>
                <a:ext uri="{FF2B5EF4-FFF2-40B4-BE49-F238E27FC236}">
                  <a16:creationId xmlns:a16="http://schemas.microsoft.com/office/drawing/2014/main" id="{FB227FBB-BD50-4B9A-B046-047FB05228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057696">
              <a:off x="2926" y="2566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36">
            <a:extLst>
              <a:ext uri="{FF2B5EF4-FFF2-40B4-BE49-F238E27FC236}">
                <a16:creationId xmlns:a16="http://schemas.microsoft.com/office/drawing/2014/main" id="{8103B777-2326-4C91-AB76-D42610E55D14}"/>
              </a:ext>
            </a:extLst>
          </p:cNvPr>
          <p:cNvGrpSpPr>
            <a:grpSpLocks/>
          </p:cNvGrpSpPr>
          <p:nvPr/>
        </p:nvGrpSpPr>
        <p:grpSpPr bwMode="auto">
          <a:xfrm>
            <a:off x="5941955" y="5356225"/>
            <a:ext cx="381000" cy="706438"/>
            <a:chOff x="3116" y="2570"/>
            <a:chExt cx="240" cy="445"/>
          </a:xfrm>
        </p:grpSpPr>
        <p:sp>
          <p:nvSpPr>
            <p:cNvPr id="62" name="Oval 37">
              <a:extLst>
                <a:ext uri="{FF2B5EF4-FFF2-40B4-BE49-F238E27FC236}">
                  <a16:creationId xmlns:a16="http://schemas.microsoft.com/office/drawing/2014/main" id="{E5CCBE82-322B-405C-A02E-B6358670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702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38">
              <a:extLst>
                <a:ext uri="{FF2B5EF4-FFF2-40B4-BE49-F238E27FC236}">
                  <a16:creationId xmlns:a16="http://schemas.microsoft.com/office/drawing/2014/main" id="{8AA827F7-242A-48F9-B497-566EA4428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872557">
              <a:off x="3194" y="2570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39">
            <a:extLst>
              <a:ext uri="{FF2B5EF4-FFF2-40B4-BE49-F238E27FC236}">
                <a16:creationId xmlns:a16="http://schemas.microsoft.com/office/drawing/2014/main" id="{34E6E6B4-F2CB-49C5-A118-960074A6C37B}"/>
              </a:ext>
            </a:extLst>
          </p:cNvPr>
          <p:cNvGrpSpPr>
            <a:grpSpLocks/>
          </p:cNvGrpSpPr>
          <p:nvPr/>
        </p:nvGrpSpPr>
        <p:grpSpPr bwMode="auto">
          <a:xfrm>
            <a:off x="6370580" y="5365750"/>
            <a:ext cx="381000" cy="706438"/>
            <a:chOff x="2848" y="2566"/>
            <a:chExt cx="240" cy="445"/>
          </a:xfrm>
        </p:grpSpPr>
        <p:sp>
          <p:nvSpPr>
            <p:cNvPr id="65" name="Oval 40">
              <a:extLst>
                <a:ext uri="{FF2B5EF4-FFF2-40B4-BE49-F238E27FC236}">
                  <a16:creationId xmlns:a16="http://schemas.microsoft.com/office/drawing/2014/main" id="{4BC3D7BD-16C1-47D6-A9D9-DC4FC75B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698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41">
              <a:extLst>
                <a:ext uri="{FF2B5EF4-FFF2-40B4-BE49-F238E27FC236}">
                  <a16:creationId xmlns:a16="http://schemas.microsoft.com/office/drawing/2014/main" id="{98D8560F-867A-424E-93DE-3BB4F535FC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057696">
              <a:off x="2926" y="2566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42">
            <a:extLst>
              <a:ext uri="{FF2B5EF4-FFF2-40B4-BE49-F238E27FC236}">
                <a16:creationId xmlns:a16="http://schemas.microsoft.com/office/drawing/2014/main" id="{813457C6-F8A4-4C54-BEC2-79A04F145070}"/>
              </a:ext>
            </a:extLst>
          </p:cNvPr>
          <p:cNvGrpSpPr>
            <a:grpSpLocks/>
          </p:cNvGrpSpPr>
          <p:nvPr/>
        </p:nvGrpSpPr>
        <p:grpSpPr bwMode="auto">
          <a:xfrm>
            <a:off x="6796030" y="5362575"/>
            <a:ext cx="381000" cy="706438"/>
            <a:chOff x="3116" y="2570"/>
            <a:chExt cx="240" cy="445"/>
          </a:xfrm>
        </p:grpSpPr>
        <p:sp>
          <p:nvSpPr>
            <p:cNvPr id="68" name="Oval 43">
              <a:extLst>
                <a:ext uri="{FF2B5EF4-FFF2-40B4-BE49-F238E27FC236}">
                  <a16:creationId xmlns:a16="http://schemas.microsoft.com/office/drawing/2014/main" id="{AC81D46F-68B3-47EE-AE60-8848D1D93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702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44">
              <a:extLst>
                <a:ext uri="{FF2B5EF4-FFF2-40B4-BE49-F238E27FC236}">
                  <a16:creationId xmlns:a16="http://schemas.microsoft.com/office/drawing/2014/main" id="{26208FBF-CBDC-47D3-BC76-1F9892BA3E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872557">
              <a:off x="3194" y="2570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45">
            <a:extLst>
              <a:ext uri="{FF2B5EF4-FFF2-40B4-BE49-F238E27FC236}">
                <a16:creationId xmlns:a16="http://schemas.microsoft.com/office/drawing/2014/main" id="{DEEE17FA-72F2-47A0-8DC9-A9FD95BD993D}"/>
              </a:ext>
            </a:extLst>
          </p:cNvPr>
          <p:cNvGrpSpPr>
            <a:grpSpLocks/>
          </p:cNvGrpSpPr>
          <p:nvPr/>
        </p:nvGrpSpPr>
        <p:grpSpPr bwMode="auto">
          <a:xfrm>
            <a:off x="7224655" y="5353050"/>
            <a:ext cx="381000" cy="706438"/>
            <a:chOff x="2848" y="2566"/>
            <a:chExt cx="240" cy="445"/>
          </a:xfrm>
        </p:grpSpPr>
        <p:sp>
          <p:nvSpPr>
            <p:cNvPr id="71" name="Oval 46">
              <a:extLst>
                <a:ext uri="{FF2B5EF4-FFF2-40B4-BE49-F238E27FC236}">
                  <a16:creationId xmlns:a16="http://schemas.microsoft.com/office/drawing/2014/main" id="{6D153048-06F5-4074-9F27-7CC9E7A4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698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47">
              <a:extLst>
                <a:ext uri="{FF2B5EF4-FFF2-40B4-BE49-F238E27FC236}">
                  <a16:creationId xmlns:a16="http://schemas.microsoft.com/office/drawing/2014/main" id="{FE59D4A3-9EBB-47C4-95B1-3F46DA84A0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057696">
              <a:off x="2926" y="2566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48">
            <a:extLst>
              <a:ext uri="{FF2B5EF4-FFF2-40B4-BE49-F238E27FC236}">
                <a16:creationId xmlns:a16="http://schemas.microsoft.com/office/drawing/2014/main" id="{B64E2BC8-A8E4-4E24-9C57-FF63FB48972F}"/>
              </a:ext>
            </a:extLst>
          </p:cNvPr>
          <p:cNvGrpSpPr>
            <a:grpSpLocks/>
          </p:cNvGrpSpPr>
          <p:nvPr/>
        </p:nvGrpSpPr>
        <p:grpSpPr bwMode="auto">
          <a:xfrm>
            <a:off x="7650105" y="5349875"/>
            <a:ext cx="381000" cy="706438"/>
            <a:chOff x="3116" y="2570"/>
            <a:chExt cx="240" cy="445"/>
          </a:xfrm>
        </p:grpSpPr>
        <p:sp>
          <p:nvSpPr>
            <p:cNvPr id="74" name="Oval 49">
              <a:extLst>
                <a:ext uri="{FF2B5EF4-FFF2-40B4-BE49-F238E27FC236}">
                  <a16:creationId xmlns:a16="http://schemas.microsoft.com/office/drawing/2014/main" id="{6FB2A1AC-D93A-425C-AC98-F1737A00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702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50">
              <a:extLst>
                <a:ext uri="{FF2B5EF4-FFF2-40B4-BE49-F238E27FC236}">
                  <a16:creationId xmlns:a16="http://schemas.microsoft.com/office/drawing/2014/main" id="{2AEC527D-5CE9-4084-B9F0-10DDA83A5F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872557">
              <a:off x="3194" y="2570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51">
            <a:extLst>
              <a:ext uri="{FF2B5EF4-FFF2-40B4-BE49-F238E27FC236}">
                <a16:creationId xmlns:a16="http://schemas.microsoft.com/office/drawing/2014/main" id="{7B7ED4E1-BD16-4ABF-B71F-550E8B10900C}"/>
              </a:ext>
            </a:extLst>
          </p:cNvPr>
          <p:cNvGrpSpPr>
            <a:grpSpLocks/>
          </p:cNvGrpSpPr>
          <p:nvPr/>
        </p:nvGrpSpPr>
        <p:grpSpPr bwMode="auto">
          <a:xfrm>
            <a:off x="8078730" y="5349875"/>
            <a:ext cx="381000" cy="706438"/>
            <a:chOff x="2848" y="2566"/>
            <a:chExt cx="240" cy="445"/>
          </a:xfrm>
        </p:grpSpPr>
        <p:sp>
          <p:nvSpPr>
            <p:cNvPr id="77" name="Oval 52">
              <a:extLst>
                <a:ext uri="{FF2B5EF4-FFF2-40B4-BE49-F238E27FC236}">
                  <a16:creationId xmlns:a16="http://schemas.microsoft.com/office/drawing/2014/main" id="{F92C0DE8-01FE-4E58-8E96-02C380B42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698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53">
              <a:extLst>
                <a:ext uri="{FF2B5EF4-FFF2-40B4-BE49-F238E27FC236}">
                  <a16:creationId xmlns:a16="http://schemas.microsoft.com/office/drawing/2014/main" id="{AA45EC3F-7091-4E14-80F7-25FC125092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057696">
              <a:off x="2926" y="2566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54">
            <a:extLst>
              <a:ext uri="{FF2B5EF4-FFF2-40B4-BE49-F238E27FC236}">
                <a16:creationId xmlns:a16="http://schemas.microsoft.com/office/drawing/2014/main" id="{EEDD2F2A-0152-4AED-9269-55BB779D3579}"/>
              </a:ext>
            </a:extLst>
          </p:cNvPr>
          <p:cNvGrpSpPr>
            <a:grpSpLocks/>
          </p:cNvGrpSpPr>
          <p:nvPr/>
        </p:nvGrpSpPr>
        <p:grpSpPr bwMode="auto">
          <a:xfrm>
            <a:off x="8504180" y="5346700"/>
            <a:ext cx="381000" cy="706438"/>
            <a:chOff x="3116" y="2570"/>
            <a:chExt cx="240" cy="445"/>
          </a:xfrm>
        </p:grpSpPr>
        <p:sp>
          <p:nvSpPr>
            <p:cNvPr id="80" name="Oval 55">
              <a:extLst>
                <a:ext uri="{FF2B5EF4-FFF2-40B4-BE49-F238E27FC236}">
                  <a16:creationId xmlns:a16="http://schemas.microsoft.com/office/drawing/2014/main" id="{F0F9DD41-AC96-499D-B344-6C3E87128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702"/>
              <a:ext cx="24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56">
              <a:extLst>
                <a:ext uri="{FF2B5EF4-FFF2-40B4-BE49-F238E27FC236}">
                  <a16:creationId xmlns:a16="http://schemas.microsoft.com/office/drawing/2014/main" id="{6F358CE4-7F51-42BE-9B53-B6D4C6A2E7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872557">
              <a:off x="3194" y="2570"/>
              <a:ext cx="90" cy="445"/>
            </a:xfrm>
            <a:prstGeom prst="upArrow">
              <a:avLst>
                <a:gd name="adj1" fmla="val 50000"/>
                <a:gd name="adj2" fmla="val 123611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Oval 67">
            <a:extLst>
              <a:ext uri="{FF2B5EF4-FFF2-40B4-BE49-F238E27FC236}">
                <a16:creationId xmlns:a16="http://schemas.microsoft.com/office/drawing/2014/main" id="{F5C5C219-FFD5-49C5-B309-454AE35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05" y="5133975"/>
            <a:ext cx="120015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68">
            <a:extLst>
              <a:ext uri="{FF2B5EF4-FFF2-40B4-BE49-F238E27FC236}">
                <a16:creationId xmlns:a16="http://schemas.microsoft.com/office/drawing/2014/main" id="{1902D463-9B1C-4F2B-AD5D-169A26592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9" y="6184638"/>
            <a:ext cx="2592388" cy="7100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4000" dirty="0" err="1"/>
              <a:t>Spinon</a:t>
            </a:r>
            <a:endParaRPr lang="fr-FR" sz="4000" dirty="0"/>
          </a:p>
        </p:txBody>
      </p:sp>
      <p:sp>
        <p:nvSpPr>
          <p:cNvPr id="84" name="Text Box 69">
            <a:extLst>
              <a:ext uri="{FF2B5EF4-FFF2-40B4-BE49-F238E27FC236}">
                <a16:creationId xmlns:a16="http://schemas.microsoft.com/office/drawing/2014/main" id="{06C6D293-8268-4BBF-84A1-1C9F052BA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148" y="6146555"/>
            <a:ext cx="2592387" cy="71006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4000" dirty="0"/>
              <a:t>Holon</a:t>
            </a:r>
            <a:endParaRPr lang="fr-FR" sz="4000" dirty="0"/>
          </a:p>
        </p:txBody>
      </p:sp>
      <p:pic>
        <p:nvPicPr>
          <p:cNvPr id="85" name="Picture 5" descr="0-19-852500-1">
            <a:extLst>
              <a:ext uri="{FF2B5EF4-FFF2-40B4-BE49-F238E27FC236}">
                <a16:creationId xmlns:a16="http://schemas.microsoft.com/office/drawing/2014/main" id="{234EF9F9-9B8A-4705-8E68-39F4059E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2481" y="5452"/>
            <a:ext cx="1399559" cy="207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4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31268 0.00255 " pathEditMode="relative" rAng="0" ptsTypes="AA">
                                      <p:cBhvr>
                                        <p:cTn id="40" dur="10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43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46" dur="1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52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55" dur="1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58" dur="17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1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0800000">
                                      <p:cBhvr>
                                        <p:cTn id="64" dur="1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67" dur="1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70" dur="1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1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0800000">
                                      <p:cBhvr>
                                        <p:cTn id="76" dur="1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39 L 0.42291 -0.00139 " pathEditMode="relative" rAng="0" ptsTypes="AA">
                                      <p:cBhvr>
                                        <p:cTn id="88" dur="14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139 L -0.04584 0.001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35 0.00046 L -0.04652 0.000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22222E-6 0.00139 L -0.04584 0.0013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035 0.00046 L -0.04652 0.0004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22222E-6 0.00139 L -0.04584 0.0013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0035 0.00046 L -0.04652 0.0004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22222E-6 0.00139 L -0.04584 0.0013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0.00035 0.00046 L -0.04652 0.0004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2.22222E-6 0.00139 L -0.04584 0.0013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86" grpId="0" autoUpdateAnimBg="0"/>
      <p:bldP spid="37" grpId="0" animBg="1"/>
      <p:bldP spid="39" grpId="0" animBg="1"/>
      <p:bldP spid="41" grpId="0" animBg="1"/>
      <p:bldP spid="44" grpId="0" animBg="1"/>
      <p:bldP spid="45" grpId="0" animBg="1"/>
      <p:bldP spid="46" grpId="0" animBg="1"/>
      <p:bldP spid="53" grpId="0" animBg="1"/>
      <p:bldP spid="53" grpId="1" animBg="1"/>
      <p:bldP spid="82" grpId="0" animBg="1"/>
      <p:bldP spid="82" grpId="1" animBg="1"/>
      <p:bldP spid="83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F8BA-0900-48CD-B244-3AA8B979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 transition: bosons</a:t>
            </a:r>
          </a:p>
        </p:txBody>
      </p:sp>
    </p:spTree>
    <p:extLst>
      <p:ext uri="{BB962C8B-B14F-4D97-AF65-F5344CB8AC3E}">
        <p14:creationId xmlns:p14="http://schemas.microsoft.com/office/powerpoint/2010/main" val="1977477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4256965" y="2268328"/>
            <a:ext cx="4673355" cy="4638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sz="2400" dirty="0"/>
              <a:t>E. Haller et al. Nature 466 597 (2010)</a:t>
            </a:r>
            <a:endParaRPr lang="fr-FR" sz="2400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105" y="234200"/>
            <a:ext cx="3278755" cy="11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15" y="188640"/>
            <a:ext cx="3897195" cy="25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3134" b="40660"/>
          <a:stretch/>
        </p:blipFill>
        <p:spPr>
          <a:xfrm>
            <a:off x="4256965" y="188640"/>
            <a:ext cx="995922" cy="1154141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401870" y="6394154"/>
            <a:ext cx="5580620" cy="46384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dirty="0"/>
              <a:t>G. Boeris et al. PRA 93 93, 011601(R) (2016)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26" y="3429000"/>
            <a:ext cx="4111195" cy="2858565"/>
          </a:xfrm>
          <a:prstGeom prst="rect">
            <a:avLst/>
          </a:prstGeom>
        </p:spPr>
      </p:pic>
      <p:pic>
        <p:nvPicPr>
          <p:cNvPr id="66562" name="Picture 2" descr="Image result for giovanni modugno flor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56" y="343735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Image result for laurent sanchez palenc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16" y="3437359"/>
            <a:ext cx="776026" cy="11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7572097" y="4858282"/>
            <a:ext cx="1410394" cy="11717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sz="2800" dirty="0">
                <a:solidFill>
                  <a:srgbClr val="FFFF00"/>
                </a:solidFill>
              </a:rPr>
              <a:t>Shows:</a:t>
            </a:r>
          </a:p>
          <a:p>
            <a:pPr algn="l">
              <a:spcBef>
                <a:spcPct val="50000"/>
              </a:spcBef>
            </a:pPr>
            <a:r>
              <a:rPr lang="fr-CH" sz="2800" dirty="0">
                <a:solidFill>
                  <a:srgbClr val="FFFF00"/>
                </a:solidFill>
              </a:rPr>
              <a:t>K* = 2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725398" y="4966004"/>
            <a:ext cx="2447527" cy="9562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CH" sz="2800" dirty="0" err="1"/>
              <a:t>Renormalized</a:t>
            </a:r>
            <a:r>
              <a:rPr lang="fr-CH" sz="2800" dirty="0"/>
              <a:t> Sine-Gordon</a:t>
            </a:r>
            <a:endParaRPr lang="fr-FR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26595" y="5502349"/>
            <a:ext cx="3762259" cy="266911"/>
          </a:xfrm>
          <a:prstGeom prst="straightConnector1">
            <a:avLst/>
          </a:prstGeom>
          <a:ln w="698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5" y="274638"/>
            <a:ext cx="8910990" cy="1143000"/>
          </a:xfrm>
        </p:spPr>
        <p:txBody>
          <a:bodyPr/>
          <a:lstStyle/>
          <a:p>
            <a:r>
              <a:rPr lang="en-US" dirty="0"/>
              <a:t>Fermions with attraction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5" y="1472191"/>
            <a:ext cx="2911054" cy="649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5" y="2465031"/>
            <a:ext cx="4860540" cy="948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35" y="3834045"/>
            <a:ext cx="3313062" cy="75047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3545C6FC-018A-4DC3-91ED-45BED6602566}"/>
              </a:ext>
            </a:extLst>
          </p:cNvPr>
          <p:cNvSpPr txBox="1">
            <a:spLocks/>
          </p:cNvSpPr>
          <p:nvPr/>
        </p:nvSpPr>
        <p:spPr bwMode="auto">
          <a:xfrm>
            <a:off x="444004" y="506468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kern="0"/>
              <a:t>Luther-Emery liquid</a:t>
            </a:r>
            <a:endParaRPr lang="en-US" kern="0" dirty="0"/>
          </a:p>
        </p:txBody>
      </p:sp>
      <p:pic>
        <p:nvPicPr>
          <p:cNvPr id="9" name="Picture 8" descr="01-luther.jpg">
            <a:extLst>
              <a:ext uri="{FF2B5EF4-FFF2-40B4-BE49-F238E27FC236}">
                <a16:creationId xmlns:a16="http://schemas.microsoft.com/office/drawing/2014/main" id="{D20EAAF3-3E3E-48B0-9C7A-73026E3299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1111" r="13056" b="31739"/>
          <a:stretch>
            <a:fillRect/>
          </a:stretch>
        </p:blipFill>
        <p:spPr>
          <a:xfrm>
            <a:off x="7669" y="4790047"/>
            <a:ext cx="1032081" cy="1187081"/>
          </a:xfrm>
          <a:prstGeom prst="rect">
            <a:avLst/>
          </a:prstGeom>
        </p:spPr>
      </p:pic>
      <p:pic>
        <p:nvPicPr>
          <p:cNvPr id="10" name="Picture 9" descr="emery.png">
            <a:extLst>
              <a:ext uri="{FF2B5EF4-FFF2-40B4-BE49-F238E27FC236}">
                <a16:creationId xmlns:a16="http://schemas.microsoft.com/office/drawing/2014/main" id="{306CF133-6D46-4659-A598-DE04372AEA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31937" y="4794490"/>
            <a:ext cx="1098867" cy="1182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4BEC5-779C-4A15-9890-AED03756ED8A}"/>
              </a:ext>
            </a:extLst>
          </p:cNvPr>
          <p:cNvSpPr txBox="1"/>
          <p:nvPr/>
        </p:nvSpPr>
        <p:spPr>
          <a:xfrm>
            <a:off x="116505" y="6207685"/>
            <a:ext cx="891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Gap in spin sector; Charge Massless (hard core boson/spinless fermions)</a:t>
            </a:r>
          </a:p>
        </p:txBody>
      </p:sp>
    </p:spTree>
    <p:extLst>
      <p:ext uri="{BB962C8B-B14F-4D97-AF65-F5344CB8AC3E}">
        <p14:creationId xmlns:p14="http://schemas.microsoft.com/office/powerpoint/2010/main" val="27882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4212"/>
          </a:xfrm>
        </p:spPr>
        <p:txBody>
          <a:bodyPr/>
          <a:lstStyle/>
          <a:p>
            <a:r>
              <a:rPr lang="fr-CH" dirty="0" err="1"/>
              <a:t>Many</a:t>
            </a:r>
            <a:r>
              <a:rPr lang="fr-CH" dirty="0"/>
              <a:t>-body </a:t>
            </a:r>
            <a:r>
              <a:rPr lang="fr-CH" dirty="0" err="1"/>
              <a:t>insulator</a:t>
            </a:r>
            <a:r>
              <a:rPr lang="fr-CH" dirty="0"/>
              <a:t> </a:t>
            </a:r>
            <a:br>
              <a:rPr lang="fr-CH" dirty="0"/>
            </a:br>
            <a:r>
              <a:rPr lang="fr-CH" dirty="0"/>
              <a:t>``</a:t>
            </a:r>
            <a:r>
              <a:rPr lang="fr-CH" dirty="0" err="1"/>
              <a:t>pinned</a:t>
            </a:r>
            <a:r>
              <a:rPr lang="fr-CH" dirty="0"/>
              <a:t>’’ L.E. </a:t>
            </a:r>
            <a:r>
              <a:rPr lang="fr-CH" dirty="0" err="1"/>
              <a:t>liquid</a:t>
            </a:r>
            <a:endParaRPr lang="fr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75" y="2933945"/>
            <a:ext cx="7766844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0" y="98630"/>
            <a:ext cx="9072500" cy="1143000"/>
          </a:xfrm>
        </p:spPr>
        <p:txBody>
          <a:bodyPr/>
          <a:lstStyle/>
          <a:p>
            <a:r>
              <a:rPr lang="en-US" dirty="0"/>
              <a:t>Experimental evidence for L.E. liquid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89" y="1358770"/>
            <a:ext cx="6256922" cy="52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6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5FE5-9888-4A66-B9AD-EB134FAE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Dissipation</a:t>
            </a:r>
          </a:p>
        </p:txBody>
      </p:sp>
    </p:spTree>
    <p:extLst>
      <p:ext uri="{BB962C8B-B14F-4D97-AF65-F5344CB8AC3E}">
        <p14:creationId xmlns:p14="http://schemas.microsoft.com/office/powerpoint/2010/main" val="4031222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54D3-8C47-4074-9566-4AC10D35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95" y="14490"/>
            <a:ext cx="8229600" cy="1143000"/>
          </a:xfrm>
        </p:spPr>
        <p:txBody>
          <a:bodyPr/>
          <a:lstStyle/>
          <a:p>
            <a:r>
              <a:rPr lang="en-US" dirty="0"/>
              <a:t>Dissipative Atomic point contact</a:t>
            </a:r>
          </a:p>
        </p:txBody>
      </p:sp>
      <p:pic>
        <p:nvPicPr>
          <p:cNvPr id="3" name="Picture 2" descr="Image result">
            <a:extLst>
              <a:ext uri="{FF2B5EF4-FFF2-40B4-BE49-F238E27FC236}">
                <a16:creationId xmlns:a16="http://schemas.microsoft.com/office/drawing/2014/main" id="{6221F9FB-4BFA-4579-B51A-75312F49D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-14022" r="-6300" b="22039"/>
          <a:stretch/>
        </p:blipFill>
        <p:spPr bwMode="auto">
          <a:xfrm>
            <a:off x="7632340" y="683695"/>
            <a:ext cx="1590204" cy="19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EC0EF-1C56-4A09-A300-AD47B75CB592}"/>
              </a:ext>
            </a:extLst>
          </p:cNvPr>
          <p:cNvSpPr txBox="1"/>
          <p:nvPr/>
        </p:nvSpPr>
        <p:spPr>
          <a:xfrm>
            <a:off x="476545" y="1157490"/>
            <a:ext cx="639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L. Corman et al. PRA 100 053605 (2019)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1F706-D7EC-4D02-94C9-2A85BD44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0" y="2033845"/>
            <a:ext cx="3314987" cy="3139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3AD26-633F-4FE5-A6F5-33F38296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276" y="3223872"/>
            <a:ext cx="4455169" cy="34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22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C0A1-9882-4A08-9A27-75575020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79" y="38180"/>
            <a:ext cx="8229600" cy="1143000"/>
          </a:xfrm>
        </p:spPr>
        <p:txBody>
          <a:bodyPr/>
          <a:lstStyle/>
          <a:p>
            <a:r>
              <a:rPr lang="en-US" dirty="0"/>
              <a:t>Lindblad reservoirs and losses</a:t>
            </a:r>
          </a:p>
        </p:txBody>
      </p:sp>
      <p:pic>
        <p:nvPicPr>
          <p:cNvPr id="3" name="Picture 2" descr="https://dqmp.unige.ch/giamarchi/local/people/photos/square/michele.filippone.png">
            <a:extLst>
              <a:ext uri="{FF2B5EF4-FFF2-40B4-BE49-F238E27FC236}">
                <a16:creationId xmlns:a16="http://schemas.microsoft.com/office/drawing/2014/main" id="{2C95360B-68AC-4A99-975E-C82FCBEC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14" y="10599"/>
            <a:ext cx="835539" cy="8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61405-48CA-41F6-BCE1-2DD8DD3B0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3944" cy="885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B9B96-235B-4CE1-B094-70F4CDAEE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4" y="4914165"/>
            <a:ext cx="741609" cy="879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14C4D-DAB1-4968-9D11-832912880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45" y="1727222"/>
            <a:ext cx="2835315" cy="1935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EE60DB-D0F7-47B6-97CD-A67141512005}"/>
              </a:ext>
            </a:extLst>
          </p:cNvPr>
          <p:cNvSpPr/>
          <p:nvPr/>
        </p:nvSpPr>
        <p:spPr>
          <a:xfrm>
            <a:off x="1190630" y="1142171"/>
            <a:ext cx="7110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FFFF00"/>
                </a:solidFill>
              </a:rPr>
              <a:t>T. Jin, M. Filippone, TG PRB 102 205131 (2021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314B9-0085-4C69-92BB-9D05EA76D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504" y="1727222"/>
            <a:ext cx="2006666" cy="711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533B6-42CF-4ED4-B950-2E8F8B0AE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504" y="2528699"/>
            <a:ext cx="2957032" cy="875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9B0C06-12D3-4F7B-AC07-BEF70256E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45" y="3753123"/>
            <a:ext cx="5940660" cy="995688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3207E17-4604-47C3-BBD9-0AF8256B8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1610" y="5409220"/>
          <a:ext cx="2132342" cy="50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3207E17-4604-47C3-BBD9-0AF8256B8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1610" y="5409220"/>
                        <a:ext cx="2132342" cy="50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FB2519B7-2B42-49BF-BFEF-B07D33F26C06}"/>
              </a:ext>
            </a:extLst>
          </p:cNvPr>
          <p:cNvSpPr/>
          <p:nvPr/>
        </p:nvSpPr>
        <p:spPr>
          <a:xfrm>
            <a:off x="971600" y="4912658"/>
            <a:ext cx="572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FFFF00"/>
                </a:solidFill>
              </a:rPr>
              <a:t>T. Jin, J. Ferreira, M. Filippone, TG </a:t>
            </a:r>
            <a:r>
              <a:rPr lang="en-US" sz="2000" dirty="0" err="1">
                <a:solidFill>
                  <a:srgbClr val="FFFF00"/>
                </a:solidFill>
              </a:rPr>
              <a:t>arxiv</a:t>
            </a:r>
            <a:r>
              <a:rPr lang="en-US" sz="2000" dirty="0">
                <a:solidFill>
                  <a:srgbClr val="FFFF00"/>
                </a:solidFill>
              </a:rPr>
              <a:t>/2106.14765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94A0A-F4E6-424E-AD0E-4A74BFD005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7053" y="5319501"/>
            <a:ext cx="4407126" cy="1473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EC3ED3-06D9-4BF3-953C-2A28A13D60E8}"/>
              </a:ext>
            </a:extLst>
          </p:cNvPr>
          <p:cNvSpPr txBox="1"/>
          <p:nvPr/>
        </p:nvSpPr>
        <p:spPr>
          <a:xfrm>
            <a:off x="763944" y="6039290"/>
            <a:ext cx="133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Ballistic ? </a:t>
            </a:r>
            <a:br>
              <a:rPr lang="en-US" dirty="0"/>
            </a:br>
            <a:r>
              <a:rPr lang="en-US" dirty="0"/>
              <a:t>Diffusive ? </a:t>
            </a:r>
          </a:p>
        </p:txBody>
      </p:sp>
    </p:spTree>
    <p:extLst>
      <p:ext uri="{BB962C8B-B14F-4D97-AF65-F5344CB8AC3E}">
        <p14:creationId xmlns:p14="http://schemas.microsoft.com/office/powerpoint/2010/main" val="5145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8259-E2C6-43A8-982D-D52A8B83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transport</a:t>
            </a:r>
          </a:p>
        </p:txBody>
      </p:sp>
    </p:spTree>
    <p:extLst>
      <p:ext uri="{BB962C8B-B14F-4D97-AF65-F5344CB8AC3E}">
        <p14:creationId xmlns:p14="http://schemas.microsoft.com/office/powerpoint/2010/main" val="188908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equilibrium situations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25" y="1718810"/>
            <a:ext cx="80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Local quench (impurity)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8000" y="2888940"/>
            <a:ext cx="817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50" y="25904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0" y="25777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25904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25904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25904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904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2570472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2590490"/>
            <a:ext cx="5969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1530350" y="2711140"/>
            <a:ext cx="3556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8640" y="3341857"/>
            <a:ext cx="865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Zvonarev, V. Cheianov, TG PRL (2007); </a:t>
            </a:r>
            <a:br>
              <a:rPr lang="en-US" dirty="0"/>
            </a:br>
            <a:r>
              <a:rPr lang="en-US" dirty="0"/>
              <a:t>J. Catani et al, PRA 85 023623 (2012) ;  T. Fukuhara, A. Kantian et al. Nat Phys. (2013)</a:t>
            </a:r>
          </a:p>
          <a:p>
            <a:r>
              <a:rPr lang="en-US" dirty="0"/>
              <a:t>A. Kantian, U. </a:t>
            </a:r>
            <a:r>
              <a:rPr lang="en-US" dirty="0" err="1"/>
              <a:t>Schollwoeck</a:t>
            </a:r>
            <a:r>
              <a:rPr lang="en-US" dirty="0"/>
              <a:t>, TG PRL 113 070601 (2015) 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5" b="46875"/>
          <a:stretch/>
        </p:blipFill>
        <p:spPr bwMode="auto">
          <a:xfrm>
            <a:off x="4881497" y="4386306"/>
            <a:ext cx="3290953" cy="24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9"/>
          <a:stretch/>
        </p:blipFill>
        <p:spPr bwMode="auto">
          <a:xfrm>
            <a:off x="971600" y="4351720"/>
            <a:ext cx="2809821" cy="25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499F-8EC4-4414-BD99-944B1AFE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transport </a:t>
            </a:r>
          </a:p>
        </p:txBody>
      </p:sp>
      <p:pic>
        <p:nvPicPr>
          <p:cNvPr id="3" name="Picture 33" descr="https://dqmp.unige.ch/giamarchi/local/people/photos/square/anne-maria.visuri.png">
            <a:extLst>
              <a:ext uri="{FF2B5EF4-FFF2-40B4-BE49-F238E27FC236}">
                <a16:creationId xmlns:a16="http://schemas.microsoft.com/office/drawing/2014/main" id="{2406FD8C-A104-4994-8F90-5CE0E058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" y="0"/>
            <a:ext cx="1223755" cy="122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28559B-9F7B-4816-9888-4963DA0C2688}"/>
              </a:ext>
            </a:extLst>
          </p:cNvPr>
          <p:cNvSpPr/>
          <p:nvPr/>
        </p:nvSpPr>
        <p:spPr>
          <a:xfrm>
            <a:off x="1376645" y="1692276"/>
            <a:ext cx="67262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solidFill>
                  <a:srgbClr val="FFFF00"/>
                </a:solidFill>
              </a:rPr>
              <a:t>A.-M. Visuri, M. Lebrat, S. Häusler, L. Corman and TG,  </a:t>
            </a:r>
            <a:r>
              <a:rPr lang="en-US" sz="3200" dirty="0">
                <a:solidFill>
                  <a:srgbClr val="FFFF00"/>
                </a:solidFill>
              </a:rPr>
              <a:t>PRR </a:t>
            </a:r>
            <a:r>
              <a:rPr lang="en-US" sz="3200" b="1" dirty="0">
                <a:solidFill>
                  <a:srgbClr val="FFFF00"/>
                </a:solidFill>
              </a:rPr>
              <a:t>2</a:t>
            </a:r>
            <a:r>
              <a:rPr lang="en-US" sz="3200" dirty="0">
                <a:solidFill>
                  <a:srgbClr val="FFFF00"/>
                </a:solidFill>
              </a:rPr>
              <a:t>, 023062 (2020)</a:t>
            </a:r>
          </a:p>
        </p:txBody>
      </p:sp>
    </p:spTree>
    <p:extLst>
      <p:ext uri="{BB962C8B-B14F-4D97-AF65-F5344CB8AC3E}">
        <p14:creationId xmlns:p14="http://schemas.microsoft.com/office/powerpoint/2010/main" val="393017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Spin transport and spin drag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140" y="2228984"/>
            <a:ext cx="2340260" cy="181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05" y="2228984"/>
            <a:ext cx="2402843" cy="1800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03280"/>
              </p:ext>
            </p:extLst>
          </p:nvPr>
        </p:nvGraphicFramePr>
        <p:xfrm>
          <a:off x="1991534" y="1332829"/>
          <a:ext cx="5249831" cy="71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41200" progId="Equation.DSMT4">
                  <p:embed/>
                </p:oleObj>
              </mc:Choice>
              <mc:Fallback>
                <p:oleObj name="Equation" r:id="rId4" imgW="177768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1534" y="1332829"/>
                        <a:ext cx="5249831" cy="712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510" y="6129300"/>
            <a:ext cx="225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/>
              <a:t>Spin Drag: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117725"/>
              </p:ext>
            </p:extLst>
          </p:nvPr>
        </p:nvGraphicFramePr>
        <p:xfrm>
          <a:off x="2906815" y="6145522"/>
          <a:ext cx="862474" cy="71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6815" y="6145522"/>
                        <a:ext cx="862474" cy="712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12397"/>
              </p:ext>
            </p:extLst>
          </p:nvPr>
        </p:nvGraphicFramePr>
        <p:xfrm>
          <a:off x="4740275" y="6145213"/>
          <a:ext cx="4270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0275" y="6145213"/>
                        <a:ext cx="427038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60074"/>
              </p:ext>
            </p:extLst>
          </p:nvPr>
        </p:nvGraphicFramePr>
        <p:xfrm>
          <a:off x="4502150" y="2206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2150" y="2206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55431"/>
              </p:ext>
            </p:extLst>
          </p:nvPr>
        </p:nvGraphicFramePr>
        <p:xfrm>
          <a:off x="5919788" y="6054725"/>
          <a:ext cx="21717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41200" progId="Equation.DSMT4">
                  <p:embed/>
                </p:oleObj>
              </mc:Choice>
              <mc:Fallback>
                <p:oleObj name="Equation" r:id="rId12" imgW="660240" imgH="241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19788" y="6054725"/>
                        <a:ext cx="2171700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B3C4B7-E532-45C2-B70E-CF0EA8119E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496" y="4566025"/>
            <a:ext cx="37719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A3B3B-7B94-45E0-B2C1-EA4C6F9756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6116" y="4253882"/>
            <a:ext cx="2636798" cy="16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754D-D393-4F2E-8C15-953735B5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(using Sine-Gordon)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FEC3B-D6B6-42D2-9250-9836372B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176" y="1434832"/>
            <a:ext cx="3920451" cy="246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07EC8-B816-4188-BA39-B871DA8E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5" y="4118695"/>
            <a:ext cx="6660740" cy="2460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65B9F-AA00-4AA7-86FE-7501BB275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9" y="2306913"/>
            <a:ext cx="2989675" cy="712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BB613-EAF8-4837-A741-C48F1158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04" y="1486829"/>
            <a:ext cx="4771931" cy="680742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65452A0-B78A-4589-A3E9-63C9BBFDE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21635"/>
              </p:ext>
            </p:extLst>
          </p:nvPr>
        </p:nvGraphicFramePr>
        <p:xfrm>
          <a:off x="281128" y="3194185"/>
          <a:ext cx="1338050" cy="54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128" y="3194185"/>
                        <a:ext cx="1338050" cy="54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9989-25A6-425B-B8DF-8B8EFB7F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BE026-0106-4416-972F-2066D99D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0" y="1417637"/>
            <a:ext cx="5342260" cy="3353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615D1-B4C5-4D7D-BA12-F207FBEB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865" y="3429000"/>
            <a:ext cx="5730056" cy="33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17D5-E6F6-4347-90A2-B504B0E1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linear transport</a:t>
            </a:r>
          </a:p>
        </p:txBody>
      </p:sp>
    </p:spTree>
    <p:extLst>
      <p:ext uri="{BB962C8B-B14F-4D97-AF65-F5344CB8AC3E}">
        <p14:creationId xmlns:p14="http://schemas.microsoft.com/office/powerpoint/2010/main" val="2409390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point contact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417" y="1718810"/>
            <a:ext cx="798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25" y="22126"/>
            <a:ext cx="1499325" cy="1530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"/>
            <a:ext cx="1215135" cy="1547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75" y="2556966"/>
            <a:ext cx="2520280" cy="1740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7049"/>
          <a:stretch/>
        </p:blipFill>
        <p:spPr>
          <a:xfrm>
            <a:off x="4436985" y="2467453"/>
            <a:ext cx="3595241" cy="120073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37137" y="3654025"/>
            <a:ext cx="5149663" cy="108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fr-CH" kern="0" dirty="0"/>
              <a:t>Quantum point contact: multiple Andreev </a:t>
            </a:r>
            <a:r>
              <a:rPr lang="fr-CH" kern="0" dirty="0" err="1"/>
              <a:t>reflexions</a:t>
            </a:r>
            <a:r>
              <a:rPr lang="fr-CH" kern="0" dirty="0"/>
              <a:t> </a:t>
            </a:r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20" y="4791661"/>
            <a:ext cx="3343862" cy="1944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12" y="4354102"/>
            <a:ext cx="3062543" cy="23819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8152" y="1756107"/>
            <a:ext cx="7454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/>
              <a:t>D. Husmann, S. Uchino, et al. Science 350 62667 (2015). </a:t>
            </a:r>
          </a:p>
        </p:txBody>
      </p:sp>
    </p:spTree>
    <p:extLst>
      <p:ext uri="{BB962C8B-B14F-4D97-AF65-F5344CB8AC3E}">
        <p14:creationId xmlns:p14="http://schemas.microsoft.com/office/powerpoint/2010/main" val="1384306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C9F0-A08E-493A-B589-2409B59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30"/>
            <a:ext cx="8229600" cy="1143000"/>
          </a:xfrm>
        </p:spPr>
        <p:txBody>
          <a:bodyPr/>
          <a:lstStyle/>
          <a:p>
            <a:r>
              <a:rPr lang="en-US" dirty="0"/>
              <a:t>Barrier: Josephson oscillations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CD72A-D657-4ED4-B45F-52A1377C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01" y="7083"/>
            <a:ext cx="1150720" cy="1234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08275B-FD46-4610-9009-36D4E0C09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252961"/>
            <a:ext cx="3063505" cy="3436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0863A7-AB29-40F8-84E3-F45D9447BDE2}"/>
              </a:ext>
            </a:extLst>
          </p:cNvPr>
          <p:cNvSpPr txBox="1"/>
          <p:nvPr/>
        </p:nvSpPr>
        <p:spPr>
          <a:xfrm>
            <a:off x="3851920" y="1241630"/>
            <a:ext cx="405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Valtolina</a:t>
            </a:r>
            <a:r>
              <a:rPr lang="en-US" dirty="0"/>
              <a:t> et al. Science 350 6267 (2015)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2CD65-8D5A-4A4C-AD0E-D3DF7247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24" y="2376010"/>
            <a:ext cx="5490197" cy="33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6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81FF-8E2D-4162-9D80-99351085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Gauge fields</a:t>
            </a:r>
          </a:p>
        </p:txBody>
      </p:sp>
    </p:spTree>
    <p:extLst>
      <p:ext uri="{BB962C8B-B14F-4D97-AF65-F5344CB8AC3E}">
        <p14:creationId xmlns:p14="http://schemas.microsoft.com/office/powerpoint/2010/main" val="2906890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Hall </a:t>
            </a:r>
            <a:r>
              <a:rPr lang="fr-CH" dirty="0" err="1"/>
              <a:t>effect</a:t>
            </a:r>
            <a:endParaRPr lang="fr-CH" dirty="0"/>
          </a:p>
        </p:txBody>
      </p:sp>
      <p:pic>
        <p:nvPicPr>
          <p:cNvPr id="10" name="Picture 2" descr="https://upload.wikimedia.org/wikipedia/en/1/19/Hall_Effect_Measurement_Setup_for_Electr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683844"/>
            <a:ext cx="3513517" cy="22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683844"/>
            <a:ext cx="43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Non </a:t>
            </a:r>
            <a:r>
              <a:rPr lang="fr-CH" sz="2800" dirty="0" err="1"/>
              <a:t>interacting</a:t>
            </a:r>
            <a:r>
              <a:rPr lang="fr-CH" sz="2800" dirty="0"/>
              <a:t>  ``simple’’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707015" y="2396888"/>
          <a:ext cx="3015335" cy="1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444240" progId="Equation.DSMT4">
                  <p:embed/>
                </p:oleObj>
              </mc:Choice>
              <mc:Fallback>
                <p:oleObj name="Equation" r:id="rId3" imgW="850680" imgH="4442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7015" y="2396888"/>
                        <a:ext cx="3015335" cy="157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1867" y="4332470"/>
            <a:ext cx="830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>
                <a:solidFill>
                  <a:srgbClr val="FFFF00"/>
                </a:solidFill>
              </a:rPr>
              <a:t>No interactions: </a:t>
            </a:r>
            <a:r>
              <a:rPr lang="fr-CH" sz="3600" dirty="0" err="1">
                <a:solidFill>
                  <a:srgbClr val="FFFF00"/>
                </a:solidFill>
              </a:rPr>
              <a:t>curvature</a:t>
            </a:r>
            <a:r>
              <a:rPr lang="fr-CH" sz="3600" dirty="0">
                <a:solidFill>
                  <a:srgbClr val="FFFF00"/>
                </a:solidFill>
              </a:rPr>
              <a:t> of fermi surface</a:t>
            </a:r>
            <a:br>
              <a:rPr lang="fr-CH" sz="3600" dirty="0">
                <a:solidFill>
                  <a:srgbClr val="FFFF00"/>
                </a:solidFill>
              </a:rPr>
            </a:br>
            <a:r>
              <a:rPr lang="fr-CH" sz="3600" dirty="0">
                <a:solidFill>
                  <a:srgbClr val="FFFF00"/>
                </a:solidFill>
              </a:rPr>
              <a:t>- </a:t>
            </a:r>
            <a:r>
              <a:rPr lang="fr-CH" sz="3600" dirty="0" err="1">
                <a:solidFill>
                  <a:srgbClr val="FFFF00"/>
                </a:solidFill>
              </a:rPr>
              <a:t>topological</a:t>
            </a:r>
            <a:r>
              <a:rPr lang="fr-CH" sz="3600" dirty="0">
                <a:solidFill>
                  <a:srgbClr val="FFFF00"/>
                </a:solidFill>
              </a:rPr>
              <a:t> formula (</a:t>
            </a:r>
            <a:r>
              <a:rPr lang="fr-CH" sz="3600" dirty="0" err="1">
                <a:solidFill>
                  <a:srgbClr val="FFFF00"/>
                </a:solidFill>
              </a:rPr>
              <a:t>Thouless-Kohmoto</a:t>
            </a:r>
            <a:r>
              <a:rPr lang="fr-CH" sz="36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46" y="5935533"/>
            <a:ext cx="830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>
                <a:solidFill>
                  <a:srgbClr val="FFFF00"/>
                </a:solidFill>
              </a:rPr>
              <a:t>With interactions: open question </a:t>
            </a:r>
          </a:p>
        </p:txBody>
      </p:sp>
    </p:spTree>
    <p:extLst>
      <p:ext uri="{BB962C8B-B14F-4D97-AF65-F5344CB8AC3E}">
        <p14:creationId xmlns:p14="http://schemas.microsoft.com/office/powerpoint/2010/main" val="10547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temperature regime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79" y="1717676"/>
            <a:ext cx="6334960" cy="4141594"/>
          </a:xfrm>
          <a:prstGeom prst="rect">
            <a:avLst/>
          </a:prstGeom>
        </p:spPr>
      </p:pic>
      <p:pic>
        <p:nvPicPr>
          <p:cNvPr id="4" name="Picture 4" descr="ber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2" y="10999"/>
            <a:ext cx="1455738" cy="14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e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1"/>
            <a:ext cx="1443037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4888" y="6264315"/>
            <a:ext cx="6041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G. Leon, C. Berthod, TG PRB 75, 195123 (2007)</a:t>
            </a:r>
          </a:p>
        </p:txBody>
      </p:sp>
    </p:spTree>
    <p:extLst>
      <p:ext uri="{BB962C8B-B14F-4D97-AF65-F5344CB8AC3E}">
        <p14:creationId xmlns:p14="http://schemas.microsoft.com/office/powerpoint/2010/main" val="422080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S-S Quantum point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30"/>
            <a:ext cx="8229600" cy="1620180"/>
          </a:xfrm>
        </p:spPr>
        <p:txBody>
          <a:bodyPr/>
          <a:lstStyle/>
          <a:p>
            <a:r>
              <a:rPr lang="en-US" dirty="0"/>
              <a:t>Theory: Blonder, </a:t>
            </a:r>
            <a:r>
              <a:rPr lang="en-US" dirty="0" err="1"/>
              <a:t>Tinkham</a:t>
            </a:r>
            <a:r>
              <a:rPr lang="en-US" dirty="0"/>
              <a:t>, </a:t>
            </a:r>
            <a:r>
              <a:rPr lang="en-US" dirty="0" err="1"/>
              <a:t>Klapwijk</a:t>
            </a:r>
            <a:r>
              <a:rPr lang="en-US" dirty="0"/>
              <a:t> (1982);  </a:t>
            </a:r>
            <a:r>
              <a:rPr lang="en-US" dirty="0" err="1"/>
              <a:t>Averin</a:t>
            </a:r>
            <a:r>
              <a:rPr lang="en-US" dirty="0"/>
              <a:t>, Bardas (1995); Cueva, Martin-</a:t>
            </a:r>
            <a:r>
              <a:rPr lang="en-US" dirty="0" err="1"/>
              <a:t>Rodero</a:t>
            </a:r>
            <a:r>
              <a:rPr lang="en-US" dirty="0"/>
              <a:t>, </a:t>
            </a:r>
            <a:r>
              <a:rPr lang="en-US" dirty="0" err="1"/>
              <a:t>Yetati</a:t>
            </a:r>
            <a:r>
              <a:rPr lang="en-US" dirty="0"/>
              <a:t> (1996)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76945" y="2888940"/>
            <a:ext cx="4392888" cy="32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5842"/>
            <a:ext cx="3048022" cy="282894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9182" y="7962964"/>
            <a:ext cx="8103179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CH" sz="4000" kern="0" dirty="0"/>
              <a:t>E. </a:t>
            </a:r>
            <a:r>
              <a:rPr lang="fr-CH" sz="4000" kern="0" dirty="0" err="1"/>
              <a:t>Scheer</a:t>
            </a:r>
            <a:r>
              <a:rPr lang="fr-CH" sz="4000" kern="0" dirty="0"/>
              <a:t> et al. PRL 78 3535 (1997) </a:t>
            </a:r>
            <a:endParaRPr lang="en-US" sz="40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40821" y="6122854"/>
            <a:ext cx="8103179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CH" sz="4000" kern="0" dirty="0"/>
              <a:t>E. </a:t>
            </a:r>
            <a:r>
              <a:rPr lang="fr-CH" sz="4000" kern="0" dirty="0" err="1"/>
              <a:t>Scheer</a:t>
            </a:r>
            <a:r>
              <a:rPr lang="fr-CH" sz="4000" kern="0" dirty="0"/>
              <a:t> et al. PRL 78 3535 (1997) 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2112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Cold </a:t>
            </a:r>
            <a:r>
              <a:rPr lang="fr-CH" dirty="0" err="1"/>
              <a:t>atoms</a:t>
            </a:r>
            <a:r>
              <a:rPr lang="fr-CH" dirty="0"/>
              <a:t> (</a:t>
            </a:r>
            <a:r>
              <a:rPr lang="fr-CH" dirty="0" err="1"/>
              <a:t>balistic</a:t>
            </a:r>
            <a:r>
              <a:rPr lang="fr-CH" dirty="0"/>
              <a:t> 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4" y="1419158"/>
            <a:ext cx="5608169" cy="5250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830" y="1417638"/>
            <a:ext cx="5608170" cy="4733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7648F-7012-4297-B30F-E32EB5EC5196}"/>
              </a:ext>
            </a:extLst>
          </p:cNvPr>
          <p:cNvSpPr txBox="1"/>
          <p:nvPr/>
        </p:nvSpPr>
        <p:spPr>
          <a:xfrm>
            <a:off x="6065369" y="6264315"/>
            <a:ext cx="300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Genkina</a:t>
            </a:r>
            <a:r>
              <a:rPr lang="en-US" dirty="0"/>
              <a:t> et al, NJP 21 053021 (2019)</a:t>
            </a:r>
          </a:p>
        </p:txBody>
      </p:sp>
    </p:spTree>
    <p:extLst>
      <p:ext uri="{BB962C8B-B14F-4D97-AF65-F5344CB8AC3E}">
        <p14:creationId xmlns:p14="http://schemas.microsoft.com/office/powerpoint/2010/main" val="5289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Hall </a:t>
            </a:r>
            <a:r>
              <a:rPr lang="fr-CH" dirty="0" err="1"/>
              <a:t>effect</a:t>
            </a:r>
            <a:r>
              <a:rPr lang="fr-CH" dirty="0"/>
              <a:t> on </a:t>
            </a:r>
            <a:r>
              <a:rPr lang="fr-CH" dirty="0" err="1"/>
              <a:t>ladders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4" y="2798930"/>
            <a:ext cx="4184485" cy="2115235"/>
          </a:xfrm>
          <a:prstGeom prst="rect">
            <a:avLst/>
          </a:prstGeom>
        </p:spPr>
      </p:pic>
      <p:pic>
        <p:nvPicPr>
          <p:cNvPr id="4" name="Picture 6" descr="https://dqmp.unige.ch/giamarchi/local/people/photos/square/sebastian.gresch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"/>
            <a:ext cx="1710190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qmp.unige.ch/giamarchi/local/people/photos/square/michele.filipp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67" y="12469"/>
            <a:ext cx="1780633" cy="17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6301" y="1417638"/>
            <a:ext cx="382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rgbClr val="FFFF00"/>
                </a:solidFill>
              </a:rPr>
              <a:t>S. </a:t>
            </a:r>
            <a:r>
              <a:rPr lang="fr-CH" sz="2400" dirty="0" err="1">
                <a:solidFill>
                  <a:srgbClr val="FFFF00"/>
                </a:solidFill>
              </a:rPr>
              <a:t>Greshner</a:t>
            </a:r>
            <a:r>
              <a:rPr lang="fr-CH" sz="2400" dirty="0">
                <a:solidFill>
                  <a:srgbClr val="FFFF00"/>
                </a:solidFill>
              </a:rPr>
              <a:t>, M. Filippone, TG, PRL </a:t>
            </a:r>
            <a:r>
              <a:rPr lang="en-CH" sz="2400" dirty="0">
                <a:solidFill>
                  <a:srgbClr val="FFFF00"/>
                </a:solidFill>
              </a:rPr>
              <a:t>122, 083402 (19)</a:t>
            </a:r>
            <a:endParaRPr lang="fr-CH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085" y="60076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/>
              <a:t>Experiments</a:t>
            </a:r>
            <a:r>
              <a:rPr lang="fr-CH" sz="3200" dirty="0"/>
              <a:t>: out of equilibrium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954" y="531921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/>
              <a:t>Analytic</a:t>
            </a:r>
            <a:r>
              <a:rPr lang="fr-CH" sz="3200" dirty="0"/>
              <a:t>: </a:t>
            </a:r>
            <a:r>
              <a:rPr lang="fr-CH" sz="3200" dirty="0" err="1"/>
              <a:t>calculation</a:t>
            </a:r>
            <a:r>
              <a:rPr lang="fr-CH" sz="3200" dirty="0"/>
              <a:t> on a ring</a:t>
            </a:r>
          </a:p>
        </p:txBody>
      </p:sp>
    </p:spTree>
    <p:extLst>
      <p:ext uri="{BB962C8B-B14F-4D97-AF65-F5344CB8AC3E}">
        <p14:creationId xmlns:p14="http://schemas.microsoft.com/office/powerpoint/2010/main" val="32402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Analytic</a:t>
            </a:r>
            <a:r>
              <a:rPr lang="fr-CH" dirty="0"/>
              <a:t> </a:t>
            </a:r>
            <a:r>
              <a:rPr lang="fr-CH" dirty="0" err="1"/>
              <a:t>calculations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3190875" cy="108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15" y="1538790"/>
            <a:ext cx="3432849" cy="2621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30" y="5634245"/>
            <a:ext cx="4412096" cy="67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30" y="3879050"/>
            <a:ext cx="4108803" cy="8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Numerics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583795"/>
            <a:ext cx="3672408" cy="3060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70" y="1583795"/>
            <a:ext cx="4005445" cy="30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6255"/>
            <a:ext cx="8255800" cy="4590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970" y="1178750"/>
            <a:ext cx="4755087" cy="494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SU(M) </a:t>
            </a:r>
            <a:r>
              <a:rPr lang="fr-CH" dirty="0" err="1"/>
              <a:t>symmetric</a:t>
            </a:r>
            <a:r>
              <a:rPr lang="fr-CH" dirty="0"/>
              <a:t> </a:t>
            </a:r>
            <a:r>
              <a:rPr lang="fr-CH" dirty="0" err="1"/>
              <a:t>ladders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127923"/>
            <a:ext cx="3124770" cy="6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qmp.unige.ch/giamarchi/local/people/photos/rectangle/charles.bardy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3" t="4521" r="15190" b="8068"/>
          <a:stretch/>
        </p:blipFill>
        <p:spPr bwMode="auto">
          <a:xfrm>
            <a:off x="10052" y="14798"/>
            <a:ext cx="1075509" cy="13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Vanishing</a:t>
            </a:r>
            <a:r>
              <a:rPr lang="fr-CH" dirty="0"/>
              <a:t> Hall </a:t>
            </a:r>
            <a:r>
              <a:rPr lang="fr-CH" dirty="0" err="1"/>
              <a:t>response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926595" y="1446645"/>
            <a:ext cx="810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rgbClr val="FFFF00"/>
                </a:solidFill>
              </a:rPr>
              <a:t>M. Filippone, C.E. Bardyn, S. </a:t>
            </a:r>
            <a:r>
              <a:rPr lang="fr-CH" sz="2400" dirty="0" err="1">
                <a:solidFill>
                  <a:srgbClr val="FFFF00"/>
                </a:solidFill>
              </a:rPr>
              <a:t>Greshner</a:t>
            </a:r>
            <a:r>
              <a:rPr lang="fr-CH" sz="2400" dirty="0">
                <a:solidFill>
                  <a:srgbClr val="FFFF00"/>
                </a:solidFill>
              </a:rPr>
              <a:t>, TG, PRL 123, 086803 (19)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04" y="2206277"/>
            <a:ext cx="4722191" cy="3080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4" y="5634245"/>
            <a:ext cx="4042454" cy="927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883" y="5634245"/>
            <a:ext cx="4250635" cy="8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548680"/>
            <a:ext cx="6885765" cy="4905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545" y="5679250"/>
            <a:ext cx="846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>
                <a:solidFill>
                  <a:srgbClr val="FFFF00"/>
                </a:solidFill>
              </a:rPr>
              <a:t>Exact </a:t>
            </a:r>
            <a:r>
              <a:rPr lang="fr-CH" sz="3600" dirty="0" err="1">
                <a:solidFill>
                  <a:srgbClr val="FFFF00"/>
                </a:solidFill>
              </a:rPr>
              <a:t>zero</a:t>
            </a:r>
            <a:r>
              <a:rPr lang="fr-CH" sz="3600" dirty="0">
                <a:solidFill>
                  <a:srgbClr val="FFFF00"/>
                </a:solidFill>
              </a:rPr>
              <a:t> of the Hall </a:t>
            </a:r>
            <a:r>
              <a:rPr lang="fr-CH" sz="3600" dirty="0" err="1">
                <a:solidFill>
                  <a:srgbClr val="FFFF00"/>
                </a:solidFill>
              </a:rPr>
              <a:t>effect</a:t>
            </a:r>
            <a:r>
              <a:rPr lang="fr-CH" sz="3600" dirty="0">
                <a:solidFill>
                  <a:srgbClr val="FFFF00"/>
                </a:solidFill>
              </a:rPr>
              <a:t> for LB </a:t>
            </a:r>
            <a:r>
              <a:rPr lang="fr-CH" sz="3600" dirty="0" err="1">
                <a:solidFill>
                  <a:srgbClr val="FFFF00"/>
                </a:solidFill>
              </a:rPr>
              <a:t>geometry</a:t>
            </a:r>
            <a:endParaRPr lang="fr-CH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Topological </a:t>
            </a:r>
            <a:r>
              <a:rPr lang="fr-CH" dirty="0" err="1"/>
              <a:t>origin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81179"/>
            <a:ext cx="4320480" cy="2657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5" y="1898830"/>
            <a:ext cx="4226183" cy="261029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1550" y="4869160"/>
          <a:ext cx="2758059" cy="102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550" y="4869160"/>
                        <a:ext cx="2758059" cy="102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2130" y="5059750"/>
            <a:ext cx="294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/>
              <a:t>Central charge</a:t>
            </a:r>
          </a:p>
        </p:txBody>
      </p:sp>
    </p:spTree>
    <p:extLst>
      <p:ext uri="{BB962C8B-B14F-4D97-AF65-F5344CB8AC3E}">
        <p14:creationId xmlns:p14="http://schemas.microsoft.com/office/powerpoint/2010/main" val="35988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Robustness</a:t>
            </a:r>
            <a:r>
              <a:rPr lang="fr-CH" dirty="0"/>
              <a:t> to perturbations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529" y="1808820"/>
            <a:ext cx="56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 err="1"/>
              <a:t>Temperature</a:t>
            </a:r>
            <a:r>
              <a:rPr lang="fr-CH" sz="3600" dirty="0"/>
              <a:t>: </a:t>
            </a:r>
            <a:r>
              <a:rPr lang="fr-CH" sz="3600" dirty="0" err="1"/>
              <a:t>energy</a:t>
            </a:r>
            <a:r>
              <a:rPr lang="fr-CH" sz="3600" dirty="0"/>
              <a:t> gap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62" y="2663915"/>
            <a:ext cx="56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 err="1"/>
              <a:t>Interacting</a:t>
            </a:r>
            <a:r>
              <a:rPr lang="fr-CH" sz="3600" dirty="0"/>
              <a:t> systems: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50" y="3429000"/>
            <a:ext cx="5166789" cy="3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11CD-6AC7-4EDE-BBC8-571DDDF0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small B response</a:t>
            </a:r>
          </a:p>
        </p:txBody>
      </p:sp>
    </p:spTree>
    <p:extLst>
      <p:ext uri="{BB962C8B-B14F-4D97-AF65-F5344CB8AC3E}">
        <p14:creationId xmlns:p14="http://schemas.microsoft.com/office/powerpoint/2010/main" val="280750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dirty="0"/>
              <a:t>Organic conductors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1450" y="1206500"/>
            <a:ext cx="3600449" cy="2800349"/>
            <a:chOff x="3172" y="634"/>
            <a:chExt cx="2336" cy="1791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2" y="634"/>
              <a:ext cx="2336" cy="1791"/>
            </a:xfrm>
            <a:prstGeom prst="rect">
              <a:avLst/>
            </a:prstGeom>
            <a:noFill/>
          </p:spPr>
        </p:pic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 rot="686933">
              <a:off x="3232" y="1833"/>
              <a:ext cx="101" cy="504"/>
            </a:xfrm>
            <a:prstGeom prst="upArrow">
              <a:avLst>
                <a:gd name="adj1" fmla="val 26944"/>
                <a:gd name="adj2" fmla="val 154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 rot="4131904">
              <a:off x="3401" y="2008"/>
              <a:ext cx="85" cy="461"/>
            </a:xfrm>
            <a:prstGeom prst="upArrow">
              <a:avLst>
                <a:gd name="adj1" fmla="val 36630"/>
                <a:gd name="adj2" fmla="val 14764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latin typeface="Times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634" y="1975"/>
              <a:ext cx="16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2400">
                  <a:solidFill>
                    <a:schemeClr val="bg1"/>
                  </a:solidFill>
                  <a:latin typeface="Times"/>
                </a:rPr>
                <a:t>c</a:t>
              </a:r>
              <a:endParaRPr lang="fr-FR" sz="2400">
                <a:latin typeface="Times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3258" y="1546"/>
              <a:ext cx="17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r-FR" sz="2400">
                  <a:solidFill>
                    <a:schemeClr val="bg1"/>
                  </a:solidFill>
                  <a:latin typeface="Times"/>
                </a:rPr>
                <a:t>b</a:t>
              </a:r>
              <a:endParaRPr lang="fr-FR" sz="2400">
                <a:latin typeface="Times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9575" y="1295400"/>
            <a:ext cx="49244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3394" y="1384300"/>
            <a:ext cx="4850606" cy="401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71900" y="5518150"/>
            <a:ext cx="53721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A. Schwartz et al. PRB 58 1261 (1998)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0350" y="6096000"/>
            <a:ext cx="608965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First observation of LL/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powerlaw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!!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207000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TG PRB (91) :</a:t>
            </a:r>
            <a:br>
              <a:rPr lang="en-US" sz="2400" dirty="0"/>
            </a:br>
            <a:r>
              <a:rPr lang="en-US" sz="2400" dirty="0" err="1"/>
              <a:t>Physica</a:t>
            </a:r>
            <a:r>
              <a:rPr lang="en-US" sz="2400" dirty="0"/>
              <a:t> B 230 (1996)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5" y="4284095"/>
            <a:ext cx="3150350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49217"/>
          </a:xfrm>
        </p:spPr>
        <p:txBody>
          <a:bodyPr/>
          <a:lstStyle/>
          <a:p>
            <a:r>
              <a:rPr lang="fr-CH" dirty="0"/>
              <a:t>Meissner </a:t>
            </a:r>
            <a:r>
              <a:rPr lang="fr-CH" dirty="0" err="1"/>
              <a:t>effect</a:t>
            </a:r>
            <a:r>
              <a:rPr lang="fr-CH" dirty="0"/>
              <a:t> in </a:t>
            </a:r>
            <a:r>
              <a:rPr lang="fr-CH" dirty="0" err="1"/>
              <a:t>bosonic</a:t>
            </a:r>
            <a:r>
              <a:rPr lang="fr-CH" dirty="0"/>
              <a:t> </a:t>
            </a:r>
            <a:r>
              <a:rPr lang="fr-CH" dirty="0" err="1"/>
              <a:t>ladders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01570" y="3293985"/>
            <a:ext cx="8354942" cy="18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/>
            <a:r>
              <a:rPr lang="en-US" sz="4000" b="0" dirty="0">
                <a:solidFill>
                  <a:schemeClr val="tx1"/>
                </a:solidFill>
                <a:effectLst/>
              </a:rPr>
              <a:t>E. Orignac, TG, PRB 64 144515 (2001)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2151"/>
          <a:stretch/>
        </p:blipFill>
        <p:spPr>
          <a:xfrm>
            <a:off x="1871700" y="5153942"/>
            <a:ext cx="5864319" cy="1215135"/>
          </a:xfrm>
          <a:prstGeom prst="rect">
            <a:avLst/>
          </a:prstGeom>
        </p:spPr>
      </p:pic>
      <p:pic>
        <p:nvPicPr>
          <p:cNvPr id="6" name="Picture 5" descr="edmond.orignac.jpg"/>
          <p:cNvPicPr>
            <a:picLocks noChangeAspect="1"/>
          </p:cNvPicPr>
          <p:nvPr/>
        </p:nvPicPr>
        <p:blipFill>
          <a:blip r:embed="rId3" cstate="print"/>
          <a:srcRect l="1275" r="5335" b="22389"/>
          <a:stretch>
            <a:fillRect/>
          </a:stretch>
        </p:blipFill>
        <p:spPr>
          <a:xfrm>
            <a:off x="18988" y="1518766"/>
            <a:ext cx="1641553" cy="17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3" y="602637"/>
            <a:ext cx="4561137" cy="1975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255" y="3482208"/>
            <a:ext cx="835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/>
              <a:t>Orbital </a:t>
            </a:r>
            <a:r>
              <a:rPr lang="fr-CH" sz="3600" dirty="0" err="1"/>
              <a:t>currents</a:t>
            </a:r>
            <a:r>
              <a:rPr lang="fr-CH" sz="3600" dirty="0"/>
              <a:t> (``Meissner’’ </a:t>
            </a:r>
            <a:r>
              <a:rPr lang="fr-CH" sz="3600" dirty="0" err="1"/>
              <a:t>effect</a:t>
            </a:r>
            <a:r>
              <a:rPr lang="fr-CH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9255" y="4329100"/>
            <a:ext cx="835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/>
              <a:t>Field ``Hc1’’: </a:t>
            </a:r>
            <a:r>
              <a:rPr lang="fr-CH" sz="3600" dirty="0" err="1"/>
              <a:t>appearance</a:t>
            </a:r>
            <a:r>
              <a:rPr lang="fr-CH" sz="3600" dirty="0"/>
              <a:t> of </a:t>
            </a:r>
            <a:r>
              <a:rPr lang="fr-CH" sz="3600" dirty="0" err="1"/>
              <a:t>vortices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50" y="413665"/>
            <a:ext cx="4033663" cy="26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Artificial</a:t>
            </a:r>
            <a:r>
              <a:rPr lang="fr-CH" dirty="0"/>
              <a:t> gauge </a:t>
            </a:r>
            <a:r>
              <a:rPr lang="fr-CH" dirty="0" err="1"/>
              <a:t>field</a:t>
            </a:r>
            <a:r>
              <a:rPr lang="fr-CH" dirty="0"/>
              <a:t> (cold </a:t>
            </a:r>
            <a:r>
              <a:rPr lang="fr-CH" dirty="0" err="1"/>
              <a:t>atoms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95206"/>
            <a:ext cx="761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M Atala et al. Nat </a:t>
            </a:r>
            <a:r>
              <a:rPr lang="fr-CH" sz="2800" dirty="0" err="1"/>
              <a:t>Phys</a:t>
            </a:r>
            <a:r>
              <a:rPr lang="fr-CH" sz="2800" dirty="0"/>
              <a:t>, 10 588 (2014)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0" y="3150557"/>
            <a:ext cx="6455992" cy="300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6" y="2933946"/>
            <a:ext cx="4221343" cy="3653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685" y="2796997"/>
            <a:ext cx="5259217" cy="39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55" y="179539"/>
            <a:ext cx="8229600" cy="1143000"/>
          </a:xfrm>
        </p:spPr>
        <p:txBody>
          <a:bodyPr/>
          <a:lstStyle/>
          <a:p>
            <a:r>
              <a:rPr lang="fr-CH" dirty="0"/>
              <a:t>Hall </a:t>
            </a:r>
            <a:r>
              <a:rPr lang="fr-CH" dirty="0" err="1"/>
              <a:t>votage</a:t>
            </a:r>
            <a:r>
              <a:rPr lang="fr-CH" dirty="0"/>
              <a:t> vs </a:t>
            </a:r>
            <a:r>
              <a:rPr lang="fr-CH" dirty="0" err="1"/>
              <a:t>polarization</a:t>
            </a:r>
            <a:endParaRPr lang="fr-CH" dirty="0"/>
          </a:p>
        </p:txBody>
      </p:sp>
      <p:pic>
        <p:nvPicPr>
          <p:cNvPr id="4" name="Picture 6" descr="https://dqmp.unige.ch/giamarchi/local/people/photos/square/sebastian.gresch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1" y="-11628"/>
            <a:ext cx="1235384" cy="12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7339" y="1264308"/>
            <a:ext cx="507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rgbClr val="FFFF00"/>
                </a:solidFill>
              </a:rPr>
              <a:t>M. Buser, S. </a:t>
            </a:r>
            <a:r>
              <a:rPr lang="fr-CH" sz="2400" dirty="0" err="1">
                <a:solidFill>
                  <a:srgbClr val="FFFF00"/>
                </a:solidFill>
              </a:rPr>
              <a:t>Greshner</a:t>
            </a:r>
            <a:r>
              <a:rPr lang="fr-CH" sz="2400" dirty="0">
                <a:solidFill>
                  <a:srgbClr val="FFFF00"/>
                </a:solidFill>
              </a:rPr>
              <a:t>, U. Schollwöck, TG, PRL </a:t>
            </a:r>
            <a:r>
              <a:rPr lang="en-CH" sz="2400" dirty="0">
                <a:solidFill>
                  <a:srgbClr val="FFFF00"/>
                </a:solidFill>
              </a:rPr>
              <a:t>12</a:t>
            </a:r>
            <a:r>
              <a:rPr lang="en-US" sz="2400" dirty="0">
                <a:solidFill>
                  <a:srgbClr val="FFFF00"/>
                </a:solidFill>
              </a:rPr>
              <a:t>6</a:t>
            </a:r>
            <a:r>
              <a:rPr lang="en-CH" sz="2400" dirty="0">
                <a:solidFill>
                  <a:srgbClr val="FFFF00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030501</a:t>
            </a:r>
            <a:r>
              <a:rPr lang="en-CH" sz="2400" dirty="0">
                <a:solidFill>
                  <a:srgbClr val="FFFF00"/>
                </a:solidFill>
              </a:rPr>
              <a:t> (</a:t>
            </a:r>
            <a:r>
              <a:rPr lang="en-US" sz="2400" dirty="0">
                <a:solidFill>
                  <a:srgbClr val="FFFF00"/>
                </a:solidFill>
              </a:rPr>
              <a:t>21</a:t>
            </a:r>
            <a:r>
              <a:rPr lang="en-CH" sz="2400" dirty="0">
                <a:solidFill>
                  <a:srgbClr val="FFFF00"/>
                </a:solidFill>
              </a:rPr>
              <a:t>)</a:t>
            </a:r>
            <a:endParaRPr lang="fr-CH" sz="24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C3998-E1C1-4812-8188-07090D97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299" y="1374178"/>
            <a:ext cx="1080590" cy="1289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14F315-A775-44DB-959A-B71913F3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519" y="12469"/>
            <a:ext cx="1057463" cy="1348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D8A42-FB3B-45FA-B1DA-DF3AEF7F5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15" y="2438890"/>
            <a:ext cx="3994283" cy="1530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EB617A-9F14-406D-B3A9-55EAAC0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10" y="5454225"/>
            <a:ext cx="5353325" cy="1162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65931D-3FBC-4C0C-925D-937621BF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2130" y="3369167"/>
            <a:ext cx="3303289" cy="33234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352741-CA81-4F81-9347-6D42A5286B2F}"/>
              </a:ext>
            </a:extLst>
          </p:cNvPr>
          <p:cNvSpPr txBox="1"/>
          <p:nvPr/>
        </p:nvSpPr>
        <p:spPr>
          <a:xfrm>
            <a:off x="341530" y="4265960"/>
            <a:ext cx="507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Practical protocol to compute Hall </a:t>
            </a:r>
            <a:r>
              <a:rPr lang="en-US" sz="2400" b="1" dirty="0">
                <a:solidFill>
                  <a:srgbClr val="FFFF00"/>
                </a:solidFill>
              </a:rPr>
              <a:t>voltage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Vh</a:t>
            </a:r>
            <a:r>
              <a:rPr lang="en-US" sz="2400" dirty="0">
                <a:solidFill>
                  <a:srgbClr val="FFFF00"/>
                </a:solidFill>
              </a:rPr>
              <a:t> from Hall </a:t>
            </a:r>
            <a:r>
              <a:rPr lang="en-US" sz="2400" b="1" dirty="0">
                <a:solidFill>
                  <a:srgbClr val="FFFF00"/>
                </a:solidFill>
              </a:rPr>
              <a:t>polarization</a:t>
            </a:r>
            <a:r>
              <a:rPr lang="en-US" sz="2400" dirty="0">
                <a:solidFill>
                  <a:srgbClr val="FFFF00"/>
                </a:solidFill>
              </a:rPr>
              <a:t> Ph</a:t>
            </a:r>
            <a:endParaRPr lang="fr-CH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F34-F709-47EC-8A05-CB9864BF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CE0D-9DC3-4860-9A9F-94C537276FCA}"/>
              </a:ext>
            </a:extLst>
          </p:cNvPr>
          <p:cNvSpPr txBox="1">
            <a:spLocks/>
          </p:cNvSpPr>
          <p:nvPr/>
        </p:nvSpPr>
        <p:spPr>
          <a:xfrm>
            <a:off x="461514" y="3423059"/>
            <a:ext cx="8229600" cy="692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Disordered systems (Localization)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DF941F-8C56-4204-B9A0-93EBD700344C}"/>
              </a:ext>
            </a:extLst>
          </p:cNvPr>
          <p:cNvSpPr txBox="1">
            <a:spLocks/>
          </p:cNvSpPr>
          <p:nvPr/>
        </p:nvSpPr>
        <p:spPr>
          <a:xfrm>
            <a:off x="457200" y="4304816"/>
            <a:ext cx="8229600" cy="692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Transverse transport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E91784-EBF4-4BDA-9FCD-AAE4C0F62AF3}"/>
              </a:ext>
            </a:extLst>
          </p:cNvPr>
          <p:cNvSpPr txBox="1">
            <a:spLocks/>
          </p:cNvSpPr>
          <p:nvPr/>
        </p:nvSpPr>
        <p:spPr>
          <a:xfrm>
            <a:off x="476956" y="5186573"/>
            <a:ext cx="8229600" cy="692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Transport through dissipative structures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B9838D-CD0B-4D5F-8D5C-83115750E11A}"/>
              </a:ext>
            </a:extLst>
          </p:cNvPr>
          <p:cNvSpPr txBox="1">
            <a:spLocks/>
          </p:cNvSpPr>
          <p:nvPr/>
        </p:nvSpPr>
        <p:spPr>
          <a:xfrm>
            <a:off x="446001" y="1659545"/>
            <a:ext cx="8229600" cy="692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Lower temperatures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A70C2F-6935-4130-ADA1-108DB28CCABE}"/>
              </a:ext>
            </a:extLst>
          </p:cNvPr>
          <p:cNvSpPr txBox="1">
            <a:spLocks/>
          </p:cNvSpPr>
          <p:nvPr/>
        </p:nvSpPr>
        <p:spPr>
          <a:xfrm>
            <a:off x="457200" y="2541302"/>
            <a:ext cx="8229600" cy="692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More homogeneous systems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A73626-FBD1-4758-BE90-1F8332E54598}"/>
              </a:ext>
            </a:extLst>
          </p:cNvPr>
          <p:cNvSpPr txBox="1">
            <a:spLocks/>
          </p:cNvSpPr>
          <p:nvPr/>
        </p:nvSpPr>
        <p:spPr>
          <a:xfrm>
            <a:off x="446001" y="6068328"/>
            <a:ext cx="8229600" cy="692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The sky is the limit !! </a:t>
            </a:r>
          </a:p>
        </p:txBody>
      </p:sp>
    </p:spTree>
    <p:extLst>
      <p:ext uri="{BB962C8B-B14F-4D97-AF65-F5344CB8AC3E}">
        <p14:creationId xmlns:p14="http://schemas.microsoft.com/office/powerpoint/2010/main" val="7867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https://dqmp.unige.ch/giamarchi/local/people/photos/square/anne-maria.visu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34" y="764869"/>
            <a:ext cx="656714" cy="6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658" t="6837" r="4795" b="31632"/>
          <a:stretch/>
        </p:blipFill>
        <p:spPr>
          <a:xfrm>
            <a:off x="2549290" y="764869"/>
            <a:ext cx="609482" cy="664889"/>
          </a:xfrm>
          <a:prstGeom prst="rect">
            <a:avLst/>
          </a:prstGeom>
        </p:spPr>
      </p:pic>
      <p:pic>
        <p:nvPicPr>
          <p:cNvPr id="6" name="Picture 2" descr="https://dqmp.unige.ch/giamarchi/local/people/photos/square/michele.filipp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87" y="764868"/>
            <a:ext cx="656715" cy="6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qmp.unige.ch/giamarchi/local/people/photos/square/charles.bardy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64" y="763890"/>
            <a:ext cx="656714" cy="6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dqmp.unige.ch/giamarchi/local/people/photos/square/sebastian.gresch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10" y="764868"/>
            <a:ext cx="656715" cy="6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86126" y="1902067"/>
            <a:ext cx="123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P. Grisins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4503" y="1474413"/>
            <a:ext cx="146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A.-M. Visuri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708" y="1893847"/>
            <a:ext cx="146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S. Greschner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1289" y="1453670"/>
            <a:ext cx="146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M. Filippone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011" y="1902067"/>
            <a:ext cx="123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C. Bardyn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464" y="3567705"/>
            <a:ext cx="4250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>
                <a:solidFill>
                  <a:srgbClr val="FFFF00"/>
                </a:solidFill>
              </a:rPr>
              <a:t>Experiments</a:t>
            </a:r>
            <a:r>
              <a:rPr lang="fr-CH" sz="2800" dirty="0">
                <a:solidFill>
                  <a:srgbClr val="FFFF00"/>
                </a:solidFill>
              </a:rPr>
              <a:t>:</a:t>
            </a:r>
          </a:p>
          <a:p>
            <a:r>
              <a:rPr lang="fr-CH" sz="2800" dirty="0" err="1"/>
              <a:t>Esslinger’s</a:t>
            </a:r>
            <a:r>
              <a:rPr lang="fr-CH" sz="2800" dirty="0"/>
              <a:t> group (ETHZ)</a:t>
            </a:r>
          </a:p>
          <a:p>
            <a:r>
              <a:rPr lang="fr-CH" sz="2800" dirty="0" err="1"/>
              <a:t>Brantut’s</a:t>
            </a:r>
            <a:r>
              <a:rPr lang="fr-CH" sz="2800" dirty="0"/>
              <a:t> group (EPFL) </a:t>
            </a:r>
          </a:p>
          <a:p>
            <a:r>
              <a:rPr lang="fr-CH" sz="2800" dirty="0" err="1"/>
              <a:t>Fallani’s</a:t>
            </a:r>
            <a:r>
              <a:rPr lang="fr-CH" sz="2800" dirty="0"/>
              <a:t> group (LENS)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3" y="765969"/>
            <a:ext cx="650625" cy="6643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0082" y="1491860"/>
            <a:ext cx="12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S. Uchino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651" y="83963"/>
            <a:ext cx="176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FFFF00"/>
                </a:solidFill>
              </a:rPr>
              <a:t>Theory: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77F55-6378-4534-B9A9-7D4D3040A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91" y="750244"/>
            <a:ext cx="600443" cy="6957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02BC0C-8CBD-4316-9F69-64EFF09F6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0395" y="748059"/>
            <a:ext cx="582888" cy="6911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280329-D109-4C36-B41D-67A5BC1FD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3941" y="755397"/>
            <a:ext cx="582888" cy="6957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DC76A8-B6FB-463D-B1B1-AB977E87F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3440" y="764724"/>
            <a:ext cx="528939" cy="674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BB23C5-ADE6-4997-A790-5B3A350C66C5}"/>
              </a:ext>
            </a:extLst>
          </p:cNvPr>
          <p:cNvSpPr txBox="1"/>
          <p:nvPr/>
        </p:nvSpPr>
        <p:spPr>
          <a:xfrm>
            <a:off x="6422230" y="1487242"/>
            <a:ext cx="110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M. Buser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4EB48D-2400-4A03-B8E0-22ED5C641B18}"/>
              </a:ext>
            </a:extLst>
          </p:cNvPr>
          <p:cNvSpPr txBox="1"/>
          <p:nvPr/>
        </p:nvSpPr>
        <p:spPr>
          <a:xfrm>
            <a:off x="6316953" y="1891297"/>
            <a:ext cx="159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U. Schollwöck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C34FCC-A933-4ECC-85CE-6C055113C90D}"/>
              </a:ext>
            </a:extLst>
          </p:cNvPr>
          <p:cNvSpPr txBox="1"/>
          <p:nvPr/>
        </p:nvSpPr>
        <p:spPr>
          <a:xfrm>
            <a:off x="7797445" y="1504305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T. Jin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1AB9F3-88BB-4FD8-AB84-4059C10151C4}"/>
              </a:ext>
            </a:extLst>
          </p:cNvPr>
          <p:cNvSpPr txBox="1"/>
          <p:nvPr/>
        </p:nvSpPr>
        <p:spPr>
          <a:xfrm>
            <a:off x="7989950" y="1851886"/>
            <a:ext cx="115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J. Ferreira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6CD182-3B8A-42D8-B830-C1E9831E4E4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10309" b="21503"/>
          <a:stretch/>
        </p:blipFill>
        <p:spPr>
          <a:xfrm>
            <a:off x="5912880" y="4059069"/>
            <a:ext cx="1129872" cy="1163005"/>
          </a:xfrm>
          <a:prstGeom prst="rect">
            <a:avLst/>
          </a:prstGeom>
        </p:spPr>
      </p:pic>
      <p:pic>
        <p:nvPicPr>
          <p:cNvPr id="30" name="Picture 2" descr="Image result">
            <a:extLst>
              <a:ext uri="{FF2B5EF4-FFF2-40B4-BE49-F238E27FC236}">
                <a16:creationId xmlns:a16="http://schemas.microsoft.com/office/drawing/2014/main" id="{FD38340A-563A-47EA-8D6D-364C69ABC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-14022" r="-6300" b="22039"/>
          <a:stretch/>
        </p:blipFill>
        <p:spPr bwMode="auto">
          <a:xfrm>
            <a:off x="4353773" y="3834045"/>
            <a:ext cx="1131756" cy="13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875509-CD3C-43A8-87C2-7DE3F2B4FC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2331" y="4039383"/>
            <a:ext cx="990110" cy="1178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A8F65-A3F0-4EFE-8713-E034467EB7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617" y="748059"/>
            <a:ext cx="573648" cy="691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37E164-82B5-4CFE-9898-816B2B0BE9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8827" y="762769"/>
            <a:ext cx="656714" cy="6567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2DC9C0B-9558-4379-91AF-A435887635B7}"/>
              </a:ext>
            </a:extLst>
          </p:cNvPr>
          <p:cNvSpPr txBox="1"/>
          <p:nvPr/>
        </p:nvSpPr>
        <p:spPr>
          <a:xfrm>
            <a:off x="881600" y="1924463"/>
            <a:ext cx="106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G. Leon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659837-F880-4B44-BCC8-EB22713DE5F9}"/>
              </a:ext>
            </a:extLst>
          </p:cNvPr>
          <p:cNvSpPr txBox="1"/>
          <p:nvPr/>
        </p:nvSpPr>
        <p:spPr>
          <a:xfrm>
            <a:off x="88540" y="1501957"/>
            <a:ext cx="133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C. Berthod</a:t>
            </a:r>
          </a:p>
        </p:txBody>
      </p:sp>
    </p:spTree>
    <p:extLst>
      <p:ext uri="{BB962C8B-B14F-4D97-AF65-F5344CB8AC3E}">
        <p14:creationId xmlns:p14="http://schemas.microsoft.com/office/powerpoint/2010/main" val="645268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la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569325" cy="593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05" y="3139600"/>
            <a:ext cx="4057980" cy="28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382090" y="5949280"/>
            <a:ext cx="358140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G.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Mihaly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et al., PRL 84 2670 (00)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5" y="2861568"/>
            <a:ext cx="3452908" cy="309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52400" y="5949280"/>
            <a:ext cx="358140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J. Moser et al., PRL 84 2674 (00)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5" y="22888"/>
            <a:ext cx="8229600" cy="1143000"/>
          </a:xfrm>
        </p:spPr>
        <p:txBody>
          <a:bodyPr/>
          <a:lstStyle/>
          <a:p>
            <a:r>
              <a:rPr lang="fr-CH" dirty="0"/>
              <a:t>Hall </a:t>
            </a:r>
            <a:r>
              <a:rPr lang="fr-CH" dirty="0" err="1"/>
              <a:t>effect</a:t>
            </a:r>
            <a:r>
              <a:rPr lang="fr-CH" dirty="0"/>
              <a:t> </a:t>
            </a:r>
            <a:r>
              <a:rPr lang="fr-CH" dirty="0" err="1"/>
              <a:t>condensed</a:t>
            </a:r>
            <a:r>
              <a:rPr lang="fr-CH" dirty="0"/>
              <a:t> </a:t>
            </a:r>
            <a:r>
              <a:rPr lang="fr-CH" dirty="0" err="1"/>
              <a:t>matter</a:t>
            </a:r>
            <a:endParaRPr lang="fr-CH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14" y="1238001"/>
            <a:ext cx="1620257" cy="156778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008" y="1160083"/>
            <a:ext cx="4827992" cy="20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C816-8C57-4CE8-B0F4-A8D13AA6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to compute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EB8F-07E0-4EBF-B69A-0BEA815D1A17}"/>
              </a:ext>
            </a:extLst>
          </p:cNvPr>
          <p:cNvSpPr txBox="1">
            <a:spLocks/>
          </p:cNvSpPr>
          <p:nvPr/>
        </p:nvSpPr>
        <p:spPr>
          <a:xfrm>
            <a:off x="457200" y="1476830"/>
            <a:ext cx="8229600" cy="6020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/>
              <a:t>Kubo formula [1957]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F9AEAC-6AB7-42F5-A920-0FAB11C1ED9A}"/>
              </a:ext>
            </a:extLst>
          </p:cNvPr>
          <p:cNvSpPr txBox="1">
            <a:spLocks/>
          </p:cNvSpPr>
          <p:nvPr/>
        </p:nvSpPr>
        <p:spPr>
          <a:xfrm>
            <a:off x="457055" y="4059070"/>
            <a:ext cx="8229600" cy="6020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kern="0" dirty="0" err="1"/>
              <a:t>Landauer-Büttiker</a:t>
            </a:r>
            <a:r>
              <a:rPr lang="en-US" kern="0"/>
              <a:t> formula [1957]</a:t>
            </a:r>
            <a:endParaRPr lang="en-US" kern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2B2D6B-332D-46AA-AE45-945B91D5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2153921"/>
            <a:ext cx="1308914" cy="14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E3F046-91FB-4CC6-BED1-B00FB8DB0FB0}"/>
              </a:ext>
            </a:extLst>
          </p:cNvPr>
          <p:cNvSpPr txBox="1"/>
          <p:nvPr/>
        </p:nvSpPr>
        <p:spPr>
          <a:xfrm>
            <a:off x="2286000" y="32453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https://en.wikipedia.org/wiki/Kubo_formula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248A-A13E-4E7D-A84A-F68E8CD4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33" y="4779150"/>
            <a:ext cx="1189620" cy="1613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47C34C-3D23-4829-9E67-B618EC71FCD7}"/>
              </a:ext>
            </a:extLst>
          </p:cNvPr>
          <p:cNvSpPr txBox="1"/>
          <p:nvPr/>
        </p:nvSpPr>
        <p:spPr>
          <a:xfrm>
            <a:off x="116505" y="64566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https://en.wikipedia.org/wiki/Rolf_Landauer</a:t>
            </a:r>
          </a:p>
        </p:txBody>
      </p:sp>
      <p:pic>
        <p:nvPicPr>
          <p:cNvPr id="1028" name="Picture 4" descr="Schweizerische Physikalische Gesellschaft- Obituary for SPS Member Markus  Büttiker">
            <a:extLst>
              <a:ext uri="{FF2B5EF4-FFF2-40B4-BE49-F238E27FC236}">
                <a16:creationId xmlns:a16="http://schemas.microsoft.com/office/drawing/2014/main" id="{45F2441F-E4A7-438D-85D0-3AFB45F85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4709045"/>
            <a:ext cx="1189620" cy="16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78E4E8-2503-4482-9887-EA0B79CCA2B8}"/>
              </a:ext>
            </a:extLst>
          </p:cNvPr>
          <p:cNvSpPr txBox="1"/>
          <p:nvPr/>
        </p:nvSpPr>
        <p:spPr>
          <a:xfrm>
            <a:off x="4571855" y="64326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https://de.wikipedia.org/wiki/</a:t>
            </a:r>
            <a:r>
              <a:rPr lang="en-US" dirty="0" err="1"/>
              <a:t>Markus_Büttiker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C0A1-9882-4A08-9A27-75575020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atoms</a:t>
            </a:r>
          </a:p>
        </p:txBody>
      </p:sp>
    </p:spTree>
    <p:extLst>
      <p:ext uri="{BB962C8B-B14F-4D97-AF65-F5344CB8AC3E}">
        <p14:creationId xmlns:p14="http://schemas.microsoft.com/office/powerpoint/2010/main" val="358950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2" y="1455712"/>
            <a:ext cx="4888668" cy="99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05793"/>
            <a:ext cx="2203563" cy="2921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53" y="2618910"/>
            <a:ext cx="3313163" cy="2103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72" y="4824155"/>
            <a:ext cx="3257727" cy="173745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Reservoirs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10309" b="21503"/>
          <a:stretch/>
        </p:blipFill>
        <p:spPr>
          <a:xfrm>
            <a:off x="6702" y="0"/>
            <a:ext cx="1433748" cy="1475792"/>
          </a:xfrm>
          <a:prstGeom prst="rect">
            <a:avLst/>
          </a:prstGeom>
        </p:spPr>
      </p:pic>
      <p:pic>
        <p:nvPicPr>
          <p:cNvPr id="62466" name="Picture 2" descr="Image resul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-14022" r="-6300" b="22039"/>
          <a:stretch/>
        </p:blipFill>
        <p:spPr bwMode="auto">
          <a:xfrm>
            <a:off x="7694229" y="-276483"/>
            <a:ext cx="1590204" cy="19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miniscience.com/kits/KITSEC/Simple_Electric_Circuit_ON_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264097" y="3088977"/>
            <a:ext cx="4219674" cy="31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1950" y="2777810"/>
            <a:ext cx="4796169" cy="37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610"/>
  <p:tag name="DEFAULTHEIGHT" val="431"/>
  <p:tag name="DEFAULTDISPLAYSOURCE" val="\documentclass{article}\pagestyle{empty}&#10;\usepackage[usenames]{color}&#10;\begin{document}&#10;\color{Yellow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color{yellow}&#10;&#10;$$ \sigma(\omega) \sim \omega^{-\nu}$$&#10;\end{document}"/>
  <p:tag name="IGUANATEXSIZE" val="20"/>
</p:tagLst>
</file>

<file path=ppt/theme/theme1.xml><?xml version="1.0" encoding="utf-8"?>
<a:theme xmlns:a="http://schemas.openxmlformats.org/drawingml/2006/main" name="Ruisseau">
  <a:themeElements>
    <a:clrScheme name="Ruisseau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7928</TotalTime>
  <Words>1075</Words>
  <Application>Microsoft Office PowerPoint</Application>
  <PresentationFormat>On-screen Show (4:3)</PresentationFormat>
  <Paragraphs>159</Paragraphs>
  <Slides>56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cmmi10</vt:lpstr>
      <vt:lpstr>cmsy8</vt:lpstr>
      <vt:lpstr>Arial</vt:lpstr>
      <vt:lpstr>cmr10</vt:lpstr>
      <vt:lpstr>cmex10</vt:lpstr>
      <vt:lpstr>Times New Roman</vt:lpstr>
      <vt:lpstr>Garamond</vt:lpstr>
      <vt:lpstr>Wingdings</vt:lpstr>
      <vt:lpstr>cmsy10</vt:lpstr>
      <vt:lpstr>Times</vt:lpstr>
      <vt:lpstr>cmmi8</vt:lpstr>
      <vt:lpstr>cmr7</vt:lpstr>
      <vt:lpstr>Ruisseau</vt:lpstr>
      <vt:lpstr>Equation</vt:lpstr>
      <vt:lpstr>Quantum transport in cold atomic systems</vt:lpstr>
      <vt:lpstr>Transport </vt:lpstr>
      <vt:lpstr>Out of equilibrium situations</vt:lpstr>
      <vt:lpstr>S-S Quantum point contact</vt:lpstr>
      <vt:lpstr>Organic conductors</vt:lpstr>
      <vt:lpstr>Hall effect condensed matter</vt:lpstr>
      <vt:lpstr>Methods to compute transport</vt:lpstr>
      <vt:lpstr>Cold atoms</vt:lpstr>
      <vt:lpstr>Reservoirs</vt:lpstr>
      <vt:lpstr>PowerPoint Presentation</vt:lpstr>
      <vt:lpstr>Interaction effects</vt:lpstr>
      <vt:lpstr>Bulk/Kubo (shaking, “kick”,..)</vt:lpstr>
      <vt:lpstr>PowerPoint Presentation</vt:lpstr>
      <vt:lpstr>PowerPoint Presentation</vt:lpstr>
      <vt:lpstr>Mesoscopic transport</vt:lpstr>
      <vt:lpstr>Atomtronic</vt:lpstr>
      <vt:lpstr>No interactions: band insulator</vt:lpstr>
      <vt:lpstr>Weak periodic lattice in 1D</vt:lpstr>
      <vt:lpstr>PowerPoint Presentation</vt:lpstr>
      <vt:lpstr>One dimension is special ! </vt:lpstr>
      <vt:lpstr>Mott transition: bosons</vt:lpstr>
      <vt:lpstr>PowerPoint Presentation</vt:lpstr>
      <vt:lpstr>Fermions with attraction</vt:lpstr>
      <vt:lpstr>Many-body insulator  ``pinned’’ L.E. liquid</vt:lpstr>
      <vt:lpstr>Experimental evidence for L.E. liquid</vt:lpstr>
      <vt:lpstr>Dissipation</vt:lpstr>
      <vt:lpstr>Dissipative Atomic point contact</vt:lpstr>
      <vt:lpstr>Lindblad reservoirs and losses</vt:lpstr>
      <vt:lpstr>Other transport</vt:lpstr>
      <vt:lpstr>Spin transport </vt:lpstr>
      <vt:lpstr>Spin transport and spin drag</vt:lpstr>
      <vt:lpstr>Solution (using Sine-Gordon)</vt:lpstr>
      <vt:lpstr>Comparison with experiments</vt:lpstr>
      <vt:lpstr>Non linear transport</vt:lpstr>
      <vt:lpstr>Quantum point contact</vt:lpstr>
      <vt:lpstr>Barrier: Josephson oscillations</vt:lpstr>
      <vt:lpstr>Artificial Gauge fields</vt:lpstr>
      <vt:lpstr>Hall effect</vt:lpstr>
      <vt:lpstr>High temperature regime</vt:lpstr>
      <vt:lpstr>Cold atoms (balistic !)</vt:lpstr>
      <vt:lpstr>Hall effect on ladders</vt:lpstr>
      <vt:lpstr>Analytic calculations</vt:lpstr>
      <vt:lpstr>Numerics</vt:lpstr>
      <vt:lpstr>SU(M) symmetric ladders</vt:lpstr>
      <vt:lpstr>Vanishing Hall response</vt:lpstr>
      <vt:lpstr>PowerPoint Presentation</vt:lpstr>
      <vt:lpstr>Topological origin</vt:lpstr>
      <vt:lpstr>Robustness to perturbations</vt:lpstr>
      <vt:lpstr>Beyond small B response</vt:lpstr>
      <vt:lpstr>Meissner effect in bosonic ladders</vt:lpstr>
      <vt:lpstr>PowerPoint Presentation</vt:lpstr>
      <vt:lpstr>Artificial gauge field (cold atoms)</vt:lpstr>
      <vt:lpstr>Hall votage vs polarization</vt:lpstr>
      <vt:lpstr>Many other challenges</vt:lpstr>
      <vt:lpstr>PowerPoint Presentation</vt:lpstr>
      <vt:lpstr>PowerPoint Presentation</vt:lpstr>
    </vt:vector>
  </TitlesOfParts>
  <Company>Universite de Geneve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Deconfinement</dc:title>
  <dc:creator>Thierry Giamarchi</dc:creator>
  <cp:lastModifiedBy>Thierry Giamarchi</cp:lastModifiedBy>
  <cp:revision>750</cp:revision>
  <dcterms:created xsi:type="dcterms:W3CDTF">2004-03-03T22:07:59Z</dcterms:created>
  <dcterms:modified xsi:type="dcterms:W3CDTF">2021-09-22T10:02:10Z</dcterms:modified>
</cp:coreProperties>
</file>